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charts/chart2.xml" ContentType="application/vnd.openxmlformats-officedocument.drawingml.chart+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charts/chart3.xml" ContentType="application/vnd.openxmlformats-officedocument.drawingml.chart+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51.xml" ContentType="application/vnd.openxmlformats-officedocument.presentationml.notesSlide+xml"/>
  <Override PartName="/ppt/tags/tag59.xml" ContentType="application/vnd.openxmlformats-officedocument.presentationml.tags+xml"/>
  <Override PartName="/ppt/notesSlides/notesSlide52.xml" ContentType="application/vnd.openxmlformats-officedocument.presentationml.notesSlide+xml"/>
  <Override PartName="/ppt/tags/tag60.xml" ContentType="application/vnd.openxmlformats-officedocument.presentationml.tags+xml"/>
  <Override PartName="/ppt/notesSlides/notesSlide53.xml" ContentType="application/vnd.openxmlformats-officedocument.presentationml.notesSlide+xml"/>
  <Override PartName="/ppt/tags/tag61.xml" ContentType="application/vnd.openxmlformats-officedocument.presentationml.tags+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8"/>
  </p:notesMasterIdLst>
  <p:sldIdLst>
    <p:sldId id="347" r:id="rId3"/>
    <p:sldId id="391" r:id="rId4"/>
    <p:sldId id="352" r:id="rId5"/>
    <p:sldId id="392" r:id="rId6"/>
    <p:sldId id="389" r:id="rId7"/>
    <p:sldId id="353" r:id="rId8"/>
    <p:sldId id="354" r:id="rId9"/>
    <p:sldId id="393" r:id="rId10"/>
    <p:sldId id="357" r:id="rId11"/>
    <p:sldId id="396" r:id="rId12"/>
    <p:sldId id="359" r:id="rId13"/>
    <p:sldId id="397" r:id="rId14"/>
    <p:sldId id="260" r:id="rId15"/>
    <p:sldId id="360" r:id="rId16"/>
    <p:sldId id="261" r:id="rId17"/>
    <p:sldId id="362" r:id="rId18"/>
    <p:sldId id="363" r:id="rId19"/>
    <p:sldId id="338" r:id="rId20"/>
    <p:sldId id="340" r:id="rId21"/>
    <p:sldId id="366" r:id="rId22"/>
    <p:sldId id="365" r:id="rId23"/>
    <p:sldId id="316" r:id="rId24"/>
    <p:sldId id="367" r:id="rId25"/>
    <p:sldId id="269" r:id="rId26"/>
    <p:sldId id="368" r:id="rId27"/>
    <p:sldId id="369" r:id="rId28"/>
    <p:sldId id="370" r:id="rId29"/>
    <p:sldId id="371" r:id="rId30"/>
    <p:sldId id="372" r:id="rId31"/>
    <p:sldId id="373" r:id="rId32"/>
    <p:sldId id="317" r:id="rId33"/>
    <p:sldId id="374" r:id="rId34"/>
    <p:sldId id="308" r:id="rId35"/>
    <p:sldId id="394" r:id="rId36"/>
    <p:sldId id="311" r:id="rId37"/>
    <p:sldId id="376" r:id="rId38"/>
    <p:sldId id="377" r:id="rId39"/>
    <p:sldId id="378" r:id="rId40"/>
    <p:sldId id="379" r:id="rId41"/>
    <p:sldId id="380" r:id="rId42"/>
    <p:sldId id="381" r:id="rId43"/>
    <p:sldId id="382" r:id="rId44"/>
    <p:sldId id="383" r:id="rId45"/>
    <p:sldId id="384" r:id="rId46"/>
    <p:sldId id="280" r:id="rId47"/>
    <p:sldId id="321" r:id="rId48"/>
    <p:sldId id="385" r:id="rId49"/>
    <p:sldId id="361" r:id="rId50"/>
    <p:sldId id="386" r:id="rId51"/>
    <p:sldId id="348" r:id="rId52"/>
    <p:sldId id="387" r:id="rId53"/>
    <p:sldId id="327" r:id="rId54"/>
    <p:sldId id="331" r:id="rId55"/>
    <p:sldId id="333" r:id="rId56"/>
    <p:sldId id="350" r:id="rId57"/>
  </p:sldIdLst>
  <p:sldSz cx="9906000" cy="6858000" type="A4"/>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e Valerio" initials="DV" lastIdx="2" clrIdx="0">
    <p:extLst/>
  </p:cmAuthor>
  <p:cmAuthor id="2" name="Administrator" initials="A" lastIdx="1" clrIdx="1"/>
  <p:cmAuthor id="3" name="Chiara" initials="C" lastIdx="7" clrIdx="2"/>
  <p:cmAuthor id="4" name="Molina Stefano" initials="MS"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DDD9C3"/>
    <a:srgbClr val="50B2CB"/>
    <a:srgbClr val="00B050"/>
    <a:srgbClr val="FF0000"/>
    <a:srgbClr val="1F497D"/>
    <a:srgbClr val="F4CA2A"/>
    <a:srgbClr val="6190C8"/>
    <a:srgbClr val="3F94B2"/>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9" autoAdjust="0"/>
    <p:restoredTop sz="85371" autoAdjust="0"/>
  </p:normalViewPr>
  <p:slideViewPr>
    <p:cSldViewPr snapToGrid="0" snapToObjects="1">
      <p:cViewPr>
        <p:scale>
          <a:sx n="100" d="100"/>
          <a:sy n="100" d="100"/>
        </p:scale>
        <p:origin x="-1644" y="-78"/>
      </p:cViewPr>
      <p:guideLst>
        <p:guide orient="horz" pos="2160"/>
        <p:guide pos="2880"/>
        <p:guide pos="3120"/>
      </p:guideLst>
    </p:cSldViewPr>
  </p:slid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dv\Dropbox\FGA%20nuovo\presentazione%20risultati\Rapporto%20finale\materiale%20e%20versioni%20prec\Cartel1.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dv\Dropbox\%23FGA\rapporto\dati.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77885914069415"/>
          <c:y val="3.6895743251358228E-2"/>
          <c:w val="0.87127137220253092"/>
          <c:h val="0.77661540238030202"/>
        </c:manualLayout>
      </c:layout>
      <c:barChart>
        <c:barDir val="col"/>
        <c:grouping val="clustered"/>
        <c:varyColors val="0"/>
        <c:ser>
          <c:idx val="0"/>
          <c:order val="0"/>
          <c:tx>
            <c:strRef>
              <c:f>Foglio1!$C$4</c:f>
              <c:strCache>
                <c:ptCount val="1"/>
                <c:pt idx="0">
                  <c:v>Totale</c:v>
                </c:pt>
              </c:strCache>
            </c:strRef>
          </c:tx>
          <c:spPr>
            <a:solidFill>
              <a:srgbClr val="50B2CB"/>
            </a:solidFill>
            <a:ln>
              <a:solidFill>
                <a:srgbClr val="3F94B2"/>
              </a:solidFill>
            </a:ln>
            <a:effectLst/>
          </c:spPr>
          <c:invertIfNegative val="0"/>
          <c:dLbls>
            <c:dLbl>
              <c:idx val="0"/>
              <c:layout>
                <c:manualLayout>
                  <c:x val="-2.0914608825938406E-2"/>
                  <c:y val="-2.0345385807267703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188-417A-BA97-ECD87C9273EE}"/>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188-417A-BA97-ECD87C9273EE}"/>
                </c:ext>
              </c:extLst>
            </c:dLbl>
            <c:dLbl>
              <c:idx val="2"/>
              <c:layout>
                <c:manualLayout>
                  <c:x val="-1.8687221236688273E-3"/>
                  <c:y val="3.0265092580463236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188-417A-BA97-ECD87C9273EE}"/>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188-417A-BA97-ECD87C9273EE}"/>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188-417A-BA97-ECD87C9273EE}"/>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188-417A-BA97-ECD87C9273EE}"/>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188-417A-BA97-ECD87C9273EE}"/>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188-417A-BA97-ECD87C9273EE}"/>
                </c:ext>
              </c:extLst>
            </c:dLbl>
            <c:dLbl>
              <c:idx val="8"/>
              <c:layout>
                <c:manualLayout>
                  <c:x val="-2.7817217746549431E-3"/>
                  <c:y val="-9.3911948130996929E-4"/>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A188-417A-BA97-ECD87C9273EE}"/>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188-417A-BA97-ECD87C9273EE}"/>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188-417A-BA97-ECD87C9273EE}"/>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188-417A-BA97-ECD87C9273EE}"/>
                </c:ext>
              </c:extLst>
            </c:dLbl>
            <c:dLbl>
              <c:idx val="12"/>
              <c:layout>
                <c:manualLayout>
                  <c:x val="-1.868722123668793E-3"/>
                  <c:y val="-4.3220284284347532E-4"/>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A188-417A-BA97-ECD87C9273EE}"/>
                </c:ext>
              </c:extLst>
            </c:dLbl>
            <c:dLbl>
              <c:idx val="1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188-417A-BA97-ECD87C9273EE}"/>
                </c:ext>
              </c:extLst>
            </c:dLbl>
            <c:dLbl>
              <c:idx val="14"/>
              <c:layout>
                <c:manualLayout>
                  <c:x val="0"/>
                  <c:y val="-4.3220284284353869E-4"/>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A188-417A-BA97-ECD87C9273E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Century Gothic" panose="020B0502020202020204" pitchFamily="34" charset="0"/>
                    <a:ea typeface="+mn-ea"/>
                    <a:cs typeface="+mn-cs"/>
                  </a:defRPr>
                </a:pPr>
                <a:endParaRPr lang="it-IT"/>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Foglio1!$B$5:$B$19</c:f>
              <c:strCache>
                <c:ptCount val="15"/>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strCache>
            </c:strRef>
          </c:cat>
          <c:val>
            <c:numRef>
              <c:f>Foglio1!$C$5:$C$19</c:f>
              <c:numCache>
                <c:formatCode>_-* #,##0_-;\-* #,##0_-;_-* "-"??_-;_-@_-</c:formatCode>
                <c:ptCount val="15"/>
                <c:pt idx="0">
                  <c:v>307076</c:v>
                </c:pt>
                <c:pt idx="1">
                  <c:v>332820</c:v>
                </c:pt>
                <c:pt idx="2">
                  <c:v>336999</c:v>
                </c:pt>
                <c:pt idx="3">
                  <c:v>335462</c:v>
                </c:pt>
                <c:pt idx="4">
                  <c:v>321371</c:v>
                </c:pt>
                <c:pt idx="5">
                  <c:v>308600</c:v>
                </c:pt>
                <c:pt idx="6">
                  <c:v>307111</c:v>
                </c:pt>
                <c:pt idx="7">
                  <c:v>293823</c:v>
                </c:pt>
                <c:pt idx="8">
                  <c:v>297159</c:v>
                </c:pt>
                <c:pt idx="9">
                  <c:v>289623</c:v>
                </c:pt>
                <c:pt idx="10">
                  <c:v>280499</c:v>
                </c:pt>
                <c:pt idx="11">
                  <c:v>270287</c:v>
                </c:pt>
                <c:pt idx="12">
                  <c:v>269540</c:v>
                </c:pt>
                <c:pt idx="13">
                  <c:v>270616</c:v>
                </c:pt>
                <c:pt idx="14">
                  <c:v>275066</c:v>
                </c:pt>
              </c:numCache>
            </c:numRef>
          </c:val>
          <c:extLst xmlns:c16r2="http://schemas.microsoft.com/office/drawing/2015/06/chart">
            <c:ext xmlns:c16="http://schemas.microsoft.com/office/drawing/2014/chart" uri="{C3380CC4-5D6E-409C-BE32-E72D297353CC}">
              <c16:uniqueId val="{0000000F-A188-417A-BA97-ECD87C9273EE}"/>
            </c:ext>
          </c:extLst>
        </c:ser>
        <c:dLbls>
          <c:dLblPos val="inEnd"/>
          <c:showLegendKey val="0"/>
          <c:showVal val="1"/>
          <c:showCatName val="0"/>
          <c:showSerName val="0"/>
          <c:showPercent val="0"/>
          <c:showBubbleSize val="0"/>
        </c:dLbls>
        <c:gapWidth val="17"/>
        <c:overlap val="-24"/>
        <c:axId val="114463488"/>
        <c:axId val="114477696"/>
      </c:barChart>
      <c:catAx>
        <c:axId val="11446348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Century Gothic" panose="020B0502020202020204" pitchFamily="34" charset="0"/>
                <a:ea typeface="+mn-ea"/>
                <a:cs typeface="+mn-cs"/>
              </a:defRPr>
            </a:pPr>
            <a:endParaRPr lang="it-IT"/>
          </a:p>
        </c:txPr>
        <c:crossAx val="114477696"/>
        <c:crosses val="autoZero"/>
        <c:auto val="1"/>
        <c:lblAlgn val="ctr"/>
        <c:lblOffset val="100"/>
        <c:noMultiLvlLbl val="0"/>
      </c:catAx>
      <c:valAx>
        <c:axId val="114477696"/>
        <c:scaling>
          <c:orientation val="minMax"/>
          <c:min val="250000"/>
        </c:scaling>
        <c:delete val="0"/>
        <c:axPos val="l"/>
        <c:majorGridlines>
          <c:spPr>
            <a:ln w="9525" cap="flat" cmpd="sng" algn="ctr">
              <a:no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95000"/>
                    <a:lumOff val="5000"/>
                  </a:schemeClr>
                </a:solidFill>
                <a:latin typeface="Century Gothic" panose="020B0502020202020204" pitchFamily="34" charset="0"/>
                <a:ea typeface="+mn-ea"/>
                <a:cs typeface="+mn-cs"/>
              </a:defRPr>
            </a:pPr>
            <a:endParaRPr lang="it-IT"/>
          </a:p>
        </c:txPr>
        <c:crossAx val="114463488"/>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chemeClr val="tx1">
              <a:lumMod val="95000"/>
              <a:lumOff val="5000"/>
            </a:schemeClr>
          </a:solidFill>
          <a:latin typeface="Century Gothic" panose="020B0502020202020204" pitchFamily="34" charset="0"/>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50215734275924"/>
          <c:y val="6.0683679654997741E-2"/>
          <c:w val="0.82114307384525298"/>
          <c:h val="0.54885571299266755"/>
        </c:manualLayout>
      </c:layout>
      <c:barChart>
        <c:barDir val="col"/>
        <c:grouping val="clustered"/>
        <c:varyColors val="0"/>
        <c:ser>
          <c:idx val="0"/>
          <c:order val="0"/>
          <c:spPr>
            <a:solidFill>
              <a:srgbClr val="50B2CB"/>
            </a:solidFill>
            <a:ln>
              <a:solidFill>
                <a:srgbClr val="50B2CB"/>
              </a:solidFill>
            </a:ln>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bg1">
                        <a:lumMod val="95000"/>
                      </a:schemeClr>
                    </a:solidFill>
                    <a:latin typeface="Century Gothic" panose="020B0502020202020204" pitchFamily="34" charset="0"/>
                    <a:ea typeface="+mn-ea"/>
                    <a:cs typeface="+mn-cs"/>
                  </a:defRPr>
                </a:pPr>
                <a:endParaRPr lang="it-IT"/>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'#20'!$C$2:$C$7</c:f>
              <c:strCache>
                <c:ptCount val="6"/>
                <c:pt idx="0">
                  <c:v>Chimica</c:v>
                </c:pt>
                <c:pt idx="1">
                  <c:v>Medicina</c:v>
                </c:pt>
                <c:pt idx="2">
                  <c:v>Ingegneria</c:v>
                </c:pt>
                <c:pt idx="3">
                  <c:v>Management</c:v>
                </c:pt>
                <c:pt idx="4">
                  <c:v>Giurisprudenza</c:v>
                </c:pt>
                <c:pt idx="5">
                  <c:v>Filosofia</c:v>
                </c:pt>
              </c:strCache>
            </c:strRef>
          </c:cat>
          <c:val>
            <c:numRef>
              <c:f>'#20'!$F$2:$F$7</c:f>
              <c:numCache>
                <c:formatCode>0%</c:formatCode>
                <c:ptCount val="6"/>
                <c:pt idx="0">
                  <c:v>0.9285714285714286</c:v>
                </c:pt>
                <c:pt idx="1">
                  <c:v>0.75</c:v>
                </c:pt>
                <c:pt idx="2">
                  <c:v>0.61538461538461542</c:v>
                </c:pt>
                <c:pt idx="3">
                  <c:v>0.83333333333333337</c:v>
                </c:pt>
                <c:pt idx="4">
                  <c:v>0.66666666666666663</c:v>
                </c:pt>
                <c:pt idx="5">
                  <c:v>0.41666666666666669</c:v>
                </c:pt>
              </c:numCache>
            </c:numRef>
          </c:val>
          <c:extLst xmlns:c16r2="http://schemas.microsoft.com/office/drawing/2015/06/chart">
            <c:ext xmlns:c16="http://schemas.microsoft.com/office/drawing/2014/chart" uri="{C3380CC4-5D6E-409C-BE32-E72D297353CC}">
              <c16:uniqueId val="{00000000-F39E-4F49-AFEA-6CE11293A274}"/>
            </c:ext>
          </c:extLst>
        </c:ser>
        <c:dLbls>
          <c:dLblPos val="inEnd"/>
          <c:showLegendKey val="0"/>
          <c:showVal val="1"/>
          <c:showCatName val="0"/>
          <c:showSerName val="0"/>
          <c:showPercent val="0"/>
          <c:showBubbleSize val="0"/>
        </c:dLbls>
        <c:gapWidth val="80"/>
        <c:overlap val="25"/>
        <c:axId val="115016064"/>
        <c:axId val="115018752"/>
      </c:barChart>
      <c:catAx>
        <c:axId val="11501606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solidFill>
                <a:latin typeface="Century Gothic" panose="020B0502020202020204" pitchFamily="34" charset="0"/>
                <a:ea typeface="+mn-ea"/>
                <a:cs typeface="+mn-cs"/>
              </a:defRPr>
            </a:pPr>
            <a:endParaRPr lang="it-IT"/>
          </a:p>
        </c:txPr>
        <c:crossAx val="115018752"/>
        <c:crosses val="autoZero"/>
        <c:auto val="1"/>
        <c:lblAlgn val="ctr"/>
        <c:lblOffset val="100"/>
        <c:noMultiLvlLbl val="0"/>
      </c:catAx>
      <c:valAx>
        <c:axId val="115018752"/>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spc="20" baseline="0">
                <a:solidFill>
                  <a:schemeClr val="tx1">
                    <a:lumMod val="65000"/>
                    <a:lumOff val="35000"/>
                  </a:schemeClr>
                </a:solidFill>
                <a:latin typeface="Century Gothic" panose="020B0502020202020204" pitchFamily="34" charset="0"/>
                <a:ea typeface="+mn-ea"/>
                <a:cs typeface="+mn-cs"/>
              </a:defRPr>
            </a:pPr>
            <a:endParaRPr lang="it-IT"/>
          </a:p>
        </c:txPr>
        <c:crossAx val="11501606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latin typeface="Century Gothic" panose="020B0502020202020204" pitchFamily="34" charset="0"/>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654877923888"/>
          <c:y val="3.6895743251358228E-2"/>
          <c:w val="0.86170367423141081"/>
          <c:h val="0.77661540238030202"/>
        </c:manualLayout>
      </c:layout>
      <c:barChart>
        <c:barDir val="col"/>
        <c:grouping val="clustered"/>
        <c:varyColors val="0"/>
        <c:ser>
          <c:idx val="0"/>
          <c:order val="0"/>
          <c:tx>
            <c:strRef>
              <c:f>'Foglio1 (2)'!$C$4</c:f>
              <c:strCache>
                <c:ptCount val="1"/>
                <c:pt idx="0">
                  <c:v>Totale</c:v>
                </c:pt>
              </c:strCache>
            </c:strRef>
          </c:tx>
          <c:spPr>
            <a:solidFill>
              <a:srgbClr val="50B2CB"/>
            </a:solidFill>
            <a:ln>
              <a:solidFill>
                <a:srgbClr val="50B2CB"/>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95000"/>
                        <a:lumOff val="5000"/>
                      </a:schemeClr>
                    </a:solidFill>
                    <a:latin typeface="Century Gothic" panose="020B0502020202020204" pitchFamily="34" charset="0"/>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'Foglio1 (2)'!$B$5:$B$8</c:f>
              <c:strCache>
                <c:ptCount val="4"/>
                <c:pt idx="0">
                  <c:v>NO, ma non credo nell'utilità di tali iniziative</c:v>
                </c:pt>
                <c:pt idx="1">
                  <c:v>NO, ma vorrei prendervi parte</c:v>
                </c:pt>
                <c:pt idx="2">
                  <c:v>SI, ma non parteciperò più a tali inziaitive</c:v>
                </c:pt>
                <c:pt idx="3">
                  <c:v>SI e vi parteciperei ancora vista l'utilità</c:v>
                </c:pt>
              </c:strCache>
            </c:strRef>
          </c:cat>
          <c:val>
            <c:numRef>
              <c:f>'Foglio1 (2)'!$C$5:$C$8</c:f>
              <c:numCache>
                <c:formatCode>0%</c:formatCode>
                <c:ptCount val="4"/>
                <c:pt idx="0">
                  <c:v>0.43</c:v>
                </c:pt>
                <c:pt idx="1">
                  <c:v>0.2</c:v>
                </c:pt>
                <c:pt idx="2">
                  <c:v>7.0000000000000007E-2</c:v>
                </c:pt>
                <c:pt idx="3">
                  <c:v>0.3</c:v>
                </c:pt>
              </c:numCache>
            </c:numRef>
          </c:val>
          <c:extLst xmlns:c16r2="http://schemas.microsoft.com/office/drawing/2015/06/chart">
            <c:ext xmlns:c16="http://schemas.microsoft.com/office/drawing/2014/chart" uri="{C3380CC4-5D6E-409C-BE32-E72D297353CC}">
              <c16:uniqueId val="{00000000-A6B2-4BEA-9C55-1D9C46D28B06}"/>
            </c:ext>
          </c:extLst>
        </c:ser>
        <c:dLbls>
          <c:dLblPos val="inEnd"/>
          <c:showLegendKey val="0"/>
          <c:showVal val="1"/>
          <c:showCatName val="0"/>
          <c:showSerName val="0"/>
          <c:showPercent val="0"/>
          <c:showBubbleSize val="0"/>
        </c:dLbls>
        <c:gapWidth val="17"/>
        <c:overlap val="-24"/>
        <c:axId val="83931904"/>
        <c:axId val="83934592"/>
      </c:barChart>
      <c:catAx>
        <c:axId val="839319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95000"/>
                    <a:lumOff val="5000"/>
                  </a:schemeClr>
                </a:solidFill>
                <a:latin typeface="Century Gothic" panose="020B0502020202020204" pitchFamily="34" charset="0"/>
                <a:ea typeface="+mn-ea"/>
                <a:cs typeface="+mn-cs"/>
              </a:defRPr>
            </a:pPr>
            <a:endParaRPr lang="it-IT"/>
          </a:p>
        </c:txPr>
        <c:crossAx val="83934592"/>
        <c:crosses val="autoZero"/>
        <c:auto val="1"/>
        <c:lblAlgn val="ctr"/>
        <c:lblOffset val="100"/>
        <c:noMultiLvlLbl val="0"/>
      </c:catAx>
      <c:valAx>
        <c:axId val="83934592"/>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Century Gothic" panose="020B0502020202020204" pitchFamily="34" charset="0"/>
                <a:ea typeface="+mn-ea"/>
                <a:cs typeface="+mn-cs"/>
              </a:defRPr>
            </a:pPr>
            <a:endParaRPr lang="it-IT"/>
          </a:p>
        </c:txPr>
        <c:crossAx val="839319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solidFill>
            <a:schemeClr val="tx1">
              <a:lumMod val="95000"/>
              <a:lumOff val="5000"/>
            </a:schemeClr>
          </a:solidFill>
          <a:latin typeface="Century Gothic" panose="020B0502020202020204" pitchFamily="34" charset="0"/>
        </a:defRPr>
      </a:pPr>
      <a:endParaRPr lang="it-IT"/>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20BFE-AFB2-D34A-8E67-F7962F7AD996}" type="datetimeFigureOut">
              <a:rPr lang="it-IT" smtClean="0"/>
              <a:t>10/12/2016</a:t>
            </a:fld>
            <a:endParaRPr lang="it-IT" dirty="0"/>
          </a:p>
        </p:txBody>
      </p:sp>
      <p:sp>
        <p:nvSpPr>
          <p:cNvPr id="4" name="Segnaposto immagine diapositiva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2FC949-7C1D-1E4E-9DE8-D53E76D5469A}" type="slidenum">
              <a:rPr lang="it-IT" smtClean="0"/>
              <a:t>‹N›</a:t>
            </a:fld>
            <a:endParaRPr lang="it-IT" dirty="0"/>
          </a:p>
        </p:txBody>
      </p:sp>
    </p:spTree>
    <p:extLst>
      <p:ext uri="{BB962C8B-B14F-4D97-AF65-F5344CB8AC3E}">
        <p14:creationId xmlns:p14="http://schemas.microsoft.com/office/powerpoint/2010/main" val="31279608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72FC949-7C1D-1E4E-9DE8-D53E76D5469A}" type="slidenum">
              <a:rPr kumimoji="0" lang="it-IT"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it-IT"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88651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10</a:t>
            </a:fld>
            <a:endParaRPr lang="it-IT" dirty="0"/>
          </a:p>
        </p:txBody>
      </p:sp>
    </p:spTree>
    <p:extLst>
      <p:ext uri="{BB962C8B-B14F-4D97-AF65-F5344CB8AC3E}">
        <p14:creationId xmlns:p14="http://schemas.microsoft.com/office/powerpoint/2010/main" val="1326149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11</a:t>
            </a:fld>
            <a:endParaRPr lang="it-IT" dirty="0"/>
          </a:p>
        </p:txBody>
      </p:sp>
    </p:spTree>
    <p:extLst>
      <p:ext uri="{BB962C8B-B14F-4D97-AF65-F5344CB8AC3E}">
        <p14:creationId xmlns:p14="http://schemas.microsoft.com/office/powerpoint/2010/main" val="3767442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12</a:t>
            </a:fld>
            <a:endParaRPr lang="it-IT" dirty="0"/>
          </a:p>
        </p:txBody>
      </p:sp>
    </p:spTree>
    <p:extLst>
      <p:ext uri="{BB962C8B-B14F-4D97-AF65-F5344CB8AC3E}">
        <p14:creationId xmlns:p14="http://schemas.microsoft.com/office/powerpoint/2010/main" val="3185182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14</a:t>
            </a:fld>
            <a:endParaRPr lang="it-IT" dirty="0"/>
          </a:p>
        </p:txBody>
      </p:sp>
    </p:spTree>
    <p:extLst>
      <p:ext uri="{BB962C8B-B14F-4D97-AF65-F5344CB8AC3E}">
        <p14:creationId xmlns:p14="http://schemas.microsoft.com/office/powerpoint/2010/main" val="1579445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baseline="0" dirty="0">
              <a:sym typeface="Wingdings" panose="05000000000000000000" pitchFamily="2" charset="2"/>
            </a:endParaRPr>
          </a:p>
          <a:p>
            <a:endParaRPr lang="it-IT" b="1"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15</a:t>
            </a:fld>
            <a:endParaRPr lang="it-IT" dirty="0"/>
          </a:p>
        </p:txBody>
      </p:sp>
    </p:spTree>
    <p:extLst>
      <p:ext uri="{BB962C8B-B14F-4D97-AF65-F5344CB8AC3E}">
        <p14:creationId xmlns:p14="http://schemas.microsoft.com/office/powerpoint/2010/main" val="4052907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16</a:t>
            </a:fld>
            <a:endParaRPr lang="it-IT" dirty="0"/>
          </a:p>
        </p:txBody>
      </p:sp>
    </p:spTree>
    <p:extLst>
      <p:ext uri="{BB962C8B-B14F-4D97-AF65-F5344CB8AC3E}">
        <p14:creationId xmlns:p14="http://schemas.microsoft.com/office/powerpoint/2010/main" val="3771354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17</a:t>
            </a:fld>
            <a:endParaRPr lang="it-IT" dirty="0"/>
          </a:p>
        </p:txBody>
      </p:sp>
    </p:spTree>
    <p:extLst>
      <p:ext uri="{BB962C8B-B14F-4D97-AF65-F5344CB8AC3E}">
        <p14:creationId xmlns:p14="http://schemas.microsoft.com/office/powerpoint/2010/main" val="2460093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18</a:t>
            </a:fld>
            <a:endParaRPr lang="it-IT" dirty="0"/>
          </a:p>
        </p:txBody>
      </p:sp>
    </p:spTree>
    <p:extLst>
      <p:ext uri="{BB962C8B-B14F-4D97-AF65-F5344CB8AC3E}">
        <p14:creationId xmlns:p14="http://schemas.microsoft.com/office/powerpoint/2010/main" val="3115951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19</a:t>
            </a:fld>
            <a:endParaRPr lang="it-IT" dirty="0"/>
          </a:p>
        </p:txBody>
      </p:sp>
    </p:spTree>
    <p:extLst>
      <p:ext uri="{BB962C8B-B14F-4D97-AF65-F5344CB8AC3E}">
        <p14:creationId xmlns:p14="http://schemas.microsoft.com/office/powerpoint/2010/main" val="733479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20</a:t>
            </a:fld>
            <a:endParaRPr lang="it-IT" dirty="0"/>
          </a:p>
        </p:txBody>
      </p:sp>
    </p:spTree>
    <p:extLst>
      <p:ext uri="{BB962C8B-B14F-4D97-AF65-F5344CB8AC3E}">
        <p14:creationId xmlns:p14="http://schemas.microsoft.com/office/powerpoint/2010/main" val="3271615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0"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2</a:t>
            </a:fld>
            <a:endParaRPr lang="it-IT" dirty="0"/>
          </a:p>
        </p:txBody>
      </p:sp>
    </p:spTree>
    <p:extLst>
      <p:ext uri="{BB962C8B-B14F-4D97-AF65-F5344CB8AC3E}">
        <p14:creationId xmlns:p14="http://schemas.microsoft.com/office/powerpoint/2010/main" val="2017184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21</a:t>
            </a:fld>
            <a:endParaRPr lang="it-IT" dirty="0"/>
          </a:p>
        </p:txBody>
      </p:sp>
    </p:spTree>
    <p:extLst>
      <p:ext uri="{BB962C8B-B14F-4D97-AF65-F5344CB8AC3E}">
        <p14:creationId xmlns:p14="http://schemas.microsoft.com/office/powerpoint/2010/main" val="706034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endParaRPr lang="it-IT" dirty="0"/>
          </a:p>
          <a:p>
            <a:endParaRPr lang="it-IT" dirty="0"/>
          </a:p>
        </p:txBody>
      </p:sp>
      <p:sp>
        <p:nvSpPr>
          <p:cNvPr id="4" name="Segnaposto numero diapositiva 3"/>
          <p:cNvSpPr>
            <a:spLocks noGrp="1"/>
          </p:cNvSpPr>
          <p:nvPr>
            <p:ph type="sldNum" sz="quarter" idx="10"/>
          </p:nvPr>
        </p:nvSpPr>
        <p:spPr/>
        <p:txBody>
          <a:bodyPr/>
          <a:lstStyle/>
          <a:p>
            <a:fld id="{EAE76B6D-42F3-CF47-9F26-7BB6620D429C}" type="slidenum">
              <a:rPr lang="it-IT" smtClean="0"/>
              <a:t>22</a:t>
            </a:fld>
            <a:endParaRPr lang="it-IT" dirty="0"/>
          </a:p>
        </p:txBody>
      </p:sp>
    </p:spTree>
    <p:extLst>
      <p:ext uri="{BB962C8B-B14F-4D97-AF65-F5344CB8AC3E}">
        <p14:creationId xmlns:p14="http://schemas.microsoft.com/office/powerpoint/2010/main" val="2229572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23</a:t>
            </a:fld>
            <a:endParaRPr lang="it-IT" dirty="0"/>
          </a:p>
        </p:txBody>
      </p:sp>
    </p:spTree>
    <p:extLst>
      <p:ext uri="{BB962C8B-B14F-4D97-AF65-F5344CB8AC3E}">
        <p14:creationId xmlns:p14="http://schemas.microsoft.com/office/powerpoint/2010/main" val="4019261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AE76B6D-42F3-CF47-9F26-7BB6620D429C}" type="slidenum">
              <a:rPr lang="it-IT" smtClean="0"/>
              <a:t>24</a:t>
            </a:fld>
            <a:endParaRPr lang="it-IT" dirty="0"/>
          </a:p>
        </p:txBody>
      </p:sp>
    </p:spTree>
    <p:extLst>
      <p:ext uri="{BB962C8B-B14F-4D97-AF65-F5344CB8AC3E}">
        <p14:creationId xmlns:p14="http://schemas.microsoft.com/office/powerpoint/2010/main" val="2229572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25</a:t>
            </a:fld>
            <a:endParaRPr lang="it-IT" dirty="0"/>
          </a:p>
        </p:txBody>
      </p:sp>
    </p:spTree>
    <p:extLst>
      <p:ext uri="{BB962C8B-B14F-4D97-AF65-F5344CB8AC3E}">
        <p14:creationId xmlns:p14="http://schemas.microsoft.com/office/powerpoint/2010/main" val="1565507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26</a:t>
            </a:fld>
            <a:endParaRPr lang="it-IT" dirty="0"/>
          </a:p>
        </p:txBody>
      </p:sp>
    </p:spTree>
    <p:extLst>
      <p:ext uri="{BB962C8B-B14F-4D97-AF65-F5344CB8AC3E}">
        <p14:creationId xmlns:p14="http://schemas.microsoft.com/office/powerpoint/2010/main" val="2479470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27</a:t>
            </a:fld>
            <a:endParaRPr lang="it-IT" dirty="0"/>
          </a:p>
        </p:txBody>
      </p:sp>
    </p:spTree>
    <p:extLst>
      <p:ext uri="{BB962C8B-B14F-4D97-AF65-F5344CB8AC3E}">
        <p14:creationId xmlns:p14="http://schemas.microsoft.com/office/powerpoint/2010/main" val="2850947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28</a:t>
            </a:fld>
            <a:endParaRPr lang="it-IT" dirty="0"/>
          </a:p>
        </p:txBody>
      </p:sp>
    </p:spTree>
    <p:extLst>
      <p:ext uri="{BB962C8B-B14F-4D97-AF65-F5344CB8AC3E}">
        <p14:creationId xmlns:p14="http://schemas.microsoft.com/office/powerpoint/2010/main" val="990856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29</a:t>
            </a:fld>
            <a:endParaRPr lang="it-IT" dirty="0"/>
          </a:p>
        </p:txBody>
      </p:sp>
    </p:spTree>
    <p:extLst>
      <p:ext uri="{BB962C8B-B14F-4D97-AF65-F5344CB8AC3E}">
        <p14:creationId xmlns:p14="http://schemas.microsoft.com/office/powerpoint/2010/main" val="1418576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30</a:t>
            </a:fld>
            <a:endParaRPr lang="it-IT" dirty="0"/>
          </a:p>
        </p:txBody>
      </p:sp>
    </p:spTree>
    <p:extLst>
      <p:ext uri="{BB962C8B-B14F-4D97-AF65-F5344CB8AC3E}">
        <p14:creationId xmlns:p14="http://schemas.microsoft.com/office/powerpoint/2010/main" val="3051045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3</a:t>
            </a:fld>
            <a:endParaRPr lang="it-IT" dirty="0"/>
          </a:p>
        </p:txBody>
      </p:sp>
    </p:spTree>
    <p:extLst>
      <p:ext uri="{BB962C8B-B14F-4D97-AF65-F5344CB8AC3E}">
        <p14:creationId xmlns:p14="http://schemas.microsoft.com/office/powerpoint/2010/main" val="2579802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endParaRPr lang="it-IT" dirty="0"/>
          </a:p>
          <a:p>
            <a:endParaRPr lang="it-IT" dirty="0"/>
          </a:p>
        </p:txBody>
      </p:sp>
      <p:sp>
        <p:nvSpPr>
          <p:cNvPr id="4" name="Segnaposto numero diapositiva 3"/>
          <p:cNvSpPr>
            <a:spLocks noGrp="1"/>
          </p:cNvSpPr>
          <p:nvPr>
            <p:ph type="sldNum" sz="quarter" idx="10"/>
          </p:nvPr>
        </p:nvSpPr>
        <p:spPr/>
        <p:txBody>
          <a:bodyPr/>
          <a:lstStyle/>
          <a:p>
            <a:fld id="{EAE76B6D-42F3-CF47-9F26-7BB6620D429C}" type="slidenum">
              <a:rPr lang="it-IT" smtClean="0"/>
              <a:t>31</a:t>
            </a:fld>
            <a:endParaRPr lang="it-IT" dirty="0"/>
          </a:p>
        </p:txBody>
      </p:sp>
    </p:spTree>
    <p:extLst>
      <p:ext uri="{BB962C8B-B14F-4D97-AF65-F5344CB8AC3E}">
        <p14:creationId xmlns:p14="http://schemas.microsoft.com/office/powerpoint/2010/main" val="2229572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32</a:t>
            </a:fld>
            <a:endParaRPr lang="it-IT" dirty="0"/>
          </a:p>
        </p:txBody>
      </p:sp>
    </p:spTree>
    <p:extLst>
      <p:ext uri="{BB962C8B-B14F-4D97-AF65-F5344CB8AC3E}">
        <p14:creationId xmlns:p14="http://schemas.microsoft.com/office/powerpoint/2010/main" val="1118893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200150" y="1143000"/>
            <a:ext cx="44577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914301">
              <a:defRPr/>
            </a:pPr>
            <a:fld id="{6CA9791F-74E4-4B6C-B20A-65AD77D36AE0}" type="slidenum">
              <a:rPr lang="it-IT" sz="1800" kern="0">
                <a:solidFill>
                  <a:sysClr val="windowText" lastClr="000000"/>
                </a:solidFill>
              </a:rPr>
              <a:pPr defTabSz="914301">
                <a:defRPr/>
              </a:pPr>
              <a:t>33</a:t>
            </a:fld>
            <a:endParaRPr lang="it-IT" sz="1800" kern="0" dirty="0">
              <a:solidFill>
                <a:sysClr val="windowText" lastClr="000000"/>
              </a:solidFill>
            </a:endParaRPr>
          </a:p>
        </p:txBody>
      </p:sp>
    </p:spTree>
    <p:extLst>
      <p:ext uri="{BB962C8B-B14F-4D97-AF65-F5344CB8AC3E}">
        <p14:creationId xmlns:p14="http://schemas.microsoft.com/office/powerpoint/2010/main" val="2968778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34</a:t>
            </a:fld>
            <a:endParaRPr lang="it-IT" dirty="0"/>
          </a:p>
        </p:txBody>
      </p:sp>
    </p:spTree>
    <p:extLst>
      <p:ext uri="{BB962C8B-B14F-4D97-AF65-F5344CB8AC3E}">
        <p14:creationId xmlns:p14="http://schemas.microsoft.com/office/powerpoint/2010/main" val="42388896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35</a:t>
            </a:fld>
            <a:endParaRPr lang="it-IT" dirty="0"/>
          </a:p>
        </p:txBody>
      </p:sp>
    </p:spTree>
    <p:extLst>
      <p:ext uri="{BB962C8B-B14F-4D97-AF65-F5344CB8AC3E}">
        <p14:creationId xmlns:p14="http://schemas.microsoft.com/office/powerpoint/2010/main" val="339379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36</a:t>
            </a:fld>
            <a:endParaRPr lang="it-IT" dirty="0"/>
          </a:p>
        </p:txBody>
      </p:sp>
    </p:spTree>
    <p:extLst>
      <p:ext uri="{BB962C8B-B14F-4D97-AF65-F5344CB8AC3E}">
        <p14:creationId xmlns:p14="http://schemas.microsoft.com/office/powerpoint/2010/main" val="3341005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37</a:t>
            </a:fld>
            <a:endParaRPr lang="it-IT" dirty="0"/>
          </a:p>
        </p:txBody>
      </p:sp>
    </p:spTree>
    <p:extLst>
      <p:ext uri="{BB962C8B-B14F-4D97-AF65-F5344CB8AC3E}">
        <p14:creationId xmlns:p14="http://schemas.microsoft.com/office/powerpoint/2010/main" val="2800310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38</a:t>
            </a:fld>
            <a:endParaRPr lang="it-IT" dirty="0"/>
          </a:p>
        </p:txBody>
      </p:sp>
    </p:spTree>
    <p:extLst>
      <p:ext uri="{BB962C8B-B14F-4D97-AF65-F5344CB8AC3E}">
        <p14:creationId xmlns:p14="http://schemas.microsoft.com/office/powerpoint/2010/main" val="31328993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39</a:t>
            </a:fld>
            <a:endParaRPr lang="it-IT" dirty="0"/>
          </a:p>
        </p:txBody>
      </p:sp>
    </p:spTree>
    <p:extLst>
      <p:ext uri="{BB962C8B-B14F-4D97-AF65-F5344CB8AC3E}">
        <p14:creationId xmlns:p14="http://schemas.microsoft.com/office/powerpoint/2010/main" val="40601058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40</a:t>
            </a:fld>
            <a:endParaRPr lang="it-IT" dirty="0"/>
          </a:p>
        </p:txBody>
      </p:sp>
    </p:spTree>
    <p:extLst>
      <p:ext uri="{BB962C8B-B14F-4D97-AF65-F5344CB8AC3E}">
        <p14:creationId xmlns:p14="http://schemas.microsoft.com/office/powerpoint/2010/main" val="2297183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4</a:t>
            </a:fld>
            <a:endParaRPr lang="it-IT" dirty="0"/>
          </a:p>
        </p:txBody>
      </p:sp>
    </p:spTree>
    <p:extLst>
      <p:ext uri="{BB962C8B-B14F-4D97-AF65-F5344CB8AC3E}">
        <p14:creationId xmlns:p14="http://schemas.microsoft.com/office/powerpoint/2010/main" val="42818311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41</a:t>
            </a:fld>
            <a:endParaRPr lang="it-IT" dirty="0"/>
          </a:p>
        </p:txBody>
      </p:sp>
    </p:spTree>
    <p:extLst>
      <p:ext uri="{BB962C8B-B14F-4D97-AF65-F5344CB8AC3E}">
        <p14:creationId xmlns:p14="http://schemas.microsoft.com/office/powerpoint/2010/main" val="8677864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42</a:t>
            </a:fld>
            <a:endParaRPr lang="it-IT" dirty="0"/>
          </a:p>
        </p:txBody>
      </p:sp>
    </p:spTree>
    <p:extLst>
      <p:ext uri="{BB962C8B-B14F-4D97-AF65-F5344CB8AC3E}">
        <p14:creationId xmlns:p14="http://schemas.microsoft.com/office/powerpoint/2010/main" val="1482406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43</a:t>
            </a:fld>
            <a:endParaRPr lang="it-IT" dirty="0"/>
          </a:p>
        </p:txBody>
      </p:sp>
    </p:spTree>
    <p:extLst>
      <p:ext uri="{BB962C8B-B14F-4D97-AF65-F5344CB8AC3E}">
        <p14:creationId xmlns:p14="http://schemas.microsoft.com/office/powerpoint/2010/main" val="30141165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44</a:t>
            </a:fld>
            <a:endParaRPr lang="it-IT" dirty="0"/>
          </a:p>
        </p:txBody>
      </p:sp>
    </p:spTree>
    <p:extLst>
      <p:ext uri="{BB962C8B-B14F-4D97-AF65-F5344CB8AC3E}">
        <p14:creationId xmlns:p14="http://schemas.microsoft.com/office/powerpoint/2010/main" val="13214369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45</a:t>
            </a:fld>
            <a:endParaRPr lang="it-IT" dirty="0"/>
          </a:p>
        </p:txBody>
      </p:sp>
    </p:spTree>
    <p:extLst>
      <p:ext uri="{BB962C8B-B14F-4D97-AF65-F5344CB8AC3E}">
        <p14:creationId xmlns:p14="http://schemas.microsoft.com/office/powerpoint/2010/main" val="32909287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46</a:t>
            </a:fld>
            <a:endParaRPr lang="it-IT" dirty="0"/>
          </a:p>
        </p:txBody>
      </p:sp>
    </p:spTree>
    <p:extLst>
      <p:ext uri="{BB962C8B-B14F-4D97-AF65-F5344CB8AC3E}">
        <p14:creationId xmlns:p14="http://schemas.microsoft.com/office/powerpoint/2010/main" val="3393799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47</a:t>
            </a:fld>
            <a:endParaRPr lang="it-IT" dirty="0"/>
          </a:p>
        </p:txBody>
      </p:sp>
    </p:spTree>
    <p:extLst>
      <p:ext uri="{BB962C8B-B14F-4D97-AF65-F5344CB8AC3E}">
        <p14:creationId xmlns:p14="http://schemas.microsoft.com/office/powerpoint/2010/main" val="28572015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48</a:t>
            </a:fld>
            <a:endParaRPr lang="it-IT" dirty="0"/>
          </a:p>
        </p:txBody>
      </p:sp>
    </p:spTree>
    <p:extLst>
      <p:ext uri="{BB962C8B-B14F-4D97-AF65-F5344CB8AC3E}">
        <p14:creationId xmlns:p14="http://schemas.microsoft.com/office/powerpoint/2010/main" val="37480623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49</a:t>
            </a:fld>
            <a:endParaRPr lang="it-IT" dirty="0"/>
          </a:p>
        </p:txBody>
      </p:sp>
    </p:spTree>
    <p:extLst>
      <p:ext uri="{BB962C8B-B14F-4D97-AF65-F5344CB8AC3E}">
        <p14:creationId xmlns:p14="http://schemas.microsoft.com/office/powerpoint/2010/main" val="24930740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AE76B6D-42F3-CF47-9F26-7BB6620D429C}" type="slidenum">
              <a:rPr lang="it-IT" smtClean="0"/>
              <a:t>50</a:t>
            </a:fld>
            <a:endParaRPr lang="it-IT" dirty="0"/>
          </a:p>
        </p:txBody>
      </p:sp>
    </p:spTree>
    <p:extLst>
      <p:ext uri="{BB962C8B-B14F-4D97-AF65-F5344CB8AC3E}">
        <p14:creationId xmlns:p14="http://schemas.microsoft.com/office/powerpoint/2010/main" val="179917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5</a:t>
            </a:fld>
            <a:endParaRPr lang="it-IT" dirty="0"/>
          </a:p>
        </p:txBody>
      </p:sp>
    </p:spTree>
    <p:extLst>
      <p:ext uri="{BB962C8B-B14F-4D97-AF65-F5344CB8AC3E}">
        <p14:creationId xmlns:p14="http://schemas.microsoft.com/office/powerpoint/2010/main" val="31563842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51</a:t>
            </a:fld>
            <a:endParaRPr lang="it-IT" dirty="0"/>
          </a:p>
        </p:txBody>
      </p:sp>
    </p:spTree>
    <p:extLst>
      <p:ext uri="{BB962C8B-B14F-4D97-AF65-F5344CB8AC3E}">
        <p14:creationId xmlns:p14="http://schemas.microsoft.com/office/powerpoint/2010/main" val="24208512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52</a:t>
            </a:fld>
            <a:endParaRPr lang="it-IT" dirty="0"/>
          </a:p>
        </p:txBody>
      </p:sp>
    </p:spTree>
    <p:extLst>
      <p:ext uri="{BB962C8B-B14F-4D97-AF65-F5344CB8AC3E}">
        <p14:creationId xmlns:p14="http://schemas.microsoft.com/office/powerpoint/2010/main" val="21242258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53</a:t>
            </a:fld>
            <a:endParaRPr lang="it-IT" dirty="0"/>
          </a:p>
        </p:txBody>
      </p:sp>
    </p:spTree>
    <p:extLst>
      <p:ext uri="{BB962C8B-B14F-4D97-AF65-F5344CB8AC3E}">
        <p14:creationId xmlns:p14="http://schemas.microsoft.com/office/powerpoint/2010/main" val="42669788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54</a:t>
            </a:fld>
            <a:endParaRPr lang="it-IT" dirty="0"/>
          </a:p>
        </p:txBody>
      </p:sp>
    </p:spTree>
    <p:extLst>
      <p:ext uri="{BB962C8B-B14F-4D97-AF65-F5344CB8AC3E}">
        <p14:creationId xmlns:p14="http://schemas.microsoft.com/office/powerpoint/2010/main" val="42669788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55</a:t>
            </a:fld>
            <a:endParaRPr lang="it-IT" dirty="0"/>
          </a:p>
        </p:txBody>
      </p:sp>
    </p:spTree>
    <p:extLst>
      <p:ext uri="{BB962C8B-B14F-4D97-AF65-F5344CB8AC3E}">
        <p14:creationId xmlns:p14="http://schemas.microsoft.com/office/powerpoint/2010/main" val="4266978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6</a:t>
            </a:fld>
            <a:endParaRPr lang="it-IT" dirty="0"/>
          </a:p>
        </p:txBody>
      </p:sp>
    </p:spTree>
    <p:extLst>
      <p:ext uri="{BB962C8B-B14F-4D97-AF65-F5344CB8AC3E}">
        <p14:creationId xmlns:p14="http://schemas.microsoft.com/office/powerpoint/2010/main" val="1600437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7</a:t>
            </a:fld>
            <a:endParaRPr lang="it-IT" dirty="0"/>
          </a:p>
        </p:txBody>
      </p:sp>
    </p:spTree>
    <p:extLst>
      <p:ext uri="{BB962C8B-B14F-4D97-AF65-F5344CB8AC3E}">
        <p14:creationId xmlns:p14="http://schemas.microsoft.com/office/powerpoint/2010/main" val="1219816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8</a:t>
            </a:fld>
            <a:endParaRPr lang="it-IT" dirty="0"/>
          </a:p>
        </p:txBody>
      </p:sp>
    </p:spTree>
    <p:extLst>
      <p:ext uri="{BB962C8B-B14F-4D97-AF65-F5344CB8AC3E}">
        <p14:creationId xmlns:p14="http://schemas.microsoft.com/office/powerpoint/2010/main" val="3282328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800" dirty="0"/>
          </a:p>
        </p:txBody>
      </p:sp>
      <p:sp>
        <p:nvSpPr>
          <p:cNvPr id="4" name="Segnaposto numero diapositiva 3"/>
          <p:cNvSpPr>
            <a:spLocks noGrp="1"/>
          </p:cNvSpPr>
          <p:nvPr>
            <p:ph type="sldNum" sz="quarter" idx="10"/>
          </p:nvPr>
        </p:nvSpPr>
        <p:spPr/>
        <p:txBody>
          <a:bodyPr/>
          <a:lstStyle/>
          <a:p>
            <a:fld id="{272FC949-7C1D-1E4E-9DE8-D53E76D5469A}" type="slidenum">
              <a:rPr lang="it-IT" smtClean="0"/>
              <a:t>9</a:t>
            </a:fld>
            <a:endParaRPr lang="it-IT" dirty="0"/>
          </a:p>
        </p:txBody>
      </p:sp>
    </p:spTree>
    <p:extLst>
      <p:ext uri="{BB962C8B-B14F-4D97-AF65-F5344CB8AC3E}">
        <p14:creationId xmlns:p14="http://schemas.microsoft.com/office/powerpoint/2010/main" val="295358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6"/>
            <a:ext cx="8420100" cy="1470025"/>
          </a:xfrm>
        </p:spPr>
        <p:txBody>
          <a:bodyPr/>
          <a:lstStyle/>
          <a:p>
            <a:r>
              <a:rPr lang="it-IT"/>
              <a:t>Fare clic per modificare stile</a:t>
            </a:r>
          </a:p>
        </p:txBody>
      </p:sp>
      <p:sp>
        <p:nvSpPr>
          <p:cNvPr id="3" name="Sottotito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91FFE6A-F6D1-4B71-A2E2-18315C51A5CB}" type="datetime1">
              <a:rPr lang="it-IT" smtClean="0"/>
              <a:t>10/12/2016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a:xfrm>
            <a:off x="7099300" y="6492278"/>
            <a:ext cx="2311400" cy="365125"/>
          </a:xfrm>
        </p:spPr>
        <p:txBody>
          <a:bodyPr anchor="ctr"/>
          <a:lstStyle>
            <a:lvl1pPr>
              <a:defRPr b="1">
                <a:solidFill>
                  <a:schemeClr val="bg1"/>
                </a:solidFill>
              </a:defRPr>
            </a:lvl1pPr>
          </a:lstStyle>
          <a:p>
            <a:fld id="{B3C837CB-510E-614E-B952-54F87DF1F630}" type="slidenum">
              <a:rPr lang="it-IT" smtClean="0"/>
              <a:pPr/>
              <a:t>‹N›</a:t>
            </a:fld>
            <a:endParaRPr lang="it-IT" dirty="0"/>
          </a:p>
        </p:txBody>
      </p:sp>
    </p:spTree>
    <p:extLst>
      <p:ext uri="{BB962C8B-B14F-4D97-AF65-F5344CB8AC3E}">
        <p14:creationId xmlns:p14="http://schemas.microsoft.com/office/powerpoint/2010/main" val="25135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BF6CEA1-CF8A-43A1-97DD-968DDD79E78C}" type="datetime1">
              <a:rPr lang="it-IT" smtClean="0"/>
              <a:t>10/12/2016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a:xfrm>
            <a:off x="7099300" y="6492278"/>
            <a:ext cx="2311400" cy="365125"/>
          </a:xfrm>
        </p:spPr>
        <p:txBody>
          <a:bodyPr/>
          <a:lstStyle/>
          <a:p>
            <a:fld id="{B3C837CB-510E-614E-B952-54F87DF1F630}" type="slidenum">
              <a:rPr lang="it-IT" smtClean="0"/>
              <a:t>‹N›</a:t>
            </a:fld>
            <a:endParaRPr lang="it-IT" dirty="0"/>
          </a:p>
        </p:txBody>
      </p:sp>
    </p:spTree>
    <p:extLst>
      <p:ext uri="{BB962C8B-B14F-4D97-AF65-F5344CB8AC3E}">
        <p14:creationId xmlns:p14="http://schemas.microsoft.com/office/powerpoint/2010/main" val="91781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274639"/>
            <a:ext cx="222885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95300" y="274639"/>
            <a:ext cx="652145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EA154A8-2D4F-48FA-AA7A-1F6A37F92E61}" type="datetime1">
              <a:rPr lang="it-IT" smtClean="0"/>
              <a:t>10/12/2016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a:xfrm>
            <a:off x="7099300" y="6492278"/>
            <a:ext cx="2311400" cy="365125"/>
          </a:xfrm>
        </p:spPr>
        <p:txBody>
          <a:bodyPr/>
          <a:lstStyle/>
          <a:p>
            <a:fld id="{B3C837CB-510E-614E-B952-54F87DF1F630}" type="slidenum">
              <a:rPr lang="it-IT" smtClean="0"/>
              <a:t>‹N›</a:t>
            </a:fld>
            <a:endParaRPr lang="it-IT" dirty="0"/>
          </a:p>
        </p:txBody>
      </p:sp>
    </p:spTree>
    <p:extLst>
      <p:ext uri="{BB962C8B-B14F-4D97-AF65-F5344CB8AC3E}">
        <p14:creationId xmlns:p14="http://schemas.microsoft.com/office/powerpoint/2010/main" val="1583478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6"/>
            <a:ext cx="8420100" cy="1470025"/>
          </a:xfrm>
        </p:spPr>
        <p:txBody>
          <a:bodyPr/>
          <a:lstStyle/>
          <a:p>
            <a:r>
              <a:rPr lang="it-IT"/>
              <a:t>Fare clic per modificare stile</a:t>
            </a:r>
          </a:p>
        </p:txBody>
      </p:sp>
      <p:sp>
        <p:nvSpPr>
          <p:cNvPr id="3" name="Sottotito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FCA5D97-B8BE-4693-B051-3DC835960FEC}" type="datetime1">
              <a:rPr lang="it-IT" smtClean="0"/>
              <a:t>10/12/2016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a:xfrm>
            <a:off x="7104743" y="6504153"/>
            <a:ext cx="2311400" cy="365125"/>
          </a:xfrm>
        </p:spPr>
        <p:txBody>
          <a:bodyPr anchor="ctr"/>
          <a:lstStyle>
            <a:lvl1pPr>
              <a:defRPr b="1">
                <a:solidFill>
                  <a:schemeClr val="bg1"/>
                </a:solidFill>
              </a:defRPr>
            </a:lvl1pPr>
          </a:lstStyle>
          <a:p>
            <a:fld id="{B3C837CB-510E-614E-B952-54F87DF1F630}" type="slidenum">
              <a:rPr lang="it-IT" smtClean="0"/>
              <a:pPr/>
              <a:t>‹N›</a:t>
            </a:fld>
            <a:endParaRPr lang="it-IT" dirty="0"/>
          </a:p>
        </p:txBody>
      </p:sp>
    </p:spTree>
    <p:extLst>
      <p:ext uri="{BB962C8B-B14F-4D97-AF65-F5344CB8AC3E}">
        <p14:creationId xmlns:p14="http://schemas.microsoft.com/office/powerpoint/2010/main" val="4186534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0231CE0-8774-4920-935F-3B3C7742A52A}" type="datetime1">
              <a:rPr lang="it-IT" smtClean="0"/>
              <a:t>10/12/2016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a:xfrm>
            <a:off x="7099300" y="6492278"/>
            <a:ext cx="2311400" cy="365125"/>
          </a:xfrm>
        </p:spPr>
        <p:txBody>
          <a:bodyPr/>
          <a:lstStyle>
            <a:lvl1pPr>
              <a:defRPr b="1">
                <a:solidFill>
                  <a:schemeClr val="bg1"/>
                </a:solidFill>
              </a:defRPr>
            </a:lvl1pPr>
          </a:lstStyle>
          <a:p>
            <a:fld id="{B3C837CB-510E-614E-B952-54F87DF1F630}" type="slidenum">
              <a:rPr lang="it-IT" smtClean="0"/>
              <a:pPr/>
              <a:t>‹N›</a:t>
            </a:fld>
            <a:endParaRPr lang="it-IT" dirty="0"/>
          </a:p>
        </p:txBody>
      </p:sp>
    </p:spTree>
    <p:extLst>
      <p:ext uri="{BB962C8B-B14F-4D97-AF65-F5344CB8AC3E}">
        <p14:creationId xmlns:p14="http://schemas.microsoft.com/office/powerpoint/2010/main" val="659518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506" y="4406901"/>
            <a:ext cx="84201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3459B278-2D4F-44A7-B0D2-99A66F131EDC}" type="datetime1">
              <a:rPr lang="it-IT" smtClean="0"/>
              <a:t>10/12/2016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a:xfrm>
            <a:off x="7099300" y="6492278"/>
            <a:ext cx="2311400" cy="365125"/>
          </a:xfrm>
        </p:spPr>
        <p:txBody>
          <a:bodyPr/>
          <a:lstStyle/>
          <a:p>
            <a:fld id="{B3C837CB-510E-614E-B952-54F87DF1F630}" type="slidenum">
              <a:rPr lang="it-IT" smtClean="0"/>
              <a:t>‹N›</a:t>
            </a:fld>
            <a:endParaRPr lang="it-IT" dirty="0"/>
          </a:p>
        </p:txBody>
      </p:sp>
    </p:spTree>
    <p:extLst>
      <p:ext uri="{BB962C8B-B14F-4D97-AF65-F5344CB8AC3E}">
        <p14:creationId xmlns:p14="http://schemas.microsoft.com/office/powerpoint/2010/main" val="3775924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6A88F1AD-D9A2-4047-BD6E-0A10FC9A8F13}" type="datetime1">
              <a:rPr lang="it-IT" smtClean="0"/>
              <a:t>10/12/2016</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a:xfrm>
            <a:off x="7099300" y="6492278"/>
            <a:ext cx="2311400" cy="365125"/>
          </a:xfrm>
        </p:spPr>
        <p:txBody>
          <a:bodyPr/>
          <a:lstStyle/>
          <a:p>
            <a:fld id="{B3C837CB-510E-614E-B952-54F87DF1F630}" type="slidenum">
              <a:rPr lang="it-IT" smtClean="0"/>
              <a:t>‹N›</a:t>
            </a:fld>
            <a:endParaRPr lang="it-IT" dirty="0"/>
          </a:p>
        </p:txBody>
      </p:sp>
    </p:spTree>
    <p:extLst>
      <p:ext uri="{BB962C8B-B14F-4D97-AF65-F5344CB8AC3E}">
        <p14:creationId xmlns:p14="http://schemas.microsoft.com/office/powerpoint/2010/main" val="2187478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BC9D674-AE6C-4B0D-8AC0-2AF1EE5E89EA}" type="datetime1">
              <a:rPr lang="it-IT" smtClean="0"/>
              <a:t>10/12/2016</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a:xfrm>
            <a:off x="7099300" y="6492278"/>
            <a:ext cx="2311400" cy="365125"/>
          </a:xfrm>
        </p:spPr>
        <p:txBody>
          <a:bodyPr/>
          <a:lstStyle/>
          <a:p>
            <a:fld id="{B3C837CB-510E-614E-B952-54F87DF1F630}" type="slidenum">
              <a:rPr lang="it-IT" smtClean="0"/>
              <a:t>‹N›</a:t>
            </a:fld>
            <a:endParaRPr lang="it-IT" dirty="0"/>
          </a:p>
        </p:txBody>
      </p:sp>
    </p:spTree>
    <p:extLst>
      <p:ext uri="{BB962C8B-B14F-4D97-AF65-F5344CB8AC3E}">
        <p14:creationId xmlns:p14="http://schemas.microsoft.com/office/powerpoint/2010/main" val="3066621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C3C5BDB6-237A-4B11-85FF-AF814D688F52}" type="datetime1">
              <a:rPr lang="it-IT" smtClean="0"/>
              <a:t>10/12/2016</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a:xfrm>
            <a:off x="7099300" y="6492278"/>
            <a:ext cx="2311400" cy="365125"/>
          </a:xfrm>
        </p:spPr>
        <p:txBody>
          <a:bodyPr/>
          <a:lstStyle/>
          <a:p>
            <a:fld id="{B3C837CB-510E-614E-B952-54F87DF1F630}" type="slidenum">
              <a:rPr lang="it-IT" smtClean="0"/>
              <a:t>‹N›</a:t>
            </a:fld>
            <a:endParaRPr lang="it-IT" dirty="0"/>
          </a:p>
        </p:txBody>
      </p:sp>
    </p:spTree>
    <p:extLst>
      <p:ext uri="{BB962C8B-B14F-4D97-AF65-F5344CB8AC3E}">
        <p14:creationId xmlns:p14="http://schemas.microsoft.com/office/powerpoint/2010/main" val="2941800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852C20C-EEA0-4C12-AF99-1FEF33B92C7B}" type="datetime1">
              <a:rPr lang="it-IT" smtClean="0"/>
              <a:t>10/12/2016</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a:xfrm>
            <a:off x="7099300" y="6492278"/>
            <a:ext cx="2311400" cy="365125"/>
          </a:xfrm>
        </p:spPr>
        <p:txBody>
          <a:bodyPr/>
          <a:lstStyle/>
          <a:p>
            <a:fld id="{B3C837CB-510E-614E-B952-54F87DF1F630}" type="slidenum">
              <a:rPr lang="it-IT" smtClean="0"/>
              <a:t>‹N›</a:t>
            </a:fld>
            <a:endParaRPr lang="it-IT" dirty="0"/>
          </a:p>
        </p:txBody>
      </p:sp>
    </p:spTree>
    <p:extLst>
      <p:ext uri="{BB962C8B-B14F-4D97-AF65-F5344CB8AC3E}">
        <p14:creationId xmlns:p14="http://schemas.microsoft.com/office/powerpoint/2010/main" val="748287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006"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835FDE72-6CFF-456E-B65E-272ABA51D870}" type="datetime1">
              <a:rPr lang="it-IT" smtClean="0"/>
              <a:t>10/12/2016</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a:xfrm>
            <a:off x="7099300" y="6492278"/>
            <a:ext cx="2311400" cy="365125"/>
          </a:xfrm>
        </p:spPr>
        <p:txBody>
          <a:bodyPr/>
          <a:lstStyle/>
          <a:p>
            <a:fld id="{B3C837CB-510E-614E-B952-54F87DF1F630}" type="slidenum">
              <a:rPr lang="it-IT" smtClean="0"/>
              <a:t>‹N›</a:t>
            </a:fld>
            <a:endParaRPr lang="it-IT" dirty="0"/>
          </a:p>
        </p:txBody>
      </p:sp>
    </p:spTree>
    <p:extLst>
      <p:ext uri="{BB962C8B-B14F-4D97-AF65-F5344CB8AC3E}">
        <p14:creationId xmlns:p14="http://schemas.microsoft.com/office/powerpoint/2010/main" val="94571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2701CDC-E5A2-416B-8A16-639D1E341AA7}" type="datetime1">
              <a:rPr lang="it-IT" smtClean="0"/>
              <a:t>10/12/2016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a:xfrm>
            <a:off x="7099300" y="6492278"/>
            <a:ext cx="2311400" cy="365125"/>
          </a:xfrm>
        </p:spPr>
        <p:txBody>
          <a:bodyPr/>
          <a:lstStyle>
            <a:lvl1pPr>
              <a:defRPr b="1">
                <a:solidFill>
                  <a:schemeClr val="bg1"/>
                </a:solidFill>
              </a:defRPr>
            </a:lvl1pPr>
          </a:lstStyle>
          <a:p>
            <a:fld id="{B3C837CB-510E-614E-B952-54F87DF1F630}" type="slidenum">
              <a:rPr lang="it-IT" smtClean="0"/>
              <a:pPr/>
              <a:t>‹N›</a:t>
            </a:fld>
            <a:endParaRPr lang="it-IT" dirty="0"/>
          </a:p>
        </p:txBody>
      </p:sp>
    </p:spTree>
    <p:extLst>
      <p:ext uri="{BB962C8B-B14F-4D97-AF65-F5344CB8AC3E}">
        <p14:creationId xmlns:p14="http://schemas.microsoft.com/office/powerpoint/2010/main" val="3053741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645" y="4800600"/>
            <a:ext cx="59436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C99FA126-B037-4CAD-AC9A-D6BF1F07816E}" type="datetime1">
              <a:rPr lang="it-IT" smtClean="0"/>
              <a:t>10/12/2016</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a:xfrm>
            <a:off x="7099300" y="6492278"/>
            <a:ext cx="2311400" cy="365125"/>
          </a:xfrm>
        </p:spPr>
        <p:txBody>
          <a:bodyPr/>
          <a:lstStyle/>
          <a:p>
            <a:fld id="{B3C837CB-510E-614E-B952-54F87DF1F630}" type="slidenum">
              <a:rPr lang="it-IT" smtClean="0"/>
              <a:t>‹N›</a:t>
            </a:fld>
            <a:endParaRPr lang="it-IT" dirty="0"/>
          </a:p>
        </p:txBody>
      </p:sp>
    </p:spTree>
    <p:extLst>
      <p:ext uri="{BB962C8B-B14F-4D97-AF65-F5344CB8AC3E}">
        <p14:creationId xmlns:p14="http://schemas.microsoft.com/office/powerpoint/2010/main" val="2131042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A16D76F-1116-4807-9199-7F84FD9A80D5}" type="datetime1">
              <a:rPr lang="it-IT" smtClean="0"/>
              <a:t>10/12/2016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a:xfrm>
            <a:off x="7099300" y="6492278"/>
            <a:ext cx="2311400" cy="365125"/>
          </a:xfrm>
        </p:spPr>
        <p:txBody>
          <a:bodyPr/>
          <a:lstStyle/>
          <a:p>
            <a:fld id="{B3C837CB-510E-614E-B952-54F87DF1F630}" type="slidenum">
              <a:rPr lang="it-IT" smtClean="0"/>
              <a:t>‹N›</a:t>
            </a:fld>
            <a:endParaRPr lang="it-IT" dirty="0"/>
          </a:p>
        </p:txBody>
      </p:sp>
    </p:spTree>
    <p:extLst>
      <p:ext uri="{BB962C8B-B14F-4D97-AF65-F5344CB8AC3E}">
        <p14:creationId xmlns:p14="http://schemas.microsoft.com/office/powerpoint/2010/main" val="3153009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274639"/>
            <a:ext cx="222885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95300" y="274639"/>
            <a:ext cx="652145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971D8CD-9D87-4F6B-BCEE-6440B72AD33F}" type="datetime1">
              <a:rPr lang="it-IT" smtClean="0"/>
              <a:t>10/12/2016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a:xfrm>
            <a:off x="7099300" y="6492278"/>
            <a:ext cx="2311400" cy="365125"/>
          </a:xfrm>
        </p:spPr>
        <p:txBody>
          <a:bodyPr/>
          <a:lstStyle/>
          <a:p>
            <a:fld id="{B3C837CB-510E-614E-B952-54F87DF1F630}" type="slidenum">
              <a:rPr lang="it-IT" smtClean="0"/>
              <a:t>‹N›</a:t>
            </a:fld>
            <a:endParaRPr lang="it-IT" dirty="0"/>
          </a:p>
        </p:txBody>
      </p:sp>
    </p:spTree>
    <p:extLst>
      <p:ext uri="{BB962C8B-B14F-4D97-AF65-F5344CB8AC3E}">
        <p14:creationId xmlns:p14="http://schemas.microsoft.com/office/powerpoint/2010/main" val="2805782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506" y="4406901"/>
            <a:ext cx="84201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E2BCD380-BF3F-4522-9C25-1E068E84631D}" type="datetime1">
              <a:rPr lang="it-IT" smtClean="0"/>
              <a:t>10/12/2016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a:xfrm>
            <a:off x="7099300" y="6492278"/>
            <a:ext cx="2311400" cy="365125"/>
          </a:xfrm>
        </p:spPr>
        <p:txBody>
          <a:bodyPr/>
          <a:lstStyle/>
          <a:p>
            <a:fld id="{B3C837CB-510E-614E-B952-54F87DF1F630}" type="slidenum">
              <a:rPr lang="it-IT" smtClean="0"/>
              <a:t>‹N›</a:t>
            </a:fld>
            <a:endParaRPr lang="it-IT" dirty="0"/>
          </a:p>
        </p:txBody>
      </p:sp>
    </p:spTree>
    <p:extLst>
      <p:ext uri="{BB962C8B-B14F-4D97-AF65-F5344CB8AC3E}">
        <p14:creationId xmlns:p14="http://schemas.microsoft.com/office/powerpoint/2010/main" val="2578286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471B27C-B577-4F1A-A16A-DFC8EB24D0B2}" type="datetime1">
              <a:rPr lang="it-IT" smtClean="0"/>
              <a:t>10/12/2016</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a:xfrm>
            <a:off x="7099300" y="6492278"/>
            <a:ext cx="2311400" cy="365125"/>
          </a:xfrm>
        </p:spPr>
        <p:txBody>
          <a:bodyPr/>
          <a:lstStyle/>
          <a:p>
            <a:fld id="{B3C837CB-510E-614E-B952-54F87DF1F630}" type="slidenum">
              <a:rPr lang="it-IT" smtClean="0"/>
              <a:t>‹N›</a:t>
            </a:fld>
            <a:endParaRPr lang="it-IT" dirty="0"/>
          </a:p>
        </p:txBody>
      </p:sp>
    </p:spTree>
    <p:extLst>
      <p:ext uri="{BB962C8B-B14F-4D97-AF65-F5344CB8AC3E}">
        <p14:creationId xmlns:p14="http://schemas.microsoft.com/office/powerpoint/2010/main" val="323075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4AA9529-5BEE-4473-B454-7AE238A61E02}" type="datetime1">
              <a:rPr lang="it-IT" smtClean="0"/>
              <a:t>10/12/2016</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a:xfrm>
            <a:off x="7099300" y="6492278"/>
            <a:ext cx="2311400" cy="365125"/>
          </a:xfrm>
        </p:spPr>
        <p:txBody>
          <a:bodyPr/>
          <a:lstStyle/>
          <a:p>
            <a:fld id="{B3C837CB-510E-614E-B952-54F87DF1F630}" type="slidenum">
              <a:rPr lang="it-IT" smtClean="0"/>
              <a:t>‹N›</a:t>
            </a:fld>
            <a:endParaRPr lang="it-IT" dirty="0"/>
          </a:p>
        </p:txBody>
      </p:sp>
    </p:spTree>
    <p:extLst>
      <p:ext uri="{BB962C8B-B14F-4D97-AF65-F5344CB8AC3E}">
        <p14:creationId xmlns:p14="http://schemas.microsoft.com/office/powerpoint/2010/main" val="132955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328A8A13-B0AD-4D8C-A39C-989998679247}" type="datetime1">
              <a:rPr lang="it-IT" smtClean="0"/>
              <a:t>10/12/2016</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a:xfrm>
            <a:off x="7099300" y="6492278"/>
            <a:ext cx="2311400" cy="365125"/>
          </a:xfrm>
        </p:spPr>
        <p:txBody>
          <a:bodyPr/>
          <a:lstStyle/>
          <a:p>
            <a:fld id="{B3C837CB-510E-614E-B952-54F87DF1F630}" type="slidenum">
              <a:rPr lang="it-IT" smtClean="0"/>
              <a:t>‹N›</a:t>
            </a:fld>
            <a:endParaRPr lang="it-IT" dirty="0"/>
          </a:p>
        </p:txBody>
      </p:sp>
    </p:spTree>
    <p:extLst>
      <p:ext uri="{BB962C8B-B14F-4D97-AF65-F5344CB8AC3E}">
        <p14:creationId xmlns:p14="http://schemas.microsoft.com/office/powerpoint/2010/main" val="106813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AB9D747-6A78-4890-87DA-A395DFD28914}" type="datetime1">
              <a:rPr lang="it-IT" smtClean="0"/>
              <a:t>10/12/2016</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a:xfrm>
            <a:off x="7099300" y="6492278"/>
            <a:ext cx="2311400" cy="365125"/>
          </a:xfrm>
        </p:spPr>
        <p:txBody>
          <a:bodyPr/>
          <a:lstStyle/>
          <a:p>
            <a:fld id="{B3C837CB-510E-614E-B952-54F87DF1F630}" type="slidenum">
              <a:rPr lang="it-IT" smtClean="0"/>
              <a:t>‹N›</a:t>
            </a:fld>
            <a:endParaRPr lang="it-IT" dirty="0"/>
          </a:p>
        </p:txBody>
      </p:sp>
    </p:spTree>
    <p:extLst>
      <p:ext uri="{BB962C8B-B14F-4D97-AF65-F5344CB8AC3E}">
        <p14:creationId xmlns:p14="http://schemas.microsoft.com/office/powerpoint/2010/main" val="404667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006"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60071763-1FD8-4C5F-9447-0E4E43B28F65}" type="datetime1">
              <a:rPr lang="it-IT" smtClean="0"/>
              <a:t>10/12/2016</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a:xfrm>
            <a:off x="7099300" y="6492278"/>
            <a:ext cx="2311400" cy="365125"/>
          </a:xfrm>
        </p:spPr>
        <p:txBody>
          <a:bodyPr/>
          <a:lstStyle/>
          <a:p>
            <a:fld id="{B3C837CB-510E-614E-B952-54F87DF1F630}" type="slidenum">
              <a:rPr lang="it-IT" smtClean="0"/>
              <a:t>‹N›</a:t>
            </a:fld>
            <a:endParaRPr lang="it-IT" dirty="0"/>
          </a:p>
        </p:txBody>
      </p:sp>
    </p:spTree>
    <p:extLst>
      <p:ext uri="{BB962C8B-B14F-4D97-AF65-F5344CB8AC3E}">
        <p14:creationId xmlns:p14="http://schemas.microsoft.com/office/powerpoint/2010/main" val="1592575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645" y="4800600"/>
            <a:ext cx="59436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6BDE3050-7934-4D01-8ECE-EB4811F94741}" type="datetime1">
              <a:rPr lang="it-IT" smtClean="0"/>
              <a:t>10/12/2016</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a:xfrm>
            <a:off x="7099300" y="6492278"/>
            <a:ext cx="2311400" cy="365125"/>
          </a:xfrm>
        </p:spPr>
        <p:txBody>
          <a:bodyPr/>
          <a:lstStyle/>
          <a:p>
            <a:fld id="{B3C837CB-510E-614E-B952-54F87DF1F630}" type="slidenum">
              <a:rPr lang="it-IT" smtClean="0"/>
              <a:t>‹N›</a:t>
            </a:fld>
            <a:endParaRPr lang="it-IT" dirty="0"/>
          </a:p>
        </p:txBody>
      </p:sp>
    </p:spTree>
    <p:extLst>
      <p:ext uri="{BB962C8B-B14F-4D97-AF65-F5344CB8AC3E}">
        <p14:creationId xmlns:p14="http://schemas.microsoft.com/office/powerpoint/2010/main" val="313063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889B8-47AE-41FC-90DA-9DC7D5C5015C}" type="datetime1">
              <a:rPr lang="it-IT" smtClean="0"/>
              <a:t>10/12/2016</a:t>
            </a:fld>
            <a:endParaRPr lang="it-IT" dirty="0"/>
          </a:p>
        </p:txBody>
      </p:sp>
      <p:sp>
        <p:nvSpPr>
          <p:cNvPr id="5" name="Segnaposto piè di pagina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837CB-510E-614E-B952-54F87DF1F630}" type="slidenum">
              <a:rPr lang="it-IT" smtClean="0"/>
              <a:t>‹N›</a:t>
            </a:fld>
            <a:endParaRPr lang="it-IT" dirty="0"/>
          </a:p>
        </p:txBody>
      </p:sp>
    </p:spTree>
    <p:extLst>
      <p:ext uri="{BB962C8B-B14F-4D97-AF65-F5344CB8AC3E}">
        <p14:creationId xmlns:p14="http://schemas.microsoft.com/office/powerpoint/2010/main" val="3367973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F576F-06D9-4771-BB64-8E78C51E6096}" type="datetime1">
              <a:rPr lang="it-IT" smtClean="0"/>
              <a:t>10/12/2016</a:t>
            </a:fld>
            <a:endParaRPr lang="it-IT" dirty="0"/>
          </a:p>
        </p:txBody>
      </p:sp>
      <p:sp>
        <p:nvSpPr>
          <p:cNvPr id="5" name="Segnaposto piè di pagina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837CB-510E-614E-B952-54F87DF1F630}" type="slidenum">
              <a:rPr lang="it-IT" smtClean="0"/>
              <a:t>‹N›</a:t>
            </a:fld>
            <a:endParaRPr lang="it-IT" dirty="0"/>
          </a:p>
        </p:txBody>
      </p:sp>
    </p:spTree>
    <p:extLst>
      <p:ext uri="{BB962C8B-B14F-4D97-AF65-F5344CB8AC3E}">
        <p14:creationId xmlns:p14="http://schemas.microsoft.com/office/powerpoint/2010/main" val="11685454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tags" Target="../tags/tag11.xml"/><Relationship Id="rId1" Type="http://schemas.openxmlformats.org/officeDocument/2006/relationships/tags" Target="../tags/tag10.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3.xml"/><Relationship Id="rId5" Type="http://schemas.microsoft.com/office/2007/relationships/hdphoto" Target="../media/hdphoto4.wdp"/><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 Id="rId5" Type="http://schemas.microsoft.com/office/2007/relationships/hdphoto" Target="../media/hdphoto4.wdp"/><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0.xml"/><Relationship Id="rId5" Type="http://schemas.microsoft.com/office/2007/relationships/hdphoto" Target="../media/hdphoto4.wdp"/><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 Id="rId5" Type="http://schemas.microsoft.com/office/2007/relationships/hdphoto" Target="../media/hdphoto4.wdp"/><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14.png"/><Relationship Id="rId5" Type="http://schemas.microsoft.com/office/2007/relationships/hdphoto" Target="../media/hdphoto4.wdp"/><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16.png"/><Relationship Id="rId5" Type="http://schemas.microsoft.com/office/2007/relationships/hdphoto" Target="../media/hdphoto4.wdp"/><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image" Target="../media/image17.png"/><Relationship Id="rId5" Type="http://schemas.microsoft.com/office/2007/relationships/hdphoto" Target="../media/hdphoto4.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18.png"/><Relationship Id="rId5" Type="http://schemas.microsoft.com/office/2007/relationships/hdphoto" Target="../media/hdphoto4.wdp"/><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1.xml"/><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33.xml"/><Relationship Id="rId1" Type="http://schemas.openxmlformats.org/officeDocument/2006/relationships/tags" Target="../tags/tag32.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4.png"/><Relationship Id="rId3" Type="http://schemas.openxmlformats.org/officeDocument/2006/relationships/notesSlide" Target="../notesSlides/notesSlide33.xml"/><Relationship Id="rId7" Type="http://schemas.openxmlformats.org/officeDocument/2006/relationships/image" Target="../media/image23.png"/><Relationship Id="rId12" Type="http://schemas.openxmlformats.org/officeDocument/2006/relationships/image" Target="../media/image16.png"/><Relationship Id="rId2" Type="http://schemas.openxmlformats.org/officeDocument/2006/relationships/slideLayout" Target="../slideLayouts/slideLayout1.xml"/><Relationship Id="rId16" Type="http://schemas.openxmlformats.org/officeDocument/2006/relationships/image" Target="../media/image18.png"/><Relationship Id="rId1" Type="http://schemas.openxmlformats.org/officeDocument/2006/relationships/tags" Target="../tags/tag34.xml"/><Relationship Id="rId6" Type="http://schemas.openxmlformats.org/officeDocument/2006/relationships/image" Target="../media/image22.png"/><Relationship Id="rId11" Type="http://schemas.openxmlformats.org/officeDocument/2006/relationships/image" Target="../media/image13.png"/><Relationship Id="rId5" Type="http://schemas.openxmlformats.org/officeDocument/2006/relationships/image" Target="../media/image21.png"/><Relationship Id="rId15" Type="http://schemas.openxmlformats.org/officeDocument/2006/relationships/image" Target="../media/image15.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6.xml"/><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38.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39.xml"/><Relationship Id="rId6" Type="http://schemas.openxmlformats.org/officeDocument/2006/relationships/image" Target="../media/image14.png"/><Relationship Id="rId5" Type="http://schemas.microsoft.com/office/2007/relationships/hdphoto" Target="../media/hdphoto4.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3.wdp"/></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40.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41.xml"/><Relationship Id="rId6" Type="http://schemas.openxmlformats.org/officeDocument/2006/relationships/image" Target="../media/image16.png"/><Relationship Id="rId5" Type="http://schemas.microsoft.com/office/2007/relationships/hdphoto" Target="../media/hdphoto4.wdp"/><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42.xml"/><Relationship Id="rId6" Type="http://schemas.openxmlformats.org/officeDocument/2006/relationships/image" Target="../media/image17.png"/><Relationship Id="rId5" Type="http://schemas.microsoft.com/office/2007/relationships/hdphoto" Target="../media/hdphoto4.wdp"/><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43.xml"/><Relationship Id="rId6" Type="http://schemas.openxmlformats.org/officeDocument/2006/relationships/image" Target="../media/image18.png"/><Relationship Id="rId5" Type="http://schemas.microsoft.com/office/2007/relationships/hdphoto" Target="../media/hdphoto4.wdp"/><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43.xml"/><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44.xml"/><Relationship Id="rId6" Type="http://schemas.openxmlformats.org/officeDocument/2006/relationships/image" Target="../media/image14.png"/><Relationship Id="rId5" Type="http://schemas.openxmlformats.org/officeDocument/2006/relationships/image" Target="../media/image16.png"/><Relationship Id="rId10"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image" Target="../media/image28.png"/><Relationship Id="rId5" Type="http://schemas.microsoft.com/office/2007/relationships/hdphoto" Target="../media/hdphoto4.wdp"/><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47.xml"/><Relationship Id="rId5" Type="http://schemas.openxmlformats.org/officeDocument/2006/relationships/image" Target="../media/image30.png"/><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30.png"/><Relationship Id="rId5" Type="http://schemas.openxmlformats.org/officeDocument/2006/relationships/notesSlide" Target="../notesSlides/notesSlide47.xml"/><Relationship Id="rId4"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51.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microsoft.com/office/2007/relationships/hdphoto" Target="../media/hdphoto3.wdp"/><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2.xml"/><Relationship Id="rId6" Type="http://schemas.openxmlformats.org/officeDocument/2006/relationships/image" Target="../media/image30.png"/><Relationship Id="rId5" Type="http://schemas.microsoft.com/office/2007/relationships/hdphoto" Target="../media/hdphoto4.wdp"/><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53.xml"/><Relationship Id="rId5" Type="http://schemas.openxmlformats.org/officeDocument/2006/relationships/image" Target="../media/image30.png"/><Relationship Id="rId4" Type="http://schemas.openxmlformats.org/officeDocument/2006/relationships/chart" Target="../charts/chart3.xml"/></Relationships>
</file>

<file path=ppt/slides/_rels/slide52.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notesSlide" Target="../notesSlides/notesSlide51.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2.xml"/><Relationship Id="rId5" Type="http://schemas.openxmlformats.org/officeDocument/2006/relationships/tags" Target="../tags/tag58.xml"/><Relationship Id="rId4" Type="http://schemas.openxmlformats.org/officeDocument/2006/relationships/tags" Target="../tags/tag5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60.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6.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2.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3.xml"/><Relationship Id="rId5" Type="http://schemas.microsoft.com/office/2007/relationships/hdphoto" Target="../media/hdphoto3.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Rettangolo 4"/>
          <p:cNvSpPr/>
          <p:nvPr/>
        </p:nvSpPr>
        <p:spPr>
          <a:xfrm>
            <a:off x="742950" y="5930537"/>
            <a:ext cx="9163050" cy="73152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sysClr val="windowText" lastClr="000000"/>
              </a:solidFill>
              <a:effectLst/>
              <a:uLnTx/>
              <a:uFillTx/>
            </a:endParaRPr>
          </a:p>
        </p:txBody>
      </p:sp>
      <p:grpSp>
        <p:nvGrpSpPr>
          <p:cNvPr id="15" name="Gruppo 14"/>
          <p:cNvGrpSpPr/>
          <p:nvPr/>
        </p:nvGrpSpPr>
        <p:grpSpPr>
          <a:xfrm>
            <a:off x="2596270" y="18443"/>
            <a:ext cx="7224597" cy="6907827"/>
            <a:chOff x="2590800" y="44860"/>
            <a:chExt cx="7224597" cy="6907827"/>
          </a:xfrm>
          <a:scene3d>
            <a:camera prst="perspectiveLeft"/>
            <a:lightRig rig="threePt" dir="t"/>
          </a:scene3d>
        </p:grpSpPr>
        <p:grpSp>
          <p:nvGrpSpPr>
            <p:cNvPr id="14" name="Gruppo 13"/>
            <p:cNvGrpSpPr/>
            <p:nvPr/>
          </p:nvGrpSpPr>
          <p:grpSpPr>
            <a:xfrm>
              <a:off x="6200530" y="44860"/>
              <a:ext cx="253396" cy="1162890"/>
              <a:chOff x="5456181" y="44860"/>
              <a:chExt cx="253396" cy="1162890"/>
            </a:xfrm>
            <a:solidFill>
              <a:schemeClr val="tx1">
                <a:lumMod val="75000"/>
                <a:lumOff val="25000"/>
              </a:schemeClr>
            </a:solidFill>
          </p:grpSpPr>
          <p:sp>
            <p:nvSpPr>
              <p:cNvPr id="32" name="Rectangle 10"/>
              <p:cNvSpPr>
                <a:spLocks noChangeArrowheads="1"/>
              </p:cNvSpPr>
              <p:nvPr/>
            </p:nvSpPr>
            <p:spPr bwMode="auto">
              <a:xfrm>
                <a:off x="5510480" y="234904"/>
                <a:ext cx="135747" cy="972846"/>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Freeform 11"/>
              <p:cNvSpPr>
                <a:spLocks/>
              </p:cNvSpPr>
              <p:nvPr/>
            </p:nvSpPr>
            <p:spPr bwMode="auto">
              <a:xfrm>
                <a:off x="5456181" y="44860"/>
                <a:ext cx="253396" cy="212671"/>
              </a:xfrm>
              <a:custGeom>
                <a:avLst/>
                <a:gdLst>
                  <a:gd name="T0" fmla="*/ 291 w 388"/>
                  <a:gd name="T1" fmla="*/ 0 h 326"/>
                  <a:gd name="T2" fmla="*/ 310 w 388"/>
                  <a:gd name="T3" fmla="*/ 2 h 326"/>
                  <a:gd name="T4" fmla="*/ 329 w 388"/>
                  <a:gd name="T5" fmla="*/ 8 h 326"/>
                  <a:gd name="T6" fmla="*/ 346 w 388"/>
                  <a:gd name="T7" fmla="*/ 17 h 326"/>
                  <a:gd name="T8" fmla="*/ 360 w 388"/>
                  <a:gd name="T9" fmla="*/ 29 h 326"/>
                  <a:gd name="T10" fmla="*/ 372 w 388"/>
                  <a:gd name="T11" fmla="*/ 44 h 326"/>
                  <a:gd name="T12" fmla="*/ 380 w 388"/>
                  <a:gd name="T13" fmla="*/ 60 h 326"/>
                  <a:gd name="T14" fmla="*/ 386 w 388"/>
                  <a:gd name="T15" fmla="*/ 79 h 326"/>
                  <a:gd name="T16" fmla="*/ 388 w 388"/>
                  <a:gd name="T17" fmla="*/ 98 h 326"/>
                  <a:gd name="T18" fmla="*/ 388 w 388"/>
                  <a:gd name="T19" fmla="*/ 239 h 326"/>
                  <a:gd name="T20" fmla="*/ 384 w 388"/>
                  <a:gd name="T21" fmla="*/ 257 h 326"/>
                  <a:gd name="T22" fmla="*/ 377 w 388"/>
                  <a:gd name="T23" fmla="*/ 276 h 326"/>
                  <a:gd name="T24" fmla="*/ 367 w 388"/>
                  <a:gd name="T25" fmla="*/ 291 h 326"/>
                  <a:gd name="T26" fmla="*/ 353 w 388"/>
                  <a:gd name="T27" fmla="*/ 304 h 326"/>
                  <a:gd name="T28" fmla="*/ 338 w 388"/>
                  <a:gd name="T29" fmla="*/ 315 h 326"/>
                  <a:gd name="T30" fmla="*/ 319 w 388"/>
                  <a:gd name="T31" fmla="*/ 322 h 326"/>
                  <a:gd name="T32" fmla="*/ 301 w 388"/>
                  <a:gd name="T33" fmla="*/ 326 h 326"/>
                  <a:gd name="T34" fmla="*/ 98 w 388"/>
                  <a:gd name="T35" fmla="*/ 326 h 326"/>
                  <a:gd name="T36" fmla="*/ 78 w 388"/>
                  <a:gd name="T37" fmla="*/ 324 h 326"/>
                  <a:gd name="T38" fmla="*/ 60 w 388"/>
                  <a:gd name="T39" fmla="*/ 318 h 326"/>
                  <a:gd name="T40" fmla="*/ 43 w 388"/>
                  <a:gd name="T41" fmla="*/ 309 h 326"/>
                  <a:gd name="T42" fmla="*/ 29 w 388"/>
                  <a:gd name="T43" fmla="*/ 297 h 326"/>
                  <a:gd name="T44" fmla="*/ 16 w 388"/>
                  <a:gd name="T45" fmla="*/ 284 h 326"/>
                  <a:gd name="T46" fmla="*/ 8 w 388"/>
                  <a:gd name="T47" fmla="*/ 266 h 326"/>
                  <a:gd name="T48" fmla="*/ 2 w 388"/>
                  <a:gd name="T49" fmla="*/ 248 h 326"/>
                  <a:gd name="T50" fmla="*/ 0 w 388"/>
                  <a:gd name="T51" fmla="*/ 228 h 326"/>
                  <a:gd name="T52" fmla="*/ 0 w 388"/>
                  <a:gd name="T53" fmla="*/ 89 h 326"/>
                  <a:gd name="T54" fmla="*/ 5 w 388"/>
                  <a:gd name="T55" fmla="*/ 69 h 326"/>
                  <a:gd name="T56" fmla="*/ 12 w 388"/>
                  <a:gd name="T57" fmla="*/ 52 h 326"/>
                  <a:gd name="T58" fmla="*/ 22 w 388"/>
                  <a:gd name="T59" fmla="*/ 36 h 326"/>
                  <a:gd name="T60" fmla="*/ 36 w 388"/>
                  <a:gd name="T61" fmla="*/ 23 h 326"/>
                  <a:gd name="T62" fmla="*/ 51 w 388"/>
                  <a:gd name="T63" fmla="*/ 13 h 326"/>
                  <a:gd name="T64" fmla="*/ 68 w 388"/>
                  <a:gd name="T65" fmla="*/ 5 h 326"/>
                  <a:gd name="T66" fmla="*/ 88 w 388"/>
                  <a:gd name="T67" fmla="*/ 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8" h="326">
                    <a:moveTo>
                      <a:pt x="98" y="0"/>
                    </a:moveTo>
                    <a:lnTo>
                      <a:pt x="291" y="0"/>
                    </a:lnTo>
                    <a:lnTo>
                      <a:pt x="301" y="1"/>
                    </a:lnTo>
                    <a:lnTo>
                      <a:pt x="310" y="2"/>
                    </a:lnTo>
                    <a:lnTo>
                      <a:pt x="319" y="5"/>
                    </a:lnTo>
                    <a:lnTo>
                      <a:pt x="329" y="8"/>
                    </a:lnTo>
                    <a:lnTo>
                      <a:pt x="338" y="13"/>
                    </a:lnTo>
                    <a:lnTo>
                      <a:pt x="346" y="17"/>
                    </a:lnTo>
                    <a:lnTo>
                      <a:pt x="353" y="23"/>
                    </a:lnTo>
                    <a:lnTo>
                      <a:pt x="360" y="29"/>
                    </a:lnTo>
                    <a:lnTo>
                      <a:pt x="367" y="36"/>
                    </a:lnTo>
                    <a:lnTo>
                      <a:pt x="372" y="44"/>
                    </a:lnTo>
                    <a:lnTo>
                      <a:pt x="377" y="52"/>
                    </a:lnTo>
                    <a:lnTo>
                      <a:pt x="380" y="60"/>
                    </a:lnTo>
                    <a:lnTo>
                      <a:pt x="384" y="69"/>
                    </a:lnTo>
                    <a:lnTo>
                      <a:pt x="386" y="79"/>
                    </a:lnTo>
                    <a:lnTo>
                      <a:pt x="388" y="89"/>
                    </a:lnTo>
                    <a:lnTo>
                      <a:pt x="388" y="98"/>
                    </a:lnTo>
                    <a:lnTo>
                      <a:pt x="388" y="228"/>
                    </a:lnTo>
                    <a:lnTo>
                      <a:pt x="388" y="239"/>
                    </a:lnTo>
                    <a:lnTo>
                      <a:pt x="386" y="248"/>
                    </a:lnTo>
                    <a:lnTo>
                      <a:pt x="384" y="257"/>
                    </a:lnTo>
                    <a:lnTo>
                      <a:pt x="380" y="266"/>
                    </a:lnTo>
                    <a:lnTo>
                      <a:pt x="377" y="276"/>
                    </a:lnTo>
                    <a:lnTo>
                      <a:pt x="372" y="284"/>
                    </a:lnTo>
                    <a:lnTo>
                      <a:pt x="367" y="291"/>
                    </a:lnTo>
                    <a:lnTo>
                      <a:pt x="360" y="297"/>
                    </a:lnTo>
                    <a:lnTo>
                      <a:pt x="353" y="304"/>
                    </a:lnTo>
                    <a:lnTo>
                      <a:pt x="346" y="309"/>
                    </a:lnTo>
                    <a:lnTo>
                      <a:pt x="338" y="315"/>
                    </a:lnTo>
                    <a:lnTo>
                      <a:pt x="329" y="318"/>
                    </a:lnTo>
                    <a:lnTo>
                      <a:pt x="319" y="322"/>
                    </a:lnTo>
                    <a:lnTo>
                      <a:pt x="310" y="324"/>
                    </a:lnTo>
                    <a:lnTo>
                      <a:pt x="301" y="326"/>
                    </a:lnTo>
                    <a:lnTo>
                      <a:pt x="291" y="326"/>
                    </a:lnTo>
                    <a:lnTo>
                      <a:pt x="98" y="326"/>
                    </a:lnTo>
                    <a:lnTo>
                      <a:pt x="88" y="326"/>
                    </a:lnTo>
                    <a:lnTo>
                      <a:pt x="78" y="324"/>
                    </a:lnTo>
                    <a:lnTo>
                      <a:pt x="68" y="322"/>
                    </a:lnTo>
                    <a:lnTo>
                      <a:pt x="60" y="318"/>
                    </a:lnTo>
                    <a:lnTo>
                      <a:pt x="51" y="315"/>
                    </a:lnTo>
                    <a:lnTo>
                      <a:pt x="43" y="309"/>
                    </a:lnTo>
                    <a:lnTo>
                      <a:pt x="36" y="304"/>
                    </a:lnTo>
                    <a:lnTo>
                      <a:pt x="29" y="297"/>
                    </a:lnTo>
                    <a:lnTo>
                      <a:pt x="22" y="291"/>
                    </a:lnTo>
                    <a:lnTo>
                      <a:pt x="16" y="284"/>
                    </a:lnTo>
                    <a:lnTo>
                      <a:pt x="12" y="276"/>
                    </a:lnTo>
                    <a:lnTo>
                      <a:pt x="8" y="266"/>
                    </a:lnTo>
                    <a:lnTo>
                      <a:pt x="5" y="257"/>
                    </a:lnTo>
                    <a:lnTo>
                      <a:pt x="2" y="248"/>
                    </a:lnTo>
                    <a:lnTo>
                      <a:pt x="0" y="239"/>
                    </a:lnTo>
                    <a:lnTo>
                      <a:pt x="0" y="228"/>
                    </a:lnTo>
                    <a:lnTo>
                      <a:pt x="0" y="98"/>
                    </a:lnTo>
                    <a:lnTo>
                      <a:pt x="0" y="89"/>
                    </a:lnTo>
                    <a:lnTo>
                      <a:pt x="2" y="79"/>
                    </a:lnTo>
                    <a:lnTo>
                      <a:pt x="5" y="69"/>
                    </a:lnTo>
                    <a:lnTo>
                      <a:pt x="8" y="60"/>
                    </a:lnTo>
                    <a:lnTo>
                      <a:pt x="12" y="52"/>
                    </a:lnTo>
                    <a:lnTo>
                      <a:pt x="16" y="44"/>
                    </a:lnTo>
                    <a:lnTo>
                      <a:pt x="22" y="36"/>
                    </a:lnTo>
                    <a:lnTo>
                      <a:pt x="29" y="29"/>
                    </a:lnTo>
                    <a:lnTo>
                      <a:pt x="36" y="23"/>
                    </a:lnTo>
                    <a:lnTo>
                      <a:pt x="43" y="17"/>
                    </a:lnTo>
                    <a:lnTo>
                      <a:pt x="51" y="13"/>
                    </a:lnTo>
                    <a:lnTo>
                      <a:pt x="60" y="8"/>
                    </a:lnTo>
                    <a:lnTo>
                      <a:pt x="68" y="5"/>
                    </a:lnTo>
                    <a:lnTo>
                      <a:pt x="78" y="2"/>
                    </a:lnTo>
                    <a:lnTo>
                      <a:pt x="88" y="1"/>
                    </a:lnTo>
                    <a:lnTo>
                      <a:pt x="98"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2" name="Group 7"/>
            <p:cNvGrpSpPr>
              <a:grpSpLocks noChangeAspect="1"/>
            </p:cNvGrpSpPr>
            <p:nvPr/>
          </p:nvGrpSpPr>
          <p:grpSpPr>
            <a:xfrm>
              <a:off x="4933556" y="3802150"/>
              <a:ext cx="2647072" cy="3150537"/>
              <a:chOff x="-1535800" y="3722243"/>
              <a:chExt cx="663198" cy="789341"/>
            </a:xfrm>
            <a:solidFill>
              <a:schemeClr val="tx1">
                <a:lumMod val="75000"/>
                <a:lumOff val="25000"/>
              </a:schemeClr>
            </a:solidFill>
          </p:grpSpPr>
          <p:sp>
            <p:nvSpPr>
              <p:cNvPr id="23" name="Freeform 9"/>
              <p:cNvSpPr>
                <a:spLocks/>
              </p:cNvSpPr>
              <p:nvPr/>
            </p:nvSpPr>
            <p:spPr bwMode="auto">
              <a:xfrm>
                <a:off x="-1243313" y="3998859"/>
                <a:ext cx="61218" cy="115634"/>
              </a:xfrm>
              <a:custGeom>
                <a:avLst/>
                <a:gdLst>
                  <a:gd name="T0" fmla="*/ 289 w 378"/>
                  <a:gd name="T1" fmla="*/ 0 h 715"/>
                  <a:gd name="T2" fmla="*/ 307 w 378"/>
                  <a:gd name="T3" fmla="*/ 3 h 715"/>
                  <a:gd name="T4" fmla="*/ 324 w 378"/>
                  <a:gd name="T5" fmla="*/ 7 h 715"/>
                  <a:gd name="T6" fmla="*/ 339 w 378"/>
                  <a:gd name="T7" fmla="*/ 17 h 715"/>
                  <a:gd name="T8" fmla="*/ 352 w 378"/>
                  <a:gd name="T9" fmla="*/ 27 h 715"/>
                  <a:gd name="T10" fmla="*/ 363 w 378"/>
                  <a:gd name="T11" fmla="*/ 41 h 715"/>
                  <a:gd name="T12" fmla="*/ 371 w 378"/>
                  <a:gd name="T13" fmla="*/ 56 h 715"/>
                  <a:gd name="T14" fmla="*/ 377 w 378"/>
                  <a:gd name="T15" fmla="*/ 72 h 715"/>
                  <a:gd name="T16" fmla="*/ 378 w 378"/>
                  <a:gd name="T17" fmla="*/ 90 h 715"/>
                  <a:gd name="T18" fmla="*/ 378 w 378"/>
                  <a:gd name="T19" fmla="*/ 634 h 715"/>
                  <a:gd name="T20" fmla="*/ 374 w 378"/>
                  <a:gd name="T21" fmla="*/ 652 h 715"/>
                  <a:gd name="T22" fmla="*/ 367 w 378"/>
                  <a:gd name="T23" fmla="*/ 667 h 715"/>
                  <a:gd name="T24" fmla="*/ 358 w 378"/>
                  <a:gd name="T25" fmla="*/ 682 h 715"/>
                  <a:gd name="T26" fmla="*/ 345 w 378"/>
                  <a:gd name="T27" fmla="*/ 694 h 715"/>
                  <a:gd name="T28" fmla="*/ 332 w 378"/>
                  <a:gd name="T29" fmla="*/ 704 h 715"/>
                  <a:gd name="T30" fmla="*/ 315 w 378"/>
                  <a:gd name="T31" fmla="*/ 711 h 715"/>
                  <a:gd name="T32" fmla="*/ 298 w 378"/>
                  <a:gd name="T33" fmla="*/ 715 h 715"/>
                  <a:gd name="T34" fmla="*/ 90 w 378"/>
                  <a:gd name="T35" fmla="*/ 715 h 715"/>
                  <a:gd name="T36" fmla="*/ 71 w 378"/>
                  <a:gd name="T37" fmla="*/ 712 h 715"/>
                  <a:gd name="T38" fmla="*/ 55 w 378"/>
                  <a:gd name="T39" fmla="*/ 708 h 715"/>
                  <a:gd name="T40" fmla="*/ 40 w 378"/>
                  <a:gd name="T41" fmla="*/ 700 h 715"/>
                  <a:gd name="T42" fmla="*/ 26 w 378"/>
                  <a:gd name="T43" fmla="*/ 688 h 715"/>
                  <a:gd name="T44" fmla="*/ 16 w 378"/>
                  <a:gd name="T45" fmla="*/ 676 h 715"/>
                  <a:gd name="T46" fmla="*/ 8 w 378"/>
                  <a:gd name="T47" fmla="*/ 661 h 715"/>
                  <a:gd name="T48" fmla="*/ 2 w 378"/>
                  <a:gd name="T49" fmla="*/ 643 h 715"/>
                  <a:gd name="T50" fmla="*/ 0 w 378"/>
                  <a:gd name="T51" fmla="*/ 626 h 715"/>
                  <a:gd name="T52" fmla="*/ 1 w 378"/>
                  <a:gd name="T53" fmla="*/ 81 h 715"/>
                  <a:gd name="T54" fmla="*/ 4 w 378"/>
                  <a:gd name="T55" fmla="*/ 64 h 715"/>
                  <a:gd name="T56" fmla="*/ 11 w 378"/>
                  <a:gd name="T57" fmla="*/ 48 h 715"/>
                  <a:gd name="T58" fmla="*/ 20 w 378"/>
                  <a:gd name="T59" fmla="*/ 34 h 715"/>
                  <a:gd name="T60" fmla="*/ 33 w 378"/>
                  <a:gd name="T61" fmla="*/ 21 h 715"/>
                  <a:gd name="T62" fmla="*/ 47 w 378"/>
                  <a:gd name="T63" fmla="*/ 12 h 715"/>
                  <a:gd name="T64" fmla="*/ 63 w 378"/>
                  <a:gd name="T65" fmla="*/ 5 h 715"/>
                  <a:gd name="T66" fmla="*/ 80 w 378"/>
                  <a:gd name="T67" fmla="*/ 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8" h="715">
                    <a:moveTo>
                      <a:pt x="90" y="0"/>
                    </a:moveTo>
                    <a:lnTo>
                      <a:pt x="289" y="0"/>
                    </a:lnTo>
                    <a:lnTo>
                      <a:pt x="298" y="2"/>
                    </a:lnTo>
                    <a:lnTo>
                      <a:pt x="307" y="3"/>
                    </a:lnTo>
                    <a:lnTo>
                      <a:pt x="315" y="5"/>
                    </a:lnTo>
                    <a:lnTo>
                      <a:pt x="324" y="7"/>
                    </a:lnTo>
                    <a:lnTo>
                      <a:pt x="332" y="12"/>
                    </a:lnTo>
                    <a:lnTo>
                      <a:pt x="339" y="17"/>
                    </a:lnTo>
                    <a:lnTo>
                      <a:pt x="345" y="21"/>
                    </a:lnTo>
                    <a:lnTo>
                      <a:pt x="352" y="27"/>
                    </a:lnTo>
                    <a:lnTo>
                      <a:pt x="358" y="34"/>
                    </a:lnTo>
                    <a:lnTo>
                      <a:pt x="363" y="41"/>
                    </a:lnTo>
                    <a:lnTo>
                      <a:pt x="367" y="48"/>
                    </a:lnTo>
                    <a:lnTo>
                      <a:pt x="371" y="56"/>
                    </a:lnTo>
                    <a:lnTo>
                      <a:pt x="374" y="64"/>
                    </a:lnTo>
                    <a:lnTo>
                      <a:pt x="377" y="72"/>
                    </a:lnTo>
                    <a:lnTo>
                      <a:pt x="378" y="81"/>
                    </a:lnTo>
                    <a:lnTo>
                      <a:pt x="378" y="90"/>
                    </a:lnTo>
                    <a:lnTo>
                      <a:pt x="378" y="626"/>
                    </a:lnTo>
                    <a:lnTo>
                      <a:pt x="378" y="634"/>
                    </a:lnTo>
                    <a:lnTo>
                      <a:pt x="377" y="643"/>
                    </a:lnTo>
                    <a:lnTo>
                      <a:pt x="374" y="652"/>
                    </a:lnTo>
                    <a:lnTo>
                      <a:pt x="371" y="661"/>
                    </a:lnTo>
                    <a:lnTo>
                      <a:pt x="367" y="667"/>
                    </a:lnTo>
                    <a:lnTo>
                      <a:pt x="363" y="676"/>
                    </a:lnTo>
                    <a:lnTo>
                      <a:pt x="358" y="682"/>
                    </a:lnTo>
                    <a:lnTo>
                      <a:pt x="352" y="688"/>
                    </a:lnTo>
                    <a:lnTo>
                      <a:pt x="345" y="694"/>
                    </a:lnTo>
                    <a:lnTo>
                      <a:pt x="339" y="700"/>
                    </a:lnTo>
                    <a:lnTo>
                      <a:pt x="332" y="704"/>
                    </a:lnTo>
                    <a:lnTo>
                      <a:pt x="324" y="708"/>
                    </a:lnTo>
                    <a:lnTo>
                      <a:pt x="315" y="711"/>
                    </a:lnTo>
                    <a:lnTo>
                      <a:pt x="307" y="712"/>
                    </a:lnTo>
                    <a:lnTo>
                      <a:pt x="298" y="715"/>
                    </a:lnTo>
                    <a:lnTo>
                      <a:pt x="289" y="715"/>
                    </a:lnTo>
                    <a:lnTo>
                      <a:pt x="90" y="715"/>
                    </a:lnTo>
                    <a:lnTo>
                      <a:pt x="80" y="715"/>
                    </a:lnTo>
                    <a:lnTo>
                      <a:pt x="71" y="712"/>
                    </a:lnTo>
                    <a:lnTo>
                      <a:pt x="63" y="711"/>
                    </a:lnTo>
                    <a:lnTo>
                      <a:pt x="55" y="708"/>
                    </a:lnTo>
                    <a:lnTo>
                      <a:pt x="47" y="704"/>
                    </a:lnTo>
                    <a:lnTo>
                      <a:pt x="40" y="700"/>
                    </a:lnTo>
                    <a:lnTo>
                      <a:pt x="33" y="694"/>
                    </a:lnTo>
                    <a:lnTo>
                      <a:pt x="26" y="688"/>
                    </a:lnTo>
                    <a:lnTo>
                      <a:pt x="20" y="682"/>
                    </a:lnTo>
                    <a:lnTo>
                      <a:pt x="16" y="676"/>
                    </a:lnTo>
                    <a:lnTo>
                      <a:pt x="11" y="667"/>
                    </a:lnTo>
                    <a:lnTo>
                      <a:pt x="8" y="661"/>
                    </a:lnTo>
                    <a:lnTo>
                      <a:pt x="4" y="652"/>
                    </a:lnTo>
                    <a:lnTo>
                      <a:pt x="2" y="643"/>
                    </a:lnTo>
                    <a:lnTo>
                      <a:pt x="1" y="634"/>
                    </a:lnTo>
                    <a:lnTo>
                      <a:pt x="0" y="626"/>
                    </a:lnTo>
                    <a:lnTo>
                      <a:pt x="0" y="90"/>
                    </a:lnTo>
                    <a:lnTo>
                      <a:pt x="1" y="81"/>
                    </a:lnTo>
                    <a:lnTo>
                      <a:pt x="2" y="72"/>
                    </a:lnTo>
                    <a:lnTo>
                      <a:pt x="4" y="64"/>
                    </a:lnTo>
                    <a:lnTo>
                      <a:pt x="8" y="56"/>
                    </a:lnTo>
                    <a:lnTo>
                      <a:pt x="11" y="48"/>
                    </a:lnTo>
                    <a:lnTo>
                      <a:pt x="16" y="41"/>
                    </a:lnTo>
                    <a:lnTo>
                      <a:pt x="20" y="34"/>
                    </a:lnTo>
                    <a:lnTo>
                      <a:pt x="26" y="27"/>
                    </a:lnTo>
                    <a:lnTo>
                      <a:pt x="33" y="21"/>
                    </a:lnTo>
                    <a:lnTo>
                      <a:pt x="40" y="17"/>
                    </a:lnTo>
                    <a:lnTo>
                      <a:pt x="47" y="12"/>
                    </a:lnTo>
                    <a:lnTo>
                      <a:pt x="55" y="7"/>
                    </a:lnTo>
                    <a:lnTo>
                      <a:pt x="63" y="5"/>
                    </a:lnTo>
                    <a:lnTo>
                      <a:pt x="71" y="3"/>
                    </a:lnTo>
                    <a:lnTo>
                      <a:pt x="80" y="2"/>
                    </a:lnTo>
                    <a:lnTo>
                      <a:pt x="9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Rectangle 10"/>
              <p:cNvSpPr>
                <a:spLocks noChangeArrowheads="1"/>
              </p:cNvSpPr>
              <p:nvPr/>
            </p:nvSpPr>
            <p:spPr bwMode="auto">
              <a:xfrm>
                <a:off x="-1230843" y="3769857"/>
                <a:ext cx="34010" cy="243739"/>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Freeform 11"/>
              <p:cNvSpPr>
                <a:spLocks/>
              </p:cNvSpPr>
              <p:nvPr/>
            </p:nvSpPr>
            <p:spPr bwMode="auto">
              <a:xfrm>
                <a:off x="-1244447" y="3722243"/>
                <a:ext cx="63486" cy="53283"/>
              </a:xfrm>
              <a:custGeom>
                <a:avLst/>
                <a:gdLst>
                  <a:gd name="T0" fmla="*/ 291 w 388"/>
                  <a:gd name="T1" fmla="*/ 0 h 326"/>
                  <a:gd name="T2" fmla="*/ 310 w 388"/>
                  <a:gd name="T3" fmla="*/ 2 h 326"/>
                  <a:gd name="T4" fmla="*/ 329 w 388"/>
                  <a:gd name="T5" fmla="*/ 8 h 326"/>
                  <a:gd name="T6" fmla="*/ 346 w 388"/>
                  <a:gd name="T7" fmla="*/ 17 h 326"/>
                  <a:gd name="T8" fmla="*/ 360 w 388"/>
                  <a:gd name="T9" fmla="*/ 29 h 326"/>
                  <a:gd name="T10" fmla="*/ 372 w 388"/>
                  <a:gd name="T11" fmla="*/ 44 h 326"/>
                  <a:gd name="T12" fmla="*/ 380 w 388"/>
                  <a:gd name="T13" fmla="*/ 60 h 326"/>
                  <a:gd name="T14" fmla="*/ 386 w 388"/>
                  <a:gd name="T15" fmla="*/ 79 h 326"/>
                  <a:gd name="T16" fmla="*/ 388 w 388"/>
                  <a:gd name="T17" fmla="*/ 98 h 326"/>
                  <a:gd name="T18" fmla="*/ 388 w 388"/>
                  <a:gd name="T19" fmla="*/ 239 h 326"/>
                  <a:gd name="T20" fmla="*/ 384 w 388"/>
                  <a:gd name="T21" fmla="*/ 257 h 326"/>
                  <a:gd name="T22" fmla="*/ 377 w 388"/>
                  <a:gd name="T23" fmla="*/ 276 h 326"/>
                  <a:gd name="T24" fmla="*/ 367 w 388"/>
                  <a:gd name="T25" fmla="*/ 291 h 326"/>
                  <a:gd name="T26" fmla="*/ 353 w 388"/>
                  <a:gd name="T27" fmla="*/ 304 h 326"/>
                  <a:gd name="T28" fmla="*/ 338 w 388"/>
                  <a:gd name="T29" fmla="*/ 315 h 326"/>
                  <a:gd name="T30" fmla="*/ 319 w 388"/>
                  <a:gd name="T31" fmla="*/ 322 h 326"/>
                  <a:gd name="T32" fmla="*/ 301 w 388"/>
                  <a:gd name="T33" fmla="*/ 326 h 326"/>
                  <a:gd name="T34" fmla="*/ 98 w 388"/>
                  <a:gd name="T35" fmla="*/ 326 h 326"/>
                  <a:gd name="T36" fmla="*/ 78 w 388"/>
                  <a:gd name="T37" fmla="*/ 324 h 326"/>
                  <a:gd name="T38" fmla="*/ 60 w 388"/>
                  <a:gd name="T39" fmla="*/ 318 h 326"/>
                  <a:gd name="T40" fmla="*/ 43 w 388"/>
                  <a:gd name="T41" fmla="*/ 309 h 326"/>
                  <a:gd name="T42" fmla="*/ 29 w 388"/>
                  <a:gd name="T43" fmla="*/ 297 h 326"/>
                  <a:gd name="T44" fmla="*/ 16 w 388"/>
                  <a:gd name="T45" fmla="*/ 284 h 326"/>
                  <a:gd name="T46" fmla="*/ 8 w 388"/>
                  <a:gd name="T47" fmla="*/ 266 h 326"/>
                  <a:gd name="T48" fmla="*/ 2 w 388"/>
                  <a:gd name="T49" fmla="*/ 248 h 326"/>
                  <a:gd name="T50" fmla="*/ 0 w 388"/>
                  <a:gd name="T51" fmla="*/ 228 h 326"/>
                  <a:gd name="T52" fmla="*/ 0 w 388"/>
                  <a:gd name="T53" fmla="*/ 89 h 326"/>
                  <a:gd name="T54" fmla="*/ 5 w 388"/>
                  <a:gd name="T55" fmla="*/ 69 h 326"/>
                  <a:gd name="T56" fmla="*/ 12 w 388"/>
                  <a:gd name="T57" fmla="*/ 52 h 326"/>
                  <a:gd name="T58" fmla="*/ 22 w 388"/>
                  <a:gd name="T59" fmla="*/ 36 h 326"/>
                  <a:gd name="T60" fmla="*/ 36 w 388"/>
                  <a:gd name="T61" fmla="*/ 23 h 326"/>
                  <a:gd name="T62" fmla="*/ 51 w 388"/>
                  <a:gd name="T63" fmla="*/ 13 h 326"/>
                  <a:gd name="T64" fmla="*/ 68 w 388"/>
                  <a:gd name="T65" fmla="*/ 5 h 326"/>
                  <a:gd name="T66" fmla="*/ 88 w 388"/>
                  <a:gd name="T67" fmla="*/ 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8" h="326">
                    <a:moveTo>
                      <a:pt x="98" y="0"/>
                    </a:moveTo>
                    <a:lnTo>
                      <a:pt x="291" y="0"/>
                    </a:lnTo>
                    <a:lnTo>
                      <a:pt x="301" y="1"/>
                    </a:lnTo>
                    <a:lnTo>
                      <a:pt x="310" y="2"/>
                    </a:lnTo>
                    <a:lnTo>
                      <a:pt x="319" y="5"/>
                    </a:lnTo>
                    <a:lnTo>
                      <a:pt x="329" y="8"/>
                    </a:lnTo>
                    <a:lnTo>
                      <a:pt x="338" y="13"/>
                    </a:lnTo>
                    <a:lnTo>
                      <a:pt x="346" y="17"/>
                    </a:lnTo>
                    <a:lnTo>
                      <a:pt x="353" y="23"/>
                    </a:lnTo>
                    <a:lnTo>
                      <a:pt x="360" y="29"/>
                    </a:lnTo>
                    <a:lnTo>
                      <a:pt x="367" y="36"/>
                    </a:lnTo>
                    <a:lnTo>
                      <a:pt x="372" y="44"/>
                    </a:lnTo>
                    <a:lnTo>
                      <a:pt x="377" y="52"/>
                    </a:lnTo>
                    <a:lnTo>
                      <a:pt x="380" y="60"/>
                    </a:lnTo>
                    <a:lnTo>
                      <a:pt x="384" y="69"/>
                    </a:lnTo>
                    <a:lnTo>
                      <a:pt x="386" y="79"/>
                    </a:lnTo>
                    <a:lnTo>
                      <a:pt x="388" y="89"/>
                    </a:lnTo>
                    <a:lnTo>
                      <a:pt x="388" y="98"/>
                    </a:lnTo>
                    <a:lnTo>
                      <a:pt x="388" y="228"/>
                    </a:lnTo>
                    <a:lnTo>
                      <a:pt x="388" y="239"/>
                    </a:lnTo>
                    <a:lnTo>
                      <a:pt x="386" y="248"/>
                    </a:lnTo>
                    <a:lnTo>
                      <a:pt x="384" y="257"/>
                    </a:lnTo>
                    <a:lnTo>
                      <a:pt x="380" y="266"/>
                    </a:lnTo>
                    <a:lnTo>
                      <a:pt x="377" y="276"/>
                    </a:lnTo>
                    <a:lnTo>
                      <a:pt x="372" y="284"/>
                    </a:lnTo>
                    <a:lnTo>
                      <a:pt x="367" y="291"/>
                    </a:lnTo>
                    <a:lnTo>
                      <a:pt x="360" y="297"/>
                    </a:lnTo>
                    <a:lnTo>
                      <a:pt x="353" y="304"/>
                    </a:lnTo>
                    <a:lnTo>
                      <a:pt x="346" y="309"/>
                    </a:lnTo>
                    <a:lnTo>
                      <a:pt x="338" y="315"/>
                    </a:lnTo>
                    <a:lnTo>
                      <a:pt x="329" y="318"/>
                    </a:lnTo>
                    <a:lnTo>
                      <a:pt x="319" y="322"/>
                    </a:lnTo>
                    <a:lnTo>
                      <a:pt x="310" y="324"/>
                    </a:lnTo>
                    <a:lnTo>
                      <a:pt x="301" y="326"/>
                    </a:lnTo>
                    <a:lnTo>
                      <a:pt x="291" y="326"/>
                    </a:lnTo>
                    <a:lnTo>
                      <a:pt x="98" y="326"/>
                    </a:lnTo>
                    <a:lnTo>
                      <a:pt x="88" y="326"/>
                    </a:lnTo>
                    <a:lnTo>
                      <a:pt x="78" y="324"/>
                    </a:lnTo>
                    <a:lnTo>
                      <a:pt x="68" y="322"/>
                    </a:lnTo>
                    <a:lnTo>
                      <a:pt x="60" y="318"/>
                    </a:lnTo>
                    <a:lnTo>
                      <a:pt x="51" y="315"/>
                    </a:lnTo>
                    <a:lnTo>
                      <a:pt x="43" y="309"/>
                    </a:lnTo>
                    <a:lnTo>
                      <a:pt x="36" y="304"/>
                    </a:lnTo>
                    <a:lnTo>
                      <a:pt x="29" y="297"/>
                    </a:lnTo>
                    <a:lnTo>
                      <a:pt x="22" y="291"/>
                    </a:lnTo>
                    <a:lnTo>
                      <a:pt x="16" y="284"/>
                    </a:lnTo>
                    <a:lnTo>
                      <a:pt x="12" y="276"/>
                    </a:lnTo>
                    <a:lnTo>
                      <a:pt x="8" y="266"/>
                    </a:lnTo>
                    <a:lnTo>
                      <a:pt x="5" y="257"/>
                    </a:lnTo>
                    <a:lnTo>
                      <a:pt x="2" y="248"/>
                    </a:lnTo>
                    <a:lnTo>
                      <a:pt x="0" y="239"/>
                    </a:lnTo>
                    <a:lnTo>
                      <a:pt x="0" y="228"/>
                    </a:lnTo>
                    <a:lnTo>
                      <a:pt x="0" y="98"/>
                    </a:lnTo>
                    <a:lnTo>
                      <a:pt x="0" y="89"/>
                    </a:lnTo>
                    <a:lnTo>
                      <a:pt x="2" y="79"/>
                    </a:lnTo>
                    <a:lnTo>
                      <a:pt x="5" y="69"/>
                    </a:lnTo>
                    <a:lnTo>
                      <a:pt x="8" y="60"/>
                    </a:lnTo>
                    <a:lnTo>
                      <a:pt x="12" y="52"/>
                    </a:lnTo>
                    <a:lnTo>
                      <a:pt x="16" y="44"/>
                    </a:lnTo>
                    <a:lnTo>
                      <a:pt x="22" y="36"/>
                    </a:lnTo>
                    <a:lnTo>
                      <a:pt x="29" y="29"/>
                    </a:lnTo>
                    <a:lnTo>
                      <a:pt x="36" y="23"/>
                    </a:lnTo>
                    <a:lnTo>
                      <a:pt x="43" y="17"/>
                    </a:lnTo>
                    <a:lnTo>
                      <a:pt x="51" y="13"/>
                    </a:lnTo>
                    <a:lnTo>
                      <a:pt x="60" y="8"/>
                    </a:lnTo>
                    <a:lnTo>
                      <a:pt x="68" y="5"/>
                    </a:lnTo>
                    <a:lnTo>
                      <a:pt x="78" y="2"/>
                    </a:lnTo>
                    <a:lnTo>
                      <a:pt x="88" y="1"/>
                    </a:lnTo>
                    <a:lnTo>
                      <a:pt x="98"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Freeform 12"/>
              <p:cNvSpPr>
                <a:spLocks/>
              </p:cNvSpPr>
              <p:nvPr/>
            </p:nvSpPr>
            <p:spPr bwMode="auto">
              <a:xfrm>
                <a:off x="-1225174" y="4055849"/>
                <a:ext cx="27208" cy="455735"/>
              </a:xfrm>
              <a:custGeom>
                <a:avLst/>
                <a:gdLst>
                  <a:gd name="T0" fmla="*/ 84 w 169"/>
                  <a:gd name="T1" fmla="*/ 0 h 2813"/>
                  <a:gd name="T2" fmla="*/ 102 w 169"/>
                  <a:gd name="T3" fmla="*/ 1 h 2813"/>
                  <a:gd name="T4" fmla="*/ 117 w 169"/>
                  <a:gd name="T5" fmla="*/ 6 h 2813"/>
                  <a:gd name="T6" fmla="*/ 132 w 169"/>
                  <a:gd name="T7" fmla="*/ 14 h 2813"/>
                  <a:gd name="T8" fmla="*/ 143 w 169"/>
                  <a:gd name="T9" fmla="*/ 24 h 2813"/>
                  <a:gd name="T10" fmla="*/ 154 w 169"/>
                  <a:gd name="T11" fmla="*/ 37 h 2813"/>
                  <a:gd name="T12" fmla="*/ 162 w 169"/>
                  <a:gd name="T13" fmla="*/ 51 h 2813"/>
                  <a:gd name="T14" fmla="*/ 166 w 169"/>
                  <a:gd name="T15" fmla="*/ 67 h 2813"/>
                  <a:gd name="T16" fmla="*/ 169 w 169"/>
                  <a:gd name="T17" fmla="*/ 83 h 2813"/>
                  <a:gd name="T18" fmla="*/ 169 w 169"/>
                  <a:gd name="T19" fmla="*/ 2737 h 2813"/>
                  <a:gd name="T20" fmla="*/ 165 w 169"/>
                  <a:gd name="T21" fmla="*/ 2755 h 2813"/>
                  <a:gd name="T22" fmla="*/ 158 w 169"/>
                  <a:gd name="T23" fmla="*/ 2770 h 2813"/>
                  <a:gd name="T24" fmla="*/ 149 w 169"/>
                  <a:gd name="T25" fmla="*/ 2782 h 2813"/>
                  <a:gd name="T26" fmla="*/ 137 w 169"/>
                  <a:gd name="T27" fmla="*/ 2794 h 2813"/>
                  <a:gd name="T28" fmla="*/ 125 w 169"/>
                  <a:gd name="T29" fmla="*/ 2803 h 2813"/>
                  <a:gd name="T30" fmla="*/ 110 w 169"/>
                  <a:gd name="T31" fmla="*/ 2810 h 2813"/>
                  <a:gd name="T32" fmla="*/ 93 w 169"/>
                  <a:gd name="T33" fmla="*/ 2813 h 2813"/>
                  <a:gd name="T34" fmla="*/ 84 w 169"/>
                  <a:gd name="T35" fmla="*/ 2813 h 2813"/>
                  <a:gd name="T36" fmla="*/ 67 w 169"/>
                  <a:gd name="T37" fmla="*/ 2811 h 2813"/>
                  <a:gd name="T38" fmla="*/ 52 w 169"/>
                  <a:gd name="T39" fmla="*/ 2806 h 2813"/>
                  <a:gd name="T40" fmla="*/ 37 w 169"/>
                  <a:gd name="T41" fmla="*/ 2798 h 2813"/>
                  <a:gd name="T42" fmla="*/ 25 w 169"/>
                  <a:gd name="T43" fmla="*/ 2788 h 2813"/>
                  <a:gd name="T44" fmla="*/ 15 w 169"/>
                  <a:gd name="T45" fmla="*/ 2777 h 2813"/>
                  <a:gd name="T46" fmla="*/ 7 w 169"/>
                  <a:gd name="T47" fmla="*/ 2762 h 2813"/>
                  <a:gd name="T48" fmla="*/ 3 w 169"/>
                  <a:gd name="T49" fmla="*/ 2747 h 2813"/>
                  <a:gd name="T50" fmla="*/ 0 w 169"/>
                  <a:gd name="T51" fmla="*/ 2729 h 2813"/>
                  <a:gd name="T52" fmla="*/ 0 w 169"/>
                  <a:gd name="T53" fmla="*/ 75 h 2813"/>
                  <a:gd name="T54" fmla="*/ 4 w 169"/>
                  <a:gd name="T55" fmla="*/ 59 h 2813"/>
                  <a:gd name="T56" fmla="*/ 11 w 169"/>
                  <a:gd name="T57" fmla="*/ 44 h 2813"/>
                  <a:gd name="T58" fmla="*/ 20 w 169"/>
                  <a:gd name="T59" fmla="*/ 30 h 2813"/>
                  <a:gd name="T60" fmla="*/ 31 w 169"/>
                  <a:gd name="T61" fmla="*/ 18 h 2813"/>
                  <a:gd name="T62" fmla="*/ 44 w 169"/>
                  <a:gd name="T63" fmla="*/ 9 h 2813"/>
                  <a:gd name="T64" fmla="*/ 59 w 169"/>
                  <a:gd name="T65" fmla="*/ 3 h 2813"/>
                  <a:gd name="T66" fmla="*/ 76 w 169"/>
                  <a:gd name="T67" fmla="*/ 0 h 2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2813">
                    <a:moveTo>
                      <a:pt x="84" y="0"/>
                    </a:moveTo>
                    <a:lnTo>
                      <a:pt x="84" y="0"/>
                    </a:lnTo>
                    <a:lnTo>
                      <a:pt x="93" y="0"/>
                    </a:lnTo>
                    <a:lnTo>
                      <a:pt x="102" y="1"/>
                    </a:lnTo>
                    <a:lnTo>
                      <a:pt x="110" y="3"/>
                    </a:lnTo>
                    <a:lnTo>
                      <a:pt x="117" y="6"/>
                    </a:lnTo>
                    <a:lnTo>
                      <a:pt x="125" y="9"/>
                    </a:lnTo>
                    <a:lnTo>
                      <a:pt x="132" y="14"/>
                    </a:lnTo>
                    <a:lnTo>
                      <a:pt x="137" y="18"/>
                    </a:lnTo>
                    <a:lnTo>
                      <a:pt x="143" y="24"/>
                    </a:lnTo>
                    <a:lnTo>
                      <a:pt x="149" y="30"/>
                    </a:lnTo>
                    <a:lnTo>
                      <a:pt x="154" y="37"/>
                    </a:lnTo>
                    <a:lnTo>
                      <a:pt x="158" y="44"/>
                    </a:lnTo>
                    <a:lnTo>
                      <a:pt x="162" y="51"/>
                    </a:lnTo>
                    <a:lnTo>
                      <a:pt x="165" y="59"/>
                    </a:lnTo>
                    <a:lnTo>
                      <a:pt x="166" y="67"/>
                    </a:lnTo>
                    <a:lnTo>
                      <a:pt x="169" y="75"/>
                    </a:lnTo>
                    <a:lnTo>
                      <a:pt x="169" y="83"/>
                    </a:lnTo>
                    <a:lnTo>
                      <a:pt x="169" y="2729"/>
                    </a:lnTo>
                    <a:lnTo>
                      <a:pt x="169" y="2737"/>
                    </a:lnTo>
                    <a:lnTo>
                      <a:pt x="166" y="2747"/>
                    </a:lnTo>
                    <a:lnTo>
                      <a:pt x="165" y="2755"/>
                    </a:lnTo>
                    <a:lnTo>
                      <a:pt x="162" y="2762"/>
                    </a:lnTo>
                    <a:lnTo>
                      <a:pt x="158" y="2770"/>
                    </a:lnTo>
                    <a:lnTo>
                      <a:pt x="154" y="2777"/>
                    </a:lnTo>
                    <a:lnTo>
                      <a:pt x="149" y="2782"/>
                    </a:lnTo>
                    <a:lnTo>
                      <a:pt x="143" y="2788"/>
                    </a:lnTo>
                    <a:lnTo>
                      <a:pt x="137" y="2794"/>
                    </a:lnTo>
                    <a:lnTo>
                      <a:pt x="132" y="2798"/>
                    </a:lnTo>
                    <a:lnTo>
                      <a:pt x="125" y="2803"/>
                    </a:lnTo>
                    <a:lnTo>
                      <a:pt x="117" y="2806"/>
                    </a:lnTo>
                    <a:lnTo>
                      <a:pt x="110" y="2810"/>
                    </a:lnTo>
                    <a:lnTo>
                      <a:pt x="102" y="2811"/>
                    </a:lnTo>
                    <a:lnTo>
                      <a:pt x="93" y="2813"/>
                    </a:lnTo>
                    <a:lnTo>
                      <a:pt x="84" y="2813"/>
                    </a:lnTo>
                    <a:lnTo>
                      <a:pt x="84" y="2813"/>
                    </a:lnTo>
                    <a:lnTo>
                      <a:pt x="76" y="2813"/>
                    </a:lnTo>
                    <a:lnTo>
                      <a:pt x="67" y="2811"/>
                    </a:lnTo>
                    <a:lnTo>
                      <a:pt x="59" y="2810"/>
                    </a:lnTo>
                    <a:lnTo>
                      <a:pt x="52" y="2806"/>
                    </a:lnTo>
                    <a:lnTo>
                      <a:pt x="44" y="2803"/>
                    </a:lnTo>
                    <a:lnTo>
                      <a:pt x="37" y="2798"/>
                    </a:lnTo>
                    <a:lnTo>
                      <a:pt x="31" y="2794"/>
                    </a:lnTo>
                    <a:lnTo>
                      <a:pt x="25" y="2788"/>
                    </a:lnTo>
                    <a:lnTo>
                      <a:pt x="20" y="2782"/>
                    </a:lnTo>
                    <a:lnTo>
                      <a:pt x="15" y="2777"/>
                    </a:lnTo>
                    <a:lnTo>
                      <a:pt x="11" y="2770"/>
                    </a:lnTo>
                    <a:lnTo>
                      <a:pt x="7" y="2762"/>
                    </a:lnTo>
                    <a:lnTo>
                      <a:pt x="4" y="2755"/>
                    </a:lnTo>
                    <a:lnTo>
                      <a:pt x="3" y="2747"/>
                    </a:lnTo>
                    <a:lnTo>
                      <a:pt x="0" y="2737"/>
                    </a:lnTo>
                    <a:lnTo>
                      <a:pt x="0" y="2729"/>
                    </a:lnTo>
                    <a:lnTo>
                      <a:pt x="0" y="83"/>
                    </a:lnTo>
                    <a:lnTo>
                      <a:pt x="0" y="75"/>
                    </a:lnTo>
                    <a:lnTo>
                      <a:pt x="3" y="67"/>
                    </a:lnTo>
                    <a:lnTo>
                      <a:pt x="4" y="59"/>
                    </a:lnTo>
                    <a:lnTo>
                      <a:pt x="7" y="51"/>
                    </a:lnTo>
                    <a:lnTo>
                      <a:pt x="11" y="44"/>
                    </a:lnTo>
                    <a:lnTo>
                      <a:pt x="15" y="37"/>
                    </a:lnTo>
                    <a:lnTo>
                      <a:pt x="20" y="30"/>
                    </a:lnTo>
                    <a:lnTo>
                      <a:pt x="25" y="24"/>
                    </a:lnTo>
                    <a:lnTo>
                      <a:pt x="31" y="18"/>
                    </a:lnTo>
                    <a:lnTo>
                      <a:pt x="37" y="14"/>
                    </a:lnTo>
                    <a:lnTo>
                      <a:pt x="44" y="9"/>
                    </a:lnTo>
                    <a:lnTo>
                      <a:pt x="52" y="6"/>
                    </a:lnTo>
                    <a:lnTo>
                      <a:pt x="59" y="3"/>
                    </a:lnTo>
                    <a:lnTo>
                      <a:pt x="67" y="1"/>
                    </a:lnTo>
                    <a:lnTo>
                      <a:pt x="76" y="0"/>
                    </a:lnTo>
                    <a:lnTo>
                      <a:pt x="84" y="0"/>
                    </a:lnTo>
                    <a:close/>
                  </a:path>
                </a:pathLst>
              </a:custGeom>
              <a:solidFill>
                <a:schemeClr val="tx1">
                  <a:lumMod val="75000"/>
                  <a:lumOff val="25000"/>
                  <a:alpha val="79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13"/>
              <p:cNvSpPr>
                <a:spLocks/>
              </p:cNvSpPr>
              <p:nvPr/>
            </p:nvSpPr>
            <p:spPr bwMode="auto">
              <a:xfrm>
                <a:off x="-1241045" y="4239197"/>
                <a:ext cx="57818" cy="57818"/>
              </a:xfrm>
              <a:custGeom>
                <a:avLst/>
                <a:gdLst>
                  <a:gd name="T0" fmla="*/ 197 w 357"/>
                  <a:gd name="T1" fmla="*/ 1 h 357"/>
                  <a:gd name="T2" fmla="*/ 231 w 357"/>
                  <a:gd name="T3" fmla="*/ 8 h 357"/>
                  <a:gd name="T4" fmla="*/ 264 w 357"/>
                  <a:gd name="T5" fmla="*/ 21 h 357"/>
                  <a:gd name="T6" fmla="*/ 293 w 357"/>
                  <a:gd name="T7" fmla="*/ 40 h 357"/>
                  <a:gd name="T8" fmla="*/ 317 w 357"/>
                  <a:gd name="T9" fmla="*/ 64 h 357"/>
                  <a:gd name="T10" fmla="*/ 335 w 357"/>
                  <a:gd name="T11" fmla="*/ 93 h 357"/>
                  <a:gd name="T12" fmla="*/ 349 w 357"/>
                  <a:gd name="T13" fmla="*/ 125 h 357"/>
                  <a:gd name="T14" fmla="*/ 356 w 357"/>
                  <a:gd name="T15" fmla="*/ 160 h 357"/>
                  <a:gd name="T16" fmla="*/ 356 w 357"/>
                  <a:gd name="T17" fmla="*/ 197 h 357"/>
                  <a:gd name="T18" fmla="*/ 349 w 357"/>
                  <a:gd name="T19" fmla="*/ 231 h 357"/>
                  <a:gd name="T20" fmla="*/ 335 w 357"/>
                  <a:gd name="T21" fmla="*/ 263 h 357"/>
                  <a:gd name="T22" fmla="*/ 317 w 357"/>
                  <a:gd name="T23" fmla="*/ 291 h 357"/>
                  <a:gd name="T24" fmla="*/ 293 w 357"/>
                  <a:gd name="T25" fmla="*/ 315 h 357"/>
                  <a:gd name="T26" fmla="*/ 264 w 357"/>
                  <a:gd name="T27" fmla="*/ 335 h 357"/>
                  <a:gd name="T28" fmla="*/ 231 w 357"/>
                  <a:gd name="T29" fmla="*/ 349 h 357"/>
                  <a:gd name="T30" fmla="*/ 197 w 357"/>
                  <a:gd name="T31" fmla="*/ 356 h 357"/>
                  <a:gd name="T32" fmla="*/ 160 w 357"/>
                  <a:gd name="T33" fmla="*/ 356 h 357"/>
                  <a:gd name="T34" fmla="*/ 125 w 357"/>
                  <a:gd name="T35" fmla="*/ 349 h 357"/>
                  <a:gd name="T36" fmla="*/ 93 w 357"/>
                  <a:gd name="T37" fmla="*/ 335 h 357"/>
                  <a:gd name="T38" fmla="*/ 64 w 357"/>
                  <a:gd name="T39" fmla="*/ 315 h 357"/>
                  <a:gd name="T40" fmla="*/ 40 w 357"/>
                  <a:gd name="T41" fmla="*/ 291 h 357"/>
                  <a:gd name="T42" fmla="*/ 22 w 357"/>
                  <a:gd name="T43" fmla="*/ 263 h 357"/>
                  <a:gd name="T44" fmla="*/ 8 w 357"/>
                  <a:gd name="T45" fmla="*/ 231 h 357"/>
                  <a:gd name="T46" fmla="*/ 1 w 357"/>
                  <a:gd name="T47" fmla="*/ 197 h 357"/>
                  <a:gd name="T48" fmla="*/ 1 w 357"/>
                  <a:gd name="T49" fmla="*/ 160 h 357"/>
                  <a:gd name="T50" fmla="*/ 8 w 357"/>
                  <a:gd name="T51" fmla="*/ 125 h 357"/>
                  <a:gd name="T52" fmla="*/ 22 w 357"/>
                  <a:gd name="T53" fmla="*/ 93 h 357"/>
                  <a:gd name="T54" fmla="*/ 40 w 357"/>
                  <a:gd name="T55" fmla="*/ 64 h 357"/>
                  <a:gd name="T56" fmla="*/ 64 w 357"/>
                  <a:gd name="T57" fmla="*/ 40 h 357"/>
                  <a:gd name="T58" fmla="*/ 93 w 357"/>
                  <a:gd name="T59" fmla="*/ 21 h 357"/>
                  <a:gd name="T60" fmla="*/ 125 w 357"/>
                  <a:gd name="T61" fmla="*/ 8 h 357"/>
                  <a:gd name="T62" fmla="*/ 160 w 357"/>
                  <a:gd name="T63" fmla="*/ 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7" h="357">
                    <a:moveTo>
                      <a:pt x="178" y="0"/>
                    </a:moveTo>
                    <a:lnTo>
                      <a:pt x="197" y="1"/>
                    </a:lnTo>
                    <a:lnTo>
                      <a:pt x="214" y="3"/>
                    </a:lnTo>
                    <a:lnTo>
                      <a:pt x="231" y="8"/>
                    </a:lnTo>
                    <a:lnTo>
                      <a:pt x="248" y="13"/>
                    </a:lnTo>
                    <a:lnTo>
                      <a:pt x="264" y="21"/>
                    </a:lnTo>
                    <a:lnTo>
                      <a:pt x="279" y="30"/>
                    </a:lnTo>
                    <a:lnTo>
                      <a:pt x="293" y="40"/>
                    </a:lnTo>
                    <a:lnTo>
                      <a:pt x="305" y="51"/>
                    </a:lnTo>
                    <a:lnTo>
                      <a:pt x="317" y="64"/>
                    </a:lnTo>
                    <a:lnTo>
                      <a:pt x="326" y="78"/>
                    </a:lnTo>
                    <a:lnTo>
                      <a:pt x="335" y="93"/>
                    </a:lnTo>
                    <a:lnTo>
                      <a:pt x="343" y="108"/>
                    </a:lnTo>
                    <a:lnTo>
                      <a:pt x="349" y="125"/>
                    </a:lnTo>
                    <a:lnTo>
                      <a:pt x="354" y="142"/>
                    </a:lnTo>
                    <a:lnTo>
                      <a:pt x="356" y="160"/>
                    </a:lnTo>
                    <a:lnTo>
                      <a:pt x="357" y="178"/>
                    </a:lnTo>
                    <a:lnTo>
                      <a:pt x="356" y="197"/>
                    </a:lnTo>
                    <a:lnTo>
                      <a:pt x="354" y="214"/>
                    </a:lnTo>
                    <a:lnTo>
                      <a:pt x="349" y="231"/>
                    </a:lnTo>
                    <a:lnTo>
                      <a:pt x="343" y="247"/>
                    </a:lnTo>
                    <a:lnTo>
                      <a:pt x="335" y="263"/>
                    </a:lnTo>
                    <a:lnTo>
                      <a:pt x="326" y="277"/>
                    </a:lnTo>
                    <a:lnTo>
                      <a:pt x="317" y="291"/>
                    </a:lnTo>
                    <a:lnTo>
                      <a:pt x="305" y="304"/>
                    </a:lnTo>
                    <a:lnTo>
                      <a:pt x="293" y="315"/>
                    </a:lnTo>
                    <a:lnTo>
                      <a:pt x="279" y="326"/>
                    </a:lnTo>
                    <a:lnTo>
                      <a:pt x="264" y="335"/>
                    </a:lnTo>
                    <a:lnTo>
                      <a:pt x="248" y="342"/>
                    </a:lnTo>
                    <a:lnTo>
                      <a:pt x="231" y="349"/>
                    </a:lnTo>
                    <a:lnTo>
                      <a:pt x="214" y="353"/>
                    </a:lnTo>
                    <a:lnTo>
                      <a:pt x="197" y="356"/>
                    </a:lnTo>
                    <a:lnTo>
                      <a:pt x="178" y="357"/>
                    </a:lnTo>
                    <a:lnTo>
                      <a:pt x="160" y="356"/>
                    </a:lnTo>
                    <a:lnTo>
                      <a:pt x="143" y="353"/>
                    </a:lnTo>
                    <a:lnTo>
                      <a:pt x="125" y="349"/>
                    </a:lnTo>
                    <a:lnTo>
                      <a:pt x="109" y="342"/>
                    </a:lnTo>
                    <a:lnTo>
                      <a:pt x="93" y="335"/>
                    </a:lnTo>
                    <a:lnTo>
                      <a:pt x="78" y="326"/>
                    </a:lnTo>
                    <a:lnTo>
                      <a:pt x="64" y="315"/>
                    </a:lnTo>
                    <a:lnTo>
                      <a:pt x="52" y="304"/>
                    </a:lnTo>
                    <a:lnTo>
                      <a:pt x="40" y="291"/>
                    </a:lnTo>
                    <a:lnTo>
                      <a:pt x="31" y="277"/>
                    </a:lnTo>
                    <a:lnTo>
                      <a:pt x="22" y="263"/>
                    </a:lnTo>
                    <a:lnTo>
                      <a:pt x="14" y="247"/>
                    </a:lnTo>
                    <a:lnTo>
                      <a:pt x="8" y="231"/>
                    </a:lnTo>
                    <a:lnTo>
                      <a:pt x="3" y="214"/>
                    </a:lnTo>
                    <a:lnTo>
                      <a:pt x="1" y="197"/>
                    </a:lnTo>
                    <a:lnTo>
                      <a:pt x="0" y="178"/>
                    </a:lnTo>
                    <a:lnTo>
                      <a:pt x="1" y="160"/>
                    </a:lnTo>
                    <a:lnTo>
                      <a:pt x="3" y="142"/>
                    </a:lnTo>
                    <a:lnTo>
                      <a:pt x="8" y="125"/>
                    </a:lnTo>
                    <a:lnTo>
                      <a:pt x="14" y="108"/>
                    </a:lnTo>
                    <a:lnTo>
                      <a:pt x="22" y="93"/>
                    </a:lnTo>
                    <a:lnTo>
                      <a:pt x="31" y="78"/>
                    </a:lnTo>
                    <a:lnTo>
                      <a:pt x="40" y="64"/>
                    </a:lnTo>
                    <a:lnTo>
                      <a:pt x="52" y="51"/>
                    </a:lnTo>
                    <a:lnTo>
                      <a:pt x="64" y="40"/>
                    </a:lnTo>
                    <a:lnTo>
                      <a:pt x="78" y="30"/>
                    </a:lnTo>
                    <a:lnTo>
                      <a:pt x="93" y="21"/>
                    </a:lnTo>
                    <a:lnTo>
                      <a:pt x="109" y="13"/>
                    </a:lnTo>
                    <a:lnTo>
                      <a:pt x="125" y="8"/>
                    </a:lnTo>
                    <a:lnTo>
                      <a:pt x="143" y="3"/>
                    </a:lnTo>
                    <a:lnTo>
                      <a:pt x="160" y="1"/>
                    </a:lnTo>
                    <a:lnTo>
                      <a:pt x="178"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Freeform 14"/>
              <p:cNvSpPr>
                <a:spLocks/>
              </p:cNvSpPr>
              <p:nvPr/>
            </p:nvSpPr>
            <p:spPr bwMode="auto">
              <a:xfrm>
                <a:off x="-1307932" y="4157573"/>
                <a:ext cx="99763" cy="89560"/>
              </a:xfrm>
              <a:custGeom>
                <a:avLst/>
                <a:gdLst>
                  <a:gd name="T0" fmla="*/ 0 w 616"/>
                  <a:gd name="T1" fmla="*/ 39 h 554"/>
                  <a:gd name="T2" fmla="*/ 34 w 616"/>
                  <a:gd name="T3" fmla="*/ 0 h 554"/>
                  <a:gd name="T4" fmla="*/ 616 w 616"/>
                  <a:gd name="T5" fmla="*/ 515 h 554"/>
                  <a:gd name="T6" fmla="*/ 580 w 616"/>
                  <a:gd name="T7" fmla="*/ 554 h 554"/>
                  <a:gd name="T8" fmla="*/ 0 w 616"/>
                  <a:gd name="T9" fmla="*/ 39 h 554"/>
                </a:gdLst>
                <a:ahLst/>
                <a:cxnLst>
                  <a:cxn ang="0">
                    <a:pos x="T0" y="T1"/>
                  </a:cxn>
                  <a:cxn ang="0">
                    <a:pos x="T2" y="T3"/>
                  </a:cxn>
                  <a:cxn ang="0">
                    <a:pos x="T4" y="T5"/>
                  </a:cxn>
                  <a:cxn ang="0">
                    <a:pos x="T6" y="T7"/>
                  </a:cxn>
                  <a:cxn ang="0">
                    <a:pos x="T8" y="T9"/>
                  </a:cxn>
                </a:cxnLst>
                <a:rect l="0" t="0" r="r" b="b"/>
                <a:pathLst>
                  <a:path w="616" h="554">
                    <a:moveTo>
                      <a:pt x="0" y="39"/>
                    </a:moveTo>
                    <a:lnTo>
                      <a:pt x="34" y="0"/>
                    </a:lnTo>
                    <a:lnTo>
                      <a:pt x="616" y="515"/>
                    </a:lnTo>
                    <a:lnTo>
                      <a:pt x="580" y="554"/>
                    </a:lnTo>
                    <a:lnTo>
                      <a:pt x="0" y="39"/>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Freeform 15"/>
              <p:cNvSpPr>
                <a:spLocks/>
              </p:cNvSpPr>
              <p:nvPr/>
            </p:nvSpPr>
            <p:spPr bwMode="auto">
              <a:xfrm>
                <a:off x="-1208169" y="4157573"/>
                <a:ext cx="99763" cy="89560"/>
              </a:xfrm>
              <a:custGeom>
                <a:avLst/>
                <a:gdLst>
                  <a:gd name="T0" fmla="*/ 615 w 615"/>
                  <a:gd name="T1" fmla="*/ 39 h 554"/>
                  <a:gd name="T2" fmla="*/ 581 w 615"/>
                  <a:gd name="T3" fmla="*/ 0 h 554"/>
                  <a:gd name="T4" fmla="*/ 0 w 615"/>
                  <a:gd name="T5" fmla="*/ 515 h 554"/>
                  <a:gd name="T6" fmla="*/ 35 w 615"/>
                  <a:gd name="T7" fmla="*/ 554 h 554"/>
                  <a:gd name="T8" fmla="*/ 615 w 615"/>
                  <a:gd name="T9" fmla="*/ 39 h 554"/>
                </a:gdLst>
                <a:ahLst/>
                <a:cxnLst>
                  <a:cxn ang="0">
                    <a:pos x="T0" y="T1"/>
                  </a:cxn>
                  <a:cxn ang="0">
                    <a:pos x="T2" y="T3"/>
                  </a:cxn>
                  <a:cxn ang="0">
                    <a:pos x="T4" y="T5"/>
                  </a:cxn>
                  <a:cxn ang="0">
                    <a:pos x="T6" y="T7"/>
                  </a:cxn>
                  <a:cxn ang="0">
                    <a:pos x="T8" y="T9"/>
                  </a:cxn>
                </a:cxnLst>
                <a:rect l="0" t="0" r="r" b="b"/>
                <a:pathLst>
                  <a:path w="615" h="554">
                    <a:moveTo>
                      <a:pt x="615" y="39"/>
                    </a:moveTo>
                    <a:lnTo>
                      <a:pt x="581" y="0"/>
                    </a:lnTo>
                    <a:lnTo>
                      <a:pt x="0" y="515"/>
                    </a:lnTo>
                    <a:lnTo>
                      <a:pt x="35" y="554"/>
                    </a:lnTo>
                    <a:lnTo>
                      <a:pt x="615" y="39"/>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Freeform 16"/>
              <p:cNvSpPr>
                <a:spLocks/>
              </p:cNvSpPr>
              <p:nvPr/>
            </p:nvSpPr>
            <p:spPr bwMode="auto">
              <a:xfrm>
                <a:off x="-1535800" y="4044206"/>
                <a:ext cx="323096" cy="399052"/>
              </a:xfrm>
              <a:custGeom>
                <a:avLst/>
                <a:gdLst>
                  <a:gd name="T0" fmla="*/ 1981 w 2001"/>
                  <a:gd name="T1" fmla="*/ 12 h 2460"/>
                  <a:gd name="T2" fmla="*/ 1981 w 2001"/>
                  <a:gd name="T3" fmla="*/ 12 h 2460"/>
                  <a:gd name="T4" fmla="*/ 1989 w 2001"/>
                  <a:gd name="T5" fmla="*/ 18 h 2460"/>
                  <a:gd name="T6" fmla="*/ 1995 w 2001"/>
                  <a:gd name="T7" fmla="*/ 28 h 2460"/>
                  <a:gd name="T8" fmla="*/ 1999 w 2001"/>
                  <a:gd name="T9" fmla="*/ 37 h 2460"/>
                  <a:gd name="T10" fmla="*/ 2001 w 2001"/>
                  <a:gd name="T11" fmla="*/ 46 h 2460"/>
                  <a:gd name="T12" fmla="*/ 2001 w 2001"/>
                  <a:gd name="T13" fmla="*/ 56 h 2460"/>
                  <a:gd name="T14" fmla="*/ 1999 w 2001"/>
                  <a:gd name="T15" fmla="*/ 67 h 2460"/>
                  <a:gd name="T16" fmla="*/ 1995 w 2001"/>
                  <a:gd name="T17" fmla="*/ 76 h 2460"/>
                  <a:gd name="T18" fmla="*/ 1989 w 2001"/>
                  <a:gd name="T19" fmla="*/ 85 h 2460"/>
                  <a:gd name="T20" fmla="*/ 95 w 2001"/>
                  <a:gd name="T21" fmla="*/ 2441 h 2460"/>
                  <a:gd name="T22" fmla="*/ 87 w 2001"/>
                  <a:gd name="T23" fmla="*/ 2448 h 2460"/>
                  <a:gd name="T24" fmla="*/ 79 w 2001"/>
                  <a:gd name="T25" fmla="*/ 2454 h 2460"/>
                  <a:gd name="T26" fmla="*/ 68 w 2001"/>
                  <a:gd name="T27" fmla="*/ 2459 h 2460"/>
                  <a:gd name="T28" fmla="*/ 59 w 2001"/>
                  <a:gd name="T29" fmla="*/ 2460 h 2460"/>
                  <a:gd name="T30" fmla="*/ 49 w 2001"/>
                  <a:gd name="T31" fmla="*/ 2460 h 2460"/>
                  <a:gd name="T32" fmla="*/ 39 w 2001"/>
                  <a:gd name="T33" fmla="*/ 2459 h 2460"/>
                  <a:gd name="T34" fmla="*/ 29 w 2001"/>
                  <a:gd name="T35" fmla="*/ 2455 h 2460"/>
                  <a:gd name="T36" fmla="*/ 20 w 2001"/>
                  <a:gd name="T37" fmla="*/ 2449 h 2460"/>
                  <a:gd name="T38" fmla="*/ 20 w 2001"/>
                  <a:gd name="T39" fmla="*/ 2449 h 2460"/>
                  <a:gd name="T40" fmla="*/ 13 w 2001"/>
                  <a:gd name="T41" fmla="*/ 2441 h 2460"/>
                  <a:gd name="T42" fmla="*/ 7 w 2001"/>
                  <a:gd name="T43" fmla="*/ 2433 h 2460"/>
                  <a:gd name="T44" fmla="*/ 3 w 2001"/>
                  <a:gd name="T45" fmla="*/ 2423 h 2460"/>
                  <a:gd name="T46" fmla="*/ 0 w 2001"/>
                  <a:gd name="T47" fmla="*/ 2414 h 2460"/>
                  <a:gd name="T48" fmla="*/ 0 w 2001"/>
                  <a:gd name="T49" fmla="*/ 2403 h 2460"/>
                  <a:gd name="T50" fmla="*/ 3 w 2001"/>
                  <a:gd name="T51" fmla="*/ 2393 h 2460"/>
                  <a:gd name="T52" fmla="*/ 6 w 2001"/>
                  <a:gd name="T53" fmla="*/ 2384 h 2460"/>
                  <a:gd name="T54" fmla="*/ 12 w 2001"/>
                  <a:gd name="T55" fmla="*/ 2374 h 2460"/>
                  <a:gd name="T56" fmla="*/ 1908 w 2001"/>
                  <a:gd name="T57" fmla="*/ 20 h 2460"/>
                  <a:gd name="T58" fmla="*/ 1915 w 2001"/>
                  <a:gd name="T59" fmla="*/ 12 h 2460"/>
                  <a:gd name="T60" fmla="*/ 1924 w 2001"/>
                  <a:gd name="T61" fmla="*/ 6 h 2460"/>
                  <a:gd name="T62" fmla="*/ 1933 w 2001"/>
                  <a:gd name="T63" fmla="*/ 2 h 2460"/>
                  <a:gd name="T64" fmla="*/ 1942 w 2001"/>
                  <a:gd name="T65" fmla="*/ 0 h 2460"/>
                  <a:gd name="T66" fmla="*/ 1953 w 2001"/>
                  <a:gd name="T67" fmla="*/ 0 h 2460"/>
                  <a:gd name="T68" fmla="*/ 1963 w 2001"/>
                  <a:gd name="T69" fmla="*/ 1 h 2460"/>
                  <a:gd name="T70" fmla="*/ 1972 w 2001"/>
                  <a:gd name="T71" fmla="*/ 6 h 2460"/>
                  <a:gd name="T72" fmla="*/ 1981 w 2001"/>
                  <a:gd name="T73" fmla="*/ 12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1" h="2460">
                    <a:moveTo>
                      <a:pt x="1981" y="12"/>
                    </a:moveTo>
                    <a:lnTo>
                      <a:pt x="1981" y="12"/>
                    </a:lnTo>
                    <a:lnTo>
                      <a:pt x="1989" y="18"/>
                    </a:lnTo>
                    <a:lnTo>
                      <a:pt x="1995" y="28"/>
                    </a:lnTo>
                    <a:lnTo>
                      <a:pt x="1999" y="37"/>
                    </a:lnTo>
                    <a:lnTo>
                      <a:pt x="2001" y="46"/>
                    </a:lnTo>
                    <a:lnTo>
                      <a:pt x="2001" y="56"/>
                    </a:lnTo>
                    <a:lnTo>
                      <a:pt x="1999" y="67"/>
                    </a:lnTo>
                    <a:lnTo>
                      <a:pt x="1995" y="76"/>
                    </a:lnTo>
                    <a:lnTo>
                      <a:pt x="1989" y="85"/>
                    </a:lnTo>
                    <a:lnTo>
                      <a:pt x="95" y="2441"/>
                    </a:lnTo>
                    <a:lnTo>
                      <a:pt x="87" y="2448"/>
                    </a:lnTo>
                    <a:lnTo>
                      <a:pt x="79" y="2454"/>
                    </a:lnTo>
                    <a:lnTo>
                      <a:pt x="68" y="2459"/>
                    </a:lnTo>
                    <a:lnTo>
                      <a:pt x="59" y="2460"/>
                    </a:lnTo>
                    <a:lnTo>
                      <a:pt x="49" y="2460"/>
                    </a:lnTo>
                    <a:lnTo>
                      <a:pt x="39" y="2459"/>
                    </a:lnTo>
                    <a:lnTo>
                      <a:pt x="29" y="2455"/>
                    </a:lnTo>
                    <a:lnTo>
                      <a:pt x="20" y="2449"/>
                    </a:lnTo>
                    <a:lnTo>
                      <a:pt x="20" y="2449"/>
                    </a:lnTo>
                    <a:lnTo>
                      <a:pt x="13" y="2441"/>
                    </a:lnTo>
                    <a:lnTo>
                      <a:pt x="7" y="2433"/>
                    </a:lnTo>
                    <a:lnTo>
                      <a:pt x="3" y="2423"/>
                    </a:lnTo>
                    <a:lnTo>
                      <a:pt x="0" y="2414"/>
                    </a:lnTo>
                    <a:lnTo>
                      <a:pt x="0" y="2403"/>
                    </a:lnTo>
                    <a:lnTo>
                      <a:pt x="3" y="2393"/>
                    </a:lnTo>
                    <a:lnTo>
                      <a:pt x="6" y="2384"/>
                    </a:lnTo>
                    <a:lnTo>
                      <a:pt x="12" y="2374"/>
                    </a:lnTo>
                    <a:lnTo>
                      <a:pt x="1908" y="20"/>
                    </a:lnTo>
                    <a:lnTo>
                      <a:pt x="1915" y="12"/>
                    </a:lnTo>
                    <a:lnTo>
                      <a:pt x="1924" y="6"/>
                    </a:lnTo>
                    <a:lnTo>
                      <a:pt x="1933" y="2"/>
                    </a:lnTo>
                    <a:lnTo>
                      <a:pt x="1942" y="0"/>
                    </a:lnTo>
                    <a:lnTo>
                      <a:pt x="1953" y="0"/>
                    </a:lnTo>
                    <a:lnTo>
                      <a:pt x="1963" y="1"/>
                    </a:lnTo>
                    <a:lnTo>
                      <a:pt x="1972" y="6"/>
                    </a:lnTo>
                    <a:lnTo>
                      <a:pt x="1981" y="1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 name="Freeform 17"/>
              <p:cNvSpPr>
                <a:spLocks/>
              </p:cNvSpPr>
              <p:nvPr/>
            </p:nvSpPr>
            <p:spPr bwMode="auto">
              <a:xfrm>
                <a:off x="-1218372" y="4036270"/>
                <a:ext cx="345770" cy="396785"/>
              </a:xfrm>
              <a:custGeom>
                <a:avLst/>
                <a:gdLst>
                  <a:gd name="T0" fmla="*/ 18 w 2138"/>
                  <a:gd name="T1" fmla="*/ 12 h 2450"/>
                  <a:gd name="T2" fmla="*/ 26 w 2138"/>
                  <a:gd name="T3" fmla="*/ 7 h 2450"/>
                  <a:gd name="T4" fmla="*/ 37 w 2138"/>
                  <a:gd name="T5" fmla="*/ 2 h 2450"/>
                  <a:gd name="T6" fmla="*/ 47 w 2138"/>
                  <a:gd name="T7" fmla="*/ 0 h 2450"/>
                  <a:gd name="T8" fmla="*/ 57 w 2138"/>
                  <a:gd name="T9" fmla="*/ 0 h 2450"/>
                  <a:gd name="T10" fmla="*/ 68 w 2138"/>
                  <a:gd name="T11" fmla="*/ 1 h 2450"/>
                  <a:gd name="T12" fmla="*/ 77 w 2138"/>
                  <a:gd name="T13" fmla="*/ 4 h 2450"/>
                  <a:gd name="T14" fmla="*/ 86 w 2138"/>
                  <a:gd name="T15" fmla="*/ 10 h 2450"/>
                  <a:gd name="T16" fmla="*/ 94 w 2138"/>
                  <a:gd name="T17" fmla="*/ 18 h 2450"/>
                  <a:gd name="T18" fmla="*/ 2126 w 2138"/>
                  <a:gd name="T19" fmla="*/ 2360 h 2450"/>
                  <a:gd name="T20" fmla="*/ 2133 w 2138"/>
                  <a:gd name="T21" fmla="*/ 2370 h 2450"/>
                  <a:gd name="T22" fmla="*/ 2136 w 2138"/>
                  <a:gd name="T23" fmla="*/ 2379 h 2450"/>
                  <a:gd name="T24" fmla="*/ 2138 w 2138"/>
                  <a:gd name="T25" fmla="*/ 2389 h 2450"/>
                  <a:gd name="T26" fmla="*/ 2138 w 2138"/>
                  <a:gd name="T27" fmla="*/ 2399 h 2450"/>
                  <a:gd name="T28" fmla="*/ 2137 w 2138"/>
                  <a:gd name="T29" fmla="*/ 2410 h 2450"/>
                  <a:gd name="T30" fmla="*/ 2134 w 2138"/>
                  <a:gd name="T31" fmla="*/ 2420 h 2450"/>
                  <a:gd name="T32" fmla="*/ 2128 w 2138"/>
                  <a:gd name="T33" fmla="*/ 2429 h 2450"/>
                  <a:gd name="T34" fmla="*/ 2120 w 2138"/>
                  <a:gd name="T35" fmla="*/ 2437 h 2450"/>
                  <a:gd name="T36" fmla="*/ 2112 w 2138"/>
                  <a:gd name="T37" fmla="*/ 2443 h 2450"/>
                  <a:gd name="T38" fmla="*/ 2102 w 2138"/>
                  <a:gd name="T39" fmla="*/ 2448 h 2450"/>
                  <a:gd name="T40" fmla="*/ 2091 w 2138"/>
                  <a:gd name="T41" fmla="*/ 2450 h 2450"/>
                  <a:gd name="T42" fmla="*/ 2081 w 2138"/>
                  <a:gd name="T43" fmla="*/ 2450 h 2450"/>
                  <a:gd name="T44" fmla="*/ 2071 w 2138"/>
                  <a:gd name="T45" fmla="*/ 2448 h 2450"/>
                  <a:gd name="T46" fmla="*/ 2061 w 2138"/>
                  <a:gd name="T47" fmla="*/ 2444 h 2450"/>
                  <a:gd name="T48" fmla="*/ 2052 w 2138"/>
                  <a:gd name="T49" fmla="*/ 2439 h 2450"/>
                  <a:gd name="T50" fmla="*/ 2044 w 2138"/>
                  <a:gd name="T51" fmla="*/ 2432 h 2450"/>
                  <a:gd name="T52" fmla="*/ 12 w 2138"/>
                  <a:gd name="T53" fmla="*/ 88 h 2450"/>
                  <a:gd name="T54" fmla="*/ 5 w 2138"/>
                  <a:gd name="T55" fmla="*/ 80 h 2450"/>
                  <a:gd name="T56" fmla="*/ 2 w 2138"/>
                  <a:gd name="T57" fmla="*/ 70 h 2450"/>
                  <a:gd name="T58" fmla="*/ 0 w 2138"/>
                  <a:gd name="T59" fmla="*/ 60 h 2450"/>
                  <a:gd name="T60" fmla="*/ 0 w 2138"/>
                  <a:gd name="T61" fmla="*/ 49 h 2450"/>
                  <a:gd name="T62" fmla="*/ 1 w 2138"/>
                  <a:gd name="T63" fmla="*/ 39 h 2450"/>
                  <a:gd name="T64" fmla="*/ 4 w 2138"/>
                  <a:gd name="T65" fmla="*/ 30 h 2450"/>
                  <a:gd name="T66" fmla="*/ 10 w 2138"/>
                  <a:gd name="T67" fmla="*/ 20 h 2450"/>
                  <a:gd name="T68" fmla="*/ 18 w 2138"/>
                  <a:gd name="T69" fmla="*/ 12 h 2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8" h="2450">
                    <a:moveTo>
                      <a:pt x="18" y="12"/>
                    </a:moveTo>
                    <a:lnTo>
                      <a:pt x="26" y="7"/>
                    </a:lnTo>
                    <a:lnTo>
                      <a:pt x="37" y="2"/>
                    </a:lnTo>
                    <a:lnTo>
                      <a:pt x="47" y="0"/>
                    </a:lnTo>
                    <a:lnTo>
                      <a:pt x="57" y="0"/>
                    </a:lnTo>
                    <a:lnTo>
                      <a:pt x="68" y="1"/>
                    </a:lnTo>
                    <a:lnTo>
                      <a:pt x="77" y="4"/>
                    </a:lnTo>
                    <a:lnTo>
                      <a:pt x="86" y="10"/>
                    </a:lnTo>
                    <a:lnTo>
                      <a:pt x="94" y="18"/>
                    </a:lnTo>
                    <a:lnTo>
                      <a:pt x="2126" y="2360"/>
                    </a:lnTo>
                    <a:lnTo>
                      <a:pt x="2133" y="2370"/>
                    </a:lnTo>
                    <a:lnTo>
                      <a:pt x="2136" y="2379"/>
                    </a:lnTo>
                    <a:lnTo>
                      <a:pt x="2138" y="2389"/>
                    </a:lnTo>
                    <a:lnTo>
                      <a:pt x="2138" y="2399"/>
                    </a:lnTo>
                    <a:lnTo>
                      <a:pt x="2137" y="2410"/>
                    </a:lnTo>
                    <a:lnTo>
                      <a:pt x="2134" y="2420"/>
                    </a:lnTo>
                    <a:lnTo>
                      <a:pt x="2128" y="2429"/>
                    </a:lnTo>
                    <a:lnTo>
                      <a:pt x="2120" y="2437"/>
                    </a:lnTo>
                    <a:lnTo>
                      <a:pt x="2112" y="2443"/>
                    </a:lnTo>
                    <a:lnTo>
                      <a:pt x="2102" y="2448"/>
                    </a:lnTo>
                    <a:lnTo>
                      <a:pt x="2091" y="2450"/>
                    </a:lnTo>
                    <a:lnTo>
                      <a:pt x="2081" y="2450"/>
                    </a:lnTo>
                    <a:lnTo>
                      <a:pt x="2071" y="2448"/>
                    </a:lnTo>
                    <a:lnTo>
                      <a:pt x="2061" y="2444"/>
                    </a:lnTo>
                    <a:lnTo>
                      <a:pt x="2052" y="2439"/>
                    </a:lnTo>
                    <a:lnTo>
                      <a:pt x="2044" y="2432"/>
                    </a:lnTo>
                    <a:lnTo>
                      <a:pt x="12" y="88"/>
                    </a:lnTo>
                    <a:lnTo>
                      <a:pt x="5" y="80"/>
                    </a:lnTo>
                    <a:lnTo>
                      <a:pt x="2" y="70"/>
                    </a:lnTo>
                    <a:lnTo>
                      <a:pt x="0" y="60"/>
                    </a:lnTo>
                    <a:lnTo>
                      <a:pt x="0" y="49"/>
                    </a:lnTo>
                    <a:lnTo>
                      <a:pt x="1" y="39"/>
                    </a:lnTo>
                    <a:lnTo>
                      <a:pt x="4" y="30"/>
                    </a:lnTo>
                    <a:lnTo>
                      <a:pt x="10" y="20"/>
                    </a:lnTo>
                    <a:lnTo>
                      <a:pt x="18" y="1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8" name="Rectangle 93"/>
            <p:cNvSpPr>
              <a:spLocks noChangeArrowheads="1"/>
            </p:cNvSpPr>
            <p:nvPr/>
          </p:nvSpPr>
          <p:spPr bwMode="auto">
            <a:xfrm>
              <a:off x="2872820" y="560916"/>
              <a:ext cx="6768545" cy="395469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 name="Freeform 94"/>
            <p:cNvSpPr>
              <a:spLocks/>
            </p:cNvSpPr>
            <p:nvPr/>
          </p:nvSpPr>
          <p:spPr bwMode="auto">
            <a:xfrm>
              <a:off x="2590800" y="521285"/>
              <a:ext cx="7224597" cy="96494"/>
            </a:xfrm>
            <a:custGeom>
              <a:avLst/>
              <a:gdLst>
                <a:gd name="T0" fmla="*/ 20 w 2280"/>
                <a:gd name="T1" fmla="*/ 40 h 40"/>
                <a:gd name="T2" fmla="*/ 2260 w 2280"/>
                <a:gd name="T3" fmla="*/ 40 h 40"/>
                <a:gd name="T4" fmla="*/ 2280 w 2280"/>
                <a:gd name="T5" fmla="*/ 20 h 40"/>
                <a:gd name="T6" fmla="*/ 2260 w 2280"/>
                <a:gd name="T7" fmla="*/ 0 h 40"/>
                <a:gd name="T8" fmla="*/ 20 w 2280"/>
                <a:gd name="T9" fmla="*/ 0 h 40"/>
                <a:gd name="T10" fmla="*/ 0 w 2280"/>
                <a:gd name="T11" fmla="*/ 20 h 40"/>
                <a:gd name="T12" fmla="*/ 20 w 228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2280" h="40">
                  <a:moveTo>
                    <a:pt x="20" y="40"/>
                  </a:moveTo>
                  <a:cubicBezTo>
                    <a:pt x="2260" y="40"/>
                    <a:pt x="2260" y="40"/>
                    <a:pt x="2260" y="40"/>
                  </a:cubicBezTo>
                  <a:cubicBezTo>
                    <a:pt x="2271" y="40"/>
                    <a:pt x="2280" y="31"/>
                    <a:pt x="2280" y="20"/>
                  </a:cubicBezTo>
                  <a:cubicBezTo>
                    <a:pt x="2280" y="9"/>
                    <a:pt x="2271" y="0"/>
                    <a:pt x="2260" y="0"/>
                  </a:cubicBezTo>
                  <a:cubicBezTo>
                    <a:pt x="20" y="0"/>
                    <a:pt x="20" y="0"/>
                    <a:pt x="20" y="0"/>
                  </a:cubicBezTo>
                  <a:cubicBezTo>
                    <a:pt x="9" y="0"/>
                    <a:pt x="0" y="9"/>
                    <a:pt x="0" y="20"/>
                  </a:cubicBezTo>
                  <a:cubicBezTo>
                    <a:pt x="0" y="31"/>
                    <a:pt x="9" y="40"/>
                    <a:pt x="20" y="40"/>
                  </a:cubicBezTo>
                </a:path>
              </a:pathLst>
            </a:cu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6" name="Rectangle 130"/>
            <p:cNvSpPr>
              <a:spLocks noChangeArrowheads="1"/>
            </p:cNvSpPr>
            <p:nvPr/>
          </p:nvSpPr>
          <p:spPr bwMode="auto">
            <a:xfrm>
              <a:off x="2872820" y="764243"/>
              <a:ext cx="6768545" cy="251574"/>
            </a:xfrm>
            <a:prstGeom prst="rect">
              <a:avLst/>
            </a:prstGeom>
            <a:solidFill>
              <a:srgbClr val="E5957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 name="Rectangle 131"/>
            <p:cNvSpPr>
              <a:spLocks noChangeArrowheads="1"/>
            </p:cNvSpPr>
            <p:nvPr/>
          </p:nvSpPr>
          <p:spPr bwMode="auto">
            <a:xfrm>
              <a:off x="2872820" y="4091567"/>
              <a:ext cx="6768545" cy="125788"/>
            </a:xfrm>
            <a:prstGeom prst="rect">
              <a:avLst/>
            </a:prstGeom>
            <a:solidFill>
              <a:srgbClr val="E5957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 name="Freeform 94"/>
            <p:cNvSpPr>
              <a:spLocks/>
            </p:cNvSpPr>
            <p:nvPr/>
          </p:nvSpPr>
          <p:spPr bwMode="auto">
            <a:xfrm>
              <a:off x="2590800" y="4515608"/>
              <a:ext cx="7224597" cy="96494"/>
            </a:xfrm>
            <a:custGeom>
              <a:avLst/>
              <a:gdLst>
                <a:gd name="T0" fmla="*/ 20 w 2280"/>
                <a:gd name="T1" fmla="*/ 40 h 40"/>
                <a:gd name="T2" fmla="*/ 2260 w 2280"/>
                <a:gd name="T3" fmla="*/ 40 h 40"/>
                <a:gd name="T4" fmla="*/ 2280 w 2280"/>
                <a:gd name="T5" fmla="*/ 20 h 40"/>
                <a:gd name="T6" fmla="*/ 2260 w 2280"/>
                <a:gd name="T7" fmla="*/ 0 h 40"/>
                <a:gd name="T8" fmla="*/ 20 w 2280"/>
                <a:gd name="T9" fmla="*/ 0 h 40"/>
                <a:gd name="T10" fmla="*/ 0 w 2280"/>
                <a:gd name="T11" fmla="*/ 20 h 40"/>
                <a:gd name="T12" fmla="*/ 20 w 228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2280" h="40">
                  <a:moveTo>
                    <a:pt x="20" y="40"/>
                  </a:moveTo>
                  <a:cubicBezTo>
                    <a:pt x="2260" y="40"/>
                    <a:pt x="2260" y="40"/>
                    <a:pt x="2260" y="40"/>
                  </a:cubicBezTo>
                  <a:cubicBezTo>
                    <a:pt x="2271" y="40"/>
                    <a:pt x="2280" y="31"/>
                    <a:pt x="2280" y="20"/>
                  </a:cubicBezTo>
                  <a:cubicBezTo>
                    <a:pt x="2280" y="9"/>
                    <a:pt x="2271" y="0"/>
                    <a:pt x="2260" y="0"/>
                  </a:cubicBezTo>
                  <a:cubicBezTo>
                    <a:pt x="20" y="0"/>
                    <a:pt x="20" y="0"/>
                    <a:pt x="20" y="0"/>
                  </a:cubicBezTo>
                  <a:cubicBezTo>
                    <a:pt x="9" y="0"/>
                    <a:pt x="0" y="9"/>
                    <a:pt x="0" y="20"/>
                  </a:cubicBezTo>
                  <a:cubicBezTo>
                    <a:pt x="0" y="31"/>
                    <a:pt x="9" y="40"/>
                    <a:pt x="20" y="40"/>
                  </a:cubicBezTo>
                </a:path>
              </a:pathLst>
            </a:cu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 name="CasellaDiTesto 5"/>
            <p:cNvSpPr txBox="1"/>
            <p:nvPr/>
          </p:nvSpPr>
          <p:spPr>
            <a:xfrm>
              <a:off x="3421065" y="1291459"/>
              <a:ext cx="5624227" cy="203132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300" b="1" i="0" u="none" strike="noStrike" kern="0" cap="none" spc="0" normalizeH="0" baseline="0" noProof="0" dirty="0">
                  <a:ln>
                    <a:noFill/>
                  </a:ln>
                  <a:solidFill>
                    <a:sysClr val="windowText" lastClr="000000"/>
                  </a:solidFill>
                  <a:effectLst/>
                  <a:uLnTx/>
                  <a:uFillTx/>
                  <a:latin typeface="Century Gothic" panose="020B0502020202020204" pitchFamily="34" charset="0"/>
                </a:rPr>
                <a:t>LA DIDATTICA IN UNIVERSITÀ: </a:t>
              </a:r>
              <a:endParaRPr kumimoji="0" lang="it-IT" sz="2300" b="0" i="0" u="none" strike="noStrike" kern="0" cap="none" spc="0" normalizeH="0" baseline="0" noProof="0" dirty="0">
                <a:ln>
                  <a:noFill/>
                </a:ln>
                <a:solidFill>
                  <a:sysClr val="windowText" lastClr="000000"/>
                </a:solidFill>
                <a:effectLst/>
                <a:uLnTx/>
                <a:uFillTx/>
                <a:latin typeface="Century Gothic" panose="020B0502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it-IT" sz="2300" b="1" i="0" u="none" strike="noStrike" kern="0" cap="none" spc="0" normalizeH="0" baseline="0" noProof="0" dirty="0">
                  <a:ln>
                    <a:noFill/>
                  </a:ln>
                  <a:solidFill>
                    <a:sysClr val="windowText" lastClr="000000"/>
                  </a:solidFill>
                  <a:effectLst/>
                  <a:uLnTx/>
                  <a:uFillTx/>
                  <a:latin typeface="Century Gothic" panose="020B0502020202020204" pitchFamily="34" charset="0"/>
                </a:rPr>
                <a:t>UNA RICERCA NELLE DIFFERENTI DISCIPLINE</a:t>
              </a:r>
              <a:endParaRPr kumimoji="0" lang="it-IT" sz="2300" b="0" i="0" u="none" strike="noStrike" kern="0" cap="none" spc="0" normalizeH="0" baseline="0" noProof="0" dirty="0">
                <a:ln>
                  <a:noFill/>
                </a:ln>
                <a:solidFill>
                  <a:sysClr val="windowText" lastClr="000000"/>
                </a:solidFill>
                <a:effectLst/>
                <a:uLnTx/>
                <a:uFillTx/>
                <a:latin typeface="Century Gothic" panose="020B0502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it-IT" b="1" i="1" u="none" strike="noStrike" kern="0" cap="none" spc="0" normalizeH="0" baseline="0" noProof="0" dirty="0">
                  <a:ln>
                    <a:noFill/>
                  </a:ln>
                  <a:solidFill>
                    <a:schemeClr val="bg1">
                      <a:lumMod val="50000"/>
                    </a:schemeClr>
                  </a:solidFill>
                  <a:effectLst/>
                  <a:uLnTx/>
                  <a:uFillTx/>
                  <a:latin typeface="Century Gothic" panose="020B0502020202020204" pitchFamily="34" charset="0"/>
                </a:rPr>
                <a:t>Analisi delle modalità didattiche, degli strumenti per la verifica degli apprendimenti e dello studio individuale</a:t>
              </a:r>
              <a:endParaRPr kumimoji="0" lang="it-IT" b="1" i="0" u="none" strike="noStrike" kern="0" cap="none" spc="0" normalizeH="0" baseline="0" noProof="0" dirty="0">
                <a:ln>
                  <a:noFill/>
                </a:ln>
                <a:solidFill>
                  <a:schemeClr val="bg1">
                    <a:lumMod val="50000"/>
                  </a:schemeClr>
                </a:solidFill>
                <a:effectLst/>
                <a:uLnTx/>
                <a:uFillTx/>
                <a:latin typeface="Century Gothic" panose="020B0502020202020204" pitchFamily="34" charset="0"/>
              </a:endParaRPr>
            </a:p>
          </p:txBody>
        </p:sp>
      </p:grpSp>
      <p:pic>
        <p:nvPicPr>
          <p:cNvPr id="35" name="Immagine 34"/>
          <p:cNvPicPr>
            <a:picLocks noChangeAspect="1"/>
          </p:cNvPicPr>
          <p:nvPr/>
        </p:nvPicPr>
        <p:blipFill>
          <a:blip r:embed="rId3">
            <a:extLst>
              <a:ext uri="{BEBA8EAE-BF5A-486C-A8C5-ECC9F3942E4B}">
                <a14:imgProps xmlns:a14="http://schemas.microsoft.com/office/drawing/2010/main">
                  <a14:imgLayer r:embed="rId4">
                    <a14:imgEffect>
                      <a14:backgroundRemoval t="0" b="99023" l="0" r="100000">
                        <a14:foregroundMark x1="8594" y1="83203" x2="8594" y2="83203"/>
                        <a14:foregroundMark x1="14258" y1="86328" x2="14258" y2="86328"/>
                        <a14:foregroundMark x1="29492" y1="83984" x2="29492" y2="83984"/>
                        <a14:foregroundMark x1="36328" y1="83594" x2="36328" y2="83594"/>
                        <a14:foregroundMark x1="48633" y1="83594" x2="48633" y2="83594"/>
                        <a14:foregroundMark x1="57422" y1="83203" x2="57422" y2="83203"/>
                        <a14:foregroundMark x1="61914" y1="83594" x2="61914" y2="83594"/>
                        <a14:foregroundMark x1="69922" y1="83203" x2="69922" y2="83203"/>
                        <a14:foregroundMark x1="78320" y1="82813" x2="78320" y2="82813"/>
                        <a14:foregroundMark x1="86719" y1="83594" x2="86719" y2="83594"/>
                        <a14:foregroundMark x1="91016" y1="84375" x2="91016" y2="84375"/>
                      </a14:backgroundRemoval>
                    </a14:imgEffect>
                  </a14:imgLayer>
                </a14:imgProps>
              </a:ext>
            </a:extLst>
          </a:blip>
          <a:stretch>
            <a:fillRect/>
          </a:stretch>
        </p:blipFill>
        <p:spPr>
          <a:xfrm>
            <a:off x="7906268" y="3145601"/>
            <a:ext cx="951129" cy="951129"/>
          </a:xfrm>
          <a:prstGeom prst="rect">
            <a:avLst/>
          </a:prstGeom>
          <a:scene3d>
            <a:camera prst="perspectiveLeft"/>
            <a:lightRig rig="threePt" dir="t"/>
          </a:scene3d>
        </p:spPr>
      </p:pic>
      <p:pic>
        <p:nvPicPr>
          <p:cNvPr id="2" name="Immagine 1"/>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25031" y1="43099" x2="25031" y2="43099"/>
                        <a14:foregroundMark x1="32497" y1="42591" x2="32497" y2="42591"/>
                        <a14:foregroundMark x1="27541" y1="59865" x2="27541" y2="59865"/>
                        <a14:foregroundMark x1="47679" y1="42591" x2="47679" y2="42591"/>
                        <a14:foregroundMark x1="51568" y1="40813" x2="51568" y2="40813"/>
                        <a14:foregroundMark x1="55207" y1="40982" x2="55207" y2="40982"/>
                        <a14:foregroundMark x1="57591" y1="40644" x2="57591" y2="40644"/>
                        <a14:foregroundMark x1="60477" y1="40644" x2="60477" y2="40644"/>
                        <a14:foregroundMark x1="63739" y1="40474" x2="63739" y2="40474"/>
                        <a14:foregroundMark x1="63864" y1="38527" x2="63864" y2="38527"/>
                        <a14:foregroundMark x1="66876" y1="40813" x2="66876" y2="40813"/>
                        <a14:foregroundMark x1="68570" y1="40305" x2="68570" y2="40305"/>
                        <a14:foregroundMark x1="70891" y1="40135" x2="70891" y2="40135"/>
                        <a14:foregroundMark x1="71016" y1="38865" x2="71016" y2="38865"/>
                        <a14:foregroundMark x1="72083" y1="40982" x2="72083" y2="40982"/>
                        <a14:foregroundMark x1="75471" y1="40305" x2="75471" y2="40305"/>
                        <a14:foregroundMark x1="79423" y1="39797" x2="79423" y2="39797"/>
                        <a14:foregroundMark x1="48055" y1="51228" x2="48055" y2="51228"/>
                        <a14:foregroundMark x1="49373" y1="50381" x2="49373" y2="50381"/>
                        <a14:foregroundMark x1="53137" y1="50550" x2="53137" y2="50550"/>
                        <a14:foregroundMark x1="54329" y1="49280" x2="54329" y2="49280"/>
                        <a14:foregroundMark x1="55332" y1="50381" x2="55332" y2="50381"/>
                        <a14:foregroundMark x1="55709" y1="47841" x2="55709" y2="47841"/>
                        <a14:foregroundMark x1="58218" y1="49196" x2="58218" y2="49196"/>
                        <a14:foregroundMark x1="60038" y1="49873" x2="60038" y2="49873"/>
                        <a14:foregroundMark x1="64931" y1="50381" x2="64931" y2="50381"/>
                        <a14:foregroundMark x1="63174" y1="59949" x2="63174" y2="59949"/>
                        <a14:foregroundMark x1="63112" y1="56732" x2="63112" y2="56732"/>
                        <a14:foregroundMark x1="61104" y1="59187" x2="61104" y2="59187"/>
                        <a14:foregroundMark x1="59912" y1="58933" x2="59912" y2="58933"/>
                        <a14:foregroundMark x1="56274" y1="57832" x2="56274" y2="57832"/>
                        <a14:foregroundMark x1="54831" y1="59949" x2="54831" y2="59949"/>
                        <a14:foregroundMark x1="54831" y1="56901" x2="54831" y2="56901"/>
                        <a14:foregroundMark x1="53450" y1="59102" x2="53450" y2="59102"/>
                        <a14:foregroundMark x1="47992" y1="57070" x2="47992" y2="57070"/>
                        <a14:backgroundMark x1="49059" y1="40644" x2="49059" y2="40644"/>
                        <a14:backgroundMark x1="58407" y1="41321" x2="58407" y2="41321"/>
                        <a14:backgroundMark x1="65809" y1="42676" x2="65809" y2="42676"/>
                        <a14:backgroundMark x1="64304" y1="51397" x2="64304" y2="51397"/>
                        <a14:backgroundMark x1="57716" y1="51482" x2="57716" y2="51482"/>
                        <a14:backgroundMark x1="52258" y1="51566" x2="52258" y2="51566"/>
                        <a14:backgroundMark x1="52321" y1="60034" x2="52321" y2="60034"/>
                        <a14:backgroundMark x1="58846" y1="59695" x2="58846" y2="59695"/>
                      </a14:backgroundRemoval>
                    </a14:imgEffect>
                  </a14:imgLayer>
                </a14:imgProps>
              </a:ext>
              <a:ext uri="{28A0092B-C50C-407E-A947-70E740481C1C}">
                <a14:useLocalDpi xmlns:a14="http://schemas.microsoft.com/office/drawing/2010/main" val="0"/>
              </a:ext>
            </a:extLst>
          </a:blip>
          <a:stretch>
            <a:fillRect/>
          </a:stretch>
        </p:blipFill>
        <p:spPr>
          <a:xfrm>
            <a:off x="5582506" y="2538262"/>
            <a:ext cx="2967071" cy="2198313"/>
          </a:xfrm>
          <a:prstGeom prst="rect">
            <a:avLst/>
          </a:prstGeom>
        </p:spPr>
      </p:pic>
      <p:sp>
        <p:nvSpPr>
          <p:cNvPr id="10" name="CasellaDiTesto 9"/>
          <p:cNvSpPr txBox="1"/>
          <p:nvPr/>
        </p:nvSpPr>
        <p:spPr>
          <a:xfrm>
            <a:off x="742950" y="5943872"/>
            <a:ext cx="9163050" cy="707886"/>
          </a:xfrm>
          <a:prstGeom prst="rect">
            <a:avLst/>
          </a:prstGeom>
          <a:solidFill>
            <a:schemeClr val="bg1">
              <a:lumMod val="75000"/>
              <a:alpha val="64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schemeClr val="bg1"/>
                </a:solidFill>
                <a:effectLst/>
                <a:uLnTx/>
                <a:uFillTx/>
                <a:latin typeface="Century Gothic" panose="020B0502020202020204" pitchFamily="34" charset="0"/>
              </a:rPr>
              <a:t>I </a:t>
            </a:r>
            <a:r>
              <a:rPr lang="it-IT" sz="2000" b="1" kern="0" dirty="0">
                <a:solidFill>
                  <a:schemeClr val="bg1"/>
                </a:solidFill>
                <a:latin typeface="Century Gothic" panose="020B0502020202020204" pitchFamily="34" charset="0"/>
              </a:rPr>
              <a:t>RISULTATI  DELLA RICERCA</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schemeClr val="bg1"/>
                </a:solidFill>
                <a:effectLst/>
                <a:uLnTx/>
                <a:uFillTx/>
                <a:latin typeface="Century Gothic" panose="020B0502020202020204" pitchFamily="34" charset="0"/>
              </a:rPr>
              <a:t>Slide</a:t>
            </a:r>
            <a:r>
              <a:rPr lang="it-IT" sz="2000" b="1" kern="0" dirty="0">
                <a:solidFill>
                  <a:schemeClr val="bg1"/>
                </a:solidFill>
                <a:latin typeface="Century Gothic" panose="020B0502020202020204" pitchFamily="34" charset="0"/>
              </a:rPr>
              <a:t>book a cura di: Matteo Turri – Università degli Studi di Milano</a:t>
            </a:r>
            <a:endParaRPr kumimoji="0" lang="it-IT" sz="2000" b="1" i="0" u="none" strike="noStrike" kern="0" cap="none" spc="0" normalizeH="0" baseline="0" noProof="0" dirty="0">
              <a:ln>
                <a:noFill/>
              </a:ln>
              <a:solidFill>
                <a:schemeClr val="bg1"/>
              </a:solidFill>
              <a:effectLst/>
              <a:uLnTx/>
              <a:uFillTx/>
              <a:latin typeface="Century Gothic" panose="020B0502020202020204" pitchFamily="34" charset="0"/>
            </a:endParaRPr>
          </a:p>
        </p:txBody>
      </p:sp>
    </p:spTree>
    <p:extLst>
      <p:ext uri="{BB962C8B-B14F-4D97-AF65-F5344CB8AC3E}">
        <p14:creationId xmlns:p14="http://schemas.microsoft.com/office/powerpoint/2010/main" val="426388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p:cNvSpPr/>
          <p:nvPr/>
        </p:nvSpPr>
        <p:spPr>
          <a:xfrm rot="5400000">
            <a:off x="5661120" y="2557380"/>
            <a:ext cx="5681626" cy="27686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LA DIDATTICA IN ITALIA</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Segnaposto numero diapositiva 1"/>
          <p:cNvSpPr>
            <a:spLocks noGrp="1"/>
          </p:cNvSpPr>
          <p:nvPr>
            <p:ph type="sldNum" sz="quarter" idx="12"/>
          </p:nvPr>
        </p:nvSpPr>
        <p:spPr>
          <a:xfrm>
            <a:off x="7104743" y="6548216"/>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10</a:t>
            </a:fld>
            <a:endParaRPr lang="it-IT" dirty="0">
              <a:latin typeface="Calibri Light" pitchFamily="34" charset="0"/>
            </a:endParaRPr>
          </a:p>
        </p:txBody>
      </p:sp>
      <p:sp>
        <p:nvSpPr>
          <p:cNvPr id="10" name="Segnaposto contenuto 2"/>
          <p:cNvSpPr txBox="1">
            <a:spLocks/>
          </p:cNvSpPr>
          <p:nvPr/>
        </p:nvSpPr>
        <p:spPr>
          <a:xfrm>
            <a:off x="1639228" y="1248158"/>
            <a:ext cx="5225211" cy="37752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1" dirty="0">
                <a:solidFill>
                  <a:schemeClr val="tx1"/>
                </a:solidFill>
                <a:latin typeface="Century Gothic" panose="020B0502020202020204" pitchFamily="34" charset="0"/>
              </a:rPr>
              <a:t>Popolazione 25-34 anni in possesso di un diploma di istruzione terziaria anno 2015, sulla base della classificazione ISCED (valori percentuali)</a:t>
            </a:r>
          </a:p>
        </p:txBody>
      </p:sp>
      <p:graphicFrame>
        <p:nvGraphicFramePr>
          <p:cNvPr id="3" name="Tabella 2"/>
          <p:cNvGraphicFramePr>
            <a:graphicFrameLocks noGrp="1"/>
          </p:cNvGraphicFramePr>
          <p:nvPr>
            <p:extLst>
              <p:ext uri="{D42A27DB-BD31-4B8C-83A1-F6EECF244321}">
                <p14:modId xmlns:p14="http://schemas.microsoft.com/office/powerpoint/2010/main" val="2118539353"/>
              </p:ext>
            </p:extLst>
          </p:nvPr>
        </p:nvGraphicFramePr>
        <p:xfrm>
          <a:off x="1728981" y="1921760"/>
          <a:ext cx="4727822" cy="2651760"/>
        </p:xfrm>
        <a:graphic>
          <a:graphicData uri="http://schemas.openxmlformats.org/drawingml/2006/table">
            <a:tbl>
              <a:tblPr firstRow="1" bandRow="1">
                <a:tableStyleId>{5C22544A-7EE6-4342-B048-85BDC9FD1C3A}</a:tableStyleId>
              </a:tblPr>
              <a:tblGrid>
                <a:gridCol w="1657387">
                  <a:extLst>
                    <a:ext uri="{9D8B030D-6E8A-4147-A177-3AD203B41FA5}">
                      <a16:colId xmlns:a16="http://schemas.microsoft.com/office/drawing/2014/main" xmlns="" val="553480429"/>
                    </a:ext>
                  </a:extLst>
                </a:gridCol>
                <a:gridCol w="1126435">
                  <a:extLst>
                    <a:ext uri="{9D8B030D-6E8A-4147-A177-3AD203B41FA5}">
                      <a16:colId xmlns:a16="http://schemas.microsoft.com/office/drawing/2014/main" xmlns="" val="2527925172"/>
                    </a:ext>
                  </a:extLst>
                </a:gridCol>
                <a:gridCol w="972000">
                  <a:extLst>
                    <a:ext uri="{9D8B030D-6E8A-4147-A177-3AD203B41FA5}">
                      <a16:colId xmlns:a16="http://schemas.microsoft.com/office/drawing/2014/main" xmlns="" val="3998013786"/>
                    </a:ext>
                  </a:extLst>
                </a:gridCol>
                <a:gridCol w="972000">
                  <a:extLst>
                    <a:ext uri="{9D8B030D-6E8A-4147-A177-3AD203B41FA5}">
                      <a16:colId xmlns:a16="http://schemas.microsoft.com/office/drawing/2014/main" xmlns="" val="1572576133"/>
                    </a:ext>
                  </a:extLst>
                </a:gridCol>
              </a:tblGrid>
              <a:tr h="518160">
                <a:tc>
                  <a:txBody>
                    <a:bodyPr/>
                    <a:lstStyle/>
                    <a:p>
                      <a:pPr algn="ctr"/>
                      <a:r>
                        <a:rPr lang="it-IT" sz="1400" dirty="0">
                          <a:latin typeface="Century Gothic" panose="020B0502020202020204" pitchFamily="34" charset="0"/>
                        </a:rPr>
                        <a:t>Paese</a:t>
                      </a:r>
                    </a:p>
                  </a:txBody>
                  <a:tcPr anchor="ctr">
                    <a:solidFill>
                      <a:srgbClr val="50B2CB"/>
                    </a:solidFill>
                  </a:tcPr>
                </a:tc>
                <a:tc>
                  <a:txBody>
                    <a:bodyPr/>
                    <a:lstStyle/>
                    <a:p>
                      <a:pPr algn="ctr"/>
                      <a:r>
                        <a:rPr lang="it-IT" sz="1400" dirty="0">
                          <a:latin typeface="Century Gothic" panose="020B0502020202020204" pitchFamily="34" charset="0"/>
                        </a:rPr>
                        <a:t>ISCED 5B</a:t>
                      </a:r>
                    </a:p>
                  </a:txBody>
                  <a:tcPr anchor="ctr">
                    <a:solidFill>
                      <a:srgbClr val="50B2CB"/>
                    </a:solidFill>
                  </a:tcPr>
                </a:tc>
                <a:tc>
                  <a:txBody>
                    <a:bodyPr/>
                    <a:lstStyle/>
                    <a:p>
                      <a:pPr algn="ctr"/>
                      <a:r>
                        <a:rPr lang="it-IT" sz="1400" dirty="0">
                          <a:latin typeface="Century Gothic" panose="020B0502020202020204" pitchFamily="34" charset="0"/>
                        </a:rPr>
                        <a:t>ISCED 5</a:t>
                      </a:r>
                      <a:r>
                        <a:rPr lang="it-IT" sz="1400" baseline="0" dirty="0">
                          <a:latin typeface="Century Gothic" panose="020B0502020202020204" pitchFamily="34" charset="0"/>
                        </a:rPr>
                        <a:t>A - 6</a:t>
                      </a:r>
                      <a:endParaRPr lang="it-IT" sz="1400" dirty="0">
                        <a:latin typeface="Century Gothic" panose="020B0502020202020204" pitchFamily="34" charset="0"/>
                      </a:endParaRPr>
                    </a:p>
                  </a:txBody>
                  <a:tcPr anchor="ctr">
                    <a:solidFill>
                      <a:srgbClr val="50B2CB"/>
                    </a:solidFill>
                  </a:tcPr>
                </a:tc>
                <a:tc>
                  <a:txBody>
                    <a:bodyPr/>
                    <a:lstStyle/>
                    <a:p>
                      <a:pPr algn="ctr"/>
                      <a:r>
                        <a:rPr lang="it-IT" sz="1400" dirty="0">
                          <a:latin typeface="Century Gothic" panose="020B0502020202020204" pitchFamily="34" charset="0"/>
                        </a:rPr>
                        <a:t>Totale</a:t>
                      </a:r>
                    </a:p>
                  </a:txBody>
                  <a:tcPr anchor="ctr">
                    <a:solidFill>
                      <a:srgbClr val="50B2CB"/>
                    </a:solidFill>
                  </a:tcPr>
                </a:tc>
                <a:extLst>
                  <a:ext uri="{0D108BD9-81ED-4DB2-BD59-A6C34878D82A}">
                    <a16:rowId xmlns:a16="http://schemas.microsoft.com/office/drawing/2014/main" xmlns="" val="2181170028"/>
                  </a:ext>
                </a:extLst>
              </a:tr>
              <a:tr h="304800">
                <a:tc>
                  <a:txBody>
                    <a:bodyPr/>
                    <a:lstStyle/>
                    <a:p>
                      <a:r>
                        <a:rPr lang="it-IT" sz="1400" dirty="0">
                          <a:latin typeface="Century Gothic" panose="020B0502020202020204" pitchFamily="34" charset="0"/>
                        </a:rPr>
                        <a:t>Regno Unito</a:t>
                      </a:r>
                    </a:p>
                  </a:txBody>
                  <a:tcPr>
                    <a:solidFill>
                      <a:schemeClr val="bg1">
                        <a:lumMod val="85000"/>
                      </a:schemeClr>
                    </a:solidFill>
                  </a:tcPr>
                </a:tc>
                <a:tc>
                  <a:txBody>
                    <a:bodyPr/>
                    <a:lstStyle/>
                    <a:p>
                      <a:pPr marL="0" algn="ctr" defTabSz="457200" rtl="0" eaLnBrk="1" fontAlgn="b" latinLnBrk="0" hangingPunct="1"/>
                      <a:r>
                        <a:rPr lang="it-IT" sz="1300" kern="1200" dirty="0">
                          <a:solidFill>
                            <a:schemeClr val="dk1"/>
                          </a:solidFill>
                          <a:latin typeface="Century Gothic" panose="020B0502020202020204" pitchFamily="34" charset="0"/>
                          <a:ea typeface="+mn-ea"/>
                          <a:cs typeface="+mn-cs"/>
                        </a:rPr>
                        <a:t>8</a:t>
                      </a:r>
                    </a:p>
                  </a:txBody>
                  <a:tcPr marL="9525" marR="9525" marT="9525" marB="0" anchor="ctr">
                    <a:solidFill>
                      <a:schemeClr val="bg1">
                        <a:lumMod val="85000"/>
                      </a:schemeClr>
                    </a:solidFill>
                  </a:tcPr>
                </a:tc>
                <a:tc>
                  <a:txBody>
                    <a:bodyPr/>
                    <a:lstStyle/>
                    <a:p>
                      <a:pPr marL="0" algn="ctr" defTabSz="457200" rtl="0" eaLnBrk="1" fontAlgn="b" latinLnBrk="0" hangingPunct="1"/>
                      <a:r>
                        <a:rPr lang="it-IT" sz="1300" kern="1200" dirty="0">
                          <a:solidFill>
                            <a:schemeClr val="dk1"/>
                          </a:solidFill>
                          <a:latin typeface="Century Gothic" panose="020B0502020202020204" pitchFamily="34" charset="0"/>
                          <a:ea typeface="+mn-ea"/>
                          <a:cs typeface="+mn-cs"/>
                        </a:rPr>
                        <a:t>40</a:t>
                      </a:r>
                    </a:p>
                  </a:txBody>
                  <a:tcPr marL="9525" marR="9525" marT="9525" marB="0" anchor="ctr">
                    <a:solidFill>
                      <a:schemeClr val="bg1">
                        <a:lumMod val="85000"/>
                      </a:schemeClr>
                    </a:solidFill>
                  </a:tcPr>
                </a:tc>
                <a:tc>
                  <a:txBody>
                    <a:bodyPr/>
                    <a:lstStyle/>
                    <a:p>
                      <a:pPr algn="ctr"/>
                      <a:r>
                        <a:rPr lang="it-IT" sz="1300" b="1" dirty="0">
                          <a:latin typeface="Century Gothic" panose="020B0502020202020204" pitchFamily="34" charset="0"/>
                        </a:rPr>
                        <a:t>48</a:t>
                      </a:r>
                    </a:p>
                  </a:txBody>
                  <a:tcPr anchor="ctr">
                    <a:solidFill>
                      <a:schemeClr val="bg1">
                        <a:lumMod val="85000"/>
                      </a:schemeClr>
                    </a:solidFill>
                  </a:tcPr>
                </a:tc>
                <a:extLst>
                  <a:ext uri="{0D108BD9-81ED-4DB2-BD59-A6C34878D82A}">
                    <a16:rowId xmlns:a16="http://schemas.microsoft.com/office/drawing/2014/main" xmlns="" val="3354168791"/>
                  </a:ext>
                </a:extLst>
              </a:tr>
              <a:tr h="304800">
                <a:tc>
                  <a:txBody>
                    <a:bodyPr/>
                    <a:lstStyle/>
                    <a:p>
                      <a:r>
                        <a:rPr lang="it-IT" sz="1400" dirty="0">
                          <a:latin typeface="Century Gothic" panose="020B0502020202020204" pitchFamily="34" charset="0"/>
                        </a:rPr>
                        <a:t>Francia</a:t>
                      </a:r>
                    </a:p>
                  </a:txBody>
                  <a:tcPr>
                    <a:solidFill>
                      <a:schemeClr val="bg2">
                        <a:lumMod val="90000"/>
                      </a:schemeClr>
                    </a:solidFill>
                  </a:tcPr>
                </a:tc>
                <a:tc>
                  <a:txBody>
                    <a:bodyPr/>
                    <a:lstStyle/>
                    <a:p>
                      <a:pPr marL="0" algn="ctr" defTabSz="457200" rtl="0" eaLnBrk="1" fontAlgn="b" latinLnBrk="0" hangingPunct="1"/>
                      <a:r>
                        <a:rPr lang="it-IT" sz="1300" kern="1200" dirty="0">
                          <a:solidFill>
                            <a:schemeClr val="dk1"/>
                          </a:solidFill>
                          <a:latin typeface="Century Gothic" panose="020B0502020202020204" pitchFamily="34" charset="0"/>
                          <a:ea typeface="+mn-ea"/>
                          <a:cs typeface="+mn-cs"/>
                        </a:rPr>
                        <a:t>16</a:t>
                      </a:r>
                    </a:p>
                  </a:txBody>
                  <a:tcPr marL="9525" marR="9525" marT="9525" marB="0" anchor="ctr">
                    <a:solidFill>
                      <a:schemeClr val="bg2">
                        <a:lumMod val="90000"/>
                      </a:schemeClr>
                    </a:solidFill>
                  </a:tcPr>
                </a:tc>
                <a:tc>
                  <a:txBody>
                    <a:bodyPr/>
                    <a:lstStyle/>
                    <a:p>
                      <a:pPr marL="0" algn="ctr" defTabSz="457200" rtl="0" eaLnBrk="1" fontAlgn="b" latinLnBrk="0" hangingPunct="1"/>
                      <a:r>
                        <a:rPr lang="it-IT" sz="1300" kern="1200" dirty="0">
                          <a:solidFill>
                            <a:schemeClr val="dk1"/>
                          </a:solidFill>
                          <a:latin typeface="Century Gothic" panose="020B0502020202020204" pitchFamily="34" charset="0"/>
                          <a:ea typeface="+mn-ea"/>
                          <a:cs typeface="+mn-cs"/>
                        </a:rPr>
                        <a:t>27</a:t>
                      </a:r>
                    </a:p>
                  </a:txBody>
                  <a:tcPr marL="9525" marR="9525" marT="9525" marB="0" anchor="ctr">
                    <a:solidFill>
                      <a:schemeClr val="bg2">
                        <a:lumMod val="90000"/>
                      </a:schemeClr>
                    </a:solidFill>
                  </a:tcPr>
                </a:tc>
                <a:tc>
                  <a:txBody>
                    <a:bodyPr/>
                    <a:lstStyle/>
                    <a:p>
                      <a:pPr algn="ctr"/>
                      <a:r>
                        <a:rPr lang="it-IT" sz="1300" b="1" dirty="0">
                          <a:latin typeface="Century Gothic" panose="020B0502020202020204" pitchFamily="34" charset="0"/>
                        </a:rPr>
                        <a:t>43</a:t>
                      </a:r>
                    </a:p>
                  </a:txBody>
                  <a:tcPr anchor="ctr">
                    <a:solidFill>
                      <a:schemeClr val="bg2">
                        <a:lumMod val="90000"/>
                      </a:schemeClr>
                    </a:solidFill>
                  </a:tcPr>
                </a:tc>
                <a:extLst>
                  <a:ext uri="{0D108BD9-81ED-4DB2-BD59-A6C34878D82A}">
                    <a16:rowId xmlns:a16="http://schemas.microsoft.com/office/drawing/2014/main" xmlns="" val="3671061843"/>
                  </a:ext>
                </a:extLst>
              </a:tr>
              <a:tr h="304800">
                <a:tc>
                  <a:txBody>
                    <a:bodyPr/>
                    <a:lstStyle/>
                    <a:p>
                      <a:r>
                        <a:rPr lang="it-IT" sz="1400" dirty="0">
                          <a:latin typeface="Century Gothic" panose="020B0502020202020204" pitchFamily="34" charset="0"/>
                        </a:rPr>
                        <a:t>Svizzera</a:t>
                      </a:r>
                    </a:p>
                  </a:txBody>
                  <a:tcPr>
                    <a:solidFill>
                      <a:schemeClr val="bg1">
                        <a:lumMod val="85000"/>
                      </a:schemeClr>
                    </a:solidFill>
                  </a:tcPr>
                </a:tc>
                <a:tc>
                  <a:txBody>
                    <a:bodyPr/>
                    <a:lstStyle/>
                    <a:p>
                      <a:pPr marL="0" algn="ctr" defTabSz="457200" rtl="0" eaLnBrk="1" fontAlgn="b" latinLnBrk="0" hangingPunct="1"/>
                      <a:r>
                        <a:rPr lang="it-IT" sz="1300" kern="1200" dirty="0">
                          <a:solidFill>
                            <a:schemeClr val="dk1"/>
                          </a:solidFill>
                          <a:latin typeface="Century Gothic" panose="020B0502020202020204" pitchFamily="34" charset="0"/>
                          <a:ea typeface="+mn-ea"/>
                          <a:cs typeface="+mn-cs"/>
                        </a:rPr>
                        <a:t>9</a:t>
                      </a:r>
                    </a:p>
                  </a:txBody>
                  <a:tcPr marL="9525" marR="9525" marT="9525" marB="0" anchor="ctr">
                    <a:solidFill>
                      <a:schemeClr val="bg1">
                        <a:lumMod val="85000"/>
                      </a:schemeClr>
                    </a:solidFill>
                  </a:tcPr>
                </a:tc>
                <a:tc>
                  <a:txBody>
                    <a:bodyPr/>
                    <a:lstStyle/>
                    <a:p>
                      <a:pPr marL="0" algn="ctr" defTabSz="457200" rtl="0" eaLnBrk="1" fontAlgn="b" latinLnBrk="0" hangingPunct="1"/>
                      <a:r>
                        <a:rPr lang="it-IT" sz="1300" kern="1200" dirty="0">
                          <a:solidFill>
                            <a:schemeClr val="dk1"/>
                          </a:solidFill>
                          <a:latin typeface="Century Gothic" panose="020B0502020202020204" pitchFamily="34" charset="0"/>
                          <a:ea typeface="+mn-ea"/>
                          <a:cs typeface="+mn-cs"/>
                        </a:rPr>
                        <a:t>32</a:t>
                      </a:r>
                    </a:p>
                  </a:txBody>
                  <a:tcPr marL="9525" marR="9525" marT="9525" marB="0" anchor="ctr">
                    <a:solidFill>
                      <a:schemeClr val="bg1">
                        <a:lumMod val="85000"/>
                      </a:schemeClr>
                    </a:solidFill>
                  </a:tcPr>
                </a:tc>
                <a:tc>
                  <a:txBody>
                    <a:bodyPr/>
                    <a:lstStyle/>
                    <a:p>
                      <a:pPr marL="0" algn="ctr" defTabSz="457200" rtl="0" eaLnBrk="1" fontAlgn="b" latinLnBrk="0" hangingPunct="1"/>
                      <a:r>
                        <a:rPr lang="it-IT" sz="1300" b="1" kern="1200" dirty="0">
                          <a:solidFill>
                            <a:schemeClr val="dk1"/>
                          </a:solidFill>
                          <a:latin typeface="Century Gothic" panose="020B0502020202020204" pitchFamily="34" charset="0"/>
                          <a:ea typeface="+mn-ea"/>
                          <a:cs typeface="+mn-cs"/>
                        </a:rPr>
                        <a:t>41</a:t>
                      </a:r>
                    </a:p>
                  </a:txBody>
                  <a:tcPr marL="9525" marR="9525" marT="9525" marB="0" anchor="ctr">
                    <a:solidFill>
                      <a:schemeClr val="bg1">
                        <a:lumMod val="85000"/>
                      </a:schemeClr>
                    </a:solidFill>
                  </a:tcPr>
                </a:tc>
                <a:extLst>
                  <a:ext uri="{0D108BD9-81ED-4DB2-BD59-A6C34878D82A}">
                    <a16:rowId xmlns:a16="http://schemas.microsoft.com/office/drawing/2014/main" xmlns="" val="228731780"/>
                  </a:ext>
                </a:extLst>
              </a:tr>
              <a:tr h="304800">
                <a:tc>
                  <a:txBody>
                    <a:bodyPr/>
                    <a:lstStyle/>
                    <a:p>
                      <a:pPr marL="0" algn="l" defTabSz="457200" rtl="0" eaLnBrk="1" latinLnBrk="0" hangingPunct="1"/>
                      <a:r>
                        <a:rPr lang="it-IT" sz="1400" kern="1200" dirty="0">
                          <a:solidFill>
                            <a:schemeClr val="dk1"/>
                          </a:solidFill>
                          <a:latin typeface="Century Gothic" panose="020B0502020202020204" pitchFamily="34" charset="0"/>
                          <a:ea typeface="+mn-ea"/>
                          <a:cs typeface="+mn-cs"/>
                        </a:rPr>
                        <a:t>Spagna</a:t>
                      </a:r>
                    </a:p>
                  </a:txBody>
                  <a:tcPr>
                    <a:solidFill>
                      <a:schemeClr val="bg2">
                        <a:lumMod val="90000"/>
                      </a:schemeClr>
                    </a:solidFill>
                  </a:tcPr>
                </a:tc>
                <a:tc>
                  <a:txBody>
                    <a:bodyPr/>
                    <a:lstStyle/>
                    <a:p>
                      <a:pPr marL="0" algn="ctr" defTabSz="457200" rtl="0" eaLnBrk="1" fontAlgn="b" latinLnBrk="0" hangingPunct="1"/>
                      <a:r>
                        <a:rPr lang="it-IT" sz="1300" kern="1200" dirty="0">
                          <a:solidFill>
                            <a:schemeClr val="dk1"/>
                          </a:solidFill>
                          <a:latin typeface="Century Gothic" panose="020B0502020202020204" pitchFamily="34" charset="0"/>
                          <a:ea typeface="+mn-ea"/>
                          <a:cs typeface="+mn-cs"/>
                        </a:rPr>
                        <a:t>13</a:t>
                      </a:r>
                    </a:p>
                  </a:txBody>
                  <a:tcPr marL="9525" marR="9525" marT="9525" marB="0" anchor="ctr">
                    <a:solidFill>
                      <a:schemeClr val="bg2">
                        <a:lumMod val="90000"/>
                      </a:schemeClr>
                    </a:solidFill>
                  </a:tcPr>
                </a:tc>
                <a:tc>
                  <a:txBody>
                    <a:bodyPr/>
                    <a:lstStyle/>
                    <a:p>
                      <a:pPr marL="0" algn="ctr" defTabSz="457200" rtl="0" eaLnBrk="1" fontAlgn="b" latinLnBrk="0" hangingPunct="1"/>
                      <a:r>
                        <a:rPr lang="it-IT" sz="1300" kern="1200" dirty="0">
                          <a:solidFill>
                            <a:schemeClr val="dk1"/>
                          </a:solidFill>
                          <a:latin typeface="Century Gothic" panose="020B0502020202020204" pitchFamily="34" charset="0"/>
                          <a:ea typeface="+mn-ea"/>
                          <a:cs typeface="+mn-cs"/>
                        </a:rPr>
                        <a:t>27</a:t>
                      </a:r>
                    </a:p>
                  </a:txBody>
                  <a:tcPr marL="9525" marR="9525" marT="9525" marB="0" anchor="ctr">
                    <a:solidFill>
                      <a:schemeClr val="bg2">
                        <a:lumMod val="90000"/>
                      </a:schemeClr>
                    </a:solidFill>
                  </a:tcPr>
                </a:tc>
                <a:tc>
                  <a:txBody>
                    <a:bodyPr/>
                    <a:lstStyle/>
                    <a:p>
                      <a:pPr marL="0" algn="ctr" defTabSz="457200" rtl="0" eaLnBrk="1" fontAlgn="b" latinLnBrk="0" hangingPunct="1"/>
                      <a:r>
                        <a:rPr lang="it-IT" sz="1300" b="1" kern="1200" dirty="0">
                          <a:solidFill>
                            <a:schemeClr val="dk1"/>
                          </a:solidFill>
                          <a:latin typeface="Century Gothic" panose="020B0502020202020204" pitchFamily="34" charset="0"/>
                          <a:ea typeface="+mn-ea"/>
                          <a:cs typeface="+mn-cs"/>
                        </a:rPr>
                        <a:t>39</a:t>
                      </a:r>
                    </a:p>
                  </a:txBody>
                  <a:tcPr marL="9525" marR="9525" marT="9525" marB="0" anchor="ctr">
                    <a:solidFill>
                      <a:schemeClr val="bg2">
                        <a:lumMod val="90000"/>
                      </a:schemeClr>
                    </a:solidFill>
                  </a:tcPr>
                </a:tc>
                <a:extLst>
                  <a:ext uri="{0D108BD9-81ED-4DB2-BD59-A6C34878D82A}">
                    <a16:rowId xmlns:a16="http://schemas.microsoft.com/office/drawing/2014/main" xmlns="" val="133542939"/>
                  </a:ext>
                </a:extLst>
              </a:tr>
              <a:tr h="304800">
                <a:tc>
                  <a:txBody>
                    <a:bodyPr/>
                    <a:lstStyle/>
                    <a:p>
                      <a:pPr marL="0" algn="l" defTabSz="457200" rtl="0" eaLnBrk="1" latinLnBrk="0" hangingPunct="1"/>
                      <a:r>
                        <a:rPr lang="it-IT" sz="1400" kern="1200">
                          <a:solidFill>
                            <a:schemeClr val="dk1"/>
                          </a:solidFill>
                          <a:latin typeface="Century Gothic" panose="020B0502020202020204" pitchFamily="34" charset="0"/>
                          <a:ea typeface="+mn-ea"/>
                          <a:cs typeface="+mn-cs"/>
                        </a:rPr>
                        <a:t>Germania</a:t>
                      </a:r>
                      <a:r>
                        <a:rPr lang="it-IT" sz="1400" kern="1200" baseline="0">
                          <a:solidFill>
                            <a:schemeClr val="dk1"/>
                          </a:solidFill>
                          <a:latin typeface="Century Gothic" panose="020B0502020202020204" pitchFamily="34" charset="0"/>
                          <a:ea typeface="+mn-ea"/>
                          <a:cs typeface="+mn-cs"/>
                        </a:rPr>
                        <a:t> </a:t>
                      </a:r>
                      <a:endParaRPr lang="it-IT" sz="1400" kern="1200" dirty="0">
                        <a:solidFill>
                          <a:schemeClr val="dk1"/>
                        </a:solidFill>
                        <a:latin typeface="Century Gothic" panose="020B0502020202020204" pitchFamily="34" charset="0"/>
                        <a:ea typeface="+mn-ea"/>
                        <a:cs typeface="+mn-cs"/>
                      </a:endParaRPr>
                    </a:p>
                  </a:txBody>
                  <a:tcPr>
                    <a:solidFill>
                      <a:schemeClr val="bg1">
                        <a:lumMod val="85000"/>
                      </a:schemeClr>
                    </a:solidFill>
                  </a:tcPr>
                </a:tc>
                <a:tc>
                  <a:txBody>
                    <a:bodyPr/>
                    <a:lstStyle/>
                    <a:p>
                      <a:pPr marL="0" algn="ctr" defTabSz="457200" rtl="0" eaLnBrk="1" fontAlgn="b" latinLnBrk="0" hangingPunct="1"/>
                      <a:r>
                        <a:rPr lang="it-IT" sz="1300" kern="1200" dirty="0">
                          <a:solidFill>
                            <a:schemeClr val="dk1"/>
                          </a:solidFill>
                          <a:latin typeface="Century Gothic" panose="020B0502020202020204" pitchFamily="34" charset="0"/>
                          <a:ea typeface="+mn-ea"/>
                          <a:cs typeface="+mn-cs"/>
                        </a:rPr>
                        <a:t>9</a:t>
                      </a:r>
                    </a:p>
                  </a:txBody>
                  <a:tcPr marL="9525" marR="9525" marT="9525" marB="0" anchor="ctr">
                    <a:solidFill>
                      <a:schemeClr val="bg1">
                        <a:lumMod val="85000"/>
                      </a:schemeClr>
                    </a:solidFill>
                  </a:tcPr>
                </a:tc>
                <a:tc>
                  <a:txBody>
                    <a:bodyPr/>
                    <a:lstStyle/>
                    <a:p>
                      <a:pPr marL="0" algn="ctr" defTabSz="457200" rtl="0" eaLnBrk="1" fontAlgn="b" latinLnBrk="0" hangingPunct="1"/>
                      <a:r>
                        <a:rPr lang="it-IT" sz="1300" kern="1200" dirty="0">
                          <a:solidFill>
                            <a:schemeClr val="dk1"/>
                          </a:solidFill>
                          <a:latin typeface="Century Gothic" panose="020B0502020202020204" pitchFamily="34" charset="0"/>
                          <a:ea typeface="+mn-ea"/>
                          <a:cs typeface="+mn-cs"/>
                        </a:rPr>
                        <a:t>19</a:t>
                      </a:r>
                    </a:p>
                  </a:txBody>
                  <a:tcPr marL="9525" marR="9525" marT="9525" marB="0" anchor="ctr">
                    <a:solidFill>
                      <a:schemeClr val="bg1">
                        <a:lumMod val="85000"/>
                      </a:schemeClr>
                    </a:solidFill>
                  </a:tcPr>
                </a:tc>
                <a:tc>
                  <a:txBody>
                    <a:bodyPr/>
                    <a:lstStyle/>
                    <a:p>
                      <a:pPr marL="0" algn="ctr" defTabSz="457200" rtl="0" eaLnBrk="1" fontAlgn="b" latinLnBrk="0" hangingPunct="1"/>
                      <a:r>
                        <a:rPr lang="it-IT" sz="1300" b="1" kern="1200" dirty="0">
                          <a:solidFill>
                            <a:schemeClr val="dk1"/>
                          </a:solidFill>
                          <a:latin typeface="Century Gothic" panose="020B0502020202020204" pitchFamily="34" charset="0"/>
                          <a:ea typeface="+mn-ea"/>
                          <a:cs typeface="+mn-cs"/>
                        </a:rPr>
                        <a:t>29</a:t>
                      </a:r>
                    </a:p>
                  </a:txBody>
                  <a:tcPr marL="9525" marR="9525" marT="9525" marB="0" anchor="ctr">
                    <a:solidFill>
                      <a:schemeClr val="bg1">
                        <a:lumMod val="85000"/>
                      </a:schemeClr>
                    </a:solidFill>
                  </a:tcPr>
                </a:tc>
                <a:extLst>
                  <a:ext uri="{0D108BD9-81ED-4DB2-BD59-A6C34878D82A}">
                    <a16:rowId xmlns:a16="http://schemas.microsoft.com/office/drawing/2014/main" xmlns="" val="3229870662"/>
                  </a:ext>
                </a:extLst>
              </a:tr>
              <a:tr h="304800">
                <a:tc>
                  <a:txBody>
                    <a:bodyPr/>
                    <a:lstStyle/>
                    <a:p>
                      <a:pPr marL="0" algn="l" defTabSz="457200" rtl="0" eaLnBrk="1" latinLnBrk="0" hangingPunct="1"/>
                      <a:r>
                        <a:rPr lang="it-IT" sz="1400" kern="1200" dirty="0">
                          <a:solidFill>
                            <a:schemeClr val="dk1"/>
                          </a:solidFill>
                          <a:latin typeface="Century Gothic" panose="020B0502020202020204" pitchFamily="34" charset="0"/>
                          <a:ea typeface="+mn-ea"/>
                          <a:cs typeface="+mn-cs"/>
                        </a:rPr>
                        <a:t>Italia</a:t>
                      </a:r>
                    </a:p>
                  </a:txBody>
                  <a:tcPr>
                    <a:solidFill>
                      <a:srgbClr val="DDD9C3"/>
                    </a:solidFill>
                  </a:tcPr>
                </a:tc>
                <a:tc>
                  <a:txBody>
                    <a:bodyPr/>
                    <a:lstStyle/>
                    <a:p>
                      <a:pPr marL="0" algn="ctr" defTabSz="457200" rtl="0" eaLnBrk="1" fontAlgn="b" latinLnBrk="0" hangingPunct="1"/>
                      <a:r>
                        <a:rPr lang="it-IT" sz="1300" kern="1200" dirty="0" smtClean="0">
                          <a:solidFill>
                            <a:schemeClr val="dk1"/>
                          </a:solidFill>
                          <a:latin typeface="Century Gothic" panose="020B0502020202020204" pitchFamily="34" charset="0"/>
                          <a:ea typeface="+mn-ea"/>
                          <a:cs typeface="+mn-cs"/>
                        </a:rPr>
                        <a:t>--</a:t>
                      </a:r>
                      <a:endParaRPr lang="it-IT" sz="1300" kern="1200" dirty="0">
                        <a:solidFill>
                          <a:schemeClr val="dk1"/>
                        </a:solidFill>
                        <a:latin typeface="Century Gothic" panose="020B0502020202020204" pitchFamily="34" charset="0"/>
                        <a:ea typeface="+mn-ea"/>
                        <a:cs typeface="+mn-cs"/>
                      </a:endParaRPr>
                    </a:p>
                  </a:txBody>
                  <a:tcPr marL="9525" marR="9525" marT="9525" marB="0" anchor="ctr">
                    <a:solidFill>
                      <a:srgbClr val="DDD9C3"/>
                    </a:solidFill>
                  </a:tcPr>
                </a:tc>
                <a:tc>
                  <a:txBody>
                    <a:bodyPr/>
                    <a:lstStyle/>
                    <a:p>
                      <a:pPr marL="0" algn="ctr" defTabSz="457200" rtl="0" eaLnBrk="1" fontAlgn="b" latinLnBrk="0" hangingPunct="1"/>
                      <a:r>
                        <a:rPr lang="it-IT" sz="1300" kern="1200" dirty="0">
                          <a:solidFill>
                            <a:schemeClr val="dk1"/>
                          </a:solidFill>
                          <a:latin typeface="Century Gothic" panose="020B0502020202020204" pitchFamily="34" charset="0"/>
                          <a:ea typeface="+mn-ea"/>
                          <a:cs typeface="+mn-cs"/>
                        </a:rPr>
                        <a:t>22</a:t>
                      </a:r>
                    </a:p>
                  </a:txBody>
                  <a:tcPr marL="9525" marR="9525" marT="9525" marB="0" anchor="ctr">
                    <a:solidFill>
                      <a:srgbClr val="DDD9C3"/>
                    </a:solidFill>
                  </a:tcPr>
                </a:tc>
                <a:tc>
                  <a:txBody>
                    <a:bodyPr/>
                    <a:lstStyle/>
                    <a:p>
                      <a:pPr marL="0" algn="ctr" defTabSz="457200" rtl="0" eaLnBrk="1" fontAlgn="b" latinLnBrk="0" hangingPunct="1"/>
                      <a:r>
                        <a:rPr lang="it-IT" sz="1300" b="1" kern="1200" dirty="0">
                          <a:solidFill>
                            <a:schemeClr val="dk1"/>
                          </a:solidFill>
                          <a:latin typeface="Century Gothic" panose="020B0502020202020204" pitchFamily="34" charset="0"/>
                          <a:ea typeface="+mn-ea"/>
                          <a:cs typeface="+mn-cs"/>
                        </a:rPr>
                        <a:t>22</a:t>
                      </a:r>
                    </a:p>
                  </a:txBody>
                  <a:tcPr marL="9525" marR="9525" marT="9525" marB="0" anchor="ctr">
                    <a:solidFill>
                      <a:srgbClr val="DDD9C3"/>
                    </a:solidFill>
                  </a:tcPr>
                </a:tc>
                <a:extLst>
                  <a:ext uri="{0D108BD9-81ED-4DB2-BD59-A6C34878D82A}">
                    <a16:rowId xmlns:a16="http://schemas.microsoft.com/office/drawing/2014/main" xmlns="" val="50254419"/>
                  </a:ext>
                </a:extLst>
              </a:tr>
              <a:tr h="304800">
                <a:tc>
                  <a:txBody>
                    <a:bodyPr/>
                    <a:lstStyle/>
                    <a:p>
                      <a:r>
                        <a:rPr lang="it-IT" sz="1400" b="1" dirty="0">
                          <a:solidFill>
                            <a:schemeClr val="tx2"/>
                          </a:solidFill>
                          <a:latin typeface="Century Gothic" panose="020B0502020202020204" pitchFamily="34" charset="0"/>
                        </a:rPr>
                        <a:t>Media UE 21</a:t>
                      </a:r>
                    </a:p>
                  </a:txBody>
                  <a:tcPr>
                    <a:solidFill>
                      <a:schemeClr val="bg1">
                        <a:lumMod val="75000"/>
                      </a:schemeClr>
                    </a:solidFill>
                  </a:tcPr>
                </a:tc>
                <a:tc>
                  <a:txBody>
                    <a:bodyPr/>
                    <a:lstStyle/>
                    <a:p>
                      <a:pPr marL="0" algn="ctr" defTabSz="457200" rtl="0" eaLnBrk="1" fontAlgn="ctr" latinLnBrk="0" hangingPunct="1"/>
                      <a:r>
                        <a:rPr lang="it-IT" sz="1400" b="1" kern="1200" dirty="0">
                          <a:solidFill>
                            <a:schemeClr val="tx2"/>
                          </a:solidFill>
                          <a:latin typeface="Century Gothic" panose="020B0502020202020204" pitchFamily="34" charset="0"/>
                          <a:ea typeface="+mn-ea"/>
                          <a:cs typeface="+mn-cs"/>
                        </a:rPr>
                        <a:t>9</a:t>
                      </a:r>
                    </a:p>
                  </a:txBody>
                  <a:tcPr marL="9525" marR="9525" marT="9525" marB="0" anchor="ctr">
                    <a:solidFill>
                      <a:schemeClr val="bg1">
                        <a:lumMod val="75000"/>
                      </a:schemeClr>
                    </a:solidFill>
                  </a:tcPr>
                </a:tc>
                <a:tc>
                  <a:txBody>
                    <a:bodyPr/>
                    <a:lstStyle/>
                    <a:p>
                      <a:pPr marL="0" algn="ctr" defTabSz="457200" rtl="0" eaLnBrk="1" fontAlgn="ctr" latinLnBrk="0" hangingPunct="1"/>
                      <a:r>
                        <a:rPr lang="it-IT" sz="1400" b="1" kern="1200" dirty="0">
                          <a:solidFill>
                            <a:schemeClr val="tx2"/>
                          </a:solidFill>
                          <a:latin typeface="Century Gothic" panose="020B0502020202020204" pitchFamily="34" charset="0"/>
                          <a:ea typeface="+mn-ea"/>
                          <a:cs typeface="+mn-cs"/>
                        </a:rPr>
                        <a:t>29</a:t>
                      </a:r>
                    </a:p>
                  </a:txBody>
                  <a:tcPr marL="9525" marR="9525" marT="9525" marB="0" anchor="ctr">
                    <a:solidFill>
                      <a:schemeClr val="bg1">
                        <a:lumMod val="75000"/>
                      </a:schemeClr>
                    </a:solidFill>
                  </a:tcPr>
                </a:tc>
                <a:tc>
                  <a:txBody>
                    <a:bodyPr/>
                    <a:lstStyle/>
                    <a:p>
                      <a:pPr marL="0" algn="ctr" defTabSz="457200" rtl="0" eaLnBrk="1" fontAlgn="ctr" latinLnBrk="0" hangingPunct="1"/>
                      <a:r>
                        <a:rPr lang="it-IT" sz="1400" b="1" kern="1200" dirty="0">
                          <a:solidFill>
                            <a:schemeClr val="tx2"/>
                          </a:solidFill>
                          <a:latin typeface="Century Gothic" panose="020B0502020202020204" pitchFamily="34" charset="0"/>
                          <a:ea typeface="+mn-ea"/>
                          <a:cs typeface="+mn-cs"/>
                        </a:rPr>
                        <a:t>37</a:t>
                      </a:r>
                    </a:p>
                  </a:txBody>
                  <a:tcPr marL="9525" marR="9525" marT="9525" marB="0" anchor="ctr">
                    <a:solidFill>
                      <a:schemeClr val="bg1">
                        <a:lumMod val="75000"/>
                      </a:schemeClr>
                    </a:solidFill>
                  </a:tcPr>
                </a:tc>
                <a:extLst>
                  <a:ext uri="{0D108BD9-81ED-4DB2-BD59-A6C34878D82A}">
                    <a16:rowId xmlns:a16="http://schemas.microsoft.com/office/drawing/2014/main" xmlns="" val="2184850070"/>
                  </a:ext>
                </a:extLst>
              </a:tr>
            </a:tbl>
          </a:graphicData>
        </a:graphic>
      </p:graphicFrame>
      <p:sp>
        <p:nvSpPr>
          <p:cNvPr id="16" name="Segnaposto contenuto 2"/>
          <p:cNvSpPr txBox="1">
            <a:spLocks/>
          </p:cNvSpPr>
          <p:nvPr/>
        </p:nvSpPr>
        <p:spPr>
          <a:xfrm>
            <a:off x="1639228" y="4646633"/>
            <a:ext cx="9466922" cy="37752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1" dirty="0">
                <a:solidFill>
                  <a:schemeClr val="tx1"/>
                </a:solidFill>
                <a:latin typeface="Century Gothic" panose="020B0502020202020204" pitchFamily="34" charset="0"/>
              </a:rPr>
              <a:t>Fonte: OCSE, </a:t>
            </a:r>
            <a:r>
              <a:rPr lang="it-IT" sz="1200" b="1" dirty="0" err="1">
                <a:solidFill>
                  <a:schemeClr val="tx1"/>
                </a:solidFill>
                <a:latin typeface="Century Gothic" panose="020B0502020202020204" pitchFamily="34" charset="0"/>
              </a:rPr>
              <a:t>Education</a:t>
            </a:r>
            <a:r>
              <a:rPr lang="it-IT" sz="1200" b="1" dirty="0">
                <a:solidFill>
                  <a:schemeClr val="tx1"/>
                </a:solidFill>
                <a:latin typeface="Century Gothic" panose="020B0502020202020204" pitchFamily="34" charset="0"/>
              </a:rPr>
              <a:t> </a:t>
            </a:r>
            <a:r>
              <a:rPr lang="it-IT" sz="1200" b="1" dirty="0" err="1">
                <a:solidFill>
                  <a:schemeClr val="tx1"/>
                </a:solidFill>
                <a:latin typeface="Century Gothic" panose="020B0502020202020204" pitchFamily="34" charset="0"/>
              </a:rPr>
              <a:t>at</a:t>
            </a:r>
            <a:r>
              <a:rPr lang="it-IT" sz="1200" b="1" dirty="0">
                <a:solidFill>
                  <a:schemeClr val="tx1"/>
                </a:solidFill>
                <a:latin typeface="Century Gothic" panose="020B0502020202020204" pitchFamily="34" charset="0"/>
              </a:rPr>
              <a:t> </a:t>
            </a:r>
            <a:r>
              <a:rPr lang="it-IT" sz="1200" b="1" dirty="0" err="1">
                <a:solidFill>
                  <a:schemeClr val="tx1"/>
                </a:solidFill>
                <a:latin typeface="Century Gothic" panose="020B0502020202020204" pitchFamily="34" charset="0"/>
              </a:rPr>
              <a:t>glance</a:t>
            </a:r>
            <a:r>
              <a:rPr lang="it-IT" sz="1200" b="1" dirty="0">
                <a:solidFill>
                  <a:schemeClr val="tx1"/>
                </a:solidFill>
                <a:latin typeface="Century Gothic" panose="020B0502020202020204" pitchFamily="34" charset="0"/>
              </a:rPr>
              <a:t>, 2014</a:t>
            </a:r>
          </a:p>
        </p:txBody>
      </p:sp>
      <p:sp>
        <p:nvSpPr>
          <p:cNvPr id="14" name="CasellaDiTesto 13"/>
          <p:cNvSpPr txBox="1"/>
          <p:nvPr/>
        </p:nvSpPr>
        <p:spPr>
          <a:xfrm>
            <a:off x="1695583" y="5047524"/>
            <a:ext cx="4708080" cy="954107"/>
          </a:xfrm>
          <a:prstGeom prst="rect">
            <a:avLst/>
          </a:prstGeom>
          <a:noFill/>
        </p:spPr>
        <p:txBody>
          <a:bodyPr wrap="square" rtlCol="0">
            <a:spAutoFit/>
          </a:bodyPr>
          <a:lstStyle/>
          <a:p>
            <a:pPr algn="just"/>
            <a:r>
              <a:rPr lang="it-IT" sz="1400" dirty="0">
                <a:solidFill>
                  <a:schemeClr val="tx1">
                    <a:lumMod val="75000"/>
                    <a:lumOff val="25000"/>
                  </a:schemeClr>
                </a:solidFill>
                <a:latin typeface="Century Gothic" panose="020B0502020202020204" pitchFamily="34" charset="0"/>
              </a:rPr>
              <a:t>Dai dati </a:t>
            </a:r>
            <a:r>
              <a:rPr lang="it-IT" sz="1400" b="1" dirty="0">
                <a:solidFill>
                  <a:schemeClr val="tx2"/>
                </a:solidFill>
                <a:latin typeface="Century Gothic" panose="020B0502020202020204" pitchFamily="34" charset="0"/>
              </a:rPr>
              <a:t>OCSE</a:t>
            </a:r>
            <a:r>
              <a:rPr lang="it-IT" sz="1400" dirty="0">
                <a:latin typeface="Century Gothic" panose="020B0502020202020204" pitchFamily="34" charset="0"/>
              </a:rPr>
              <a:t> </a:t>
            </a:r>
            <a:r>
              <a:rPr lang="it-IT" sz="1400" dirty="0">
                <a:solidFill>
                  <a:schemeClr val="tx1">
                    <a:lumMod val="75000"/>
                    <a:lumOff val="25000"/>
                  </a:schemeClr>
                </a:solidFill>
                <a:latin typeface="Century Gothic" panose="020B0502020202020204" pitchFamily="34" charset="0"/>
              </a:rPr>
              <a:t>emerge come l’Italia presenti la mancanza di una didattica, di livello terziario, </a:t>
            </a:r>
            <a:r>
              <a:rPr lang="it-IT" sz="1400" b="1" dirty="0">
                <a:solidFill>
                  <a:schemeClr val="tx2"/>
                </a:solidFill>
                <a:latin typeface="Century Gothic" panose="020B0502020202020204" pitchFamily="34" charset="0"/>
              </a:rPr>
              <a:t>professionalizzante</a:t>
            </a:r>
            <a:r>
              <a:rPr lang="it-IT" sz="1400" dirty="0">
                <a:solidFill>
                  <a:schemeClr val="tx1">
                    <a:lumMod val="75000"/>
                    <a:lumOff val="25000"/>
                  </a:schemeClr>
                </a:solidFill>
                <a:latin typeface="Century Gothic" panose="020B0502020202020204" pitchFamily="34" charset="0"/>
              </a:rPr>
              <a:t> (ISCED liv. 5B)  equiparati alla laurea triennale</a:t>
            </a:r>
            <a:endParaRPr lang="it-IT" sz="1400" b="1" dirty="0">
              <a:solidFill>
                <a:schemeClr val="tx1">
                  <a:lumMod val="75000"/>
                  <a:lumOff val="25000"/>
                </a:schemeClr>
              </a:solidFill>
              <a:latin typeface="Century Gothic" panose="020B0502020202020204" pitchFamily="34" charset="0"/>
            </a:endParaRPr>
          </a:p>
        </p:txBody>
      </p:sp>
      <p:sp>
        <p:nvSpPr>
          <p:cNvPr id="12"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INTRODUZIONE</a:t>
            </a:r>
          </a:p>
        </p:txBody>
      </p:sp>
      <p:pic>
        <p:nvPicPr>
          <p:cNvPr id="13" name="Immagine 12"/>
          <p:cNvPicPr>
            <a:picLocks noChangeAspect="1"/>
          </p:cNvPicPr>
          <p:nvPr/>
        </p:nvPicPr>
        <p:blipFill>
          <a:blip r:embed="rId4"/>
          <a:stretch>
            <a:fillRect/>
          </a:stretch>
        </p:blipFill>
        <p:spPr>
          <a:xfrm>
            <a:off x="36782" y="5626876"/>
            <a:ext cx="1327994" cy="1230527"/>
          </a:xfrm>
          <a:prstGeom prst="rect">
            <a:avLst/>
          </a:prstGeom>
        </p:spPr>
      </p:pic>
      <p:sp>
        <p:nvSpPr>
          <p:cNvPr id="15" name="CasellaDiTesto 14"/>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
        <p:nvSpPr>
          <p:cNvPr id="8" name="Rettangolo 7"/>
          <p:cNvSpPr/>
          <p:nvPr/>
        </p:nvSpPr>
        <p:spPr>
          <a:xfrm>
            <a:off x="7206065" y="1548402"/>
            <a:ext cx="2552664" cy="4524315"/>
          </a:xfrm>
          <a:prstGeom prst="rect">
            <a:avLst/>
          </a:prstGeom>
        </p:spPr>
        <p:txBody>
          <a:bodyPr wrap="square">
            <a:spAutoFit/>
          </a:bodyPr>
          <a:lstStyle/>
          <a:p>
            <a:pPr algn="just">
              <a:spcBef>
                <a:spcPts val="600"/>
              </a:spcBef>
              <a:spcAft>
                <a:spcPts val="0"/>
              </a:spcAft>
            </a:pPr>
            <a:r>
              <a:rPr lang="it-IT" sz="1200" b="1" dirty="0">
                <a:solidFill>
                  <a:schemeClr val="tx1">
                    <a:lumMod val="75000"/>
                    <a:lumOff val="25000"/>
                  </a:schemeClr>
                </a:solidFill>
                <a:latin typeface="Century Gothic" panose="020B0502020202020204" pitchFamily="34" charset="0"/>
                <a:ea typeface="Calibri" panose="020F0502020204030204" pitchFamily="34" charset="0"/>
                <a:cs typeface="Calibri" panose="020F0502020204030204" pitchFamily="34" charset="0"/>
              </a:rPr>
              <a:t>L'ISCED (</a:t>
            </a:r>
            <a:r>
              <a:rPr lang="it-IT" sz="1200" b="1" i="1" dirty="0">
                <a:solidFill>
                  <a:schemeClr val="tx1">
                    <a:lumMod val="75000"/>
                    <a:lumOff val="25000"/>
                  </a:schemeClr>
                </a:solidFill>
                <a:latin typeface="Century Gothic" panose="020B0502020202020204" pitchFamily="34" charset="0"/>
                <a:ea typeface="Calibri" panose="020F0502020204030204" pitchFamily="34" charset="0"/>
                <a:cs typeface="Calibri" panose="020F0502020204030204" pitchFamily="34" charset="0"/>
              </a:rPr>
              <a:t>International Standard </a:t>
            </a:r>
            <a:r>
              <a:rPr lang="it-IT" sz="1200" b="1" i="1" dirty="0" err="1">
                <a:solidFill>
                  <a:schemeClr val="tx1">
                    <a:lumMod val="75000"/>
                    <a:lumOff val="25000"/>
                  </a:schemeClr>
                </a:solidFill>
                <a:latin typeface="Century Gothic" panose="020B0502020202020204" pitchFamily="34" charset="0"/>
                <a:ea typeface="Calibri" panose="020F0502020204030204" pitchFamily="34" charset="0"/>
                <a:cs typeface="Calibri" panose="020F0502020204030204" pitchFamily="34" charset="0"/>
              </a:rPr>
              <a:t>Classification</a:t>
            </a:r>
            <a:r>
              <a:rPr lang="it-IT" sz="1200" b="1" i="1" dirty="0">
                <a:solidFill>
                  <a:schemeClr val="tx1">
                    <a:lumMod val="75000"/>
                    <a:lumOff val="25000"/>
                  </a:schemeClr>
                </a:solidFill>
                <a:latin typeface="Century Gothic" panose="020B0502020202020204" pitchFamily="34" charset="0"/>
                <a:ea typeface="Calibri" panose="020F0502020204030204" pitchFamily="34" charset="0"/>
                <a:cs typeface="Calibri" panose="020F0502020204030204" pitchFamily="34" charset="0"/>
              </a:rPr>
              <a:t> of </a:t>
            </a:r>
            <a:r>
              <a:rPr lang="it-IT" sz="1200" b="1" i="1" dirty="0" err="1">
                <a:solidFill>
                  <a:schemeClr val="tx1">
                    <a:lumMod val="75000"/>
                    <a:lumOff val="25000"/>
                  </a:schemeClr>
                </a:solidFill>
                <a:latin typeface="Century Gothic" panose="020B0502020202020204" pitchFamily="34" charset="0"/>
                <a:ea typeface="Calibri" panose="020F0502020204030204" pitchFamily="34" charset="0"/>
                <a:cs typeface="Calibri" panose="020F0502020204030204" pitchFamily="34" charset="0"/>
              </a:rPr>
              <a:t>Education</a:t>
            </a:r>
            <a:r>
              <a:rPr lang="it-IT" sz="1200" b="1" dirty="0">
                <a:solidFill>
                  <a:schemeClr val="tx1">
                    <a:lumMod val="75000"/>
                    <a:lumOff val="25000"/>
                  </a:schemeClr>
                </a:solidFill>
                <a:latin typeface="Century Gothic" panose="020B0502020202020204" pitchFamily="34" charset="0"/>
                <a:ea typeface="Calibri" panose="020F0502020204030204" pitchFamily="34" charset="0"/>
                <a:cs typeface="Calibri" panose="020F0502020204030204" pitchFamily="34" charset="0"/>
              </a:rPr>
              <a:t>), </a:t>
            </a:r>
            <a:r>
              <a:rPr lang="it-IT" sz="1200" dirty="0">
                <a:solidFill>
                  <a:schemeClr val="tx1">
                    <a:lumMod val="75000"/>
                    <a:lumOff val="25000"/>
                  </a:schemeClr>
                </a:solidFill>
                <a:latin typeface="Century Gothic" panose="020B0502020202020204" pitchFamily="34" charset="0"/>
                <a:ea typeface="Calibri" panose="020F0502020204030204" pitchFamily="34" charset="0"/>
                <a:cs typeface="Calibri" panose="020F0502020204030204" pitchFamily="34" charset="0"/>
              </a:rPr>
              <a:t>è un sistema di classificazione di titoli dei diversi livelli di istruzione a livello mondiale creato dall’UNESCO. Il livello 5 è costituito dal primo stadio dell’istruzione terziaria ed è suddiviso in programmi teorici (ISCED 5A) e professionali (ISCED 5B). Il sesto livello (ISCED 6) rappresenta invece il secondo grado di istruzione terziaria, ovvero il secondo ciclo nel sistema universitario (i dottorati di ricerca, PHD). A partire dal 2015 lo standard originario (cd. ISCED 97) è stato sostituito dall’ISCED 2011 che, a livello terziario, sostituisce i livelli 5A - 5B e 6 con livelli 5 (diplomi universitari), 6 (lauree), 7 (lauree magistrali) e 8 (dottorati di ricerca) </a:t>
            </a:r>
            <a:endParaRPr lang="it-IT" sz="12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3083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p:nvPr/>
        </p:nvSpPr>
        <p:spPr>
          <a:xfrm>
            <a:off x="-1" y="1183384"/>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LA DIDATTICA IN ITALIA</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Segnaposto numero diapositiva 1"/>
          <p:cNvSpPr>
            <a:spLocks noGrp="1"/>
          </p:cNvSpPr>
          <p:nvPr>
            <p:ph type="sldNum" sz="quarter" idx="12"/>
          </p:nvPr>
        </p:nvSpPr>
        <p:spPr>
          <a:xfrm>
            <a:off x="7104743" y="6548216"/>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11</a:t>
            </a:fld>
            <a:endParaRPr lang="it-IT" dirty="0">
              <a:latin typeface="Calibri Light" pitchFamily="34" charset="0"/>
            </a:endParaRPr>
          </a:p>
        </p:txBody>
      </p:sp>
      <p:sp>
        <p:nvSpPr>
          <p:cNvPr id="14" name="CasellaDiTesto 13"/>
          <p:cNvSpPr txBox="1"/>
          <p:nvPr/>
        </p:nvSpPr>
        <p:spPr>
          <a:xfrm>
            <a:off x="1681926" y="5115484"/>
            <a:ext cx="8102154" cy="954107"/>
          </a:xfrm>
          <a:prstGeom prst="rect">
            <a:avLst/>
          </a:prstGeom>
          <a:noFill/>
        </p:spPr>
        <p:txBody>
          <a:bodyPr wrap="square" rtlCol="0">
            <a:spAutoFit/>
          </a:bodyPr>
          <a:lstStyle/>
          <a:p>
            <a:pPr algn="just"/>
            <a:r>
              <a:rPr lang="it-IT" sz="1400" dirty="0">
                <a:latin typeface="Century Gothic" panose="020B0502020202020204" pitchFamily="34" charset="0"/>
              </a:rPr>
              <a:t>Anche per quanto riguarda la regolarità del percorso di studi, </a:t>
            </a:r>
            <a:r>
              <a:rPr lang="it-IT" sz="1400" b="1" dirty="0">
                <a:solidFill>
                  <a:schemeClr val="tx2"/>
                </a:solidFill>
                <a:latin typeface="Century Gothic" panose="020B0502020202020204" pitchFamily="34" charset="0"/>
              </a:rPr>
              <a:t>solo il 26,8% dei laureati triennali risulta in corso</a:t>
            </a:r>
            <a:r>
              <a:rPr lang="it-IT" sz="1400" dirty="0">
                <a:latin typeface="Century Gothic" panose="020B0502020202020204" pitchFamily="34" charset="0"/>
              </a:rPr>
              <a:t>, a fronte </a:t>
            </a:r>
            <a:r>
              <a:rPr lang="it-IT" sz="1400" dirty="0">
                <a:solidFill>
                  <a:schemeClr val="tx1">
                    <a:lumMod val="75000"/>
                    <a:lumOff val="25000"/>
                  </a:schemeClr>
                </a:solidFill>
                <a:latin typeface="Century Gothic" panose="020B0502020202020204" pitchFamily="34" charset="0"/>
              </a:rPr>
              <a:t>di un </a:t>
            </a:r>
            <a:r>
              <a:rPr lang="it-IT" sz="1400" b="1" dirty="0">
                <a:solidFill>
                  <a:schemeClr val="tx1">
                    <a:lumMod val="75000"/>
                    <a:lumOff val="25000"/>
                  </a:schemeClr>
                </a:solidFill>
                <a:latin typeface="Century Gothic" panose="020B0502020202020204" pitchFamily="34" charset="0"/>
              </a:rPr>
              <a:t>tasso di abbandoni vicino al 40%.</a:t>
            </a:r>
            <a:r>
              <a:rPr lang="it-IT" sz="1400" dirty="0">
                <a:solidFill>
                  <a:schemeClr val="tx1">
                    <a:lumMod val="75000"/>
                    <a:lumOff val="25000"/>
                  </a:schemeClr>
                </a:solidFill>
                <a:latin typeface="Century Gothic" panose="020B0502020202020204" pitchFamily="34" charset="0"/>
              </a:rPr>
              <a:t>  Le percentuali di laureati in corso migliora nei corsi a Ciclo Unico e nei corsi Magistrali, probabilmente grazie alla maggior </a:t>
            </a:r>
            <a:r>
              <a:rPr lang="it-IT" sz="1400" b="1" dirty="0">
                <a:solidFill>
                  <a:schemeClr val="tx1">
                    <a:lumMod val="75000"/>
                    <a:lumOff val="25000"/>
                  </a:schemeClr>
                </a:solidFill>
                <a:latin typeface="Century Gothic" panose="020B0502020202020204" pitchFamily="34" charset="0"/>
              </a:rPr>
              <a:t>selezione in ingresso</a:t>
            </a:r>
            <a:r>
              <a:rPr lang="it-IT" sz="1400" dirty="0">
                <a:solidFill>
                  <a:schemeClr val="tx1">
                    <a:lumMod val="75000"/>
                    <a:lumOff val="25000"/>
                  </a:schemeClr>
                </a:solidFill>
                <a:latin typeface="Century Gothic" panose="020B0502020202020204" pitchFamily="34" charset="0"/>
              </a:rPr>
              <a:t>.</a:t>
            </a:r>
          </a:p>
        </p:txBody>
      </p:sp>
      <p:graphicFrame>
        <p:nvGraphicFramePr>
          <p:cNvPr id="8" name="Tabella 7"/>
          <p:cNvGraphicFramePr>
            <a:graphicFrameLocks noGrp="1"/>
          </p:cNvGraphicFramePr>
          <p:nvPr>
            <p:extLst>
              <p:ext uri="{D42A27DB-BD31-4B8C-83A1-F6EECF244321}">
                <p14:modId xmlns:p14="http://schemas.microsoft.com/office/powerpoint/2010/main" val="352747520"/>
              </p:ext>
            </p:extLst>
          </p:nvPr>
        </p:nvGraphicFramePr>
        <p:xfrm>
          <a:off x="1676329" y="1535817"/>
          <a:ext cx="8102150" cy="3094800"/>
        </p:xfrm>
        <a:graphic>
          <a:graphicData uri="http://schemas.openxmlformats.org/drawingml/2006/table">
            <a:tbl>
              <a:tblPr firstRow="1" bandRow="1">
                <a:tableStyleId>{5C22544A-7EE6-4342-B048-85BDC9FD1C3A}</a:tableStyleId>
              </a:tblPr>
              <a:tblGrid>
                <a:gridCol w="1135697">
                  <a:extLst>
                    <a:ext uri="{9D8B030D-6E8A-4147-A177-3AD203B41FA5}">
                      <a16:colId xmlns="" xmlns:a16="http://schemas.microsoft.com/office/drawing/2014/main" val="20000"/>
                    </a:ext>
                  </a:extLst>
                </a:gridCol>
                <a:gridCol w="1173936">
                  <a:extLst>
                    <a:ext uri="{9D8B030D-6E8A-4147-A177-3AD203B41FA5}">
                      <a16:colId xmlns="" xmlns:a16="http://schemas.microsoft.com/office/drawing/2014/main" val="20001"/>
                    </a:ext>
                  </a:extLst>
                </a:gridCol>
                <a:gridCol w="643613">
                  <a:extLst>
                    <a:ext uri="{9D8B030D-6E8A-4147-A177-3AD203B41FA5}">
                      <a16:colId xmlns="" xmlns:a16="http://schemas.microsoft.com/office/drawing/2014/main" val="20002"/>
                    </a:ext>
                  </a:extLst>
                </a:gridCol>
                <a:gridCol w="643613">
                  <a:extLst>
                    <a:ext uri="{9D8B030D-6E8A-4147-A177-3AD203B41FA5}">
                      <a16:colId xmlns="" xmlns:a16="http://schemas.microsoft.com/office/drawing/2014/main" val="20003"/>
                    </a:ext>
                  </a:extLst>
                </a:gridCol>
                <a:gridCol w="643613">
                  <a:extLst>
                    <a:ext uri="{9D8B030D-6E8A-4147-A177-3AD203B41FA5}">
                      <a16:colId xmlns="" xmlns:a16="http://schemas.microsoft.com/office/drawing/2014/main" val="20004"/>
                    </a:ext>
                  </a:extLst>
                </a:gridCol>
                <a:gridCol w="643613">
                  <a:extLst>
                    <a:ext uri="{9D8B030D-6E8A-4147-A177-3AD203B41FA5}">
                      <a16:colId xmlns="" xmlns:a16="http://schemas.microsoft.com/office/drawing/2014/main" val="20005"/>
                    </a:ext>
                  </a:extLst>
                </a:gridCol>
                <a:gridCol w="643613">
                  <a:extLst>
                    <a:ext uri="{9D8B030D-6E8A-4147-A177-3AD203B41FA5}">
                      <a16:colId xmlns="" xmlns:a16="http://schemas.microsoft.com/office/drawing/2014/main" val="20006"/>
                    </a:ext>
                  </a:extLst>
                </a:gridCol>
                <a:gridCol w="643613">
                  <a:extLst>
                    <a:ext uri="{9D8B030D-6E8A-4147-A177-3AD203B41FA5}">
                      <a16:colId xmlns="" xmlns:a16="http://schemas.microsoft.com/office/drawing/2014/main" val="20007"/>
                    </a:ext>
                  </a:extLst>
                </a:gridCol>
                <a:gridCol w="643613">
                  <a:extLst>
                    <a:ext uri="{9D8B030D-6E8A-4147-A177-3AD203B41FA5}">
                      <a16:colId xmlns="" xmlns:a16="http://schemas.microsoft.com/office/drawing/2014/main" val="20008"/>
                    </a:ext>
                  </a:extLst>
                </a:gridCol>
                <a:gridCol w="643613">
                  <a:extLst>
                    <a:ext uri="{9D8B030D-6E8A-4147-A177-3AD203B41FA5}">
                      <a16:colId xmlns="" xmlns:a16="http://schemas.microsoft.com/office/drawing/2014/main" val="20009"/>
                    </a:ext>
                  </a:extLst>
                </a:gridCol>
                <a:gridCol w="643613">
                  <a:extLst>
                    <a:ext uri="{9D8B030D-6E8A-4147-A177-3AD203B41FA5}">
                      <a16:colId xmlns="" xmlns:a16="http://schemas.microsoft.com/office/drawing/2014/main" val="20010"/>
                    </a:ext>
                  </a:extLst>
                </a:gridCol>
              </a:tblGrid>
              <a:tr h="279840">
                <a:tc rowSpan="3">
                  <a:txBody>
                    <a:bodyPr/>
                    <a:lstStyle/>
                    <a:p>
                      <a:pPr algn="ctr" fontAlgn="b"/>
                      <a:r>
                        <a:rPr lang="it-IT" sz="1100" b="1" u="none" strike="noStrike" dirty="0">
                          <a:effectLst/>
                          <a:latin typeface="Century Gothic" panose="020B0502020202020204" pitchFamily="34" charset="0"/>
                        </a:rPr>
                        <a:t>Coorte di Immatricolati nell'</a:t>
                      </a:r>
                      <a:r>
                        <a:rPr lang="it-IT" sz="1100" b="1" u="none" strike="noStrike" dirty="0" err="1">
                          <a:effectLst/>
                          <a:latin typeface="Century Gothic" panose="020B0502020202020204" pitchFamily="34" charset="0"/>
                        </a:rPr>
                        <a:t>a.a</a:t>
                      </a:r>
                      <a:r>
                        <a:rPr lang="it-IT" sz="1100" b="1" u="none" strike="noStrike" dirty="0">
                          <a:effectLst/>
                          <a:latin typeface="Century Gothic" panose="020B0502020202020204" pitchFamily="34" charset="0"/>
                        </a:rPr>
                        <a:t>.</a:t>
                      </a:r>
                      <a:endParaRPr lang="it-IT" sz="1100" b="1" i="0" u="none" strike="noStrike" dirty="0">
                        <a:solidFill>
                          <a:srgbClr val="000000"/>
                        </a:solidFill>
                        <a:effectLst/>
                        <a:latin typeface="Century Gothic" panose="020B0502020202020204" pitchFamily="34" charset="0"/>
                      </a:endParaRP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B2CB"/>
                    </a:solidFill>
                  </a:tcPr>
                </a:tc>
                <a:tc rowSpan="3">
                  <a:txBody>
                    <a:bodyPr/>
                    <a:lstStyle/>
                    <a:p>
                      <a:pPr algn="ctr" fontAlgn="b"/>
                      <a:r>
                        <a:rPr lang="it-IT" sz="1100" b="1" u="none" strike="noStrike" dirty="0">
                          <a:effectLst/>
                          <a:latin typeface="Century Gothic" panose="020B0502020202020204" pitchFamily="34" charset="0"/>
                        </a:rPr>
                        <a:t>Anni accademici di studio trascorsi</a:t>
                      </a:r>
                      <a:endParaRPr lang="it-IT" sz="1100" b="1" i="0" u="none" strike="noStrike" dirty="0">
                        <a:solidFill>
                          <a:srgbClr val="000000"/>
                        </a:solidFill>
                        <a:effectLst/>
                        <a:latin typeface="Century Gothic" panose="020B0502020202020204" pitchFamily="34" charset="0"/>
                      </a:endParaRP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B2CB"/>
                    </a:solidFill>
                  </a:tcPr>
                </a:tc>
                <a:tc gridSpan="9">
                  <a:txBody>
                    <a:bodyPr/>
                    <a:lstStyle/>
                    <a:p>
                      <a:pPr marL="0" algn="ctr" defTabSz="457200" rtl="0" eaLnBrk="1" fontAlgn="b" latinLnBrk="0" hangingPunct="1"/>
                      <a:r>
                        <a:rPr lang="it-IT" sz="1600" b="1" kern="1200" dirty="0">
                          <a:solidFill>
                            <a:schemeClr val="lt1"/>
                          </a:solidFill>
                          <a:latin typeface="Century Gothic" panose="020B0502020202020204" pitchFamily="34" charset="0"/>
                          <a:ea typeface="+mn-ea"/>
                          <a:cs typeface="+mn-cs"/>
                        </a:rPr>
                        <a:t>Esito ad inizio </a:t>
                      </a:r>
                      <a:r>
                        <a:rPr lang="it-IT" sz="1600" b="1" kern="1200" dirty="0" err="1">
                          <a:solidFill>
                            <a:schemeClr val="lt1"/>
                          </a:solidFill>
                          <a:latin typeface="Century Gothic" panose="020B0502020202020204" pitchFamily="34" charset="0"/>
                          <a:ea typeface="+mn-ea"/>
                          <a:cs typeface="+mn-cs"/>
                        </a:rPr>
                        <a:t>a.a</a:t>
                      </a:r>
                      <a:r>
                        <a:rPr lang="it-IT" sz="1600" b="1" kern="1200" dirty="0">
                          <a:solidFill>
                            <a:schemeClr val="lt1"/>
                          </a:solidFill>
                          <a:latin typeface="Century Gothic" panose="020B0502020202020204" pitchFamily="34" charset="0"/>
                          <a:ea typeface="+mn-ea"/>
                          <a:cs typeface="+mn-cs"/>
                        </a:rPr>
                        <a:t> 2014/2015</a:t>
                      </a: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50B2CB"/>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 xmlns:a16="http://schemas.microsoft.com/office/drawing/2014/main" val="10000"/>
                  </a:ext>
                </a:extLst>
              </a:tr>
              <a:tr h="203640">
                <a:tc vMerge="1">
                  <a:txBody>
                    <a:bodyPr/>
                    <a:lstStyle/>
                    <a:p>
                      <a:pPr algn="l" fontAlgn="b"/>
                      <a:endParaRPr lang="it-IT" sz="1100" b="0" i="0" u="none" strike="noStrike" dirty="0">
                        <a:solidFill>
                          <a:srgbClr val="000000"/>
                        </a:solidFill>
                        <a:effectLst/>
                        <a:latin typeface="Calibri"/>
                      </a:endParaRPr>
                    </a:p>
                  </a:txBody>
                  <a:tcPr marL="9525" marR="9525" marT="9525" marB="0" anchor="b"/>
                </a:tc>
                <a:tc vMerge="1">
                  <a:txBody>
                    <a:bodyPr/>
                    <a:lstStyle/>
                    <a:p>
                      <a:pPr algn="l" fontAlgn="b"/>
                      <a:endParaRPr lang="it-IT" sz="1100" b="0" i="0" u="none" strike="noStrike" dirty="0">
                        <a:solidFill>
                          <a:srgbClr val="000000"/>
                        </a:solidFill>
                        <a:effectLst/>
                        <a:latin typeface="Calibri"/>
                      </a:endParaRPr>
                    </a:p>
                  </a:txBody>
                  <a:tcPr marL="9525" marR="9525" marT="9525" marB="0" anchor="b"/>
                </a:tc>
                <a:tc gridSpan="3">
                  <a:txBody>
                    <a:bodyPr/>
                    <a:lstStyle/>
                    <a:p>
                      <a:pPr algn="ctr" fontAlgn="b"/>
                      <a:r>
                        <a:rPr lang="it-IT" sz="1100" b="1" u="none" strike="noStrike" dirty="0">
                          <a:solidFill>
                            <a:schemeClr val="bg1"/>
                          </a:solidFill>
                          <a:effectLst/>
                          <a:latin typeface="Century Gothic" panose="020B0502020202020204" pitchFamily="34" charset="0"/>
                        </a:rPr>
                        <a:t>Corsi di I livello Triennali</a:t>
                      </a:r>
                      <a:endParaRPr lang="it-IT" sz="1100" b="1" i="0" u="none" strike="noStrike" dirty="0">
                        <a:solidFill>
                          <a:schemeClr val="bg1"/>
                        </a:solidFill>
                        <a:effectLst/>
                        <a:latin typeface="Century Gothic" panose="020B0502020202020204" pitchFamily="34" charset="0"/>
                      </a:endParaRP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B2CB"/>
                    </a:solidFill>
                  </a:tcPr>
                </a:tc>
                <a:tc hMerge="1">
                  <a:txBody>
                    <a:bodyPr/>
                    <a:lstStyle/>
                    <a:p>
                      <a:endParaRPr lang="it-IT"/>
                    </a:p>
                  </a:txBody>
                  <a:tcPr/>
                </a:tc>
                <a:tc hMerge="1">
                  <a:txBody>
                    <a:bodyPr/>
                    <a:lstStyle/>
                    <a:p>
                      <a:endParaRPr lang="it-IT"/>
                    </a:p>
                  </a:txBody>
                  <a:tcPr/>
                </a:tc>
                <a:tc gridSpan="3">
                  <a:txBody>
                    <a:bodyPr/>
                    <a:lstStyle/>
                    <a:p>
                      <a:pPr algn="ctr" fontAlgn="b"/>
                      <a:r>
                        <a:rPr lang="it-IT" sz="1100" b="1" u="none" strike="noStrike" dirty="0">
                          <a:solidFill>
                            <a:schemeClr val="bg1"/>
                          </a:solidFill>
                          <a:effectLst/>
                          <a:latin typeface="Century Gothic" panose="020B0502020202020204" pitchFamily="34" charset="0"/>
                        </a:rPr>
                        <a:t>Corsi a Ciclo Unico</a:t>
                      </a:r>
                      <a:endParaRPr lang="it-IT" sz="1100" b="1" i="0" u="none" strike="noStrike" dirty="0">
                        <a:solidFill>
                          <a:schemeClr val="bg1"/>
                        </a:solidFill>
                        <a:effectLst/>
                        <a:latin typeface="Century Gothic" panose="020B0502020202020204" pitchFamily="34" charset="0"/>
                      </a:endParaRP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B2CB"/>
                    </a:solidFill>
                  </a:tcPr>
                </a:tc>
                <a:tc hMerge="1">
                  <a:txBody>
                    <a:bodyPr/>
                    <a:lstStyle/>
                    <a:p>
                      <a:endParaRPr lang="it-IT"/>
                    </a:p>
                  </a:txBody>
                  <a:tcPr/>
                </a:tc>
                <a:tc hMerge="1">
                  <a:txBody>
                    <a:bodyPr/>
                    <a:lstStyle/>
                    <a:p>
                      <a:endParaRPr lang="it-IT"/>
                    </a:p>
                  </a:txBody>
                  <a:tcPr/>
                </a:tc>
                <a:tc gridSpan="3">
                  <a:txBody>
                    <a:bodyPr/>
                    <a:lstStyle/>
                    <a:p>
                      <a:pPr algn="ctr" fontAlgn="b"/>
                      <a:r>
                        <a:rPr lang="it-IT" sz="1100" b="1" u="none" strike="noStrike" dirty="0">
                          <a:solidFill>
                            <a:schemeClr val="bg1"/>
                          </a:solidFill>
                          <a:effectLst/>
                          <a:latin typeface="Century Gothic" panose="020B0502020202020204" pitchFamily="34" charset="0"/>
                        </a:rPr>
                        <a:t>Corsi di II Livello</a:t>
                      </a:r>
                      <a:endParaRPr lang="it-IT" sz="1100" b="1" i="0" u="none" strike="noStrike" dirty="0">
                        <a:solidFill>
                          <a:schemeClr val="bg1"/>
                        </a:solidFill>
                        <a:effectLst/>
                        <a:latin typeface="Century Gothic" panose="020B0502020202020204" pitchFamily="34" charset="0"/>
                      </a:endParaRP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B2CB"/>
                    </a:solidFill>
                  </a:tcPr>
                </a:tc>
                <a:tc hMerge="1">
                  <a:txBody>
                    <a:bodyPr/>
                    <a:lstStyle/>
                    <a:p>
                      <a:endParaRPr lang="it-IT"/>
                    </a:p>
                  </a:txBody>
                  <a:tcPr/>
                </a:tc>
                <a:tc hMerge="1">
                  <a:txBody>
                    <a:bodyPr/>
                    <a:lstStyle/>
                    <a:p>
                      <a:endParaRPr lang="it-IT"/>
                    </a:p>
                  </a:txBody>
                  <a:tcPr/>
                </a:tc>
                <a:extLst>
                  <a:ext uri="{0D108BD9-81ED-4DB2-BD59-A6C34878D82A}">
                    <a16:rowId xmlns="" xmlns:a16="http://schemas.microsoft.com/office/drawing/2014/main" val="10001"/>
                  </a:ext>
                </a:extLst>
              </a:tr>
              <a:tr h="371280">
                <a:tc vMerge="1">
                  <a:txBody>
                    <a:bodyPr/>
                    <a:lstStyle/>
                    <a:p>
                      <a:pPr algn="l" fontAlgn="b"/>
                      <a:endParaRPr lang="it-IT" sz="1100" b="0" i="0" u="none" strike="noStrike" dirty="0">
                        <a:solidFill>
                          <a:srgbClr val="000000"/>
                        </a:solidFill>
                        <a:effectLst/>
                        <a:latin typeface="Calibri"/>
                      </a:endParaRPr>
                    </a:p>
                  </a:txBody>
                  <a:tcPr marL="9525" marR="9525" marT="9525" marB="0" anchor="b"/>
                </a:tc>
                <a:tc vMerge="1">
                  <a:txBody>
                    <a:bodyPr/>
                    <a:lstStyle/>
                    <a:p>
                      <a:pPr algn="l" fontAlgn="b"/>
                      <a:endParaRPr lang="it-IT" sz="1100" b="0" i="0" u="none" strike="noStrike" dirty="0">
                        <a:solidFill>
                          <a:srgbClr val="000000"/>
                        </a:solidFill>
                        <a:effectLst/>
                        <a:latin typeface="Calibri"/>
                      </a:endParaRPr>
                    </a:p>
                  </a:txBody>
                  <a:tcPr marL="9525" marR="9525" marT="9525" marB="0" anchor="b"/>
                </a:tc>
                <a:tc>
                  <a:txBody>
                    <a:bodyPr/>
                    <a:lstStyle/>
                    <a:p>
                      <a:pPr algn="ctr" fontAlgn="b"/>
                      <a:r>
                        <a:rPr lang="it-IT" sz="1100" b="1" u="none" strike="noStrike" dirty="0">
                          <a:solidFill>
                            <a:schemeClr val="bg1"/>
                          </a:solidFill>
                          <a:effectLst/>
                          <a:latin typeface="Century Gothic" panose="020B0502020202020204" pitchFamily="34" charset="0"/>
                        </a:rPr>
                        <a:t>Laurea</a:t>
                      </a:r>
                      <a:endParaRPr lang="it-IT" sz="1100" b="1" i="0" u="none" strike="noStrike" dirty="0">
                        <a:solidFill>
                          <a:schemeClr val="bg1"/>
                        </a:solidFill>
                        <a:effectLst/>
                        <a:latin typeface="Century Gothic" panose="020B0502020202020204" pitchFamily="34" charset="0"/>
                      </a:endParaRP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B2CB"/>
                    </a:solidFill>
                  </a:tcPr>
                </a:tc>
                <a:tc>
                  <a:txBody>
                    <a:bodyPr/>
                    <a:lstStyle/>
                    <a:p>
                      <a:pPr algn="ctr" fontAlgn="b"/>
                      <a:r>
                        <a:rPr lang="it-IT" sz="1100" b="1" u="none" strike="noStrike" dirty="0" err="1">
                          <a:solidFill>
                            <a:schemeClr val="bg1"/>
                          </a:solidFill>
                          <a:effectLst/>
                          <a:latin typeface="Century Gothic" panose="020B0502020202020204" pitchFamily="34" charset="0"/>
                        </a:rPr>
                        <a:t>Abban</a:t>
                      </a:r>
                      <a:r>
                        <a:rPr lang="it-IT" sz="1100" b="1" u="none" strike="noStrike" dirty="0">
                          <a:solidFill>
                            <a:schemeClr val="bg1"/>
                          </a:solidFill>
                          <a:effectLst/>
                          <a:latin typeface="Century Gothic" panose="020B0502020202020204" pitchFamily="34" charset="0"/>
                        </a:rPr>
                        <a:t>-doni</a:t>
                      </a:r>
                      <a:endParaRPr lang="it-IT" sz="1100" b="1" i="0" u="none" strike="noStrike" dirty="0">
                        <a:solidFill>
                          <a:schemeClr val="bg1"/>
                        </a:solidFill>
                        <a:effectLst/>
                        <a:latin typeface="Century Gothic" panose="020B0502020202020204" pitchFamily="34" charset="0"/>
                      </a:endParaRP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B2CB"/>
                    </a:solidFill>
                  </a:tcPr>
                </a:tc>
                <a:tc>
                  <a:txBody>
                    <a:bodyPr/>
                    <a:lstStyle/>
                    <a:p>
                      <a:pPr algn="ctr" fontAlgn="b"/>
                      <a:r>
                        <a:rPr lang="it-IT" sz="1100" b="1" u="none" strike="noStrike" dirty="0">
                          <a:solidFill>
                            <a:schemeClr val="bg1"/>
                          </a:solidFill>
                          <a:effectLst/>
                          <a:latin typeface="Century Gothic" panose="020B0502020202020204" pitchFamily="34" charset="0"/>
                        </a:rPr>
                        <a:t>Ancora Iscritti</a:t>
                      </a:r>
                      <a:endParaRPr lang="it-IT" sz="1100" b="1" i="0" u="none" strike="noStrike" dirty="0">
                        <a:solidFill>
                          <a:schemeClr val="bg1"/>
                        </a:solidFill>
                        <a:effectLst/>
                        <a:latin typeface="Century Gothic" panose="020B0502020202020204" pitchFamily="34" charset="0"/>
                      </a:endParaRP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B2CB"/>
                    </a:solidFill>
                  </a:tcPr>
                </a:tc>
                <a:tc>
                  <a:txBody>
                    <a:bodyPr/>
                    <a:lstStyle/>
                    <a:p>
                      <a:pPr algn="ctr" fontAlgn="b"/>
                      <a:r>
                        <a:rPr lang="it-IT" sz="1100" b="1" u="none" strike="noStrike" dirty="0">
                          <a:solidFill>
                            <a:schemeClr val="bg1"/>
                          </a:solidFill>
                          <a:effectLst/>
                          <a:latin typeface="Century Gothic" panose="020B0502020202020204" pitchFamily="34" charset="0"/>
                        </a:rPr>
                        <a:t>Laurea</a:t>
                      </a:r>
                      <a:endParaRPr lang="it-IT" sz="1100" b="1" i="0" u="none" strike="noStrike" dirty="0">
                        <a:solidFill>
                          <a:schemeClr val="bg1"/>
                        </a:solidFill>
                        <a:effectLst/>
                        <a:latin typeface="Century Gothic" panose="020B0502020202020204" pitchFamily="34" charset="0"/>
                      </a:endParaRP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B2C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it-IT" sz="1100" b="1" u="none" strike="noStrike" dirty="0" err="1">
                          <a:solidFill>
                            <a:schemeClr val="bg1"/>
                          </a:solidFill>
                          <a:effectLst/>
                          <a:latin typeface="Century Gothic" panose="020B0502020202020204" pitchFamily="34" charset="0"/>
                        </a:rPr>
                        <a:t>Abban</a:t>
                      </a:r>
                      <a:r>
                        <a:rPr lang="it-IT" sz="1100" b="1" u="none" strike="noStrike" dirty="0">
                          <a:solidFill>
                            <a:schemeClr val="bg1"/>
                          </a:solidFill>
                          <a:effectLst/>
                          <a:latin typeface="Century Gothic" panose="020B0502020202020204" pitchFamily="34" charset="0"/>
                        </a:rPr>
                        <a:t>-doni</a:t>
                      </a:r>
                      <a:endParaRPr lang="it-IT" sz="1100" b="1" i="0" u="none" strike="noStrike" dirty="0">
                        <a:solidFill>
                          <a:schemeClr val="bg1"/>
                        </a:solidFill>
                        <a:effectLst/>
                        <a:latin typeface="Century Gothic" panose="020B0502020202020204" pitchFamily="34" charset="0"/>
                      </a:endParaRP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B2CB"/>
                    </a:solidFill>
                  </a:tcPr>
                </a:tc>
                <a:tc>
                  <a:txBody>
                    <a:bodyPr/>
                    <a:lstStyle/>
                    <a:p>
                      <a:pPr algn="ctr" fontAlgn="b"/>
                      <a:r>
                        <a:rPr lang="it-IT" sz="1100" b="1" u="none" strike="noStrike" dirty="0">
                          <a:solidFill>
                            <a:schemeClr val="bg1"/>
                          </a:solidFill>
                          <a:effectLst/>
                          <a:latin typeface="Century Gothic" panose="020B0502020202020204" pitchFamily="34" charset="0"/>
                        </a:rPr>
                        <a:t>Ancora Iscritti</a:t>
                      </a:r>
                      <a:endParaRPr lang="it-IT" sz="1100" b="1" i="0" u="none" strike="noStrike" dirty="0">
                        <a:solidFill>
                          <a:schemeClr val="bg1"/>
                        </a:solidFill>
                        <a:effectLst/>
                        <a:latin typeface="Century Gothic" panose="020B0502020202020204" pitchFamily="34" charset="0"/>
                      </a:endParaRP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B2CB"/>
                    </a:solidFill>
                  </a:tcPr>
                </a:tc>
                <a:tc>
                  <a:txBody>
                    <a:bodyPr/>
                    <a:lstStyle/>
                    <a:p>
                      <a:pPr algn="ctr" fontAlgn="b"/>
                      <a:r>
                        <a:rPr lang="it-IT" sz="1100" b="1" u="none" strike="noStrike" dirty="0">
                          <a:solidFill>
                            <a:schemeClr val="bg1"/>
                          </a:solidFill>
                          <a:effectLst/>
                          <a:latin typeface="Century Gothic" panose="020B0502020202020204" pitchFamily="34" charset="0"/>
                        </a:rPr>
                        <a:t>Laurea</a:t>
                      </a:r>
                      <a:endParaRPr lang="it-IT" sz="1100" b="1" i="0" u="none" strike="noStrike" dirty="0">
                        <a:solidFill>
                          <a:schemeClr val="bg1"/>
                        </a:solidFill>
                        <a:effectLst/>
                        <a:latin typeface="Century Gothic" panose="020B0502020202020204" pitchFamily="34" charset="0"/>
                      </a:endParaRP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B2CB"/>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it-IT" sz="1100" b="1" u="none" strike="noStrike" dirty="0" err="1">
                          <a:solidFill>
                            <a:schemeClr val="bg1"/>
                          </a:solidFill>
                          <a:effectLst/>
                          <a:latin typeface="Century Gothic" panose="020B0502020202020204" pitchFamily="34" charset="0"/>
                        </a:rPr>
                        <a:t>Abban</a:t>
                      </a:r>
                      <a:r>
                        <a:rPr lang="it-IT" sz="1100" b="1" u="none" strike="noStrike" dirty="0">
                          <a:solidFill>
                            <a:schemeClr val="bg1"/>
                          </a:solidFill>
                          <a:effectLst/>
                          <a:latin typeface="Century Gothic" panose="020B0502020202020204" pitchFamily="34" charset="0"/>
                        </a:rPr>
                        <a:t>-doni</a:t>
                      </a:r>
                      <a:endParaRPr lang="it-IT" sz="1100" b="1" i="0" u="none" strike="noStrike" dirty="0">
                        <a:solidFill>
                          <a:schemeClr val="bg1"/>
                        </a:solidFill>
                        <a:effectLst/>
                        <a:latin typeface="Century Gothic" panose="020B0502020202020204" pitchFamily="34" charset="0"/>
                      </a:endParaRP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B2CB"/>
                    </a:solidFill>
                  </a:tcPr>
                </a:tc>
                <a:tc>
                  <a:txBody>
                    <a:bodyPr/>
                    <a:lstStyle/>
                    <a:p>
                      <a:pPr algn="ctr" fontAlgn="b"/>
                      <a:r>
                        <a:rPr lang="it-IT" sz="1100" b="1" u="none" strike="noStrike" dirty="0">
                          <a:solidFill>
                            <a:schemeClr val="bg1"/>
                          </a:solidFill>
                          <a:effectLst/>
                          <a:latin typeface="Century Gothic" panose="020B0502020202020204" pitchFamily="34" charset="0"/>
                        </a:rPr>
                        <a:t>Ancora Iscritti</a:t>
                      </a:r>
                      <a:endParaRPr lang="it-IT" sz="1100" b="1" i="0" u="none" strike="noStrike" dirty="0">
                        <a:solidFill>
                          <a:schemeClr val="bg1"/>
                        </a:solidFill>
                        <a:effectLst/>
                        <a:latin typeface="Century Gothic" panose="020B0502020202020204" pitchFamily="34" charset="0"/>
                      </a:endParaRP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B2CB"/>
                    </a:solidFill>
                  </a:tcPr>
                </a:tc>
                <a:extLst>
                  <a:ext uri="{0D108BD9-81ED-4DB2-BD59-A6C34878D82A}">
                    <a16:rowId xmlns="" xmlns:a16="http://schemas.microsoft.com/office/drawing/2014/main" val="10002"/>
                  </a:ext>
                </a:extLst>
              </a:tr>
              <a:tr h="203640">
                <a:tc>
                  <a:txBody>
                    <a:bodyPr/>
                    <a:lstStyle/>
                    <a:p>
                      <a:pPr algn="ctr" fontAlgn="b"/>
                      <a:r>
                        <a:rPr lang="it-IT" sz="1100" u="none" strike="noStrike" dirty="0">
                          <a:effectLst/>
                          <a:latin typeface="Century Gothic" panose="020B0502020202020204" pitchFamily="34" charset="0"/>
                        </a:rPr>
                        <a:t>2003/2004</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11 </a:t>
                      </a:r>
                      <a:r>
                        <a:rPr lang="it-IT" sz="1100" b="0" i="0" u="none" strike="noStrike" dirty="0">
                          <a:solidFill>
                            <a:srgbClr val="000000"/>
                          </a:solidFill>
                          <a:effectLst/>
                          <a:latin typeface="Century Gothic" panose="020B0502020202020204" pitchFamily="34" charset="0"/>
                        </a:rPr>
                        <a:t>A.A.</a:t>
                      </a: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57,8</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L w="31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38,7</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3,5</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69,4</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20,8</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9,8</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78,8</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20,4</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0,8</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T w="28575"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 xmlns:a16="http://schemas.microsoft.com/office/drawing/2014/main" val="10003"/>
                  </a:ext>
                </a:extLst>
              </a:tr>
              <a:tr h="203640">
                <a:tc>
                  <a:txBody>
                    <a:bodyPr/>
                    <a:lstStyle/>
                    <a:p>
                      <a:pPr algn="ctr" fontAlgn="b"/>
                      <a:r>
                        <a:rPr lang="it-IT" sz="1100" u="none" strike="noStrike" dirty="0">
                          <a:effectLst/>
                          <a:latin typeface="Century Gothic" panose="020B0502020202020204" pitchFamily="34" charset="0"/>
                        </a:rPr>
                        <a:t>2004/2005</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R w="3175" cap="flat" cmpd="sng" algn="ctr">
                      <a:solidFill>
                        <a:schemeClr val="bg1"/>
                      </a:solidFill>
                      <a:prstDash val="solid"/>
                      <a:round/>
                      <a:headEnd type="none" w="med" len="med"/>
                      <a:tailEnd type="none" w="med" len="med"/>
                    </a:ln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10 </a:t>
                      </a:r>
                      <a:r>
                        <a:rPr lang="it-IT" sz="1100" b="0" i="0" u="none" strike="noStrike" dirty="0">
                          <a:solidFill>
                            <a:srgbClr val="000000"/>
                          </a:solidFill>
                          <a:effectLst/>
                          <a:latin typeface="Century Gothic" panose="020B0502020202020204" pitchFamily="34" charset="0"/>
                        </a:rPr>
                        <a:t>A.A.</a:t>
                      </a: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57,0</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L w="3175" cap="flat" cmpd="sng" algn="ctr">
                      <a:solidFill>
                        <a:schemeClr val="bg1"/>
                      </a:solidFill>
                      <a:prstDash val="solid"/>
                      <a:round/>
                      <a:headEnd type="none" w="med" len="med"/>
                      <a:tailEnd type="none" w="med" len="med"/>
                    </a:lnL>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38,5</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4,5</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66,7</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20,8</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12,5</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83,3</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16,0</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0,7</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extLst>
                  <a:ext uri="{0D108BD9-81ED-4DB2-BD59-A6C34878D82A}">
                    <a16:rowId xmlns="" xmlns:a16="http://schemas.microsoft.com/office/drawing/2014/main" val="10004"/>
                  </a:ext>
                </a:extLst>
              </a:tr>
              <a:tr h="203640">
                <a:tc>
                  <a:txBody>
                    <a:bodyPr/>
                    <a:lstStyle/>
                    <a:p>
                      <a:pPr algn="ctr" fontAlgn="b"/>
                      <a:r>
                        <a:rPr lang="it-IT" sz="1100" u="none" strike="noStrike" dirty="0">
                          <a:effectLst/>
                          <a:latin typeface="Century Gothic" panose="020B0502020202020204" pitchFamily="34" charset="0"/>
                        </a:rPr>
                        <a:t>2005/2006</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R w="3175"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b"/>
                      <a:r>
                        <a:rPr lang="it-IT" sz="1100" b="0" i="0" u="none" strike="noStrike" dirty="0">
                          <a:solidFill>
                            <a:srgbClr val="000000"/>
                          </a:solidFill>
                          <a:effectLst/>
                          <a:latin typeface="Century Gothic" panose="020B0502020202020204" pitchFamily="34" charset="0"/>
                        </a:rPr>
                        <a:t>9 A.A.</a:t>
                      </a: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56,8</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L w="3175"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36,8</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6,4</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67,0</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17,8</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15,2</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82,1</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16,9</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1,0</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extLst>
                  <a:ext uri="{0D108BD9-81ED-4DB2-BD59-A6C34878D82A}">
                    <a16:rowId xmlns="" xmlns:a16="http://schemas.microsoft.com/office/drawing/2014/main" val="10005"/>
                  </a:ext>
                </a:extLst>
              </a:tr>
              <a:tr h="203640">
                <a:tc>
                  <a:txBody>
                    <a:bodyPr/>
                    <a:lstStyle/>
                    <a:p>
                      <a:pPr algn="ctr" fontAlgn="b"/>
                      <a:r>
                        <a:rPr lang="it-IT" sz="1100" u="none" strike="noStrike" dirty="0">
                          <a:effectLst/>
                          <a:latin typeface="Century Gothic" panose="020B0502020202020204" pitchFamily="34" charset="0"/>
                        </a:rPr>
                        <a:t>2006/2007</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R w="3175" cap="flat" cmpd="sng" algn="ctr">
                      <a:solidFill>
                        <a:schemeClr val="bg1"/>
                      </a:solidFill>
                      <a:prstDash val="solid"/>
                      <a:round/>
                      <a:headEnd type="none" w="med" len="med"/>
                      <a:tailEnd type="none" w="med" len="med"/>
                    </a:lnR>
                    <a:solidFill>
                      <a:schemeClr val="bg2">
                        <a:lumMod val="90000"/>
                      </a:schemeClr>
                    </a:solidFill>
                  </a:tcPr>
                </a:tc>
                <a:tc>
                  <a:txBody>
                    <a:bodyPr/>
                    <a:lstStyle/>
                    <a:p>
                      <a:pPr algn="ctr" fontAlgn="b"/>
                      <a:r>
                        <a:rPr lang="it-IT" sz="1100" b="0" i="0" u="none" strike="noStrike" dirty="0">
                          <a:solidFill>
                            <a:srgbClr val="000000"/>
                          </a:solidFill>
                          <a:effectLst/>
                          <a:latin typeface="Century Gothic" panose="020B0502020202020204" pitchFamily="34" charset="0"/>
                        </a:rPr>
                        <a:t>8 A.A.</a:t>
                      </a: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bg2">
                        <a:lumMod val="90000"/>
                      </a:schemeClr>
                    </a:solidFill>
                  </a:tcPr>
                </a:tc>
                <a:tc>
                  <a:txBody>
                    <a:bodyPr/>
                    <a:lstStyle/>
                    <a:p>
                      <a:pPr algn="ctr" fontAlgn="b"/>
                      <a:r>
                        <a:rPr lang="it-IT" sz="1100" u="none" strike="noStrike">
                          <a:effectLst/>
                          <a:latin typeface="Century Gothic" panose="020B0502020202020204" pitchFamily="34" charset="0"/>
                        </a:rPr>
                        <a:t>56,8</a:t>
                      </a:r>
                      <a:endParaRPr lang="it-IT" sz="1100" b="0" i="0" u="none" strike="noStrike">
                        <a:solidFill>
                          <a:srgbClr val="000000"/>
                        </a:solidFill>
                        <a:effectLst/>
                        <a:latin typeface="Century Gothic" panose="020B0502020202020204" pitchFamily="34" charset="0"/>
                      </a:endParaRPr>
                    </a:p>
                  </a:txBody>
                  <a:tcPr marL="18000" marR="18000" marT="18000" marB="18000" anchor="ctr">
                    <a:lnL w="3175" cap="flat" cmpd="sng" algn="ctr">
                      <a:solidFill>
                        <a:schemeClr val="bg1"/>
                      </a:solidFill>
                      <a:prstDash val="solid"/>
                      <a:round/>
                      <a:headEnd type="none" w="med" len="med"/>
                      <a:tailEnd type="none" w="med" len="med"/>
                    </a:lnL>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35,8</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7,4</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53,5</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26,1</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20,4</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81,1</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17,4</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1,5</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extLst>
                  <a:ext uri="{0D108BD9-81ED-4DB2-BD59-A6C34878D82A}">
                    <a16:rowId xmlns="" xmlns:a16="http://schemas.microsoft.com/office/drawing/2014/main" val="10006"/>
                  </a:ext>
                </a:extLst>
              </a:tr>
              <a:tr h="203640">
                <a:tc>
                  <a:txBody>
                    <a:bodyPr/>
                    <a:lstStyle/>
                    <a:p>
                      <a:pPr algn="ctr" fontAlgn="b"/>
                      <a:r>
                        <a:rPr lang="it-IT" sz="1100" u="none" strike="noStrike" dirty="0">
                          <a:effectLst/>
                          <a:latin typeface="Century Gothic" panose="020B0502020202020204" pitchFamily="34" charset="0"/>
                        </a:rPr>
                        <a:t>2007/2008</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R w="3175"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b"/>
                      <a:r>
                        <a:rPr lang="it-IT" sz="1100" b="0" i="0" u="none" strike="noStrike" dirty="0">
                          <a:solidFill>
                            <a:srgbClr val="000000"/>
                          </a:solidFill>
                          <a:effectLst/>
                          <a:latin typeface="Century Gothic" panose="020B0502020202020204" pitchFamily="34" charset="0"/>
                        </a:rPr>
                        <a:t>7 A.A.</a:t>
                      </a: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55,8</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L w="3175"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34,0</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10,2</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47,8</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24,2</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28,0</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79,1</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18,4</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2,5</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extLst>
                  <a:ext uri="{0D108BD9-81ED-4DB2-BD59-A6C34878D82A}">
                    <a16:rowId xmlns="" xmlns:a16="http://schemas.microsoft.com/office/drawing/2014/main" val="10007"/>
                  </a:ext>
                </a:extLst>
              </a:tr>
              <a:tr h="203640">
                <a:tc>
                  <a:txBody>
                    <a:bodyPr/>
                    <a:lstStyle/>
                    <a:p>
                      <a:pPr algn="ctr" fontAlgn="b"/>
                      <a:r>
                        <a:rPr lang="it-IT" sz="1100" u="none" strike="noStrike" dirty="0">
                          <a:effectLst/>
                          <a:latin typeface="Century Gothic" panose="020B0502020202020204" pitchFamily="34" charset="0"/>
                        </a:rPr>
                        <a:t>2008/2009</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R w="3175" cap="flat" cmpd="sng" algn="ctr">
                      <a:solidFill>
                        <a:schemeClr val="bg1"/>
                      </a:solidFill>
                      <a:prstDash val="solid"/>
                      <a:round/>
                      <a:headEnd type="none" w="med" len="med"/>
                      <a:tailEnd type="none" w="med" len="med"/>
                    </a:lnR>
                    <a:solidFill>
                      <a:schemeClr val="bg2">
                        <a:lumMod val="90000"/>
                      </a:schemeClr>
                    </a:solidFill>
                  </a:tcPr>
                </a:tc>
                <a:tc>
                  <a:txBody>
                    <a:bodyPr/>
                    <a:lstStyle/>
                    <a:p>
                      <a:pPr algn="ctr" fontAlgn="b"/>
                      <a:r>
                        <a:rPr lang="it-IT" sz="1100" b="0" i="0" u="none" strike="noStrike" dirty="0">
                          <a:solidFill>
                            <a:srgbClr val="000000"/>
                          </a:solidFill>
                          <a:effectLst/>
                          <a:latin typeface="Century Gothic" panose="020B0502020202020204" pitchFamily="34" charset="0"/>
                        </a:rPr>
                        <a:t>6A.A.</a:t>
                      </a: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53,1</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L w="3175" cap="flat" cmpd="sng" algn="ctr">
                      <a:solidFill>
                        <a:schemeClr val="bg1"/>
                      </a:solidFill>
                      <a:prstDash val="solid"/>
                      <a:round/>
                      <a:headEnd type="none" w="med" len="med"/>
                      <a:tailEnd type="none" w="med" len="med"/>
                    </a:lnL>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32,8</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14,0</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39,0</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22,3</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38,7</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78,6</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18,1</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3,4</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extLst>
                  <a:ext uri="{0D108BD9-81ED-4DB2-BD59-A6C34878D82A}">
                    <a16:rowId xmlns="" xmlns:a16="http://schemas.microsoft.com/office/drawing/2014/main" val="10008"/>
                  </a:ext>
                </a:extLst>
              </a:tr>
              <a:tr h="203640">
                <a:tc>
                  <a:txBody>
                    <a:bodyPr/>
                    <a:lstStyle/>
                    <a:p>
                      <a:pPr algn="ctr" fontAlgn="b"/>
                      <a:r>
                        <a:rPr lang="it-IT" sz="1100" u="none" strike="noStrike" dirty="0">
                          <a:effectLst/>
                          <a:latin typeface="Century Gothic" panose="020B0502020202020204" pitchFamily="34" charset="0"/>
                        </a:rPr>
                        <a:t>2009/2010</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R w="3175"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b"/>
                      <a:r>
                        <a:rPr lang="it-IT" sz="1100" b="0" i="0" u="none" strike="noStrike" dirty="0">
                          <a:solidFill>
                            <a:srgbClr val="000000"/>
                          </a:solidFill>
                          <a:effectLst/>
                          <a:latin typeface="Century Gothic" panose="020B0502020202020204" pitchFamily="34" charset="0"/>
                        </a:rPr>
                        <a:t>5 A.A.</a:t>
                      </a: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49,3</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L w="3175"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31,0</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19,7</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20,7</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21,5</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57,8</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a:effectLst/>
                          <a:latin typeface="Century Gothic" panose="020B0502020202020204" pitchFamily="34" charset="0"/>
                        </a:rPr>
                        <a:t>77,5</a:t>
                      </a:r>
                      <a:endParaRPr lang="it-IT" sz="1100" b="0" i="0" u="none" strike="noStrike">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a:effectLst/>
                          <a:latin typeface="Century Gothic" panose="020B0502020202020204" pitchFamily="34" charset="0"/>
                        </a:rPr>
                        <a:t>17,4</a:t>
                      </a:r>
                      <a:endParaRPr lang="it-IT" sz="1100" b="0" i="0" u="none" strike="noStrike">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5,1</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extLst>
                  <a:ext uri="{0D108BD9-81ED-4DB2-BD59-A6C34878D82A}">
                    <a16:rowId xmlns="" xmlns:a16="http://schemas.microsoft.com/office/drawing/2014/main" val="10009"/>
                  </a:ext>
                </a:extLst>
              </a:tr>
              <a:tr h="203640">
                <a:tc>
                  <a:txBody>
                    <a:bodyPr/>
                    <a:lstStyle/>
                    <a:p>
                      <a:pPr algn="ctr" fontAlgn="b"/>
                      <a:r>
                        <a:rPr lang="it-IT" sz="1100" u="none" strike="noStrike" dirty="0">
                          <a:effectLst/>
                          <a:latin typeface="Century Gothic" panose="020B0502020202020204" pitchFamily="34" charset="0"/>
                        </a:rPr>
                        <a:t>2010/2011</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R w="3175" cap="flat" cmpd="sng" algn="ctr">
                      <a:solidFill>
                        <a:schemeClr val="bg1"/>
                      </a:solidFill>
                      <a:prstDash val="solid"/>
                      <a:round/>
                      <a:headEnd type="none" w="med" len="med"/>
                      <a:tailEnd type="none" w="med" len="med"/>
                    </a:lnR>
                    <a:solidFill>
                      <a:schemeClr val="bg2">
                        <a:lumMod val="90000"/>
                      </a:schemeClr>
                    </a:solidFill>
                  </a:tcPr>
                </a:tc>
                <a:tc>
                  <a:txBody>
                    <a:bodyPr/>
                    <a:lstStyle/>
                    <a:p>
                      <a:pPr algn="ctr" fontAlgn="b"/>
                      <a:r>
                        <a:rPr lang="it-IT" sz="1100" b="0" i="0" u="none" strike="noStrike" dirty="0">
                          <a:solidFill>
                            <a:srgbClr val="000000"/>
                          </a:solidFill>
                          <a:effectLst/>
                          <a:latin typeface="Century Gothic" panose="020B0502020202020204" pitchFamily="34" charset="0"/>
                        </a:rPr>
                        <a:t>4 A.A.</a:t>
                      </a: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42,4</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L w="3175" cap="flat" cmpd="sng" algn="ctr">
                      <a:solidFill>
                        <a:schemeClr val="bg1"/>
                      </a:solidFill>
                      <a:prstDash val="solid"/>
                      <a:round/>
                      <a:headEnd type="none" w="med" len="med"/>
                      <a:tailEnd type="none" w="med" len="med"/>
                    </a:lnL>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28,1</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a:effectLst/>
                          <a:latin typeface="Century Gothic" panose="020B0502020202020204" pitchFamily="34" charset="0"/>
                        </a:rPr>
                        <a:t>29,4</a:t>
                      </a:r>
                      <a:endParaRPr lang="it-IT" sz="1100" b="0" i="0" u="none" strike="noStrike">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5,6</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20,3</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74,1</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76,6</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15,6</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7,7</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extLst>
                  <a:ext uri="{0D108BD9-81ED-4DB2-BD59-A6C34878D82A}">
                    <a16:rowId xmlns="" xmlns:a16="http://schemas.microsoft.com/office/drawing/2014/main" val="10010"/>
                  </a:ext>
                </a:extLst>
              </a:tr>
              <a:tr h="203640">
                <a:tc>
                  <a:txBody>
                    <a:bodyPr/>
                    <a:lstStyle/>
                    <a:p>
                      <a:pPr algn="ctr" fontAlgn="b"/>
                      <a:r>
                        <a:rPr lang="it-IT" sz="1100" u="none" strike="noStrike" dirty="0">
                          <a:effectLst/>
                          <a:latin typeface="Century Gothic" panose="020B0502020202020204" pitchFamily="34" charset="0"/>
                        </a:rPr>
                        <a:t>2011/2012</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R w="3175"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b"/>
                      <a:r>
                        <a:rPr lang="it-IT" sz="1100" b="0" i="0" u="none" strike="noStrike" dirty="0">
                          <a:solidFill>
                            <a:srgbClr val="000000"/>
                          </a:solidFill>
                          <a:effectLst/>
                          <a:latin typeface="Century Gothic" panose="020B0502020202020204" pitchFamily="34" charset="0"/>
                        </a:rPr>
                        <a:t>3 A.A.</a:t>
                      </a: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26,8</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L w="3175"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24,7</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48,5</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0,5</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16,7</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82,8</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70,6</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13,1</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16,3</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extLst>
                  <a:ext uri="{0D108BD9-81ED-4DB2-BD59-A6C34878D82A}">
                    <a16:rowId xmlns="" xmlns:a16="http://schemas.microsoft.com/office/drawing/2014/main" val="10011"/>
                  </a:ext>
                </a:extLst>
              </a:tr>
              <a:tr h="203640">
                <a:tc>
                  <a:txBody>
                    <a:bodyPr/>
                    <a:lstStyle/>
                    <a:p>
                      <a:pPr algn="ctr" fontAlgn="b"/>
                      <a:r>
                        <a:rPr lang="it-IT" sz="1100" u="none" strike="noStrike" dirty="0">
                          <a:effectLst/>
                          <a:latin typeface="Century Gothic" panose="020B0502020202020204" pitchFamily="34" charset="0"/>
                        </a:rPr>
                        <a:t>2012/2013</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R w="3175" cap="flat" cmpd="sng" algn="ctr">
                      <a:solidFill>
                        <a:schemeClr val="bg1"/>
                      </a:solidFill>
                      <a:prstDash val="solid"/>
                      <a:round/>
                      <a:headEnd type="none" w="med" len="med"/>
                      <a:tailEnd type="none" w="med" len="med"/>
                    </a:lnR>
                    <a:solidFill>
                      <a:schemeClr val="bg2">
                        <a:lumMod val="90000"/>
                      </a:schemeClr>
                    </a:solidFill>
                  </a:tcPr>
                </a:tc>
                <a:tc>
                  <a:txBody>
                    <a:bodyPr/>
                    <a:lstStyle/>
                    <a:p>
                      <a:pPr algn="ctr" fontAlgn="b"/>
                      <a:r>
                        <a:rPr lang="it-IT" sz="1100" b="0" i="0" u="none" strike="noStrike" dirty="0">
                          <a:solidFill>
                            <a:srgbClr val="000000"/>
                          </a:solidFill>
                          <a:effectLst/>
                          <a:latin typeface="Century Gothic" panose="020B0502020202020204" pitchFamily="34" charset="0"/>
                        </a:rPr>
                        <a:t>2 A.A.</a:t>
                      </a: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bg2">
                        <a:lumMod val="90000"/>
                      </a:schemeClr>
                    </a:solidFill>
                  </a:tcPr>
                </a:tc>
                <a:tc>
                  <a:txBody>
                    <a:bodyPr/>
                    <a:lstStyle/>
                    <a:p>
                      <a:pPr algn="ctr" fontAlgn="b"/>
                      <a:endParaRPr lang="it-IT" sz="1100" b="0" i="0" u="none" strike="noStrike" dirty="0">
                        <a:solidFill>
                          <a:srgbClr val="000000"/>
                        </a:solidFill>
                        <a:effectLst/>
                        <a:latin typeface="Century Gothic" panose="020B0502020202020204" pitchFamily="34" charset="0"/>
                      </a:endParaRPr>
                    </a:p>
                  </a:txBody>
                  <a:tcPr marL="18000" marR="18000" marT="18000" marB="18000" anchor="ctr">
                    <a:lnL w="3175" cap="flat" cmpd="sng" algn="ctr">
                      <a:solidFill>
                        <a:schemeClr val="bg1"/>
                      </a:solidFill>
                      <a:prstDash val="solid"/>
                      <a:round/>
                      <a:headEnd type="none" w="med" len="med"/>
                      <a:tailEnd type="none" w="med" len="med"/>
                    </a:lnL>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19,6</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a:effectLst/>
                          <a:latin typeface="Century Gothic" panose="020B0502020202020204" pitchFamily="34" charset="0"/>
                        </a:rPr>
                        <a:t>80,3</a:t>
                      </a:r>
                      <a:endParaRPr lang="it-IT" sz="1100" b="0" i="0" u="none" strike="noStrike">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endParaRPr lang="it-IT" sz="1100" b="0" i="0" u="none" strike="noStrike">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a:effectLst/>
                          <a:latin typeface="Century Gothic" panose="020B0502020202020204" pitchFamily="34" charset="0"/>
                        </a:rPr>
                        <a:t>12,7</a:t>
                      </a:r>
                      <a:endParaRPr lang="it-IT" sz="1100" b="0" i="0" u="none" strike="noStrike">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a:effectLst/>
                          <a:latin typeface="Century Gothic" panose="020B0502020202020204" pitchFamily="34" charset="0"/>
                        </a:rPr>
                        <a:t>87,3</a:t>
                      </a:r>
                      <a:endParaRPr lang="it-IT" sz="1100" b="0" i="0" u="none" strike="noStrike">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44,4</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11,3</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tc>
                  <a:txBody>
                    <a:bodyPr/>
                    <a:lstStyle/>
                    <a:p>
                      <a:pPr algn="ctr" fontAlgn="b"/>
                      <a:r>
                        <a:rPr lang="it-IT" sz="1100" u="none" strike="noStrike" dirty="0">
                          <a:effectLst/>
                          <a:latin typeface="Century Gothic" panose="020B0502020202020204" pitchFamily="34" charset="0"/>
                        </a:rPr>
                        <a:t>44,4</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2">
                        <a:lumMod val="90000"/>
                      </a:schemeClr>
                    </a:solidFill>
                  </a:tcPr>
                </a:tc>
                <a:extLst>
                  <a:ext uri="{0D108BD9-81ED-4DB2-BD59-A6C34878D82A}">
                    <a16:rowId xmlns="" xmlns:a16="http://schemas.microsoft.com/office/drawing/2014/main" val="10012"/>
                  </a:ext>
                </a:extLst>
              </a:tr>
              <a:tr h="203640">
                <a:tc>
                  <a:txBody>
                    <a:bodyPr/>
                    <a:lstStyle/>
                    <a:p>
                      <a:pPr algn="ctr" fontAlgn="b"/>
                      <a:r>
                        <a:rPr lang="it-IT" sz="1100" u="none" strike="noStrike" dirty="0">
                          <a:effectLst/>
                          <a:latin typeface="Century Gothic" panose="020B0502020202020204" pitchFamily="34" charset="0"/>
                        </a:rPr>
                        <a:t>2013/2014</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lnR w="3175"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b"/>
                      <a:r>
                        <a:rPr lang="it-IT" sz="1100" b="0" i="0" u="none" strike="noStrike" dirty="0">
                          <a:solidFill>
                            <a:srgbClr val="000000"/>
                          </a:solidFill>
                          <a:effectLst/>
                          <a:latin typeface="Century Gothic" panose="020B0502020202020204" pitchFamily="34" charset="0"/>
                        </a:rPr>
                        <a:t>1 A.A.</a:t>
                      </a:r>
                    </a:p>
                  </a:txBody>
                  <a:tcPr marL="18000" marR="18000" marT="18000" marB="18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b"/>
                      <a:endParaRPr lang="it-IT" sz="1100" b="0" i="0" u="none" strike="noStrike" dirty="0">
                        <a:solidFill>
                          <a:srgbClr val="000000"/>
                        </a:solidFill>
                        <a:effectLst/>
                        <a:latin typeface="Century Gothic" panose="020B0502020202020204" pitchFamily="34" charset="0"/>
                      </a:endParaRPr>
                    </a:p>
                  </a:txBody>
                  <a:tcPr marL="18000" marR="18000" marT="18000" marB="18000" anchor="ctr">
                    <a:lnL w="3175"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13,7</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86,3</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9,2</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90,8</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0,3</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8,0</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tc>
                  <a:txBody>
                    <a:bodyPr/>
                    <a:lstStyle/>
                    <a:p>
                      <a:pPr algn="ctr" fontAlgn="b"/>
                      <a:r>
                        <a:rPr lang="it-IT" sz="1100" u="none" strike="noStrike" dirty="0">
                          <a:effectLst/>
                          <a:latin typeface="Century Gothic" panose="020B0502020202020204" pitchFamily="34" charset="0"/>
                        </a:rPr>
                        <a:t>91,8</a:t>
                      </a:r>
                      <a:endParaRPr lang="it-IT" sz="1100" b="0" i="0" u="none" strike="noStrike" dirty="0">
                        <a:solidFill>
                          <a:srgbClr val="000000"/>
                        </a:solidFill>
                        <a:effectLst/>
                        <a:latin typeface="Century Gothic" panose="020B0502020202020204" pitchFamily="34" charset="0"/>
                      </a:endParaRPr>
                    </a:p>
                  </a:txBody>
                  <a:tcPr marL="18000" marR="18000" marT="18000" marB="18000" anchor="ctr">
                    <a:solidFill>
                      <a:schemeClr val="bg1">
                        <a:lumMod val="85000"/>
                      </a:schemeClr>
                    </a:solidFill>
                  </a:tcPr>
                </a:tc>
                <a:extLst>
                  <a:ext uri="{0D108BD9-81ED-4DB2-BD59-A6C34878D82A}">
                    <a16:rowId xmlns="" xmlns:a16="http://schemas.microsoft.com/office/drawing/2014/main" val="10013"/>
                  </a:ext>
                </a:extLst>
              </a:tr>
            </a:tbl>
          </a:graphicData>
        </a:graphic>
      </p:graphicFrame>
      <p:sp>
        <p:nvSpPr>
          <p:cNvPr id="17" name="Segnaposto contenuto 2"/>
          <p:cNvSpPr txBox="1">
            <a:spLocks/>
          </p:cNvSpPr>
          <p:nvPr/>
        </p:nvSpPr>
        <p:spPr>
          <a:xfrm>
            <a:off x="1681926" y="4623171"/>
            <a:ext cx="9466922" cy="2595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1" dirty="0">
                <a:solidFill>
                  <a:schemeClr val="tx1"/>
                </a:solidFill>
                <a:latin typeface="Century Gothic" panose="020B0502020202020204" pitchFamily="34" charset="0"/>
              </a:rPr>
              <a:t>Fonte: ANVUR, Rapporto sullo stato del Sistema Universitario e della Ricerca 2016, ANVUR</a:t>
            </a:r>
          </a:p>
        </p:txBody>
      </p:sp>
      <p:sp>
        <p:nvSpPr>
          <p:cNvPr id="11" name="CasellaDiTesto 10"/>
          <p:cNvSpPr txBox="1"/>
          <p:nvPr/>
        </p:nvSpPr>
        <p:spPr>
          <a:xfrm>
            <a:off x="1676329" y="1172061"/>
            <a:ext cx="8102150" cy="276999"/>
          </a:xfrm>
          <a:prstGeom prst="rect">
            <a:avLst/>
          </a:prstGeom>
        </p:spPr>
        <p:txBody>
          <a:bodyPr vert="horz" lIns="91440" tIns="45720" rIns="91440" bIns="45720" rtlCol="0">
            <a:noAutofit/>
          </a:bodyPr>
          <a:lstStyle>
            <a:defPPr>
              <a:defRPr lang="it-IT"/>
            </a:defPPr>
            <a:lvl1pPr indent="0">
              <a:spcBef>
                <a:spcPct val="20000"/>
              </a:spcBef>
              <a:buFont typeface="Arial"/>
              <a:buNone/>
              <a:defRPr sz="1200" b="1">
                <a:latin typeface="Century Gothic" panose="020B0502020202020204" pitchFamily="34"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r>
              <a:rPr lang="it-IT" dirty="0"/>
              <a:t>Esito delle coorti di immatricolati osservate a inizio anno accademico 2014/15 (valori percentuali)</a:t>
            </a:r>
          </a:p>
        </p:txBody>
      </p:sp>
      <p:sp>
        <p:nvSpPr>
          <p:cNvPr id="12"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INTRODUZIONE</a:t>
            </a:r>
          </a:p>
        </p:txBody>
      </p:sp>
      <p:pic>
        <p:nvPicPr>
          <p:cNvPr id="13" name="Immagine 12"/>
          <p:cNvPicPr>
            <a:picLocks noChangeAspect="1"/>
          </p:cNvPicPr>
          <p:nvPr/>
        </p:nvPicPr>
        <p:blipFill>
          <a:blip r:embed="rId4"/>
          <a:stretch>
            <a:fillRect/>
          </a:stretch>
        </p:blipFill>
        <p:spPr>
          <a:xfrm>
            <a:off x="36782" y="5626876"/>
            <a:ext cx="1327994" cy="1230527"/>
          </a:xfrm>
          <a:prstGeom prst="rect">
            <a:avLst/>
          </a:prstGeom>
        </p:spPr>
      </p:pic>
      <p:sp>
        <p:nvSpPr>
          <p:cNvPr id="15" name="CasellaDiTesto 14"/>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462558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p:nvPr/>
        </p:nvSpPr>
        <p:spPr>
          <a:xfrm>
            <a:off x="-1" y="1183384"/>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LA DIDATTICA IN ITALIA</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Segnaposto numero diapositiva 1"/>
          <p:cNvSpPr>
            <a:spLocks noGrp="1"/>
          </p:cNvSpPr>
          <p:nvPr>
            <p:ph type="sldNum" sz="quarter" idx="12"/>
          </p:nvPr>
        </p:nvSpPr>
        <p:spPr>
          <a:xfrm>
            <a:off x="7104743" y="6548216"/>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12</a:t>
            </a:fld>
            <a:endParaRPr lang="it-IT" dirty="0">
              <a:latin typeface="Calibri Light" pitchFamily="34" charset="0"/>
            </a:endParaRPr>
          </a:p>
        </p:txBody>
      </p:sp>
      <p:sp>
        <p:nvSpPr>
          <p:cNvPr id="14" name="CasellaDiTesto 13"/>
          <p:cNvSpPr txBox="1"/>
          <p:nvPr/>
        </p:nvSpPr>
        <p:spPr>
          <a:xfrm>
            <a:off x="1695186" y="4645767"/>
            <a:ext cx="8102154" cy="954107"/>
          </a:xfrm>
          <a:prstGeom prst="rect">
            <a:avLst/>
          </a:prstGeom>
          <a:noFill/>
        </p:spPr>
        <p:txBody>
          <a:bodyPr wrap="square" rtlCol="0">
            <a:spAutoFit/>
          </a:bodyPr>
          <a:lstStyle/>
          <a:p>
            <a:pPr algn="just"/>
            <a:r>
              <a:rPr lang="it-IT" sz="1400" dirty="0">
                <a:solidFill>
                  <a:schemeClr val="tx1">
                    <a:lumMod val="75000"/>
                    <a:lumOff val="25000"/>
                  </a:schemeClr>
                </a:solidFill>
                <a:latin typeface="Century Gothic" panose="020B0502020202020204" pitchFamily="34" charset="0"/>
              </a:rPr>
              <a:t>Mentre la quota </a:t>
            </a:r>
            <a:r>
              <a:rPr lang="it-IT" sz="1400" b="1" dirty="0">
                <a:solidFill>
                  <a:schemeClr val="tx1">
                    <a:lumMod val="75000"/>
                    <a:lumOff val="25000"/>
                  </a:schemeClr>
                </a:solidFill>
                <a:latin typeface="Century Gothic" panose="020B0502020202020204" pitchFamily="34" charset="0"/>
              </a:rPr>
              <a:t>media UE</a:t>
            </a:r>
            <a:r>
              <a:rPr lang="it-IT" sz="1400" dirty="0">
                <a:solidFill>
                  <a:schemeClr val="tx1">
                    <a:lumMod val="75000"/>
                    <a:lumOff val="25000"/>
                  </a:schemeClr>
                </a:solidFill>
                <a:latin typeface="Century Gothic" panose="020B0502020202020204" pitchFamily="34" charset="0"/>
              </a:rPr>
              <a:t> di </a:t>
            </a:r>
            <a:r>
              <a:rPr lang="it-IT" sz="1400" b="1" dirty="0">
                <a:solidFill>
                  <a:schemeClr val="tx2"/>
                </a:solidFill>
                <a:latin typeface="Century Gothic" panose="020B0502020202020204" pitchFamily="34" charset="0"/>
              </a:rPr>
              <a:t>spesa pubblica</a:t>
            </a:r>
            <a:r>
              <a:rPr lang="it-IT" sz="1400" dirty="0">
                <a:solidFill>
                  <a:schemeClr val="tx1">
                    <a:lumMod val="75000"/>
                    <a:lumOff val="25000"/>
                  </a:schemeClr>
                </a:solidFill>
                <a:latin typeface="Century Gothic" panose="020B0502020202020204" pitchFamily="34" charset="0"/>
              </a:rPr>
              <a:t> destinata al sistema universitario raggiunge l’</a:t>
            </a:r>
            <a:r>
              <a:rPr lang="it-IT" sz="1400" b="1" dirty="0">
                <a:solidFill>
                  <a:schemeClr val="tx1">
                    <a:lumMod val="75000"/>
                    <a:lumOff val="25000"/>
                  </a:schemeClr>
                </a:solidFill>
                <a:latin typeface="Century Gothic" panose="020B0502020202020204" pitchFamily="34" charset="0"/>
              </a:rPr>
              <a:t>1,2%</a:t>
            </a:r>
            <a:r>
              <a:rPr lang="it-IT" sz="1400" dirty="0">
                <a:solidFill>
                  <a:schemeClr val="tx1">
                    <a:lumMod val="75000"/>
                    <a:lumOff val="25000"/>
                  </a:schemeClr>
                </a:solidFill>
                <a:latin typeface="Century Gothic" panose="020B0502020202020204" pitchFamily="34" charset="0"/>
              </a:rPr>
              <a:t> del Prodotto Interno Lordo, in </a:t>
            </a:r>
            <a:r>
              <a:rPr lang="it-IT" sz="1400" b="1" dirty="0">
                <a:solidFill>
                  <a:schemeClr val="tx1">
                    <a:lumMod val="75000"/>
                    <a:lumOff val="25000"/>
                  </a:schemeClr>
                </a:solidFill>
                <a:latin typeface="Century Gothic" panose="020B0502020202020204" pitchFamily="34" charset="0"/>
              </a:rPr>
              <a:t>Italia</a:t>
            </a:r>
            <a:r>
              <a:rPr lang="it-IT" sz="1400" dirty="0">
                <a:solidFill>
                  <a:schemeClr val="tx1">
                    <a:lumMod val="75000"/>
                    <a:lumOff val="25000"/>
                  </a:schemeClr>
                </a:solidFill>
                <a:latin typeface="Century Gothic" panose="020B0502020202020204" pitchFamily="34" charset="0"/>
              </a:rPr>
              <a:t> la medesima percentuale si ferma allo </a:t>
            </a:r>
            <a:r>
              <a:rPr lang="it-IT" sz="1400" b="1" dirty="0">
                <a:solidFill>
                  <a:schemeClr val="tx1">
                    <a:lumMod val="75000"/>
                    <a:lumOff val="25000"/>
                  </a:schemeClr>
                </a:solidFill>
                <a:latin typeface="Century Gothic" panose="020B0502020202020204" pitchFamily="34" charset="0"/>
              </a:rPr>
              <a:t>0,8%</a:t>
            </a:r>
            <a:r>
              <a:rPr lang="it-IT" sz="1400" dirty="0">
                <a:solidFill>
                  <a:schemeClr val="tx1">
                    <a:lumMod val="75000"/>
                    <a:lumOff val="25000"/>
                  </a:schemeClr>
                </a:solidFill>
                <a:latin typeface="Century Gothic" panose="020B0502020202020204" pitchFamily="34" charset="0"/>
              </a:rPr>
              <a:t>. Tale deficit non è compensato dall’</a:t>
            </a:r>
            <a:r>
              <a:rPr lang="it-IT" sz="1400" b="1" dirty="0">
                <a:solidFill>
                  <a:schemeClr val="tx2"/>
                </a:solidFill>
                <a:latin typeface="Century Gothic" panose="020B0502020202020204" pitchFamily="34" charset="0"/>
              </a:rPr>
              <a:t>intervento privato </a:t>
            </a:r>
            <a:r>
              <a:rPr lang="it-IT" sz="1400" dirty="0">
                <a:solidFill>
                  <a:schemeClr val="tx1">
                    <a:lumMod val="75000"/>
                    <a:lumOff val="25000"/>
                  </a:schemeClr>
                </a:solidFill>
                <a:latin typeface="Century Gothic" panose="020B0502020202020204" pitchFamily="34" charset="0"/>
              </a:rPr>
              <a:t>che si ferma allo </a:t>
            </a:r>
            <a:r>
              <a:rPr lang="it-IT" sz="1400" b="1" dirty="0">
                <a:solidFill>
                  <a:schemeClr val="tx1">
                    <a:lumMod val="75000"/>
                    <a:lumOff val="25000"/>
                  </a:schemeClr>
                </a:solidFill>
                <a:latin typeface="Century Gothic" panose="020B0502020202020204" pitchFamily="34" charset="0"/>
              </a:rPr>
              <a:t>0,2% </a:t>
            </a:r>
            <a:r>
              <a:rPr lang="it-IT" sz="1400" dirty="0">
                <a:solidFill>
                  <a:schemeClr val="tx1">
                    <a:lumMod val="75000"/>
                    <a:lumOff val="25000"/>
                  </a:schemeClr>
                </a:solidFill>
                <a:latin typeface="Century Gothic" panose="020B0502020202020204" pitchFamily="34" charset="0"/>
              </a:rPr>
              <a:t>del PIL in </a:t>
            </a:r>
            <a:r>
              <a:rPr lang="it-IT" sz="1400" b="1" dirty="0">
                <a:solidFill>
                  <a:schemeClr val="tx1">
                    <a:lumMod val="75000"/>
                    <a:lumOff val="25000"/>
                  </a:schemeClr>
                </a:solidFill>
                <a:latin typeface="Century Gothic" panose="020B0502020202020204" pitchFamily="34" charset="0"/>
              </a:rPr>
              <a:t>Italia</a:t>
            </a:r>
            <a:r>
              <a:rPr lang="it-IT" sz="1400" dirty="0">
                <a:solidFill>
                  <a:schemeClr val="tx1">
                    <a:lumMod val="75000"/>
                    <a:lumOff val="25000"/>
                  </a:schemeClr>
                </a:solidFill>
                <a:latin typeface="Century Gothic" panose="020B0502020202020204" pitchFamily="34" charset="0"/>
              </a:rPr>
              <a:t>, contro lo </a:t>
            </a:r>
            <a:r>
              <a:rPr lang="it-IT" sz="1400" b="1" dirty="0">
                <a:solidFill>
                  <a:schemeClr val="tx1">
                    <a:lumMod val="75000"/>
                    <a:lumOff val="25000"/>
                  </a:schemeClr>
                </a:solidFill>
                <a:latin typeface="Century Gothic" panose="020B0502020202020204" pitchFamily="34" charset="0"/>
              </a:rPr>
              <a:t>0,5%</a:t>
            </a:r>
            <a:r>
              <a:rPr lang="it-IT" sz="1400" dirty="0">
                <a:solidFill>
                  <a:schemeClr val="tx1">
                    <a:lumMod val="75000"/>
                    <a:lumOff val="25000"/>
                  </a:schemeClr>
                </a:solidFill>
                <a:latin typeface="Century Gothic" panose="020B0502020202020204" pitchFamily="34" charset="0"/>
              </a:rPr>
              <a:t> medio a livello </a:t>
            </a:r>
            <a:r>
              <a:rPr lang="it-IT" sz="1400" b="1" dirty="0">
                <a:solidFill>
                  <a:schemeClr val="tx1">
                    <a:lumMod val="75000"/>
                    <a:lumOff val="25000"/>
                  </a:schemeClr>
                </a:solidFill>
                <a:latin typeface="Century Gothic" panose="020B0502020202020204" pitchFamily="34" charset="0"/>
              </a:rPr>
              <a:t>UE </a:t>
            </a:r>
            <a:r>
              <a:rPr lang="it-IT" sz="1400" dirty="0">
                <a:solidFill>
                  <a:schemeClr val="tx1">
                    <a:lumMod val="75000"/>
                    <a:lumOff val="25000"/>
                  </a:schemeClr>
                </a:solidFill>
                <a:latin typeface="Century Gothic" panose="020B0502020202020204" pitchFamily="34" charset="0"/>
              </a:rPr>
              <a:t>(con punte dello 0,8% nel Regno Unito).</a:t>
            </a:r>
          </a:p>
        </p:txBody>
      </p:sp>
      <p:sp>
        <p:nvSpPr>
          <p:cNvPr id="11" name="CasellaDiTesto 10"/>
          <p:cNvSpPr txBox="1"/>
          <p:nvPr/>
        </p:nvSpPr>
        <p:spPr>
          <a:xfrm>
            <a:off x="1655141" y="1343781"/>
            <a:ext cx="8102150" cy="276999"/>
          </a:xfrm>
          <a:prstGeom prst="rect">
            <a:avLst/>
          </a:prstGeom>
        </p:spPr>
        <p:txBody>
          <a:bodyPr vert="horz" lIns="91440" tIns="45720" rIns="91440" bIns="45720" rtlCol="0">
            <a:noAutofit/>
          </a:bodyPr>
          <a:lstStyle>
            <a:defPPr>
              <a:defRPr lang="it-IT"/>
            </a:defPPr>
            <a:lvl1pPr indent="0">
              <a:spcBef>
                <a:spcPct val="20000"/>
              </a:spcBef>
              <a:buFont typeface="Arial"/>
              <a:buNone/>
              <a:defRPr sz="1200" b="1">
                <a:latin typeface="Century Gothic" panose="020B0502020202020204" pitchFamily="34"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r>
              <a:rPr lang="it-IT" dirty="0"/>
              <a:t>Spesa per l’istruzione terziaria in % del Prodotto Interno Lordo (anno 2013)</a:t>
            </a:r>
          </a:p>
        </p:txBody>
      </p:sp>
      <p:sp>
        <p:nvSpPr>
          <p:cNvPr id="12"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INTRODUZIONE</a:t>
            </a:r>
          </a:p>
        </p:txBody>
      </p:sp>
      <p:pic>
        <p:nvPicPr>
          <p:cNvPr id="13" name="Immagine 12"/>
          <p:cNvPicPr>
            <a:picLocks noChangeAspect="1"/>
          </p:cNvPicPr>
          <p:nvPr/>
        </p:nvPicPr>
        <p:blipFill>
          <a:blip r:embed="rId4"/>
          <a:stretch>
            <a:fillRect/>
          </a:stretch>
        </p:blipFill>
        <p:spPr>
          <a:xfrm>
            <a:off x="36782" y="5626876"/>
            <a:ext cx="1327994" cy="1230527"/>
          </a:xfrm>
          <a:prstGeom prst="rect">
            <a:avLst/>
          </a:prstGeom>
        </p:spPr>
      </p:pic>
      <p:sp>
        <p:nvSpPr>
          <p:cNvPr id="15" name="CasellaDiTesto 14"/>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
        <p:nvSpPr>
          <p:cNvPr id="18" name="Segnaposto contenuto 2"/>
          <p:cNvSpPr txBox="1">
            <a:spLocks/>
          </p:cNvSpPr>
          <p:nvPr/>
        </p:nvSpPr>
        <p:spPr>
          <a:xfrm>
            <a:off x="1695186" y="4286457"/>
            <a:ext cx="9466922" cy="37752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1" dirty="0">
                <a:solidFill>
                  <a:schemeClr val="tx1"/>
                </a:solidFill>
                <a:latin typeface="Century Gothic" panose="020B0502020202020204" pitchFamily="34" charset="0"/>
              </a:rPr>
              <a:t>Fonte: OCSE, </a:t>
            </a:r>
            <a:r>
              <a:rPr lang="it-IT" sz="1200" b="1" dirty="0" err="1">
                <a:solidFill>
                  <a:schemeClr val="tx1"/>
                </a:solidFill>
                <a:latin typeface="Century Gothic" panose="020B0502020202020204" pitchFamily="34" charset="0"/>
              </a:rPr>
              <a:t>Education</a:t>
            </a:r>
            <a:r>
              <a:rPr lang="it-IT" sz="1200" b="1" dirty="0">
                <a:solidFill>
                  <a:schemeClr val="tx1"/>
                </a:solidFill>
                <a:latin typeface="Century Gothic" panose="020B0502020202020204" pitchFamily="34" charset="0"/>
              </a:rPr>
              <a:t> </a:t>
            </a:r>
            <a:r>
              <a:rPr lang="it-IT" sz="1200" b="1" dirty="0" err="1">
                <a:solidFill>
                  <a:schemeClr val="tx1"/>
                </a:solidFill>
                <a:latin typeface="Century Gothic" panose="020B0502020202020204" pitchFamily="34" charset="0"/>
              </a:rPr>
              <a:t>at</a:t>
            </a:r>
            <a:r>
              <a:rPr lang="it-IT" sz="1200" b="1" dirty="0">
                <a:solidFill>
                  <a:schemeClr val="tx1"/>
                </a:solidFill>
                <a:latin typeface="Century Gothic" panose="020B0502020202020204" pitchFamily="34" charset="0"/>
              </a:rPr>
              <a:t> </a:t>
            </a:r>
            <a:r>
              <a:rPr lang="it-IT" sz="1200" b="1" dirty="0" err="1">
                <a:solidFill>
                  <a:schemeClr val="tx1"/>
                </a:solidFill>
                <a:latin typeface="Century Gothic" panose="020B0502020202020204" pitchFamily="34" charset="0"/>
              </a:rPr>
              <a:t>glance</a:t>
            </a:r>
            <a:r>
              <a:rPr lang="it-IT" sz="1200" b="1">
                <a:solidFill>
                  <a:schemeClr val="tx1"/>
                </a:solidFill>
                <a:latin typeface="Century Gothic" panose="020B0502020202020204" pitchFamily="34" charset="0"/>
              </a:rPr>
              <a:t>, 2016</a:t>
            </a:r>
            <a:endParaRPr lang="it-IT" sz="1200" b="1" dirty="0">
              <a:solidFill>
                <a:schemeClr val="tx1"/>
              </a:solidFill>
              <a:latin typeface="Century Gothic" panose="020B0502020202020204" pitchFamily="34" charset="0"/>
            </a:endParaRPr>
          </a:p>
        </p:txBody>
      </p:sp>
      <p:graphicFrame>
        <p:nvGraphicFramePr>
          <p:cNvPr id="19" name="Tabella 18"/>
          <p:cNvGraphicFramePr>
            <a:graphicFrameLocks noGrp="1"/>
          </p:cNvGraphicFramePr>
          <p:nvPr>
            <p:extLst>
              <p:ext uri="{D42A27DB-BD31-4B8C-83A1-F6EECF244321}">
                <p14:modId xmlns:p14="http://schemas.microsoft.com/office/powerpoint/2010/main" val="1309951324"/>
              </p:ext>
            </p:extLst>
          </p:nvPr>
        </p:nvGraphicFramePr>
        <p:xfrm>
          <a:off x="2468752" y="1609500"/>
          <a:ext cx="5663493" cy="2651760"/>
        </p:xfrm>
        <a:graphic>
          <a:graphicData uri="http://schemas.openxmlformats.org/drawingml/2006/table">
            <a:tbl>
              <a:tblPr firstRow="1" bandRow="1">
                <a:tableStyleId>{5C22544A-7EE6-4342-B048-85BDC9FD1C3A}</a:tableStyleId>
              </a:tblPr>
              <a:tblGrid>
                <a:gridCol w="1985396">
                  <a:extLst>
                    <a:ext uri="{9D8B030D-6E8A-4147-A177-3AD203B41FA5}">
                      <a16:colId xmlns:a16="http://schemas.microsoft.com/office/drawing/2014/main" xmlns="" val="553480429"/>
                    </a:ext>
                  </a:extLst>
                </a:gridCol>
                <a:gridCol w="1349365">
                  <a:extLst>
                    <a:ext uri="{9D8B030D-6E8A-4147-A177-3AD203B41FA5}">
                      <a16:colId xmlns:a16="http://schemas.microsoft.com/office/drawing/2014/main" xmlns="" val="2527925172"/>
                    </a:ext>
                  </a:extLst>
                </a:gridCol>
                <a:gridCol w="1164366">
                  <a:extLst>
                    <a:ext uri="{9D8B030D-6E8A-4147-A177-3AD203B41FA5}">
                      <a16:colId xmlns:a16="http://schemas.microsoft.com/office/drawing/2014/main" xmlns="" val="3998013786"/>
                    </a:ext>
                  </a:extLst>
                </a:gridCol>
                <a:gridCol w="1164366">
                  <a:extLst>
                    <a:ext uri="{9D8B030D-6E8A-4147-A177-3AD203B41FA5}">
                      <a16:colId xmlns:a16="http://schemas.microsoft.com/office/drawing/2014/main" xmlns="" val="1572576133"/>
                    </a:ext>
                  </a:extLst>
                </a:gridCol>
              </a:tblGrid>
              <a:tr h="518160">
                <a:tc>
                  <a:txBody>
                    <a:bodyPr/>
                    <a:lstStyle/>
                    <a:p>
                      <a:pPr algn="ctr"/>
                      <a:r>
                        <a:rPr lang="it-IT" sz="1400" dirty="0">
                          <a:latin typeface="Century Gothic" panose="020B0502020202020204" pitchFamily="34" charset="0"/>
                        </a:rPr>
                        <a:t>Paese</a:t>
                      </a:r>
                    </a:p>
                  </a:txBody>
                  <a:tcPr anchor="ctr">
                    <a:solidFill>
                      <a:srgbClr val="50B2CB"/>
                    </a:solidFill>
                  </a:tcPr>
                </a:tc>
                <a:tc>
                  <a:txBody>
                    <a:bodyPr/>
                    <a:lstStyle/>
                    <a:p>
                      <a:pPr algn="ctr"/>
                      <a:r>
                        <a:rPr lang="it-IT" sz="1400" dirty="0">
                          <a:latin typeface="Century Gothic" panose="020B0502020202020204" pitchFamily="34" charset="0"/>
                        </a:rPr>
                        <a:t>Spesa pubblica</a:t>
                      </a:r>
                    </a:p>
                  </a:txBody>
                  <a:tcPr anchor="ctr">
                    <a:solidFill>
                      <a:srgbClr val="50B2CB"/>
                    </a:solidFill>
                  </a:tcPr>
                </a:tc>
                <a:tc>
                  <a:txBody>
                    <a:bodyPr/>
                    <a:lstStyle/>
                    <a:p>
                      <a:pPr algn="ctr"/>
                      <a:r>
                        <a:rPr lang="it-IT" sz="1400" dirty="0">
                          <a:latin typeface="Century Gothic" panose="020B0502020202020204" pitchFamily="34" charset="0"/>
                        </a:rPr>
                        <a:t>Spesa privata</a:t>
                      </a:r>
                    </a:p>
                  </a:txBody>
                  <a:tcPr anchor="ctr">
                    <a:solidFill>
                      <a:srgbClr val="50B2CB"/>
                    </a:solidFill>
                  </a:tcPr>
                </a:tc>
                <a:tc>
                  <a:txBody>
                    <a:bodyPr/>
                    <a:lstStyle/>
                    <a:p>
                      <a:pPr algn="ctr"/>
                      <a:r>
                        <a:rPr lang="it-IT" sz="1400" dirty="0">
                          <a:latin typeface="Century Gothic" panose="020B0502020202020204" pitchFamily="34" charset="0"/>
                        </a:rPr>
                        <a:t>Totale</a:t>
                      </a:r>
                    </a:p>
                  </a:txBody>
                  <a:tcPr anchor="ctr">
                    <a:solidFill>
                      <a:srgbClr val="50B2CB"/>
                    </a:solidFill>
                  </a:tcPr>
                </a:tc>
                <a:extLst>
                  <a:ext uri="{0D108BD9-81ED-4DB2-BD59-A6C34878D82A}">
                    <a16:rowId xmlns:a16="http://schemas.microsoft.com/office/drawing/2014/main" xmlns="" val="2181170028"/>
                  </a:ext>
                </a:extLst>
              </a:tr>
              <a:tr h="304800">
                <a:tc>
                  <a:txBody>
                    <a:bodyPr/>
                    <a:lstStyle/>
                    <a:p>
                      <a:r>
                        <a:rPr lang="it-IT" sz="1400" dirty="0">
                          <a:latin typeface="Century Gothic" panose="020B0502020202020204" pitchFamily="34" charset="0"/>
                        </a:rPr>
                        <a:t>Regno Unito</a:t>
                      </a:r>
                    </a:p>
                  </a:txBody>
                  <a:tcPr>
                    <a:solidFill>
                      <a:schemeClr val="bg1">
                        <a:lumMod val="85000"/>
                      </a:schemeClr>
                    </a:solidFill>
                  </a:tcPr>
                </a:tc>
                <a:tc>
                  <a:txBody>
                    <a:bodyPr/>
                    <a:lstStyle/>
                    <a:p>
                      <a:pPr marL="0" algn="ctr" defTabSz="457200" rtl="0" eaLnBrk="1" fontAlgn="b" latinLnBrk="0" hangingPunct="1"/>
                      <a:r>
                        <a:rPr lang="it-IT" sz="1300" kern="1200" dirty="0">
                          <a:solidFill>
                            <a:schemeClr val="dk1"/>
                          </a:solidFill>
                          <a:latin typeface="Century Gothic" panose="020B0502020202020204" pitchFamily="34" charset="0"/>
                          <a:ea typeface="+mn-ea"/>
                          <a:cs typeface="+mn-cs"/>
                        </a:rPr>
                        <a:t>1,1</a:t>
                      </a:r>
                    </a:p>
                  </a:txBody>
                  <a:tcPr marL="9525" marR="9525" marT="9525" marB="0" anchor="ctr">
                    <a:solidFill>
                      <a:schemeClr val="bg1">
                        <a:lumMod val="85000"/>
                      </a:schemeClr>
                    </a:solidFill>
                  </a:tcPr>
                </a:tc>
                <a:tc>
                  <a:txBody>
                    <a:bodyPr/>
                    <a:lstStyle/>
                    <a:p>
                      <a:pPr marL="0" algn="ctr" defTabSz="457200" rtl="0" eaLnBrk="1" fontAlgn="b" latinLnBrk="0" hangingPunct="1"/>
                      <a:r>
                        <a:rPr lang="it-IT" sz="1300" kern="1200" dirty="0">
                          <a:solidFill>
                            <a:schemeClr val="dk1"/>
                          </a:solidFill>
                          <a:latin typeface="Century Gothic" panose="020B0502020202020204" pitchFamily="34" charset="0"/>
                          <a:ea typeface="+mn-ea"/>
                          <a:cs typeface="+mn-cs"/>
                        </a:rPr>
                        <a:t>0,8</a:t>
                      </a:r>
                    </a:p>
                  </a:txBody>
                  <a:tcPr marL="9525" marR="9525" marT="9525" marB="0" anchor="ctr">
                    <a:solidFill>
                      <a:schemeClr val="bg1">
                        <a:lumMod val="85000"/>
                      </a:schemeClr>
                    </a:solidFill>
                  </a:tcPr>
                </a:tc>
                <a:tc>
                  <a:txBody>
                    <a:bodyPr/>
                    <a:lstStyle/>
                    <a:p>
                      <a:pPr algn="ctr"/>
                      <a:r>
                        <a:rPr lang="it-IT" sz="1300" b="1" dirty="0">
                          <a:latin typeface="Century Gothic" panose="020B0502020202020204" pitchFamily="34" charset="0"/>
                        </a:rPr>
                        <a:t>1,8</a:t>
                      </a:r>
                    </a:p>
                  </a:txBody>
                  <a:tcPr anchor="ctr">
                    <a:solidFill>
                      <a:schemeClr val="bg1">
                        <a:lumMod val="85000"/>
                      </a:schemeClr>
                    </a:solidFill>
                  </a:tcPr>
                </a:tc>
                <a:extLst>
                  <a:ext uri="{0D108BD9-81ED-4DB2-BD59-A6C34878D82A}">
                    <a16:rowId xmlns:a16="http://schemas.microsoft.com/office/drawing/2014/main" xmlns="" val="3354168791"/>
                  </a:ext>
                </a:extLst>
              </a:tr>
              <a:tr h="304800">
                <a:tc>
                  <a:txBody>
                    <a:bodyPr/>
                    <a:lstStyle/>
                    <a:p>
                      <a:r>
                        <a:rPr lang="it-IT" sz="1400" dirty="0">
                          <a:latin typeface="Century Gothic" panose="020B0502020202020204" pitchFamily="34" charset="0"/>
                        </a:rPr>
                        <a:t>Francia</a:t>
                      </a:r>
                    </a:p>
                  </a:txBody>
                  <a:tcPr>
                    <a:solidFill>
                      <a:schemeClr val="bg2">
                        <a:lumMod val="90000"/>
                      </a:schemeClr>
                    </a:solidFill>
                  </a:tcPr>
                </a:tc>
                <a:tc>
                  <a:txBody>
                    <a:bodyPr/>
                    <a:lstStyle/>
                    <a:p>
                      <a:pPr marL="0" algn="ctr" defTabSz="457200" rtl="0" eaLnBrk="1" fontAlgn="b" latinLnBrk="0" hangingPunct="1"/>
                      <a:r>
                        <a:rPr lang="it-IT" sz="1300" kern="1200" dirty="0">
                          <a:solidFill>
                            <a:schemeClr val="dk1"/>
                          </a:solidFill>
                          <a:latin typeface="Century Gothic" panose="020B0502020202020204" pitchFamily="34" charset="0"/>
                          <a:ea typeface="+mn-ea"/>
                          <a:cs typeface="+mn-cs"/>
                        </a:rPr>
                        <a:t>1,2</a:t>
                      </a:r>
                    </a:p>
                  </a:txBody>
                  <a:tcPr marL="9525" marR="9525" marT="9525" marB="0" anchor="ctr">
                    <a:solidFill>
                      <a:schemeClr val="bg2">
                        <a:lumMod val="90000"/>
                      </a:schemeClr>
                    </a:solidFill>
                  </a:tcPr>
                </a:tc>
                <a:tc>
                  <a:txBody>
                    <a:bodyPr/>
                    <a:lstStyle/>
                    <a:p>
                      <a:pPr marL="0" algn="ctr" defTabSz="457200" rtl="0" eaLnBrk="1" fontAlgn="b" latinLnBrk="0" hangingPunct="1"/>
                      <a:r>
                        <a:rPr lang="it-IT" sz="1300" kern="1200" dirty="0">
                          <a:solidFill>
                            <a:schemeClr val="dk1"/>
                          </a:solidFill>
                          <a:latin typeface="Century Gothic" panose="020B0502020202020204" pitchFamily="34" charset="0"/>
                          <a:ea typeface="+mn-ea"/>
                          <a:cs typeface="+mn-cs"/>
                        </a:rPr>
                        <a:t>0,3</a:t>
                      </a:r>
                    </a:p>
                  </a:txBody>
                  <a:tcPr marL="9525" marR="9525" marT="9525" marB="0" anchor="ctr">
                    <a:solidFill>
                      <a:schemeClr val="bg2">
                        <a:lumMod val="90000"/>
                      </a:schemeClr>
                    </a:solidFill>
                  </a:tcPr>
                </a:tc>
                <a:tc>
                  <a:txBody>
                    <a:bodyPr/>
                    <a:lstStyle/>
                    <a:p>
                      <a:pPr algn="ctr"/>
                      <a:r>
                        <a:rPr lang="it-IT" sz="1300" b="1" dirty="0">
                          <a:latin typeface="Century Gothic" panose="020B0502020202020204" pitchFamily="34" charset="0"/>
                        </a:rPr>
                        <a:t>1,5</a:t>
                      </a:r>
                    </a:p>
                  </a:txBody>
                  <a:tcPr anchor="ctr">
                    <a:solidFill>
                      <a:schemeClr val="bg2">
                        <a:lumMod val="90000"/>
                      </a:schemeClr>
                    </a:solidFill>
                  </a:tcPr>
                </a:tc>
                <a:extLst>
                  <a:ext uri="{0D108BD9-81ED-4DB2-BD59-A6C34878D82A}">
                    <a16:rowId xmlns:a16="http://schemas.microsoft.com/office/drawing/2014/main" xmlns="" val="3671061843"/>
                  </a:ext>
                </a:extLst>
              </a:tr>
              <a:tr h="304800">
                <a:tc>
                  <a:txBody>
                    <a:bodyPr/>
                    <a:lstStyle/>
                    <a:p>
                      <a:r>
                        <a:rPr lang="it-IT" sz="1400" dirty="0">
                          <a:latin typeface="Century Gothic" panose="020B0502020202020204" pitchFamily="34" charset="0"/>
                        </a:rPr>
                        <a:t>Paesi Bassi </a:t>
                      </a:r>
                    </a:p>
                  </a:txBody>
                  <a:tcPr>
                    <a:solidFill>
                      <a:schemeClr val="bg1">
                        <a:lumMod val="85000"/>
                      </a:schemeClr>
                    </a:solidFill>
                  </a:tcPr>
                </a:tc>
                <a:tc>
                  <a:txBody>
                    <a:bodyPr/>
                    <a:lstStyle/>
                    <a:p>
                      <a:pPr marL="0" algn="ctr" defTabSz="457200" rtl="0" eaLnBrk="1" fontAlgn="b" latinLnBrk="0" hangingPunct="1"/>
                      <a:r>
                        <a:rPr lang="it-IT" sz="1300" kern="1200" dirty="0">
                          <a:solidFill>
                            <a:schemeClr val="dk1"/>
                          </a:solidFill>
                          <a:latin typeface="Century Gothic" panose="020B0502020202020204" pitchFamily="34" charset="0"/>
                          <a:ea typeface="+mn-ea"/>
                          <a:cs typeface="+mn-cs"/>
                        </a:rPr>
                        <a:t>1,2</a:t>
                      </a:r>
                    </a:p>
                  </a:txBody>
                  <a:tcPr marL="9525" marR="9525" marT="9525" marB="0" anchor="ctr">
                    <a:solidFill>
                      <a:schemeClr val="bg1">
                        <a:lumMod val="85000"/>
                      </a:schemeClr>
                    </a:solidFill>
                  </a:tcPr>
                </a:tc>
                <a:tc>
                  <a:txBody>
                    <a:bodyPr/>
                    <a:lstStyle/>
                    <a:p>
                      <a:pPr marL="0" algn="ctr" defTabSz="457200" rtl="0" eaLnBrk="1" fontAlgn="b" latinLnBrk="0" hangingPunct="1"/>
                      <a:r>
                        <a:rPr lang="it-IT" sz="1300" kern="1200" dirty="0">
                          <a:solidFill>
                            <a:schemeClr val="dk1"/>
                          </a:solidFill>
                          <a:latin typeface="Century Gothic" panose="020B0502020202020204" pitchFamily="34" charset="0"/>
                          <a:ea typeface="+mn-ea"/>
                          <a:cs typeface="+mn-cs"/>
                        </a:rPr>
                        <a:t>0,5</a:t>
                      </a:r>
                    </a:p>
                  </a:txBody>
                  <a:tcPr marL="9525" marR="9525" marT="9525" marB="0" anchor="ctr">
                    <a:solidFill>
                      <a:schemeClr val="bg1">
                        <a:lumMod val="85000"/>
                      </a:schemeClr>
                    </a:solidFill>
                  </a:tcPr>
                </a:tc>
                <a:tc>
                  <a:txBody>
                    <a:bodyPr/>
                    <a:lstStyle/>
                    <a:p>
                      <a:pPr marL="0" algn="ctr" defTabSz="457200" rtl="0" eaLnBrk="1" fontAlgn="b" latinLnBrk="0" hangingPunct="1"/>
                      <a:r>
                        <a:rPr lang="it-IT" sz="1300" b="1" kern="1200" dirty="0">
                          <a:solidFill>
                            <a:schemeClr val="dk1"/>
                          </a:solidFill>
                          <a:latin typeface="Century Gothic" panose="020B0502020202020204" pitchFamily="34" charset="0"/>
                          <a:ea typeface="+mn-ea"/>
                          <a:cs typeface="+mn-cs"/>
                        </a:rPr>
                        <a:t>1,7</a:t>
                      </a:r>
                    </a:p>
                  </a:txBody>
                  <a:tcPr marL="9525" marR="9525" marT="9525" marB="0" anchor="ctr">
                    <a:solidFill>
                      <a:schemeClr val="bg1">
                        <a:lumMod val="85000"/>
                      </a:schemeClr>
                    </a:solidFill>
                  </a:tcPr>
                </a:tc>
                <a:extLst>
                  <a:ext uri="{0D108BD9-81ED-4DB2-BD59-A6C34878D82A}">
                    <a16:rowId xmlns:a16="http://schemas.microsoft.com/office/drawing/2014/main" xmlns="" val="228731780"/>
                  </a:ext>
                </a:extLst>
              </a:tr>
              <a:tr h="304800">
                <a:tc>
                  <a:txBody>
                    <a:bodyPr/>
                    <a:lstStyle/>
                    <a:p>
                      <a:pPr marL="0" algn="l" defTabSz="457200" rtl="0" eaLnBrk="1" latinLnBrk="0" hangingPunct="1"/>
                      <a:r>
                        <a:rPr lang="it-IT" sz="1400" kern="1200" dirty="0">
                          <a:solidFill>
                            <a:schemeClr val="dk1"/>
                          </a:solidFill>
                          <a:latin typeface="Century Gothic" panose="020B0502020202020204" pitchFamily="34" charset="0"/>
                          <a:ea typeface="+mn-ea"/>
                          <a:cs typeface="+mn-cs"/>
                        </a:rPr>
                        <a:t>Spagna</a:t>
                      </a:r>
                    </a:p>
                  </a:txBody>
                  <a:tcPr>
                    <a:solidFill>
                      <a:schemeClr val="bg2">
                        <a:lumMod val="90000"/>
                      </a:schemeClr>
                    </a:solidFill>
                  </a:tcPr>
                </a:tc>
                <a:tc>
                  <a:txBody>
                    <a:bodyPr/>
                    <a:lstStyle/>
                    <a:p>
                      <a:pPr marL="0" algn="ctr" defTabSz="457200" rtl="0" eaLnBrk="1" fontAlgn="b" latinLnBrk="0" hangingPunct="1"/>
                      <a:r>
                        <a:rPr lang="it-IT" sz="1300" kern="1200" dirty="0">
                          <a:solidFill>
                            <a:schemeClr val="dk1"/>
                          </a:solidFill>
                          <a:latin typeface="Century Gothic" panose="020B0502020202020204" pitchFamily="34" charset="0"/>
                          <a:ea typeface="+mn-ea"/>
                          <a:cs typeface="+mn-cs"/>
                        </a:rPr>
                        <a:t>0,9</a:t>
                      </a:r>
                    </a:p>
                  </a:txBody>
                  <a:tcPr marL="9525" marR="9525" marT="9525" marB="0" anchor="ctr">
                    <a:solidFill>
                      <a:schemeClr val="bg2">
                        <a:lumMod val="90000"/>
                      </a:schemeClr>
                    </a:solidFill>
                  </a:tcPr>
                </a:tc>
                <a:tc>
                  <a:txBody>
                    <a:bodyPr/>
                    <a:lstStyle/>
                    <a:p>
                      <a:pPr marL="0" algn="ctr" defTabSz="457200" rtl="0" eaLnBrk="1" fontAlgn="b" latinLnBrk="0" hangingPunct="1"/>
                      <a:r>
                        <a:rPr lang="it-IT" sz="1300" kern="1200" dirty="0">
                          <a:solidFill>
                            <a:schemeClr val="dk1"/>
                          </a:solidFill>
                          <a:latin typeface="Century Gothic" panose="020B0502020202020204" pitchFamily="34" charset="0"/>
                          <a:ea typeface="+mn-ea"/>
                          <a:cs typeface="+mn-cs"/>
                        </a:rPr>
                        <a:t>0,4</a:t>
                      </a:r>
                    </a:p>
                  </a:txBody>
                  <a:tcPr marL="9525" marR="9525" marT="9525" marB="0" anchor="ctr">
                    <a:solidFill>
                      <a:schemeClr val="bg2">
                        <a:lumMod val="90000"/>
                      </a:schemeClr>
                    </a:solidFill>
                  </a:tcPr>
                </a:tc>
                <a:tc>
                  <a:txBody>
                    <a:bodyPr/>
                    <a:lstStyle/>
                    <a:p>
                      <a:pPr marL="0" algn="ctr" defTabSz="457200" rtl="0" eaLnBrk="1" fontAlgn="b" latinLnBrk="0" hangingPunct="1"/>
                      <a:r>
                        <a:rPr lang="it-IT" sz="1300" b="1" kern="1200" dirty="0">
                          <a:solidFill>
                            <a:schemeClr val="dk1"/>
                          </a:solidFill>
                          <a:latin typeface="Century Gothic" panose="020B0502020202020204" pitchFamily="34" charset="0"/>
                          <a:ea typeface="+mn-ea"/>
                          <a:cs typeface="+mn-cs"/>
                        </a:rPr>
                        <a:t>1,3</a:t>
                      </a:r>
                    </a:p>
                  </a:txBody>
                  <a:tcPr marL="9525" marR="9525" marT="9525" marB="0" anchor="ctr">
                    <a:solidFill>
                      <a:schemeClr val="bg2">
                        <a:lumMod val="90000"/>
                      </a:schemeClr>
                    </a:solidFill>
                  </a:tcPr>
                </a:tc>
                <a:extLst>
                  <a:ext uri="{0D108BD9-81ED-4DB2-BD59-A6C34878D82A}">
                    <a16:rowId xmlns:a16="http://schemas.microsoft.com/office/drawing/2014/main" xmlns="" val="133542939"/>
                  </a:ext>
                </a:extLst>
              </a:tr>
              <a:tr h="304800">
                <a:tc>
                  <a:txBody>
                    <a:bodyPr/>
                    <a:lstStyle/>
                    <a:p>
                      <a:pPr marL="0" algn="l" defTabSz="457200" rtl="0" eaLnBrk="1" latinLnBrk="0" hangingPunct="1"/>
                      <a:r>
                        <a:rPr lang="it-IT" sz="1400" kern="1200" dirty="0">
                          <a:solidFill>
                            <a:schemeClr val="dk1"/>
                          </a:solidFill>
                          <a:latin typeface="Century Gothic" panose="020B0502020202020204" pitchFamily="34" charset="0"/>
                          <a:ea typeface="+mn-ea"/>
                          <a:cs typeface="+mn-cs"/>
                        </a:rPr>
                        <a:t>Germania</a:t>
                      </a:r>
                      <a:r>
                        <a:rPr lang="it-IT" sz="1400" kern="1200" baseline="0" dirty="0">
                          <a:solidFill>
                            <a:schemeClr val="dk1"/>
                          </a:solidFill>
                          <a:latin typeface="Century Gothic" panose="020B0502020202020204" pitchFamily="34" charset="0"/>
                          <a:ea typeface="+mn-ea"/>
                          <a:cs typeface="+mn-cs"/>
                        </a:rPr>
                        <a:t> </a:t>
                      </a:r>
                      <a:endParaRPr lang="it-IT" sz="1400" kern="1200" dirty="0">
                        <a:solidFill>
                          <a:schemeClr val="dk1"/>
                        </a:solidFill>
                        <a:latin typeface="Century Gothic" panose="020B0502020202020204" pitchFamily="34" charset="0"/>
                        <a:ea typeface="+mn-ea"/>
                        <a:cs typeface="+mn-cs"/>
                      </a:endParaRPr>
                    </a:p>
                  </a:txBody>
                  <a:tcPr>
                    <a:solidFill>
                      <a:schemeClr val="bg1">
                        <a:lumMod val="85000"/>
                      </a:schemeClr>
                    </a:solidFill>
                  </a:tcPr>
                </a:tc>
                <a:tc>
                  <a:txBody>
                    <a:bodyPr/>
                    <a:lstStyle/>
                    <a:p>
                      <a:pPr marL="0" algn="ctr" defTabSz="457200" rtl="0" eaLnBrk="1" fontAlgn="b" latinLnBrk="0" hangingPunct="1"/>
                      <a:r>
                        <a:rPr lang="it-IT" sz="1300" kern="1200" dirty="0">
                          <a:solidFill>
                            <a:schemeClr val="dk1"/>
                          </a:solidFill>
                          <a:latin typeface="Century Gothic" panose="020B0502020202020204" pitchFamily="34" charset="0"/>
                          <a:ea typeface="+mn-ea"/>
                          <a:cs typeface="+mn-cs"/>
                        </a:rPr>
                        <a:t>1,0</a:t>
                      </a:r>
                    </a:p>
                  </a:txBody>
                  <a:tcPr marL="9525" marR="9525" marT="9525" marB="0" anchor="ctr">
                    <a:solidFill>
                      <a:schemeClr val="bg1">
                        <a:lumMod val="85000"/>
                      </a:schemeClr>
                    </a:solidFill>
                  </a:tcPr>
                </a:tc>
                <a:tc>
                  <a:txBody>
                    <a:bodyPr/>
                    <a:lstStyle/>
                    <a:p>
                      <a:pPr marL="0" algn="ctr" defTabSz="457200" rtl="0" eaLnBrk="1" fontAlgn="b" latinLnBrk="0" hangingPunct="1"/>
                      <a:r>
                        <a:rPr lang="it-IT" sz="1300" kern="1200" dirty="0">
                          <a:solidFill>
                            <a:schemeClr val="dk1"/>
                          </a:solidFill>
                          <a:latin typeface="Century Gothic" panose="020B0502020202020204" pitchFamily="34" charset="0"/>
                          <a:ea typeface="+mn-ea"/>
                          <a:cs typeface="+mn-cs"/>
                        </a:rPr>
                        <a:t>0,2</a:t>
                      </a:r>
                    </a:p>
                  </a:txBody>
                  <a:tcPr marL="9525" marR="9525" marT="9525" marB="0" anchor="ctr">
                    <a:solidFill>
                      <a:schemeClr val="bg1">
                        <a:lumMod val="85000"/>
                      </a:schemeClr>
                    </a:solidFill>
                  </a:tcPr>
                </a:tc>
                <a:tc>
                  <a:txBody>
                    <a:bodyPr/>
                    <a:lstStyle/>
                    <a:p>
                      <a:pPr marL="0" algn="ctr" defTabSz="457200" rtl="0" eaLnBrk="1" fontAlgn="b" latinLnBrk="0" hangingPunct="1"/>
                      <a:r>
                        <a:rPr lang="it-IT" sz="1300" b="1" kern="1200" dirty="0">
                          <a:solidFill>
                            <a:schemeClr val="dk1"/>
                          </a:solidFill>
                          <a:latin typeface="Century Gothic" panose="020B0502020202020204" pitchFamily="34" charset="0"/>
                          <a:ea typeface="+mn-ea"/>
                          <a:cs typeface="+mn-cs"/>
                        </a:rPr>
                        <a:t>1,2</a:t>
                      </a:r>
                    </a:p>
                  </a:txBody>
                  <a:tcPr marL="9525" marR="9525" marT="9525" marB="0" anchor="ctr">
                    <a:solidFill>
                      <a:schemeClr val="bg1">
                        <a:lumMod val="85000"/>
                      </a:schemeClr>
                    </a:solidFill>
                  </a:tcPr>
                </a:tc>
                <a:extLst>
                  <a:ext uri="{0D108BD9-81ED-4DB2-BD59-A6C34878D82A}">
                    <a16:rowId xmlns:a16="http://schemas.microsoft.com/office/drawing/2014/main" xmlns="" val="3229870662"/>
                  </a:ext>
                </a:extLst>
              </a:tr>
              <a:tr h="304800">
                <a:tc>
                  <a:txBody>
                    <a:bodyPr/>
                    <a:lstStyle/>
                    <a:p>
                      <a:pPr marL="0" algn="l" defTabSz="457200" rtl="0" eaLnBrk="1" latinLnBrk="0" hangingPunct="1"/>
                      <a:r>
                        <a:rPr lang="it-IT" sz="1400" kern="1200" dirty="0">
                          <a:solidFill>
                            <a:schemeClr val="dk1"/>
                          </a:solidFill>
                          <a:latin typeface="Century Gothic" panose="020B0502020202020204" pitchFamily="34" charset="0"/>
                          <a:ea typeface="+mn-ea"/>
                          <a:cs typeface="+mn-cs"/>
                        </a:rPr>
                        <a:t>Italia</a:t>
                      </a:r>
                    </a:p>
                  </a:txBody>
                  <a:tcPr>
                    <a:solidFill>
                      <a:srgbClr val="DDD9C3"/>
                    </a:solidFill>
                  </a:tcPr>
                </a:tc>
                <a:tc>
                  <a:txBody>
                    <a:bodyPr/>
                    <a:lstStyle/>
                    <a:p>
                      <a:pPr marL="0" algn="ctr" defTabSz="457200" rtl="0" eaLnBrk="1" fontAlgn="b" latinLnBrk="0" hangingPunct="1"/>
                      <a:r>
                        <a:rPr lang="it-IT" sz="1300" kern="1200" dirty="0">
                          <a:solidFill>
                            <a:schemeClr val="dk1"/>
                          </a:solidFill>
                          <a:latin typeface="Century Gothic" panose="020B0502020202020204" pitchFamily="34" charset="0"/>
                          <a:ea typeface="+mn-ea"/>
                          <a:cs typeface="+mn-cs"/>
                        </a:rPr>
                        <a:t>0,8</a:t>
                      </a:r>
                    </a:p>
                  </a:txBody>
                  <a:tcPr marL="9525" marR="9525" marT="9525" marB="0" anchor="ctr">
                    <a:solidFill>
                      <a:srgbClr val="DDD9C3"/>
                    </a:solidFill>
                  </a:tcPr>
                </a:tc>
                <a:tc>
                  <a:txBody>
                    <a:bodyPr/>
                    <a:lstStyle/>
                    <a:p>
                      <a:pPr marL="0" algn="ctr" defTabSz="457200" rtl="0" eaLnBrk="1" fontAlgn="b" latinLnBrk="0" hangingPunct="1"/>
                      <a:r>
                        <a:rPr lang="it-IT" sz="1300" kern="1200" dirty="0">
                          <a:solidFill>
                            <a:schemeClr val="dk1"/>
                          </a:solidFill>
                          <a:latin typeface="Century Gothic" panose="020B0502020202020204" pitchFamily="34" charset="0"/>
                          <a:ea typeface="+mn-ea"/>
                          <a:cs typeface="+mn-cs"/>
                        </a:rPr>
                        <a:t>0,2</a:t>
                      </a:r>
                    </a:p>
                  </a:txBody>
                  <a:tcPr marL="9525" marR="9525" marT="9525" marB="0" anchor="ctr">
                    <a:solidFill>
                      <a:srgbClr val="DDD9C3"/>
                    </a:solidFill>
                  </a:tcPr>
                </a:tc>
                <a:tc>
                  <a:txBody>
                    <a:bodyPr/>
                    <a:lstStyle/>
                    <a:p>
                      <a:pPr marL="0" algn="ctr" defTabSz="457200" rtl="0" eaLnBrk="1" fontAlgn="b" latinLnBrk="0" hangingPunct="1"/>
                      <a:r>
                        <a:rPr lang="it-IT" sz="1300" b="1" kern="1200" dirty="0">
                          <a:solidFill>
                            <a:schemeClr val="dk1"/>
                          </a:solidFill>
                          <a:latin typeface="Century Gothic" panose="020B0502020202020204" pitchFamily="34" charset="0"/>
                          <a:ea typeface="+mn-ea"/>
                          <a:cs typeface="+mn-cs"/>
                        </a:rPr>
                        <a:t>1,0</a:t>
                      </a:r>
                    </a:p>
                  </a:txBody>
                  <a:tcPr marL="9525" marR="9525" marT="9525" marB="0" anchor="ctr">
                    <a:solidFill>
                      <a:srgbClr val="DDD9C3"/>
                    </a:solidFill>
                  </a:tcPr>
                </a:tc>
                <a:extLst>
                  <a:ext uri="{0D108BD9-81ED-4DB2-BD59-A6C34878D82A}">
                    <a16:rowId xmlns:a16="http://schemas.microsoft.com/office/drawing/2014/main" xmlns="" val="50254419"/>
                  </a:ext>
                </a:extLst>
              </a:tr>
              <a:tr h="304800">
                <a:tc>
                  <a:txBody>
                    <a:bodyPr/>
                    <a:lstStyle/>
                    <a:p>
                      <a:r>
                        <a:rPr lang="it-IT" sz="1400" b="1" dirty="0">
                          <a:solidFill>
                            <a:schemeClr val="tx2"/>
                          </a:solidFill>
                          <a:latin typeface="Century Gothic" panose="020B0502020202020204" pitchFamily="34" charset="0"/>
                        </a:rPr>
                        <a:t>Media UE 22</a:t>
                      </a:r>
                    </a:p>
                  </a:txBody>
                  <a:tcPr>
                    <a:solidFill>
                      <a:schemeClr val="bg1">
                        <a:lumMod val="75000"/>
                      </a:schemeClr>
                    </a:solidFill>
                  </a:tcPr>
                </a:tc>
                <a:tc>
                  <a:txBody>
                    <a:bodyPr/>
                    <a:lstStyle/>
                    <a:p>
                      <a:pPr marL="0" algn="ctr" defTabSz="457200" rtl="0" eaLnBrk="1" fontAlgn="ctr" latinLnBrk="0" hangingPunct="1"/>
                      <a:r>
                        <a:rPr lang="it-IT" sz="1400" b="1" kern="1200" dirty="0">
                          <a:solidFill>
                            <a:schemeClr val="tx2"/>
                          </a:solidFill>
                          <a:latin typeface="Century Gothic" panose="020B0502020202020204" pitchFamily="34" charset="0"/>
                          <a:ea typeface="+mn-ea"/>
                          <a:cs typeface="+mn-cs"/>
                        </a:rPr>
                        <a:t>1,2</a:t>
                      </a:r>
                    </a:p>
                  </a:txBody>
                  <a:tcPr marL="9525" marR="9525" marT="9525" marB="0" anchor="ctr">
                    <a:solidFill>
                      <a:schemeClr val="bg1">
                        <a:lumMod val="75000"/>
                      </a:schemeClr>
                    </a:solidFill>
                  </a:tcPr>
                </a:tc>
                <a:tc>
                  <a:txBody>
                    <a:bodyPr/>
                    <a:lstStyle/>
                    <a:p>
                      <a:pPr marL="0" algn="ctr" defTabSz="457200" rtl="0" eaLnBrk="1" fontAlgn="ctr" latinLnBrk="0" hangingPunct="1"/>
                      <a:r>
                        <a:rPr lang="it-IT" sz="1400" b="1" kern="1200" dirty="0">
                          <a:solidFill>
                            <a:schemeClr val="tx2"/>
                          </a:solidFill>
                          <a:latin typeface="Century Gothic" panose="020B0502020202020204" pitchFamily="34" charset="0"/>
                          <a:ea typeface="+mn-ea"/>
                          <a:cs typeface="+mn-cs"/>
                        </a:rPr>
                        <a:t>0,3</a:t>
                      </a:r>
                    </a:p>
                  </a:txBody>
                  <a:tcPr marL="9525" marR="9525" marT="9525" marB="0" anchor="ctr">
                    <a:solidFill>
                      <a:schemeClr val="bg1">
                        <a:lumMod val="75000"/>
                      </a:schemeClr>
                    </a:solidFill>
                  </a:tcPr>
                </a:tc>
                <a:tc>
                  <a:txBody>
                    <a:bodyPr/>
                    <a:lstStyle/>
                    <a:p>
                      <a:pPr marL="0" algn="ctr" defTabSz="457200" rtl="0" eaLnBrk="1" fontAlgn="ctr" latinLnBrk="0" hangingPunct="1"/>
                      <a:r>
                        <a:rPr lang="it-IT" sz="1400" b="1" kern="1200" dirty="0">
                          <a:solidFill>
                            <a:schemeClr val="tx2"/>
                          </a:solidFill>
                          <a:latin typeface="Century Gothic" panose="020B0502020202020204" pitchFamily="34" charset="0"/>
                          <a:ea typeface="+mn-ea"/>
                          <a:cs typeface="+mn-cs"/>
                        </a:rPr>
                        <a:t>1,5</a:t>
                      </a:r>
                    </a:p>
                  </a:txBody>
                  <a:tcPr marL="9525" marR="9525" marT="9525" marB="0" anchor="ctr">
                    <a:solidFill>
                      <a:schemeClr val="bg1">
                        <a:lumMod val="75000"/>
                      </a:schemeClr>
                    </a:solidFill>
                  </a:tcPr>
                </a:tc>
                <a:extLst>
                  <a:ext uri="{0D108BD9-81ED-4DB2-BD59-A6C34878D82A}">
                    <a16:rowId xmlns:a16="http://schemas.microsoft.com/office/drawing/2014/main" xmlns="" val="2184850070"/>
                  </a:ext>
                </a:extLst>
              </a:tr>
            </a:tbl>
          </a:graphicData>
        </a:graphic>
      </p:graphicFrame>
    </p:spTree>
    <p:extLst>
      <p:ext uri="{BB962C8B-B14F-4D97-AF65-F5344CB8AC3E}">
        <p14:creationId xmlns:p14="http://schemas.microsoft.com/office/powerpoint/2010/main" val="3308942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2" name="Titolo 1"/>
          <p:cNvSpPr>
            <a:spLocks noGrp="1"/>
          </p:cNvSpPr>
          <p:nvPr>
            <p:ph type="title"/>
          </p:nvPr>
        </p:nvSpPr>
        <p:spPr/>
        <p:txBody>
          <a:bodyPr/>
          <a:lstStyle/>
          <a:p>
            <a:r>
              <a:rPr lang="it-IT" dirty="0"/>
              <a:t>Coordinamento con colleghi</a:t>
            </a:r>
          </a:p>
        </p:txBody>
      </p:sp>
      <p:sp>
        <p:nvSpPr>
          <p:cNvPr id="3" name="Segnaposto contenuto 2"/>
          <p:cNvSpPr>
            <a:spLocks noGrp="1"/>
          </p:cNvSpPr>
          <p:nvPr>
            <p:ph idx="1"/>
          </p:nvPr>
        </p:nvSpPr>
        <p:spPr>
          <a:xfrm>
            <a:off x="4230806" y="3430911"/>
            <a:ext cx="5675194" cy="3263107"/>
          </a:xfrm>
        </p:spPr>
        <p:txBody>
          <a:bodyPr>
            <a:normAutofit lnSpcReduction="10000"/>
          </a:bodyPr>
          <a:lstStyle/>
          <a:p>
            <a:pPr>
              <a:buFont typeface="Wingdings" panose="05000000000000000000" pitchFamily="2" charset="2"/>
              <a:buChar char="ü"/>
            </a:pPr>
            <a:r>
              <a:rPr lang="it-IT" sz="2800" b="1" dirty="0">
                <a:solidFill>
                  <a:schemeClr val="tx1">
                    <a:lumMod val="65000"/>
                    <a:lumOff val="35000"/>
                  </a:schemeClr>
                </a:solidFill>
                <a:latin typeface="Century Gothic" panose="020B0502020202020204" pitchFamily="34" charset="0"/>
              </a:rPr>
              <a:t>COORDINAMENTO FRA I DOCENTI SUI CONTENUTI </a:t>
            </a:r>
          </a:p>
          <a:p>
            <a:pPr>
              <a:buFont typeface="Wingdings" panose="05000000000000000000" pitchFamily="2" charset="2"/>
              <a:buChar char="ü"/>
            </a:pPr>
            <a:r>
              <a:rPr lang="it-IT" sz="2800" b="1" dirty="0">
                <a:solidFill>
                  <a:schemeClr val="tx1">
                    <a:lumMod val="65000"/>
                    <a:lumOff val="35000"/>
                  </a:schemeClr>
                </a:solidFill>
                <a:latin typeface="Century Gothic" panose="020B0502020202020204" pitchFamily="34" charset="0"/>
              </a:rPr>
              <a:t>COERENZA TRA CFU E CARICO DIDATTICO</a:t>
            </a:r>
          </a:p>
          <a:p>
            <a:pPr>
              <a:buFont typeface="Wingdings" panose="05000000000000000000" pitchFamily="2" charset="2"/>
              <a:buChar char="ü"/>
            </a:pPr>
            <a:r>
              <a:rPr lang="it-IT" sz="2800" b="1" dirty="0">
                <a:solidFill>
                  <a:schemeClr val="tx1">
                    <a:lumMod val="65000"/>
                    <a:lumOff val="35000"/>
                  </a:schemeClr>
                </a:solidFill>
                <a:latin typeface="Century Gothic" panose="020B0502020202020204" pitchFamily="34" charset="0"/>
              </a:rPr>
              <a:t>IL RUOLO DEL SYLLABUS</a:t>
            </a:r>
          </a:p>
          <a:p>
            <a:pPr>
              <a:buFont typeface="Wingdings" panose="05000000000000000000" pitchFamily="2" charset="2"/>
              <a:buChar char="ü"/>
            </a:pPr>
            <a:r>
              <a:rPr lang="it-IT" sz="2800" b="1" dirty="0">
                <a:solidFill>
                  <a:schemeClr val="tx1">
                    <a:lumMod val="65000"/>
                    <a:lumOff val="35000"/>
                  </a:schemeClr>
                </a:solidFill>
                <a:latin typeface="Century Gothic" panose="020B0502020202020204" pitchFamily="34" charset="0"/>
              </a:rPr>
              <a:t>COORDINAMENTO SULL’ORGANIZZAZIONE</a:t>
            </a: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600" b="1" dirty="0">
                <a:solidFill>
                  <a:schemeClr val="bg1"/>
                </a:solidFill>
              </a:rPr>
              <a:t>COORDINAMENTO TRA DOCENTI A LIVELLO DI CORSO DI LAUREA</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uppo 88"/>
          <p:cNvGrpSpPr>
            <a:grpSpLocks noChangeAspect="1"/>
          </p:cNvGrpSpPr>
          <p:nvPr/>
        </p:nvGrpSpPr>
        <p:grpSpPr>
          <a:xfrm>
            <a:off x="1575355" y="1385556"/>
            <a:ext cx="3975488" cy="2880000"/>
            <a:chOff x="881718" y="1556731"/>
            <a:chExt cx="6890748" cy="4991929"/>
          </a:xfrm>
        </p:grpSpPr>
        <p:sp>
          <p:nvSpPr>
            <p:cNvPr id="53" name="Rectangle 44"/>
            <p:cNvSpPr>
              <a:spLocks noChangeAspect="1"/>
            </p:cNvSpPr>
            <p:nvPr>
              <p:custDataLst>
                <p:tags r:id="rId1"/>
              </p:custDataLst>
            </p:nvPr>
          </p:nvSpPr>
          <p:spPr>
            <a:xfrm>
              <a:off x="881718" y="1556731"/>
              <a:ext cx="3496566" cy="813495"/>
            </a:xfrm>
            <a:prstGeom prst="rect">
              <a:avLst/>
            </a:prstGeom>
          </p:spPr>
          <p:txBody>
            <a:bodyPr wrap="square">
              <a:spAutoFit/>
            </a:bodyPr>
            <a:lstStyle/>
            <a:p>
              <a:r>
                <a:rPr lang="en-US" sz="1200" b="1" dirty="0">
                  <a:solidFill>
                    <a:srgbClr val="D2527F"/>
                  </a:solidFill>
                  <a:latin typeface="Century Gothic" panose="020B0502020202020204" pitchFamily="34" charset="0"/>
                </a:rPr>
                <a:t>COORDINAMENTO  TRA DOCENTI</a:t>
              </a:r>
            </a:p>
          </p:txBody>
        </p:sp>
        <p:sp>
          <p:nvSpPr>
            <p:cNvPr id="55" name="Freeform 25"/>
            <p:cNvSpPr>
              <a:spLocks noChangeAspect="1"/>
            </p:cNvSpPr>
            <p:nvPr/>
          </p:nvSpPr>
          <p:spPr bwMode="auto">
            <a:xfrm>
              <a:off x="3510775" y="1556731"/>
              <a:ext cx="1354609" cy="2368307"/>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rgbClr val="D2527F">
                <a:alpha val="80000"/>
              </a:srgbClr>
            </a:solidFill>
            <a:ln w="3175" cap="flat" cmpd="sng">
              <a:noFill/>
              <a:prstDash val="solid"/>
              <a:round/>
              <a:headEnd type="none" w="med" len="med"/>
              <a:tailEnd type="none" w="med" len="med"/>
            </a:ln>
            <a:effectLst>
              <a:outerShdw blurRad="25400" dist="38100" dir="2400000" algn="ctr" rotWithShape="0">
                <a:prstClr val="black">
                  <a:alpha val="10000"/>
                </a:prstClr>
              </a:outerShdw>
            </a:effectLst>
          </p:spPr>
          <p:txBody>
            <a:bodyPr/>
            <a:lstStyle/>
            <a:p>
              <a:pPr fontAlgn="auto">
                <a:spcBef>
                  <a:spcPts val="0"/>
                </a:spcBef>
                <a:spcAft>
                  <a:spcPts val="0"/>
                </a:spcAft>
                <a:defRPr/>
              </a:pPr>
              <a:endParaRPr lang="da-DK" kern="0">
                <a:solidFill>
                  <a:sysClr val="windowText" lastClr="000000">
                    <a:lumMod val="95000"/>
                    <a:lumOff val="5000"/>
                  </a:sysClr>
                </a:solidFill>
                <a:latin typeface="Century Gothic" panose="020B0502020202020204" pitchFamily="34" charset="0"/>
              </a:endParaRPr>
            </a:p>
          </p:txBody>
        </p:sp>
        <p:sp>
          <p:nvSpPr>
            <p:cNvPr id="56" name="Freeform 25"/>
            <p:cNvSpPr>
              <a:spLocks noChangeAspect="1"/>
            </p:cNvSpPr>
            <p:nvPr/>
          </p:nvSpPr>
          <p:spPr bwMode="auto">
            <a:xfrm>
              <a:off x="3523057" y="4218453"/>
              <a:ext cx="1354609" cy="2330207"/>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chemeClr val="bg1">
                <a:lumMod val="85000"/>
              </a:schemeClr>
            </a:solidFill>
            <a:ln w="3175" cap="flat" cmpd="sng">
              <a:noFill/>
              <a:prstDash val="solid"/>
              <a:round/>
              <a:headEnd type="none" w="med" len="med"/>
              <a:tailEnd type="none" w="med" len="med"/>
            </a:ln>
            <a:effectLst>
              <a:outerShdw blurRad="25400" dist="38100" dir="2400000" algn="ctr" rotWithShape="0">
                <a:prstClr val="black">
                  <a:alpha val="10000"/>
                </a:prstClr>
              </a:outerShdw>
            </a:effectLst>
          </p:spPr>
          <p:txBody>
            <a:bodyPr/>
            <a:lstStyle/>
            <a:p>
              <a:pPr fontAlgn="auto">
                <a:spcBef>
                  <a:spcPts val="0"/>
                </a:spcBef>
                <a:spcAft>
                  <a:spcPts val="0"/>
                </a:spcAft>
                <a:defRPr/>
              </a:pPr>
              <a:endParaRPr lang="da-DK" kern="0">
                <a:solidFill>
                  <a:sysClr val="windowText" lastClr="000000">
                    <a:lumMod val="95000"/>
                    <a:lumOff val="5000"/>
                  </a:sysClr>
                </a:solidFill>
                <a:latin typeface="Century Gothic" panose="020B0502020202020204" pitchFamily="34" charset="0"/>
              </a:endParaRPr>
            </a:p>
          </p:txBody>
        </p:sp>
        <p:sp>
          <p:nvSpPr>
            <p:cNvPr id="57" name="Freeform 25"/>
            <p:cNvSpPr>
              <a:spLocks noChangeAspect="1"/>
            </p:cNvSpPr>
            <p:nvPr/>
          </p:nvSpPr>
          <p:spPr bwMode="auto">
            <a:xfrm rot="5400000">
              <a:off x="5930058" y="2889958"/>
              <a:ext cx="1354610" cy="2330206"/>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chemeClr val="bg1">
                <a:lumMod val="85000"/>
              </a:schemeClr>
            </a:solidFill>
            <a:ln w="3175" cap="flat" cmpd="sng">
              <a:noFill/>
              <a:prstDash val="solid"/>
              <a:round/>
              <a:headEnd type="none" w="med" len="med"/>
              <a:tailEnd type="none" w="med" len="med"/>
            </a:ln>
            <a:effectLst>
              <a:outerShdw blurRad="50800" dist="38100" dir="2700000" algn="tl" rotWithShape="0">
                <a:prstClr val="black">
                  <a:alpha val="40000"/>
                </a:prstClr>
              </a:outerShdw>
            </a:effectLst>
          </p:spPr>
          <p:txBody>
            <a:bodyPr/>
            <a:lstStyle/>
            <a:p>
              <a:endParaRPr lang="da-DK" kern="0">
                <a:solidFill>
                  <a:sysClr val="windowText" lastClr="000000">
                    <a:lumMod val="95000"/>
                    <a:lumOff val="5000"/>
                  </a:sysClr>
                </a:solidFill>
                <a:latin typeface="Century Gothic" panose="020B0502020202020204" pitchFamily="34" charset="0"/>
              </a:endParaRPr>
            </a:p>
          </p:txBody>
        </p:sp>
        <p:sp>
          <p:nvSpPr>
            <p:cNvPr id="58" name="Freeform 44"/>
            <p:cNvSpPr>
              <a:spLocks noChangeAspect="1" noEditPoints="1"/>
            </p:cNvSpPr>
            <p:nvPr/>
          </p:nvSpPr>
          <p:spPr bwMode="auto">
            <a:xfrm>
              <a:off x="5360457" y="3395156"/>
              <a:ext cx="338396" cy="344396"/>
            </a:xfrm>
            <a:custGeom>
              <a:avLst/>
              <a:gdLst>
                <a:gd name="T0" fmla="*/ 228 w 236"/>
                <a:gd name="T1" fmla="*/ 112 h 240"/>
                <a:gd name="T2" fmla="*/ 212 w 236"/>
                <a:gd name="T3" fmla="*/ 112 h 240"/>
                <a:gd name="T4" fmla="*/ 128 w 236"/>
                <a:gd name="T5" fmla="*/ 28 h 240"/>
                <a:gd name="T6" fmla="*/ 128 w 236"/>
                <a:gd name="T7" fmla="*/ 8 h 240"/>
                <a:gd name="T8" fmla="*/ 120 w 236"/>
                <a:gd name="T9" fmla="*/ 0 h 240"/>
                <a:gd name="T10" fmla="*/ 112 w 236"/>
                <a:gd name="T11" fmla="*/ 8 h 240"/>
                <a:gd name="T12" fmla="*/ 112 w 236"/>
                <a:gd name="T13" fmla="*/ 28 h 240"/>
                <a:gd name="T14" fmla="*/ 28 w 236"/>
                <a:gd name="T15" fmla="*/ 112 h 240"/>
                <a:gd name="T16" fmla="*/ 8 w 236"/>
                <a:gd name="T17" fmla="*/ 112 h 240"/>
                <a:gd name="T18" fmla="*/ 0 w 236"/>
                <a:gd name="T19" fmla="*/ 120 h 240"/>
                <a:gd name="T20" fmla="*/ 8 w 236"/>
                <a:gd name="T21" fmla="*/ 128 h 240"/>
                <a:gd name="T22" fmla="*/ 28 w 236"/>
                <a:gd name="T23" fmla="*/ 128 h 240"/>
                <a:gd name="T24" fmla="*/ 112 w 236"/>
                <a:gd name="T25" fmla="*/ 212 h 240"/>
                <a:gd name="T26" fmla="*/ 112 w 236"/>
                <a:gd name="T27" fmla="*/ 232 h 240"/>
                <a:gd name="T28" fmla="*/ 120 w 236"/>
                <a:gd name="T29" fmla="*/ 240 h 240"/>
                <a:gd name="T30" fmla="*/ 128 w 236"/>
                <a:gd name="T31" fmla="*/ 232 h 240"/>
                <a:gd name="T32" fmla="*/ 128 w 236"/>
                <a:gd name="T33" fmla="*/ 212 h 240"/>
                <a:gd name="T34" fmla="*/ 212 w 236"/>
                <a:gd name="T35" fmla="*/ 128 h 240"/>
                <a:gd name="T36" fmla="*/ 228 w 236"/>
                <a:gd name="T37" fmla="*/ 128 h 240"/>
                <a:gd name="T38" fmla="*/ 236 w 236"/>
                <a:gd name="T39" fmla="*/ 120 h 240"/>
                <a:gd name="T40" fmla="*/ 228 w 236"/>
                <a:gd name="T41" fmla="*/ 112 h 240"/>
                <a:gd name="T42" fmla="*/ 172 w 236"/>
                <a:gd name="T43" fmla="*/ 128 h 240"/>
                <a:gd name="T44" fmla="*/ 196 w 236"/>
                <a:gd name="T45" fmla="*/ 128 h 240"/>
                <a:gd name="T46" fmla="*/ 128 w 236"/>
                <a:gd name="T47" fmla="*/ 196 h 240"/>
                <a:gd name="T48" fmla="*/ 128 w 236"/>
                <a:gd name="T49" fmla="*/ 176 h 240"/>
                <a:gd name="T50" fmla="*/ 120 w 236"/>
                <a:gd name="T51" fmla="*/ 168 h 240"/>
                <a:gd name="T52" fmla="*/ 112 w 236"/>
                <a:gd name="T53" fmla="*/ 176 h 240"/>
                <a:gd name="T54" fmla="*/ 112 w 236"/>
                <a:gd name="T55" fmla="*/ 196 h 240"/>
                <a:gd name="T56" fmla="*/ 44 w 236"/>
                <a:gd name="T57" fmla="*/ 128 h 240"/>
                <a:gd name="T58" fmla="*/ 64 w 236"/>
                <a:gd name="T59" fmla="*/ 128 h 240"/>
                <a:gd name="T60" fmla="*/ 72 w 236"/>
                <a:gd name="T61" fmla="*/ 120 h 240"/>
                <a:gd name="T62" fmla="*/ 64 w 236"/>
                <a:gd name="T63" fmla="*/ 112 h 240"/>
                <a:gd name="T64" fmla="*/ 44 w 236"/>
                <a:gd name="T65" fmla="*/ 112 h 240"/>
                <a:gd name="T66" fmla="*/ 112 w 236"/>
                <a:gd name="T67" fmla="*/ 44 h 240"/>
                <a:gd name="T68" fmla="*/ 112 w 236"/>
                <a:gd name="T69" fmla="*/ 60 h 240"/>
                <a:gd name="T70" fmla="*/ 120 w 236"/>
                <a:gd name="T71" fmla="*/ 68 h 240"/>
                <a:gd name="T72" fmla="*/ 128 w 236"/>
                <a:gd name="T73" fmla="*/ 60 h 240"/>
                <a:gd name="T74" fmla="*/ 128 w 236"/>
                <a:gd name="T75" fmla="*/ 44 h 240"/>
                <a:gd name="T76" fmla="*/ 196 w 236"/>
                <a:gd name="T77" fmla="*/ 112 h 240"/>
                <a:gd name="T78" fmla="*/ 172 w 236"/>
                <a:gd name="T79" fmla="*/ 112 h 240"/>
                <a:gd name="T80" fmla="*/ 164 w 236"/>
                <a:gd name="T81" fmla="*/ 120 h 240"/>
                <a:gd name="T82" fmla="*/ 172 w 236"/>
                <a:gd name="T83"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40">
                  <a:moveTo>
                    <a:pt x="228" y="112"/>
                  </a:moveTo>
                  <a:cubicBezTo>
                    <a:pt x="212" y="112"/>
                    <a:pt x="212" y="112"/>
                    <a:pt x="212" y="112"/>
                  </a:cubicBezTo>
                  <a:cubicBezTo>
                    <a:pt x="208" y="68"/>
                    <a:pt x="172" y="32"/>
                    <a:pt x="128" y="28"/>
                  </a:cubicBezTo>
                  <a:cubicBezTo>
                    <a:pt x="128" y="8"/>
                    <a:pt x="128" y="8"/>
                    <a:pt x="128" y="8"/>
                  </a:cubicBezTo>
                  <a:cubicBezTo>
                    <a:pt x="128" y="4"/>
                    <a:pt x="124" y="0"/>
                    <a:pt x="120" y="0"/>
                  </a:cubicBezTo>
                  <a:cubicBezTo>
                    <a:pt x="116" y="0"/>
                    <a:pt x="112" y="4"/>
                    <a:pt x="112" y="8"/>
                  </a:cubicBezTo>
                  <a:cubicBezTo>
                    <a:pt x="112" y="28"/>
                    <a:pt x="112" y="28"/>
                    <a:pt x="112" y="28"/>
                  </a:cubicBezTo>
                  <a:cubicBezTo>
                    <a:pt x="68" y="32"/>
                    <a:pt x="32" y="68"/>
                    <a:pt x="28" y="112"/>
                  </a:cubicBezTo>
                  <a:cubicBezTo>
                    <a:pt x="8" y="112"/>
                    <a:pt x="8" y="112"/>
                    <a:pt x="8" y="112"/>
                  </a:cubicBezTo>
                  <a:cubicBezTo>
                    <a:pt x="4" y="112"/>
                    <a:pt x="0" y="116"/>
                    <a:pt x="0" y="120"/>
                  </a:cubicBezTo>
                  <a:cubicBezTo>
                    <a:pt x="0" y="124"/>
                    <a:pt x="4" y="128"/>
                    <a:pt x="8" y="128"/>
                  </a:cubicBezTo>
                  <a:cubicBezTo>
                    <a:pt x="28" y="128"/>
                    <a:pt x="28" y="128"/>
                    <a:pt x="28" y="128"/>
                  </a:cubicBezTo>
                  <a:cubicBezTo>
                    <a:pt x="32" y="172"/>
                    <a:pt x="68" y="208"/>
                    <a:pt x="112" y="212"/>
                  </a:cubicBezTo>
                  <a:cubicBezTo>
                    <a:pt x="112" y="232"/>
                    <a:pt x="112" y="232"/>
                    <a:pt x="112" y="232"/>
                  </a:cubicBezTo>
                  <a:cubicBezTo>
                    <a:pt x="112" y="236"/>
                    <a:pt x="116" y="240"/>
                    <a:pt x="120" y="240"/>
                  </a:cubicBezTo>
                  <a:cubicBezTo>
                    <a:pt x="124" y="240"/>
                    <a:pt x="128" y="236"/>
                    <a:pt x="128" y="232"/>
                  </a:cubicBezTo>
                  <a:cubicBezTo>
                    <a:pt x="128" y="212"/>
                    <a:pt x="128" y="212"/>
                    <a:pt x="128" y="212"/>
                  </a:cubicBezTo>
                  <a:cubicBezTo>
                    <a:pt x="172" y="208"/>
                    <a:pt x="208" y="172"/>
                    <a:pt x="212" y="128"/>
                  </a:cubicBezTo>
                  <a:cubicBezTo>
                    <a:pt x="228" y="128"/>
                    <a:pt x="228" y="128"/>
                    <a:pt x="228" y="128"/>
                  </a:cubicBezTo>
                  <a:cubicBezTo>
                    <a:pt x="232" y="128"/>
                    <a:pt x="236" y="124"/>
                    <a:pt x="236" y="120"/>
                  </a:cubicBezTo>
                  <a:cubicBezTo>
                    <a:pt x="236" y="116"/>
                    <a:pt x="232" y="112"/>
                    <a:pt x="228" y="112"/>
                  </a:cubicBezTo>
                  <a:close/>
                  <a:moveTo>
                    <a:pt x="172" y="128"/>
                  </a:moveTo>
                  <a:cubicBezTo>
                    <a:pt x="196" y="128"/>
                    <a:pt x="196" y="128"/>
                    <a:pt x="196" y="128"/>
                  </a:cubicBezTo>
                  <a:cubicBezTo>
                    <a:pt x="192" y="164"/>
                    <a:pt x="164" y="192"/>
                    <a:pt x="128" y="196"/>
                  </a:cubicBezTo>
                  <a:cubicBezTo>
                    <a:pt x="128" y="176"/>
                    <a:pt x="128" y="176"/>
                    <a:pt x="128" y="176"/>
                  </a:cubicBezTo>
                  <a:cubicBezTo>
                    <a:pt x="128" y="172"/>
                    <a:pt x="124" y="168"/>
                    <a:pt x="120" y="168"/>
                  </a:cubicBezTo>
                  <a:cubicBezTo>
                    <a:pt x="116" y="168"/>
                    <a:pt x="112" y="172"/>
                    <a:pt x="112" y="176"/>
                  </a:cubicBezTo>
                  <a:cubicBezTo>
                    <a:pt x="112" y="196"/>
                    <a:pt x="112" y="196"/>
                    <a:pt x="112" y="196"/>
                  </a:cubicBezTo>
                  <a:cubicBezTo>
                    <a:pt x="76" y="192"/>
                    <a:pt x="48" y="164"/>
                    <a:pt x="44" y="128"/>
                  </a:cubicBezTo>
                  <a:cubicBezTo>
                    <a:pt x="64" y="128"/>
                    <a:pt x="64" y="128"/>
                    <a:pt x="64" y="128"/>
                  </a:cubicBezTo>
                  <a:cubicBezTo>
                    <a:pt x="68" y="128"/>
                    <a:pt x="72" y="124"/>
                    <a:pt x="72" y="120"/>
                  </a:cubicBezTo>
                  <a:cubicBezTo>
                    <a:pt x="72" y="116"/>
                    <a:pt x="68" y="112"/>
                    <a:pt x="64" y="112"/>
                  </a:cubicBezTo>
                  <a:cubicBezTo>
                    <a:pt x="44" y="112"/>
                    <a:pt x="44" y="112"/>
                    <a:pt x="44" y="112"/>
                  </a:cubicBezTo>
                  <a:cubicBezTo>
                    <a:pt x="48" y="76"/>
                    <a:pt x="76" y="48"/>
                    <a:pt x="112" y="44"/>
                  </a:cubicBezTo>
                  <a:cubicBezTo>
                    <a:pt x="112" y="60"/>
                    <a:pt x="112" y="60"/>
                    <a:pt x="112" y="60"/>
                  </a:cubicBezTo>
                  <a:cubicBezTo>
                    <a:pt x="112" y="64"/>
                    <a:pt x="116" y="68"/>
                    <a:pt x="120" y="68"/>
                  </a:cubicBezTo>
                  <a:cubicBezTo>
                    <a:pt x="124" y="68"/>
                    <a:pt x="128" y="64"/>
                    <a:pt x="128" y="60"/>
                  </a:cubicBezTo>
                  <a:cubicBezTo>
                    <a:pt x="128" y="44"/>
                    <a:pt x="128" y="44"/>
                    <a:pt x="128" y="44"/>
                  </a:cubicBezTo>
                  <a:cubicBezTo>
                    <a:pt x="164" y="48"/>
                    <a:pt x="192" y="76"/>
                    <a:pt x="196" y="112"/>
                  </a:cubicBezTo>
                  <a:cubicBezTo>
                    <a:pt x="172" y="112"/>
                    <a:pt x="172" y="112"/>
                    <a:pt x="172" y="112"/>
                  </a:cubicBezTo>
                  <a:cubicBezTo>
                    <a:pt x="168" y="112"/>
                    <a:pt x="164" y="116"/>
                    <a:pt x="164" y="120"/>
                  </a:cubicBezTo>
                  <a:cubicBezTo>
                    <a:pt x="164" y="124"/>
                    <a:pt x="168" y="128"/>
                    <a:pt x="172" y="128"/>
                  </a:cubicBezTo>
                  <a:close/>
                </a:path>
              </a:pathLst>
            </a:custGeom>
            <a:solidFill>
              <a:schemeClr val="bg1"/>
            </a:solidFill>
            <a:ln>
              <a:noFill/>
            </a:ln>
            <a:effectLst>
              <a:outerShdw blurRad="25400" dist="38100" dir="2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59" name="Freeform 8"/>
            <p:cNvSpPr>
              <a:spLocks/>
            </p:cNvSpPr>
            <p:nvPr/>
          </p:nvSpPr>
          <p:spPr bwMode="auto">
            <a:xfrm>
              <a:off x="4542848" y="2035812"/>
              <a:ext cx="1193048" cy="4121072"/>
            </a:xfrm>
            <a:custGeom>
              <a:avLst/>
              <a:gdLst>
                <a:gd name="T0" fmla="*/ 1022 w 2549"/>
                <a:gd name="T1" fmla="*/ 61 h 8800"/>
                <a:gd name="T2" fmla="*/ 1240 w 2549"/>
                <a:gd name="T3" fmla="*/ 1 h 8800"/>
                <a:gd name="T4" fmla="*/ 1492 w 2549"/>
                <a:gd name="T5" fmla="*/ 36 h 8800"/>
                <a:gd name="T6" fmla="*/ 1608 w 2549"/>
                <a:gd name="T7" fmla="*/ 88 h 8800"/>
                <a:gd name="T8" fmla="*/ 1656 w 2549"/>
                <a:gd name="T9" fmla="*/ 211 h 8800"/>
                <a:gd name="T10" fmla="*/ 1665 w 2549"/>
                <a:gd name="T11" fmla="*/ 534 h 8800"/>
                <a:gd name="T12" fmla="*/ 1651 w 2549"/>
                <a:gd name="T13" fmla="*/ 691 h 8800"/>
                <a:gd name="T14" fmla="*/ 1568 w 2549"/>
                <a:gd name="T15" fmla="*/ 857 h 8800"/>
                <a:gd name="T16" fmla="*/ 1555 w 2549"/>
                <a:gd name="T17" fmla="*/ 1090 h 8800"/>
                <a:gd name="T18" fmla="*/ 2191 w 2549"/>
                <a:gd name="T19" fmla="*/ 1426 h 8800"/>
                <a:gd name="T20" fmla="*/ 2433 w 2549"/>
                <a:gd name="T21" fmla="*/ 1606 h 8800"/>
                <a:gd name="T22" fmla="*/ 2515 w 2549"/>
                <a:gd name="T23" fmla="*/ 1759 h 8800"/>
                <a:gd name="T24" fmla="*/ 2507 w 2549"/>
                <a:gd name="T25" fmla="*/ 2001 h 8800"/>
                <a:gd name="T26" fmla="*/ 2548 w 2549"/>
                <a:gd name="T27" fmla="*/ 2432 h 8800"/>
                <a:gd name="T28" fmla="*/ 2536 w 2549"/>
                <a:gd name="T29" fmla="*/ 3143 h 8800"/>
                <a:gd name="T30" fmla="*/ 2440 w 2549"/>
                <a:gd name="T31" fmla="*/ 3431 h 8800"/>
                <a:gd name="T32" fmla="*/ 2159 w 2549"/>
                <a:gd name="T33" fmla="*/ 3667 h 8800"/>
                <a:gd name="T34" fmla="*/ 2081 w 2549"/>
                <a:gd name="T35" fmla="*/ 4404 h 8800"/>
                <a:gd name="T36" fmla="*/ 2003 w 2549"/>
                <a:gd name="T37" fmla="*/ 5100 h 8800"/>
                <a:gd name="T38" fmla="*/ 2094 w 2549"/>
                <a:gd name="T39" fmla="*/ 6894 h 8800"/>
                <a:gd name="T40" fmla="*/ 2072 w 2549"/>
                <a:gd name="T41" fmla="*/ 7882 h 8800"/>
                <a:gd name="T42" fmla="*/ 1991 w 2549"/>
                <a:gd name="T43" fmla="*/ 8121 h 8800"/>
                <a:gd name="T44" fmla="*/ 2021 w 2549"/>
                <a:gd name="T45" fmla="*/ 8284 h 8800"/>
                <a:gd name="T46" fmla="*/ 1885 w 2549"/>
                <a:gd name="T47" fmla="*/ 8506 h 8800"/>
                <a:gd name="T48" fmla="*/ 1649 w 2549"/>
                <a:gd name="T49" fmla="*/ 8725 h 8800"/>
                <a:gd name="T50" fmla="*/ 1319 w 2549"/>
                <a:gd name="T51" fmla="*/ 8792 h 8800"/>
                <a:gd name="T52" fmla="*/ 1145 w 2549"/>
                <a:gd name="T53" fmla="*/ 8685 h 8800"/>
                <a:gd name="T54" fmla="*/ 1162 w 2549"/>
                <a:gd name="T55" fmla="*/ 8589 h 8800"/>
                <a:gd name="T56" fmla="*/ 1439 w 2549"/>
                <a:gd name="T57" fmla="*/ 8275 h 8800"/>
                <a:gd name="T58" fmla="*/ 1487 w 2549"/>
                <a:gd name="T59" fmla="*/ 7933 h 8800"/>
                <a:gd name="T60" fmla="*/ 1381 w 2549"/>
                <a:gd name="T61" fmla="*/ 7405 h 8800"/>
                <a:gd name="T62" fmla="*/ 1250 w 2549"/>
                <a:gd name="T63" fmla="*/ 6596 h 8800"/>
                <a:gd name="T64" fmla="*/ 1209 w 2549"/>
                <a:gd name="T65" fmla="*/ 6995 h 8800"/>
                <a:gd name="T66" fmla="*/ 1198 w 2549"/>
                <a:gd name="T67" fmla="*/ 7544 h 8800"/>
                <a:gd name="T68" fmla="*/ 1158 w 2549"/>
                <a:gd name="T69" fmla="*/ 7941 h 8800"/>
                <a:gd name="T70" fmla="*/ 1076 w 2549"/>
                <a:gd name="T71" fmla="*/ 8101 h 8800"/>
                <a:gd name="T72" fmla="*/ 874 w 2549"/>
                <a:gd name="T73" fmla="*/ 8131 h 8800"/>
                <a:gd name="T74" fmla="*/ 454 w 2549"/>
                <a:gd name="T75" fmla="*/ 8266 h 8800"/>
                <a:gd name="T76" fmla="*/ 117 w 2549"/>
                <a:gd name="T77" fmla="*/ 8257 h 8800"/>
                <a:gd name="T78" fmla="*/ 118 w 2549"/>
                <a:gd name="T79" fmla="*/ 8090 h 8800"/>
                <a:gd name="T80" fmla="*/ 529 w 2549"/>
                <a:gd name="T81" fmla="*/ 7855 h 8800"/>
                <a:gd name="T82" fmla="*/ 577 w 2549"/>
                <a:gd name="T83" fmla="*/ 7003 h 8800"/>
                <a:gd name="T84" fmla="*/ 529 w 2549"/>
                <a:gd name="T85" fmla="*/ 5796 h 8800"/>
                <a:gd name="T86" fmla="*/ 373 w 2549"/>
                <a:gd name="T87" fmla="*/ 4790 h 8800"/>
                <a:gd name="T88" fmla="*/ 323 w 2549"/>
                <a:gd name="T89" fmla="*/ 4599 h 8800"/>
                <a:gd name="T90" fmla="*/ 364 w 2549"/>
                <a:gd name="T91" fmla="*/ 4025 h 8800"/>
                <a:gd name="T92" fmla="*/ 453 w 2549"/>
                <a:gd name="T93" fmla="*/ 3410 h 8800"/>
                <a:gd name="T94" fmla="*/ 311 w 2549"/>
                <a:gd name="T95" fmla="*/ 3569 h 8800"/>
                <a:gd name="T96" fmla="*/ 113 w 2549"/>
                <a:gd name="T97" fmla="*/ 3309 h 8800"/>
                <a:gd name="T98" fmla="*/ 1 w 2549"/>
                <a:gd name="T99" fmla="*/ 2895 h 8800"/>
                <a:gd name="T100" fmla="*/ 119 w 2549"/>
                <a:gd name="T101" fmla="*/ 2561 h 8800"/>
                <a:gd name="T102" fmla="*/ 235 w 2549"/>
                <a:gd name="T103" fmla="*/ 2152 h 8800"/>
                <a:gd name="T104" fmla="*/ 292 w 2549"/>
                <a:gd name="T105" fmla="*/ 1684 h 8800"/>
                <a:gd name="T106" fmla="*/ 339 w 2549"/>
                <a:gd name="T107" fmla="*/ 1548 h 8800"/>
                <a:gd name="T108" fmla="*/ 683 w 2549"/>
                <a:gd name="T109" fmla="*/ 1385 h 8800"/>
                <a:gd name="T110" fmla="*/ 1016 w 2549"/>
                <a:gd name="T111" fmla="*/ 1218 h 8800"/>
                <a:gd name="T112" fmla="*/ 1037 w 2549"/>
                <a:gd name="T113" fmla="*/ 984 h 8800"/>
                <a:gd name="T114" fmla="*/ 926 w 2549"/>
                <a:gd name="T115" fmla="*/ 839 h 8800"/>
                <a:gd name="T116" fmla="*/ 832 w 2549"/>
                <a:gd name="T117" fmla="*/ 600 h 8800"/>
                <a:gd name="T118" fmla="*/ 852 w 2549"/>
                <a:gd name="T119" fmla="*/ 309 h 8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9" h="8800">
                  <a:moveTo>
                    <a:pt x="854" y="272"/>
                  </a:moveTo>
                  <a:lnTo>
                    <a:pt x="867" y="246"/>
                  </a:lnTo>
                  <a:lnTo>
                    <a:pt x="882" y="221"/>
                  </a:lnTo>
                  <a:lnTo>
                    <a:pt x="897" y="198"/>
                  </a:lnTo>
                  <a:lnTo>
                    <a:pt x="911" y="176"/>
                  </a:lnTo>
                  <a:lnTo>
                    <a:pt x="926" y="155"/>
                  </a:lnTo>
                  <a:lnTo>
                    <a:pt x="942" y="136"/>
                  </a:lnTo>
                  <a:lnTo>
                    <a:pt x="958" y="118"/>
                  </a:lnTo>
                  <a:lnTo>
                    <a:pt x="973" y="102"/>
                  </a:lnTo>
                  <a:lnTo>
                    <a:pt x="989" y="86"/>
                  </a:lnTo>
                  <a:lnTo>
                    <a:pt x="1006" y="73"/>
                  </a:lnTo>
                  <a:lnTo>
                    <a:pt x="1022" y="61"/>
                  </a:lnTo>
                  <a:lnTo>
                    <a:pt x="1039" y="50"/>
                  </a:lnTo>
                  <a:lnTo>
                    <a:pt x="1056" y="40"/>
                  </a:lnTo>
                  <a:lnTo>
                    <a:pt x="1073" y="32"/>
                  </a:lnTo>
                  <a:lnTo>
                    <a:pt x="1091" y="23"/>
                  </a:lnTo>
                  <a:lnTo>
                    <a:pt x="1109" y="17"/>
                  </a:lnTo>
                  <a:lnTo>
                    <a:pt x="1127" y="12"/>
                  </a:lnTo>
                  <a:lnTo>
                    <a:pt x="1145" y="8"/>
                  </a:lnTo>
                  <a:lnTo>
                    <a:pt x="1164" y="4"/>
                  </a:lnTo>
                  <a:lnTo>
                    <a:pt x="1182" y="2"/>
                  </a:lnTo>
                  <a:lnTo>
                    <a:pt x="1201" y="1"/>
                  </a:lnTo>
                  <a:lnTo>
                    <a:pt x="1221" y="0"/>
                  </a:lnTo>
                  <a:lnTo>
                    <a:pt x="1240" y="1"/>
                  </a:lnTo>
                  <a:lnTo>
                    <a:pt x="1260" y="2"/>
                  </a:lnTo>
                  <a:lnTo>
                    <a:pt x="1280" y="4"/>
                  </a:lnTo>
                  <a:lnTo>
                    <a:pt x="1300" y="8"/>
                  </a:lnTo>
                  <a:lnTo>
                    <a:pt x="1321" y="11"/>
                  </a:lnTo>
                  <a:lnTo>
                    <a:pt x="1342" y="15"/>
                  </a:lnTo>
                  <a:lnTo>
                    <a:pt x="1384" y="25"/>
                  </a:lnTo>
                  <a:lnTo>
                    <a:pt x="1427" y="39"/>
                  </a:lnTo>
                  <a:lnTo>
                    <a:pt x="1441" y="37"/>
                  </a:lnTo>
                  <a:lnTo>
                    <a:pt x="1454" y="36"/>
                  </a:lnTo>
                  <a:lnTo>
                    <a:pt x="1468" y="35"/>
                  </a:lnTo>
                  <a:lnTo>
                    <a:pt x="1481" y="35"/>
                  </a:lnTo>
                  <a:lnTo>
                    <a:pt x="1492" y="36"/>
                  </a:lnTo>
                  <a:lnTo>
                    <a:pt x="1504" y="37"/>
                  </a:lnTo>
                  <a:lnTo>
                    <a:pt x="1515" y="39"/>
                  </a:lnTo>
                  <a:lnTo>
                    <a:pt x="1527" y="41"/>
                  </a:lnTo>
                  <a:lnTo>
                    <a:pt x="1537" y="44"/>
                  </a:lnTo>
                  <a:lnTo>
                    <a:pt x="1548" y="47"/>
                  </a:lnTo>
                  <a:lnTo>
                    <a:pt x="1557" y="52"/>
                  </a:lnTo>
                  <a:lnTo>
                    <a:pt x="1567" y="57"/>
                  </a:lnTo>
                  <a:lnTo>
                    <a:pt x="1576" y="62"/>
                  </a:lnTo>
                  <a:lnTo>
                    <a:pt x="1585" y="67"/>
                  </a:lnTo>
                  <a:lnTo>
                    <a:pt x="1593" y="75"/>
                  </a:lnTo>
                  <a:lnTo>
                    <a:pt x="1600" y="81"/>
                  </a:lnTo>
                  <a:lnTo>
                    <a:pt x="1608" y="88"/>
                  </a:lnTo>
                  <a:lnTo>
                    <a:pt x="1614" y="97"/>
                  </a:lnTo>
                  <a:lnTo>
                    <a:pt x="1620" y="105"/>
                  </a:lnTo>
                  <a:lnTo>
                    <a:pt x="1627" y="114"/>
                  </a:lnTo>
                  <a:lnTo>
                    <a:pt x="1632" y="123"/>
                  </a:lnTo>
                  <a:lnTo>
                    <a:pt x="1636" y="133"/>
                  </a:lnTo>
                  <a:lnTo>
                    <a:pt x="1640" y="143"/>
                  </a:lnTo>
                  <a:lnTo>
                    <a:pt x="1645" y="154"/>
                  </a:lnTo>
                  <a:lnTo>
                    <a:pt x="1648" y="164"/>
                  </a:lnTo>
                  <a:lnTo>
                    <a:pt x="1651" y="176"/>
                  </a:lnTo>
                  <a:lnTo>
                    <a:pt x="1653" y="187"/>
                  </a:lnTo>
                  <a:lnTo>
                    <a:pt x="1655" y="200"/>
                  </a:lnTo>
                  <a:lnTo>
                    <a:pt x="1656" y="211"/>
                  </a:lnTo>
                  <a:lnTo>
                    <a:pt x="1656" y="225"/>
                  </a:lnTo>
                  <a:lnTo>
                    <a:pt x="1656" y="238"/>
                  </a:lnTo>
                  <a:lnTo>
                    <a:pt x="1656" y="251"/>
                  </a:lnTo>
                  <a:lnTo>
                    <a:pt x="1660" y="286"/>
                  </a:lnTo>
                  <a:lnTo>
                    <a:pt x="1664" y="321"/>
                  </a:lnTo>
                  <a:lnTo>
                    <a:pt x="1666" y="355"/>
                  </a:lnTo>
                  <a:lnTo>
                    <a:pt x="1667" y="389"/>
                  </a:lnTo>
                  <a:lnTo>
                    <a:pt x="1667" y="424"/>
                  </a:lnTo>
                  <a:lnTo>
                    <a:pt x="1666" y="458"/>
                  </a:lnTo>
                  <a:lnTo>
                    <a:pt x="1665" y="492"/>
                  </a:lnTo>
                  <a:lnTo>
                    <a:pt x="1661" y="525"/>
                  </a:lnTo>
                  <a:lnTo>
                    <a:pt x="1665" y="534"/>
                  </a:lnTo>
                  <a:lnTo>
                    <a:pt x="1668" y="544"/>
                  </a:lnTo>
                  <a:lnTo>
                    <a:pt x="1670" y="555"/>
                  </a:lnTo>
                  <a:lnTo>
                    <a:pt x="1671" y="567"/>
                  </a:lnTo>
                  <a:lnTo>
                    <a:pt x="1672" y="580"/>
                  </a:lnTo>
                  <a:lnTo>
                    <a:pt x="1672" y="594"/>
                  </a:lnTo>
                  <a:lnTo>
                    <a:pt x="1671" y="607"/>
                  </a:lnTo>
                  <a:lnTo>
                    <a:pt x="1670" y="622"/>
                  </a:lnTo>
                  <a:lnTo>
                    <a:pt x="1667" y="638"/>
                  </a:lnTo>
                  <a:lnTo>
                    <a:pt x="1664" y="653"/>
                  </a:lnTo>
                  <a:lnTo>
                    <a:pt x="1660" y="667"/>
                  </a:lnTo>
                  <a:lnTo>
                    <a:pt x="1655" y="680"/>
                  </a:lnTo>
                  <a:lnTo>
                    <a:pt x="1651" y="691"/>
                  </a:lnTo>
                  <a:lnTo>
                    <a:pt x="1646" y="702"/>
                  </a:lnTo>
                  <a:lnTo>
                    <a:pt x="1639" y="710"/>
                  </a:lnTo>
                  <a:lnTo>
                    <a:pt x="1633" y="718"/>
                  </a:lnTo>
                  <a:lnTo>
                    <a:pt x="1631" y="728"/>
                  </a:lnTo>
                  <a:lnTo>
                    <a:pt x="1629" y="740"/>
                  </a:lnTo>
                  <a:lnTo>
                    <a:pt x="1627" y="750"/>
                  </a:lnTo>
                  <a:lnTo>
                    <a:pt x="1625" y="762"/>
                  </a:lnTo>
                  <a:lnTo>
                    <a:pt x="1613" y="786"/>
                  </a:lnTo>
                  <a:lnTo>
                    <a:pt x="1603" y="807"/>
                  </a:lnTo>
                  <a:lnTo>
                    <a:pt x="1591" y="826"/>
                  </a:lnTo>
                  <a:lnTo>
                    <a:pt x="1579" y="843"/>
                  </a:lnTo>
                  <a:lnTo>
                    <a:pt x="1568" y="857"/>
                  </a:lnTo>
                  <a:lnTo>
                    <a:pt x="1554" y="872"/>
                  </a:lnTo>
                  <a:lnTo>
                    <a:pt x="1540" y="886"/>
                  </a:lnTo>
                  <a:lnTo>
                    <a:pt x="1523" y="899"/>
                  </a:lnTo>
                  <a:lnTo>
                    <a:pt x="1525" y="929"/>
                  </a:lnTo>
                  <a:lnTo>
                    <a:pt x="1526" y="958"/>
                  </a:lnTo>
                  <a:lnTo>
                    <a:pt x="1529" y="988"/>
                  </a:lnTo>
                  <a:lnTo>
                    <a:pt x="1533" y="1017"/>
                  </a:lnTo>
                  <a:lnTo>
                    <a:pt x="1536" y="1032"/>
                  </a:lnTo>
                  <a:lnTo>
                    <a:pt x="1541" y="1047"/>
                  </a:lnTo>
                  <a:lnTo>
                    <a:pt x="1545" y="1060"/>
                  </a:lnTo>
                  <a:lnTo>
                    <a:pt x="1549" y="1075"/>
                  </a:lnTo>
                  <a:lnTo>
                    <a:pt x="1555" y="1090"/>
                  </a:lnTo>
                  <a:lnTo>
                    <a:pt x="1562" y="1104"/>
                  </a:lnTo>
                  <a:lnTo>
                    <a:pt x="1568" y="1119"/>
                  </a:lnTo>
                  <a:lnTo>
                    <a:pt x="1576" y="1134"/>
                  </a:lnTo>
                  <a:lnTo>
                    <a:pt x="1694" y="1184"/>
                  </a:lnTo>
                  <a:lnTo>
                    <a:pt x="1796" y="1228"/>
                  </a:lnTo>
                  <a:lnTo>
                    <a:pt x="1884" y="1268"/>
                  </a:lnTo>
                  <a:lnTo>
                    <a:pt x="1959" y="1303"/>
                  </a:lnTo>
                  <a:lnTo>
                    <a:pt x="2022" y="1333"/>
                  </a:lnTo>
                  <a:lnTo>
                    <a:pt x="2075" y="1361"/>
                  </a:lnTo>
                  <a:lnTo>
                    <a:pt x="2120" y="1385"/>
                  </a:lnTo>
                  <a:lnTo>
                    <a:pt x="2158" y="1407"/>
                  </a:lnTo>
                  <a:lnTo>
                    <a:pt x="2191" y="1426"/>
                  </a:lnTo>
                  <a:lnTo>
                    <a:pt x="2218" y="1445"/>
                  </a:lnTo>
                  <a:lnTo>
                    <a:pt x="2243" y="1462"/>
                  </a:lnTo>
                  <a:lnTo>
                    <a:pt x="2266" y="1477"/>
                  </a:lnTo>
                  <a:lnTo>
                    <a:pt x="2290" y="1494"/>
                  </a:lnTo>
                  <a:lnTo>
                    <a:pt x="2315" y="1511"/>
                  </a:lnTo>
                  <a:lnTo>
                    <a:pt x="2342" y="1529"/>
                  </a:lnTo>
                  <a:lnTo>
                    <a:pt x="2374" y="1549"/>
                  </a:lnTo>
                  <a:lnTo>
                    <a:pt x="2387" y="1559"/>
                  </a:lnTo>
                  <a:lnTo>
                    <a:pt x="2400" y="1571"/>
                  </a:lnTo>
                  <a:lnTo>
                    <a:pt x="2411" y="1582"/>
                  </a:lnTo>
                  <a:lnTo>
                    <a:pt x="2423" y="1593"/>
                  </a:lnTo>
                  <a:lnTo>
                    <a:pt x="2433" y="1606"/>
                  </a:lnTo>
                  <a:lnTo>
                    <a:pt x="2444" y="1617"/>
                  </a:lnTo>
                  <a:lnTo>
                    <a:pt x="2453" y="1629"/>
                  </a:lnTo>
                  <a:lnTo>
                    <a:pt x="2463" y="1641"/>
                  </a:lnTo>
                  <a:lnTo>
                    <a:pt x="2470" y="1654"/>
                  </a:lnTo>
                  <a:lnTo>
                    <a:pt x="2479" y="1666"/>
                  </a:lnTo>
                  <a:lnTo>
                    <a:pt x="2486" y="1679"/>
                  </a:lnTo>
                  <a:lnTo>
                    <a:pt x="2492" y="1692"/>
                  </a:lnTo>
                  <a:lnTo>
                    <a:pt x="2498" y="1705"/>
                  </a:lnTo>
                  <a:lnTo>
                    <a:pt x="2503" y="1718"/>
                  </a:lnTo>
                  <a:lnTo>
                    <a:pt x="2508" y="1732"/>
                  </a:lnTo>
                  <a:lnTo>
                    <a:pt x="2512" y="1745"/>
                  </a:lnTo>
                  <a:lnTo>
                    <a:pt x="2515" y="1759"/>
                  </a:lnTo>
                  <a:lnTo>
                    <a:pt x="2519" y="1773"/>
                  </a:lnTo>
                  <a:lnTo>
                    <a:pt x="2521" y="1787"/>
                  </a:lnTo>
                  <a:lnTo>
                    <a:pt x="2523" y="1801"/>
                  </a:lnTo>
                  <a:lnTo>
                    <a:pt x="2524" y="1816"/>
                  </a:lnTo>
                  <a:lnTo>
                    <a:pt x="2525" y="1830"/>
                  </a:lnTo>
                  <a:lnTo>
                    <a:pt x="2525" y="1845"/>
                  </a:lnTo>
                  <a:lnTo>
                    <a:pt x="2524" y="1860"/>
                  </a:lnTo>
                  <a:lnTo>
                    <a:pt x="2522" y="1890"/>
                  </a:lnTo>
                  <a:lnTo>
                    <a:pt x="2516" y="1921"/>
                  </a:lnTo>
                  <a:lnTo>
                    <a:pt x="2510" y="1952"/>
                  </a:lnTo>
                  <a:lnTo>
                    <a:pt x="2502" y="1985"/>
                  </a:lnTo>
                  <a:lnTo>
                    <a:pt x="2507" y="2001"/>
                  </a:lnTo>
                  <a:lnTo>
                    <a:pt x="2510" y="2011"/>
                  </a:lnTo>
                  <a:lnTo>
                    <a:pt x="2512" y="2018"/>
                  </a:lnTo>
                  <a:lnTo>
                    <a:pt x="2514" y="2025"/>
                  </a:lnTo>
                  <a:lnTo>
                    <a:pt x="2516" y="2031"/>
                  </a:lnTo>
                  <a:lnTo>
                    <a:pt x="2521" y="2042"/>
                  </a:lnTo>
                  <a:lnTo>
                    <a:pt x="2526" y="2057"/>
                  </a:lnTo>
                  <a:lnTo>
                    <a:pt x="2533" y="2080"/>
                  </a:lnTo>
                  <a:lnTo>
                    <a:pt x="2537" y="2154"/>
                  </a:lnTo>
                  <a:lnTo>
                    <a:pt x="2542" y="2225"/>
                  </a:lnTo>
                  <a:lnTo>
                    <a:pt x="2545" y="2296"/>
                  </a:lnTo>
                  <a:lnTo>
                    <a:pt x="2547" y="2365"/>
                  </a:lnTo>
                  <a:lnTo>
                    <a:pt x="2548" y="2432"/>
                  </a:lnTo>
                  <a:lnTo>
                    <a:pt x="2549" y="2499"/>
                  </a:lnTo>
                  <a:lnTo>
                    <a:pt x="2549" y="2564"/>
                  </a:lnTo>
                  <a:lnTo>
                    <a:pt x="2549" y="2628"/>
                  </a:lnTo>
                  <a:lnTo>
                    <a:pt x="2548" y="2691"/>
                  </a:lnTo>
                  <a:lnTo>
                    <a:pt x="2547" y="2753"/>
                  </a:lnTo>
                  <a:lnTo>
                    <a:pt x="2546" y="2814"/>
                  </a:lnTo>
                  <a:lnTo>
                    <a:pt x="2544" y="2875"/>
                  </a:lnTo>
                  <a:lnTo>
                    <a:pt x="2542" y="2935"/>
                  </a:lnTo>
                  <a:lnTo>
                    <a:pt x="2539" y="2993"/>
                  </a:lnTo>
                  <a:lnTo>
                    <a:pt x="2536" y="3053"/>
                  </a:lnTo>
                  <a:lnTo>
                    <a:pt x="2533" y="3111"/>
                  </a:lnTo>
                  <a:lnTo>
                    <a:pt x="2536" y="3143"/>
                  </a:lnTo>
                  <a:lnTo>
                    <a:pt x="2537" y="3173"/>
                  </a:lnTo>
                  <a:lnTo>
                    <a:pt x="2536" y="3202"/>
                  </a:lnTo>
                  <a:lnTo>
                    <a:pt x="2534" y="3230"/>
                  </a:lnTo>
                  <a:lnTo>
                    <a:pt x="2529" y="3256"/>
                  </a:lnTo>
                  <a:lnTo>
                    <a:pt x="2524" y="3281"/>
                  </a:lnTo>
                  <a:lnTo>
                    <a:pt x="2515" y="3306"/>
                  </a:lnTo>
                  <a:lnTo>
                    <a:pt x="2507" y="3330"/>
                  </a:lnTo>
                  <a:lnTo>
                    <a:pt x="2495" y="3352"/>
                  </a:lnTo>
                  <a:lnTo>
                    <a:pt x="2484" y="3373"/>
                  </a:lnTo>
                  <a:lnTo>
                    <a:pt x="2470" y="3394"/>
                  </a:lnTo>
                  <a:lnTo>
                    <a:pt x="2456" y="3414"/>
                  </a:lnTo>
                  <a:lnTo>
                    <a:pt x="2440" y="3431"/>
                  </a:lnTo>
                  <a:lnTo>
                    <a:pt x="2422" y="3449"/>
                  </a:lnTo>
                  <a:lnTo>
                    <a:pt x="2404" y="3467"/>
                  </a:lnTo>
                  <a:lnTo>
                    <a:pt x="2384" y="3484"/>
                  </a:lnTo>
                  <a:lnTo>
                    <a:pt x="2377" y="3486"/>
                  </a:lnTo>
                  <a:lnTo>
                    <a:pt x="2368" y="3489"/>
                  </a:lnTo>
                  <a:lnTo>
                    <a:pt x="2360" y="3491"/>
                  </a:lnTo>
                  <a:lnTo>
                    <a:pt x="2353" y="3495"/>
                  </a:lnTo>
                  <a:lnTo>
                    <a:pt x="2314" y="3529"/>
                  </a:lnTo>
                  <a:lnTo>
                    <a:pt x="2275" y="3563"/>
                  </a:lnTo>
                  <a:lnTo>
                    <a:pt x="2237" y="3597"/>
                  </a:lnTo>
                  <a:lnTo>
                    <a:pt x="2198" y="3632"/>
                  </a:lnTo>
                  <a:lnTo>
                    <a:pt x="2159" y="3667"/>
                  </a:lnTo>
                  <a:lnTo>
                    <a:pt x="2122" y="3701"/>
                  </a:lnTo>
                  <a:lnTo>
                    <a:pt x="2083" y="3736"/>
                  </a:lnTo>
                  <a:lnTo>
                    <a:pt x="2044" y="3771"/>
                  </a:lnTo>
                  <a:lnTo>
                    <a:pt x="2048" y="3841"/>
                  </a:lnTo>
                  <a:lnTo>
                    <a:pt x="2052" y="3912"/>
                  </a:lnTo>
                  <a:lnTo>
                    <a:pt x="2056" y="3982"/>
                  </a:lnTo>
                  <a:lnTo>
                    <a:pt x="2061" y="4052"/>
                  </a:lnTo>
                  <a:lnTo>
                    <a:pt x="2064" y="4123"/>
                  </a:lnTo>
                  <a:lnTo>
                    <a:pt x="2068" y="4193"/>
                  </a:lnTo>
                  <a:lnTo>
                    <a:pt x="2072" y="4264"/>
                  </a:lnTo>
                  <a:lnTo>
                    <a:pt x="2076" y="4334"/>
                  </a:lnTo>
                  <a:lnTo>
                    <a:pt x="2081" y="4404"/>
                  </a:lnTo>
                  <a:lnTo>
                    <a:pt x="2084" y="4475"/>
                  </a:lnTo>
                  <a:lnTo>
                    <a:pt x="2088" y="4545"/>
                  </a:lnTo>
                  <a:lnTo>
                    <a:pt x="2092" y="4616"/>
                  </a:lnTo>
                  <a:lnTo>
                    <a:pt x="2096" y="4686"/>
                  </a:lnTo>
                  <a:lnTo>
                    <a:pt x="2100" y="4756"/>
                  </a:lnTo>
                  <a:lnTo>
                    <a:pt x="2104" y="4828"/>
                  </a:lnTo>
                  <a:lnTo>
                    <a:pt x="2108" y="4898"/>
                  </a:lnTo>
                  <a:lnTo>
                    <a:pt x="2078" y="4911"/>
                  </a:lnTo>
                  <a:lnTo>
                    <a:pt x="2049" y="4924"/>
                  </a:lnTo>
                  <a:lnTo>
                    <a:pt x="2021" y="4938"/>
                  </a:lnTo>
                  <a:lnTo>
                    <a:pt x="1991" y="4951"/>
                  </a:lnTo>
                  <a:lnTo>
                    <a:pt x="2003" y="5100"/>
                  </a:lnTo>
                  <a:lnTo>
                    <a:pt x="2013" y="5250"/>
                  </a:lnTo>
                  <a:lnTo>
                    <a:pt x="2024" y="5399"/>
                  </a:lnTo>
                  <a:lnTo>
                    <a:pt x="2033" y="5548"/>
                  </a:lnTo>
                  <a:lnTo>
                    <a:pt x="2043" y="5699"/>
                  </a:lnTo>
                  <a:lnTo>
                    <a:pt x="2051" y="5848"/>
                  </a:lnTo>
                  <a:lnTo>
                    <a:pt x="2058" y="5997"/>
                  </a:lnTo>
                  <a:lnTo>
                    <a:pt x="2066" y="6147"/>
                  </a:lnTo>
                  <a:lnTo>
                    <a:pt x="2072" y="6297"/>
                  </a:lnTo>
                  <a:lnTo>
                    <a:pt x="2078" y="6446"/>
                  </a:lnTo>
                  <a:lnTo>
                    <a:pt x="2084" y="6596"/>
                  </a:lnTo>
                  <a:lnTo>
                    <a:pt x="2089" y="6745"/>
                  </a:lnTo>
                  <a:lnTo>
                    <a:pt x="2094" y="6894"/>
                  </a:lnTo>
                  <a:lnTo>
                    <a:pt x="2099" y="7045"/>
                  </a:lnTo>
                  <a:lnTo>
                    <a:pt x="2104" y="7194"/>
                  </a:lnTo>
                  <a:lnTo>
                    <a:pt x="2108" y="7343"/>
                  </a:lnTo>
                  <a:lnTo>
                    <a:pt x="2106" y="7411"/>
                  </a:lnTo>
                  <a:lnTo>
                    <a:pt x="2104" y="7480"/>
                  </a:lnTo>
                  <a:lnTo>
                    <a:pt x="2100" y="7547"/>
                  </a:lnTo>
                  <a:lnTo>
                    <a:pt x="2097" y="7613"/>
                  </a:lnTo>
                  <a:lnTo>
                    <a:pt x="2094" y="7677"/>
                  </a:lnTo>
                  <a:lnTo>
                    <a:pt x="2089" y="7739"/>
                  </a:lnTo>
                  <a:lnTo>
                    <a:pt x="2084" y="7798"/>
                  </a:lnTo>
                  <a:lnTo>
                    <a:pt x="2076" y="7855"/>
                  </a:lnTo>
                  <a:lnTo>
                    <a:pt x="2072" y="7882"/>
                  </a:lnTo>
                  <a:lnTo>
                    <a:pt x="2068" y="7908"/>
                  </a:lnTo>
                  <a:lnTo>
                    <a:pt x="2064" y="7933"/>
                  </a:lnTo>
                  <a:lnTo>
                    <a:pt x="2058" y="7958"/>
                  </a:lnTo>
                  <a:lnTo>
                    <a:pt x="2053" y="7981"/>
                  </a:lnTo>
                  <a:lnTo>
                    <a:pt x="2047" y="8003"/>
                  </a:lnTo>
                  <a:lnTo>
                    <a:pt x="2041" y="8023"/>
                  </a:lnTo>
                  <a:lnTo>
                    <a:pt x="2033" y="8043"/>
                  </a:lnTo>
                  <a:lnTo>
                    <a:pt x="2026" y="8062"/>
                  </a:lnTo>
                  <a:lnTo>
                    <a:pt x="2019" y="8078"/>
                  </a:lnTo>
                  <a:lnTo>
                    <a:pt x="2010" y="8094"/>
                  </a:lnTo>
                  <a:lnTo>
                    <a:pt x="2001" y="8109"/>
                  </a:lnTo>
                  <a:lnTo>
                    <a:pt x="1991" y="8121"/>
                  </a:lnTo>
                  <a:lnTo>
                    <a:pt x="1982" y="8133"/>
                  </a:lnTo>
                  <a:lnTo>
                    <a:pt x="1970" y="8142"/>
                  </a:lnTo>
                  <a:lnTo>
                    <a:pt x="1959" y="8151"/>
                  </a:lnTo>
                  <a:lnTo>
                    <a:pt x="1971" y="8163"/>
                  </a:lnTo>
                  <a:lnTo>
                    <a:pt x="1983" y="8177"/>
                  </a:lnTo>
                  <a:lnTo>
                    <a:pt x="1992" y="8191"/>
                  </a:lnTo>
                  <a:lnTo>
                    <a:pt x="2000" y="8206"/>
                  </a:lnTo>
                  <a:lnTo>
                    <a:pt x="2006" y="8220"/>
                  </a:lnTo>
                  <a:lnTo>
                    <a:pt x="2011" y="8236"/>
                  </a:lnTo>
                  <a:lnTo>
                    <a:pt x="2015" y="8252"/>
                  </a:lnTo>
                  <a:lnTo>
                    <a:pt x="2019" y="8267"/>
                  </a:lnTo>
                  <a:lnTo>
                    <a:pt x="2021" y="8284"/>
                  </a:lnTo>
                  <a:lnTo>
                    <a:pt x="2022" y="8301"/>
                  </a:lnTo>
                  <a:lnTo>
                    <a:pt x="2023" y="8319"/>
                  </a:lnTo>
                  <a:lnTo>
                    <a:pt x="2024" y="8336"/>
                  </a:lnTo>
                  <a:lnTo>
                    <a:pt x="2024" y="8372"/>
                  </a:lnTo>
                  <a:lnTo>
                    <a:pt x="2023" y="8406"/>
                  </a:lnTo>
                  <a:lnTo>
                    <a:pt x="1997" y="8415"/>
                  </a:lnTo>
                  <a:lnTo>
                    <a:pt x="1970" y="8422"/>
                  </a:lnTo>
                  <a:lnTo>
                    <a:pt x="1943" y="8430"/>
                  </a:lnTo>
                  <a:lnTo>
                    <a:pt x="1917" y="8439"/>
                  </a:lnTo>
                  <a:lnTo>
                    <a:pt x="1906" y="8461"/>
                  </a:lnTo>
                  <a:lnTo>
                    <a:pt x="1896" y="8484"/>
                  </a:lnTo>
                  <a:lnTo>
                    <a:pt x="1885" y="8506"/>
                  </a:lnTo>
                  <a:lnTo>
                    <a:pt x="1874" y="8529"/>
                  </a:lnTo>
                  <a:lnTo>
                    <a:pt x="1863" y="8551"/>
                  </a:lnTo>
                  <a:lnTo>
                    <a:pt x="1853" y="8574"/>
                  </a:lnTo>
                  <a:lnTo>
                    <a:pt x="1842" y="8596"/>
                  </a:lnTo>
                  <a:lnTo>
                    <a:pt x="1832" y="8619"/>
                  </a:lnTo>
                  <a:lnTo>
                    <a:pt x="1808" y="8637"/>
                  </a:lnTo>
                  <a:lnTo>
                    <a:pt x="1785" y="8654"/>
                  </a:lnTo>
                  <a:lnTo>
                    <a:pt x="1760" y="8670"/>
                  </a:lnTo>
                  <a:lnTo>
                    <a:pt x="1734" y="8685"/>
                  </a:lnTo>
                  <a:lnTo>
                    <a:pt x="1707" y="8699"/>
                  </a:lnTo>
                  <a:lnTo>
                    <a:pt x="1678" y="8712"/>
                  </a:lnTo>
                  <a:lnTo>
                    <a:pt x="1649" y="8725"/>
                  </a:lnTo>
                  <a:lnTo>
                    <a:pt x="1619" y="8736"/>
                  </a:lnTo>
                  <a:lnTo>
                    <a:pt x="1588" y="8747"/>
                  </a:lnTo>
                  <a:lnTo>
                    <a:pt x="1555" y="8757"/>
                  </a:lnTo>
                  <a:lnTo>
                    <a:pt x="1523" y="8765"/>
                  </a:lnTo>
                  <a:lnTo>
                    <a:pt x="1488" y="8774"/>
                  </a:lnTo>
                  <a:lnTo>
                    <a:pt x="1453" y="8781"/>
                  </a:lnTo>
                  <a:lnTo>
                    <a:pt x="1417" y="8789"/>
                  </a:lnTo>
                  <a:lnTo>
                    <a:pt x="1380" y="8795"/>
                  </a:lnTo>
                  <a:lnTo>
                    <a:pt x="1342" y="8800"/>
                  </a:lnTo>
                  <a:lnTo>
                    <a:pt x="1335" y="8797"/>
                  </a:lnTo>
                  <a:lnTo>
                    <a:pt x="1326" y="8795"/>
                  </a:lnTo>
                  <a:lnTo>
                    <a:pt x="1319" y="8792"/>
                  </a:lnTo>
                  <a:lnTo>
                    <a:pt x="1311" y="8790"/>
                  </a:lnTo>
                  <a:lnTo>
                    <a:pt x="1278" y="8776"/>
                  </a:lnTo>
                  <a:lnTo>
                    <a:pt x="1248" y="8763"/>
                  </a:lnTo>
                  <a:lnTo>
                    <a:pt x="1221" y="8750"/>
                  </a:lnTo>
                  <a:lnTo>
                    <a:pt x="1198" y="8736"/>
                  </a:lnTo>
                  <a:lnTo>
                    <a:pt x="1188" y="8729"/>
                  </a:lnTo>
                  <a:lnTo>
                    <a:pt x="1178" y="8721"/>
                  </a:lnTo>
                  <a:lnTo>
                    <a:pt x="1170" y="8714"/>
                  </a:lnTo>
                  <a:lnTo>
                    <a:pt x="1162" y="8708"/>
                  </a:lnTo>
                  <a:lnTo>
                    <a:pt x="1155" y="8700"/>
                  </a:lnTo>
                  <a:lnTo>
                    <a:pt x="1150" y="8693"/>
                  </a:lnTo>
                  <a:lnTo>
                    <a:pt x="1145" y="8685"/>
                  </a:lnTo>
                  <a:lnTo>
                    <a:pt x="1140" y="8677"/>
                  </a:lnTo>
                  <a:lnTo>
                    <a:pt x="1137" y="8670"/>
                  </a:lnTo>
                  <a:lnTo>
                    <a:pt x="1135" y="8663"/>
                  </a:lnTo>
                  <a:lnTo>
                    <a:pt x="1134" y="8654"/>
                  </a:lnTo>
                  <a:lnTo>
                    <a:pt x="1134" y="8647"/>
                  </a:lnTo>
                  <a:lnTo>
                    <a:pt x="1135" y="8638"/>
                  </a:lnTo>
                  <a:lnTo>
                    <a:pt x="1137" y="8630"/>
                  </a:lnTo>
                  <a:lnTo>
                    <a:pt x="1140" y="8623"/>
                  </a:lnTo>
                  <a:lnTo>
                    <a:pt x="1145" y="8614"/>
                  </a:lnTo>
                  <a:lnTo>
                    <a:pt x="1150" y="8606"/>
                  </a:lnTo>
                  <a:lnTo>
                    <a:pt x="1155" y="8597"/>
                  </a:lnTo>
                  <a:lnTo>
                    <a:pt x="1162" y="8589"/>
                  </a:lnTo>
                  <a:lnTo>
                    <a:pt x="1171" y="8581"/>
                  </a:lnTo>
                  <a:lnTo>
                    <a:pt x="1180" y="8571"/>
                  </a:lnTo>
                  <a:lnTo>
                    <a:pt x="1191" y="8563"/>
                  </a:lnTo>
                  <a:lnTo>
                    <a:pt x="1202" y="8553"/>
                  </a:lnTo>
                  <a:lnTo>
                    <a:pt x="1215" y="8545"/>
                  </a:lnTo>
                  <a:lnTo>
                    <a:pt x="1246" y="8506"/>
                  </a:lnTo>
                  <a:lnTo>
                    <a:pt x="1279" y="8467"/>
                  </a:lnTo>
                  <a:lnTo>
                    <a:pt x="1311" y="8429"/>
                  </a:lnTo>
                  <a:lnTo>
                    <a:pt x="1342" y="8390"/>
                  </a:lnTo>
                  <a:lnTo>
                    <a:pt x="1375" y="8352"/>
                  </a:lnTo>
                  <a:lnTo>
                    <a:pt x="1406" y="8314"/>
                  </a:lnTo>
                  <a:lnTo>
                    <a:pt x="1439" y="8275"/>
                  </a:lnTo>
                  <a:lnTo>
                    <a:pt x="1470" y="8236"/>
                  </a:lnTo>
                  <a:lnTo>
                    <a:pt x="1475" y="8210"/>
                  </a:lnTo>
                  <a:lnTo>
                    <a:pt x="1481" y="8183"/>
                  </a:lnTo>
                  <a:lnTo>
                    <a:pt x="1484" y="8156"/>
                  </a:lnTo>
                  <a:lnTo>
                    <a:pt x="1487" y="8129"/>
                  </a:lnTo>
                  <a:lnTo>
                    <a:pt x="1489" y="8101"/>
                  </a:lnTo>
                  <a:lnTo>
                    <a:pt x="1490" y="8074"/>
                  </a:lnTo>
                  <a:lnTo>
                    <a:pt x="1491" y="8046"/>
                  </a:lnTo>
                  <a:lnTo>
                    <a:pt x="1491" y="8018"/>
                  </a:lnTo>
                  <a:lnTo>
                    <a:pt x="1490" y="7990"/>
                  </a:lnTo>
                  <a:lnTo>
                    <a:pt x="1489" y="7962"/>
                  </a:lnTo>
                  <a:lnTo>
                    <a:pt x="1487" y="7933"/>
                  </a:lnTo>
                  <a:lnTo>
                    <a:pt x="1485" y="7905"/>
                  </a:lnTo>
                  <a:lnTo>
                    <a:pt x="1479" y="7847"/>
                  </a:lnTo>
                  <a:lnTo>
                    <a:pt x="1470" y="7789"/>
                  </a:lnTo>
                  <a:lnTo>
                    <a:pt x="1459" y="7757"/>
                  </a:lnTo>
                  <a:lnTo>
                    <a:pt x="1447" y="7722"/>
                  </a:lnTo>
                  <a:lnTo>
                    <a:pt x="1438" y="7686"/>
                  </a:lnTo>
                  <a:lnTo>
                    <a:pt x="1428" y="7649"/>
                  </a:lnTo>
                  <a:lnTo>
                    <a:pt x="1419" y="7611"/>
                  </a:lnTo>
                  <a:lnTo>
                    <a:pt x="1410" y="7571"/>
                  </a:lnTo>
                  <a:lnTo>
                    <a:pt x="1402" y="7531"/>
                  </a:lnTo>
                  <a:lnTo>
                    <a:pt x="1395" y="7490"/>
                  </a:lnTo>
                  <a:lnTo>
                    <a:pt x="1381" y="7405"/>
                  </a:lnTo>
                  <a:lnTo>
                    <a:pt x="1368" y="7318"/>
                  </a:lnTo>
                  <a:lnTo>
                    <a:pt x="1357" y="7229"/>
                  </a:lnTo>
                  <a:lnTo>
                    <a:pt x="1345" y="7140"/>
                  </a:lnTo>
                  <a:lnTo>
                    <a:pt x="1333" y="7052"/>
                  </a:lnTo>
                  <a:lnTo>
                    <a:pt x="1321" y="6963"/>
                  </a:lnTo>
                  <a:lnTo>
                    <a:pt x="1307" y="6876"/>
                  </a:lnTo>
                  <a:lnTo>
                    <a:pt x="1294" y="6791"/>
                  </a:lnTo>
                  <a:lnTo>
                    <a:pt x="1285" y="6750"/>
                  </a:lnTo>
                  <a:lnTo>
                    <a:pt x="1278" y="6710"/>
                  </a:lnTo>
                  <a:lnTo>
                    <a:pt x="1269" y="6672"/>
                  </a:lnTo>
                  <a:lnTo>
                    <a:pt x="1259" y="6633"/>
                  </a:lnTo>
                  <a:lnTo>
                    <a:pt x="1250" y="6596"/>
                  </a:lnTo>
                  <a:lnTo>
                    <a:pt x="1238" y="6560"/>
                  </a:lnTo>
                  <a:lnTo>
                    <a:pt x="1228" y="6526"/>
                  </a:lnTo>
                  <a:lnTo>
                    <a:pt x="1215" y="6493"/>
                  </a:lnTo>
                  <a:lnTo>
                    <a:pt x="1214" y="6549"/>
                  </a:lnTo>
                  <a:lnTo>
                    <a:pt x="1214" y="6604"/>
                  </a:lnTo>
                  <a:lnTo>
                    <a:pt x="1213" y="6660"/>
                  </a:lnTo>
                  <a:lnTo>
                    <a:pt x="1212" y="6716"/>
                  </a:lnTo>
                  <a:lnTo>
                    <a:pt x="1212" y="6771"/>
                  </a:lnTo>
                  <a:lnTo>
                    <a:pt x="1211" y="6827"/>
                  </a:lnTo>
                  <a:lnTo>
                    <a:pt x="1211" y="6884"/>
                  </a:lnTo>
                  <a:lnTo>
                    <a:pt x="1210" y="6940"/>
                  </a:lnTo>
                  <a:lnTo>
                    <a:pt x="1209" y="6995"/>
                  </a:lnTo>
                  <a:lnTo>
                    <a:pt x="1209" y="7051"/>
                  </a:lnTo>
                  <a:lnTo>
                    <a:pt x="1208" y="7107"/>
                  </a:lnTo>
                  <a:lnTo>
                    <a:pt x="1207" y="7162"/>
                  </a:lnTo>
                  <a:lnTo>
                    <a:pt x="1207" y="7218"/>
                  </a:lnTo>
                  <a:lnTo>
                    <a:pt x="1206" y="7274"/>
                  </a:lnTo>
                  <a:lnTo>
                    <a:pt x="1206" y="7330"/>
                  </a:lnTo>
                  <a:lnTo>
                    <a:pt x="1204" y="7386"/>
                  </a:lnTo>
                  <a:lnTo>
                    <a:pt x="1207" y="7410"/>
                  </a:lnTo>
                  <a:lnTo>
                    <a:pt x="1207" y="7436"/>
                  </a:lnTo>
                  <a:lnTo>
                    <a:pt x="1206" y="7463"/>
                  </a:lnTo>
                  <a:lnTo>
                    <a:pt x="1204" y="7489"/>
                  </a:lnTo>
                  <a:lnTo>
                    <a:pt x="1198" y="7544"/>
                  </a:lnTo>
                  <a:lnTo>
                    <a:pt x="1191" y="7598"/>
                  </a:lnTo>
                  <a:lnTo>
                    <a:pt x="1183" y="7653"/>
                  </a:lnTo>
                  <a:lnTo>
                    <a:pt x="1178" y="7708"/>
                  </a:lnTo>
                  <a:lnTo>
                    <a:pt x="1176" y="7734"/>
                  </a:lnTo>
                  <a:lnTo>
                    <a:pt x="1175" y="7760"/>
                  </a:lnTo>
                  <a:lnTo>
                    <a:pt x="1176" y="7786"/>
                  </a:lnTo>
                  <a:lnTo>
                    <a:pt x="1178" y="7810"/>
                  </a:lnTo>
                  <a:lnTo>
                    <a:pt x="1175" y="7839"/>
                  </a:lnTo>
                  <a:lnTo>
                    <a:pt x="1172" y="7865"/>
                  </a:lnTo>
                  <a:lnTo>
                    <a:pt x="1168" y="7891"/>
                  </a:lnTo>
                  <a:lnTo>
                    <a:pt x="1164" y="7917"/>
                  </a:lnTo>
                  <a:lnTo>
                    <a:pt x="1158" y="7941"/>
                  </a:lnTo>
                  <a:lnTo>
                    <a:pt x="1153" y="7963"/>
                  </a:lnTo>
                  <a:lnTo>
                    <a:pt x="1147" y="7985"/>
                  </a:lnTo>
                  <a:lnTo>
                    <a:pt x="1140" y="8005"/>
                  </a:lnTo>
                  <a:lnTo>
                    <a:pt x="1133" y="8024"/>
                  </a:lnTo>
                  <a:lnTo>
                    <a:pt x="1126" y="8041"/>
                  </a:lnTo>
                  <a:lnTo>
                    <a:pt x="1118" y="8056"/>
                  </a:lnTo>
                  <a:lnTo>
                    <a:pt x="1110" y="8070"/>
                  </a:lnTo>
                  <a:lnTo>
                    <a:pt x="1100" y="8082"/>
                  </a:lnTo>
                  <a:lnTo>
                    <a:pt x="1091" y="8091"/>
                  </a:lnTo>
                  <a:lnTo>
                    <a:pt x="1087" y="8095"/>
                  </a:lnTo>
                  <a:lnTo>
                    <a:pt x="1082" y="8098"/>
                  </a:lnTo>
                  <a:lnTo>
                    <a:pt x="1076" y="8101"/>
                  </a:lnTo>
                  <a:lnTo>
                    <a:pt x="1071" y="8104"/>
                  </a:lnTo>
                  <a:lnTo>
                    <a:pt x="1021" y="8109"/>
                  </a:lnTo>
                  <a:lnTo>
                    <a:pt x="981" y="8113"/>
                  </a:lnTo>
                  <a:lnTo>
                    <a:pt x="950" y="8115"/>
                  </a:lnTo>
                  <a:lnTo>
                    <a:pt x="928" y="8116"/>
                  </a:lnTo>
                  <a:lnTo>
                    <a:pt x="912" y="8117"/>
                  </a:lnTo>
                  <a:lnTo>
                    <a:pt x="902" y="8118"/>
                  </a:lnTo>
                  <a:lnTo>
                    <a:pt x="895" y="8118"/>
                  </a:lnTo>
                  <a:lnTo>
                    <a:pt x="890" y="8120"/>
                  </a:lnTo>
                  <a:lnTo>
                    <a:pt x="886" y="8123"/>
                  </a:lnTo>
                  <a:lnTo>
                    <a:pt x="881" y="8126"/>
                  </a:lnTo>
                  <a:lnTo>
                    <a:pt x="874" y="8131"/>
                  </a:lnTo>
                  <a:lnTo>
                    <a:pt x="862" y="8138"/>
                  </a:lnTo>
                  <a:lnTo>
                    <a:pt x="845" y="8148"/>
                  </a:lnTo>
                  <a:lnTo>
                    <a:pt x="821" y="8159"/>
                  </a:lnTo>
                  <a:lnTo>
                    <a:pt x="790" y="8175"/>
                  </a:lnTo>
                  <a:lnTo>
                    <a:pt x="748" y="8194"/>
                  </a:lnTo>
                  <a:lnTo>
                    <a:pt x="690" y="8207"/>
                  </a:lnTo>
                  <a:lnTo>
                    <a:pt x="644" y="8217"/>
                  </a:lnTo>
                  <a:lnTo>
                    <a:pt x="606" y="8227"/>
                  </a:lnTo>
                  <a:lnTo>
                    <a:pt x="572" y="8236"/>
                  </a:lnTo>
                  <a:lnTo>
                    <a:pt x="537" y="8245"/>
                  </a:lnTo>
                  <a:lnTo>
                    <a:pt x="500" y="8256"/>
                  </a:lnTo>
                  <a:lnTo>
                    <a:pt x="454" y="8266"/>
                  </a:lnTo>
                  <a:lnTo>
                    <a:pt x="397" y="8279"/>
                  </a:lnTo>
                  <a:lnTo>
                    <a:pt x="352" y="8280"/>
                  </a:lnTo>
                  <a:lnTo>
                    <a:pt x="290" y="8282"/>
                  </a:lnTo>
                  <a:lnTo>
                    <a:pt x="256" y="8282"/>
                  </a:lnTo>
                  <a:lnTo>
                    <a:pt x="221" y="8281"/>
                  </a:lnTo>
                  <a:lnTo>
                    <a:pt x="204" y="8280"/>
                  </a:lnTo>
                  <a:lnTo>
                    <a:pt x="189" y="8278"/>
                  </a:lnTo>
                  <a:lnTo>
                    <a:pt x="172" y="8275"/>
                  </a:lnTo>
                  <a:lnTo>
                    <a:pt x="157" y="8272"/>
                  </a:lnTo>
                  <a:lnTo>
                    <a:pt x="142" y="8267"/>
                  </a:lnTo>
                  <a:lnTo>
                    <a:pt x="130" y="8262"/>
                  </a:lnTo>
                  <a:lnTo>
                    <a:pt x="117" y="8257"/>
                  </a:lnTo>
                  <a:lnTo>
                    <a:pt x="107" y="8250"/>
                  </a:lnTo>
                  <a:lnTo>
                    <a:pt x="97" y="8241"/>
                  </a:lnTo>
                  <a:lnTo>
                    <a:pt x="89" y="8233"/>
                  </a:lnTo>
                  <a:lnTo>
                    <a:pt x="84" y="8222"/>
                  </a:lnTo>
                  <a:lnTo>
                    <a:pt x="79" y="8211"/>
                  </a:lnTo>
                  <a:lnTo>
                    <a:pt x="77" y="8198"/>
                  </a:lnTo>
                  <a:lnTo>
                    <a:pt x="77" y="8184"/>
                  </a:lnTo>
                  <a:lnTo>
                    <a:pt x="81" y="8169"/>
                  </a:lnTo>
                  <a:lnTo>
                    <a:pt x="86" y="8151"/>
                  </a:lnTo>
                  <a:lnTo>
                    <a:pt x="94" y="8133"/>
                  </a:lnTo>
                  <a:lnTo>
                    <a:pt x="105" y="8112"/>
                  </a:lnTo>
                  <a:lnTo>
                    <a:pt x="118" y="8090"/>
                  </a:lnTo>
                  <a:lnTo>
                    <a:pt x="136" y="8066"/>
                  </a:lnTo>
                  <a:lnTo>
                    <a:pt x="163" y="8055"/>
                  </a:lnTo>
                  <a:lnTo>
                    <a:pt x="190" y="8043"/>
                  </a:lnTo>
                  <a:lnTo>
                    <a:pt x="216" y="8029"/>
                  </a:lnTo>
                  <a:lnTo>
                    <a:pt x="242" y="8015"/>
                  </a:lnTo>
                  <a:lnTo>
                    <a:pt x="295" y="7986"/>
                  </a:lnTo>
                  <a:lnTo>
                    <a:pt x="346" y="7954"/>
                  </a:lnTo>
                  <a:lnTo>
                    <a:pt x="398" y="7924"/>
                  </a:lnTo>
                  <a:lnTo>
                    <a:pt x="449" y="7893"/>
                  </a:lnTo>
                  <a:lnTo>
                    <a:pt x="475" y="7880"/>
                  </a:lnTo>
                  <a:lnTo>
                    <a:pt x="502" y="7866"/>
                  </a:lnTo>
                  <a:lnTo>
                    <a:pt x="529" y="7855"/>
                  </a:lnTo>
                  <a:lnTo>
                    <a:pt x="556" y="7843"/>
                  </a:lnTo>
                  <a:lnTo>
                    <a:pt x="557" y="7766"/>
                  </a:lnTo>
                  <a:lnTo>
                    <a:pt x="560" y="7690"/>
                  </a:lnTo>
                  <a:lnTo>
                    <a:pt x="562" y="7614"/>
                  </a:lnTo>
                  <a:lnTo>
                    <a:pt x="564" y="7537"/>
                  </a:lnTo>
                  <a:lnTo>
                    <a:pt x="566" y="7461"/>
                  </a:lnTo>
                  <a:lnTo>
                    <a:pt x="568" y="7384"/>
                  </a:lnTo>
                  <a:lnTo>
                    <a:pt x="570" y="7308"/>
                  </a:lnTo>
                  <a:lnTo>
                    <a:pt x="572" y="7232"/>
                  </a:lnTo>
                  <a:lnTo>
                    <a:pt x="574" y="7155"/>
                  </a:lnTo>
                  <a:lnTo>
                    <a:pt x="576" y="7078"/>
                  </a:lnTo>
                  <a:lnTo>
                    <a:pt x="577" y="7003"/>
                  </a:lnTo>
                  <a:lnTo>
                    <a:pt x="579" y="6926"/>
                  </a:lnTo>
                  <a:lnTo>
                    <a:pt x="582" y="6849"/>
                  </a:lnTo>
                  <a:lnTo>
                    <a:pt x="584" y="6774"/>
                  </a:lnTo>
                  <a:lnTo>
                    <a:pt x="586" y="6697"/>
                  </a:lnTo>
                  <a:lnTo>
                    <a:pt x="588" y="6620"/>
                  </a:lnTo>
                  <a:lnTo>
                    <a:pt x="584" y="6495"/>
                  </a:lnTo>
                  <a:lnTo>
                    <a:pt x="578" y="6373"/>
                  </a:lnTo>
                  <a:lnTo>
                    <a:pt x="571" y="6253"/>
                  </a:lnTo>
                  <a:lnTo>
                    <a:pt x="563" y="6137"/>
                  </a:lnTo>
                  <a:lnTo>
                    <a:pt x="553" y="6021"/>
                  </a:lnTo>
                  <a:lnTo>
                    <a:pt x="542" y="5908"/>
                  </a:lnTo>
                  <a:lnTo>
                    <a:pt x="529" y="5796"/>
                  </a:lnTo>
                  <a:lnTo>
                    <a:pt x="515" y="5686"/>
                  </a:lnTo>
                  <a:lnTo>
                    <a:pt x="502" y="5577"/>
                  </a:lnTo>
                  <a:lnTo>
                    <a:pt x="487" y="5469"/>
                  </a:lnTo>
                  <a:lnTo>
                    <a:pt x="472" y="5360"/>
                  </a:lnTo>
                  <a:lnTo>
                    <a:pt x="457" y="5253"/>
                  </a:lnTo>
                  <a:lnTo>
                    <a:pt x="442" y="5146"/>
                  </a:lnTo>
                  <a:lnTo>
                    <a:pt x="426" y="5039"/>
                  </a:lnTo>
                  <a:lnTo>
                    <a:pt x="411" y="4932"/>
                  </a:lnTo>
                  <a:lnTo>
                    <a:pt x="397" y="4824"/>
                  </a:lnTo>
                  <a:lnTo>
                    <a:pt x="388" y="4813"/>
                  </a:lnTo>
                  <a:lnTo>
                    <a:pt x="380" y="4801"/>
                  </a:lnTo>
                  <a:lnTo>
                    <a:pt x="373" y="4790"/>
                  </a:lnTo>
                  <a:lnTo>
                    <a:pt x="366" y="4778"/>
                  </a:lnTo>
                  <a:lnTo>
                    <a:pt x="360" y="4765"/>
                  </a:lnTo>
                  <a:lnTo>
                    <a:pt x="354" y="4751"/>
                  </a:lnTo>
                  <a:lnTo>
                    <a:pt x="348" y="4737"/>
                  </a:lnTo>
                  <a:lnTo>
                    <a:pt x="343" y="4723"/>
                  </a:lnTo>
                  <a:lnTo>
                    <a:pt x="339" y="4707"/>
                  </a:lnTo>
                  <a:lnTo>
                    <a:pt x="335" y="4690"/>
                  </a:lnTo>
                  <a:lnTo>
                    <a:pt x="332" y="4673"/>
                  </a:lnTo>
                  <a:lnTo>
                    <a:pt x="328" y="4655"/>
                  </a:lnTo>
                  <a:lnTo>
                    <a:pt x="326" y="4638"/>
                  </a:lnTo>
                  <a:lnTo>
                    <a:pt x="324" y="4619"/>
                  </a:lnTo>
                  <a:lnTo>
                    <a:pt x="323" y="4599"/>
                  </a:lnTo>
                  <a:lnTo>
                    <a:pt x="322" y="4579"/>
                  </a:lnTo>
                  <a:lnTo>
                    <a:pt x="321" y="4525"/>
                  </a:lnTo>
                  <a:lnTo>
                    <a:pt x="321" y="4472"/>
                  </a:lnTo>
                  <a:lnTo>
                    <a:pt x="323" y="4420"/>
                  </a:lnTo>
                  <a:lnTo>
                    <a:pt x="325" y="4369"/>
                  </a:lnTo>
                  <a:lnTo>
                    <a:pt x="328" y="4317"/>
                  </a:lnTo>
                  <a:lnTo>
                    <a:pt x="333" y="4268"/>
                  </a:lnTo>
                  <a:lnTo>
                    <a:pt x="338" y="4218"/>
                  </a:lnTo>
                  <a:lnTo>
                    <a:pt x="343" y="4169"/>
                  </a:lnTo>
                  <a:lnTo>
                    <a:pt x="349" y="4121"/>
                  </a:lnTo>
                  <a:lnTo>
                    <a:pt x="357" y="4073"/>
                  </a:lnTo>
                  <a:lnTo>
                    <a:pt x="364" y="4025"/>
                  </a:lnTo>
                  <a:lnTo>
                    <a:pt x="371" y="3978"/>
                  </a:lnTo>
                  <a:lnTo>
                    <a:pt x="380" y="3932"/>
                  </a:lnTo>
                  <a:lnTo>
                    <a:pt x="389" y="3884"/>
                  </a:lnTo>
                  <a:lnTo>
                    <a:pt x="398" y="3838"/>
                  </a:lnTo>
                  <a:lnTo>
                    <a:pt x="407" y="3792"/>
                  </a:lnTo>
                  <a:lnTo>
                    <a:pt x="413" y="3737"/>
                  </a:lnTo>
                  <a:lnTo>
                    <a:pt x="421" y="3683"/>
                  </a:lnTo>
                  <a:lnTo>
                    <a:pt x="427" y="3628"/>
                  </a:lnTo>
                  <a:lnTo>
                    <a:pt x="433" y="3574"/>
                  </a:lnTo>
                  <a:lnTo>
                    <a:pt x="440" y="3520"/>
                  </a:lnTo>
                  <a:lnTo>
                    <a:pt x="447" y="3465"/>
                  </a:lnTo>
                  <a:lnTo>
                    <a:pt x="453" y="3410"/>
                  </a:lnTo>
                  <a:lnTo>
                    <a:pt x="460" y="3356"/>
                  </a:lnTo>
                  <a:lnTo>
                    <a:pt x="443" y="3383"/>
                  </a:lnTo>
                  <a:lnTo>
                    <a:pt x="427" y="3410"/>
                  </a:lnTo>
                  <a:lnTo>
                    <a:pt x="411" y="3439"/>
                  </a:lnTo>
                  <a:lnTo>
                    <a:pt x="397" y="3467"/>
                  </a:lnTo>
                  <a:lnTo>
                    <a:pt x="382" y="3498"/>
                  </a:lnTo>
                  <a:lnTo>
                    <a:pt x="368" y="3528"/>
                  </a:lnTo>
                  <a:lnTo>
                    <a:pt x="356" y="3559"/>
                  </a:lnTo>
                  <a:lnTo>
                    <a:pt x="343" y="3590"/>
                  </a:lnTo>
                  <a:lnTo>
                    <a:pt x="333" y="3584"/>
                  </a:lnTo>
                  <a:lnTo>
                    <a:pt x="321" y="3576"/>
                  </a:lnTo>
                  <a:lnTo>
                    <a:pt x="311" y="3569"/>
                  </a:lnTo>
                  <a:lnTo>
                    <a:pt x="299" y="3561"/>
                  </a:lnTo>
                  <a:lnTo>
                    <a:pt x="288" y="3551"/>
                  </a:lnTo>
                  <a:lnTo>
                    <a:pt x="278" y="3542"/>
                  </a:lnTo>
                  <a:lnTo>
                    <a:pt x="266" y="3531"/>
                  </a:lnTo>
                  <a:lnTo>
                    <a:pt x="256" y="3520"/>
                  </a:lnTo>
                  <a:lnTo>
                    <a:pt x="235" y="3496"/>
                  </a:lnTo>
                  <a:lnTo>
                    <a:pt x="214" y="3469"/>
                  </a:lnTo>
                  <a:lnTo>
                    <a:pt x="194" y="3440"/>
                  </a:lnTo>
                  <a:lnTo>
                    <a:pt x="173" y="3409"/>
                  </a:lnTo>
                  <a:lnTo>
                    <a:pt x="153" y="3378"/>
                  </a:lnTo>
                  <a:lnTo>
                    <a:pt x="133" y="3344"/>
                  </a:lnTo>
                  <a:lnTo>
                    <a:pt x="113" y="3309"/>
                  </a:lnTo>
                  <a:lnTo>
                    <a:pt x="93" y="3273"/>
                  </a:lnTo>
                  <a:lnTo>
                    <a:pt x="53" y="3198"/>
                  </a:lnTo>
                  <a:lnTo>
                    <a:pt x="13" y="3122"/>
                  </a:lnTo>
                  <a:lnTo>
                    <a:pt x="13" y="3106"/>
                  </a:lnTo>
                  <a:lnTo>
                    <a:pt x="13" y="3080"/>
                  </a:lnTo>
                  <a:lnTo>
                    <a:pt x="13" y="3053"/>
                  </a:lnTo>
                  <a:lnTo>
                    <a:pt x="13" y="3038"/>
                  </a:lnTo>
                  <a:lnTo>
                    <a:pt x="7" y="3006"/>
                  </a:lnTo>
                  <a:lnTo>
                    <a:pt x="3" y="2977"/>
                  </a:lnTo>
                  <a:lnTo>
                    <a:pt x="1" y="2948"/>
                  </a:lnTo>
                  <a:lnTo>
                    <a:pt x="0" y="2921"/>
                  </a:lnTo>
                  <a:lnTo>
                    <a:pt x="1" y="2895"/>
                  </a:lnTo>
                  <a:lnTo>
                    <a:pt x="4" y="2868"/>
                  </a:lnTo>
                  <a:lnTo>
                    <a:pt x="7" y="2843"/>
                  </a:lnTo>
                  <a:lnTo>
                    <a:pt x="12" y="2819"/>
                  </a:lnTo>
                  <a:lnTo>
                    <a:pt x="19" y="2795"/>
                  </a:lnTo>
                  <a:lnTo>
                    <a:pt x="26" y="2771"/>
                  </a:lnTo>
                  <a:lnTo>
                    <a:pt x="33" y="2748"/>
                  </a:lnTo>
                  <a:lnTo>
                    <a:pt x="42" y="2724"/>
                  </a:lnTo>
                  <a:lnTo>
                    <a:pt x="59" y="2678"/>
                  </a:lnTo>
                  <a:lnTo>
                    <a:pt x="77" y="2633"/>
                  </a:lnTo>
                  <a:lnTo>
                    <a:pt x="93" y="2610"/>
                  </a:lnTo>
                  <a:lnTo>
                    <a:pt x="107" y="2586"/>
                  </a:lnTo>
                  <a:lnTo>
                    <a:pt x="119" y="2561"/>
                  </a:lnTo>
                  <a:lnTo>
                    <a:pt x="132" y="2536"/>
                  </a:lnTo>
                  <a:lnTo>
                    <a:pt x="144" y="2510"/>
                  </a:lnTo>
                  <a:lnTo>
                    <a:pt x="154" y="2485"/>
                  </a:lnTo>
                  <a:lnTo>
                    <a:pt x="163" y="2459"/>
                  </a:lnTo>
                  <a:lnTo>
                    <a:pt x="173" y="2432"/>
                  </a:lnTo>
                  <a:lnTo>
                    <a:pt x="181" y="2405"/>
                  </a:lnTo>
                  <a:lnTo>
                    <a:pt x="189" y="2378"/>
                  </a:lnTo>
                  <a:lnTo>
                    <a:pt x="196" y="2350"/>
                  </a:lnTo>
                  <a:lnTo>
                    <a:pt x="202" y="2323"/>
                  </a:lnTo>
                  <a:lnTo>
                    <a:pt x="215" y="2266"/>
                  </a:lnTo>
                  <a:lnTo>
                    <a:pt x="225" y="2210"/>
                  </a:lnTo>
                  <a:lnTo>
                    <a:pt x="235" y="2152"/>
                  </a:lnTo>
                  <a:lnTo>
                    <a:pt x="243" y="2094"/>
                  </a:lnTo>
                  <a:lnTo>
                    <a:pt x="252" y="2036"/>
                  </a:lnTo>
                  <a:lnTo>
                    <a:pt x="259" y="1978"/>
                  </a:lnTo>
                  <a:lnTo>
                    <a:pt x="269" y="1921"/>
                  </a:lnTo>
                  <a:lnTo>
                    <a:pt x="278" y="1863"/>
                  </a:lnTo>
                  <a:lnTo>
                    <a:pt x="288" y="1806"/>
                  </a:lnTo>
                  <a:lnTo>
                    <a:pt x="301" y="1750"/>
                  </a:lnTo>
                  <a:lnTo>
                    <a:pt x="297" y="1737"/>
                  </a:lnTo>
                  <a:lnTo>
                    <a:pt x="295" y="1723"/>
                  </a:lnTo>
                  <a:lnTo>
                    <a:pt x="293" y="1711"/>
                  </a:lnTo>
                  <a:lnTo>
                    <a:pt x="292" y="1697"/>
                  </a:lnTo>
                  <a:lnTo>
                    <a:pt x="292" y="1684"/>
                  </a:lnTo>
                  <a:lnTo>
                    <a:pt x="292" y="1672"/>
                  </a:lnTo>
                  <a:lnTo>
                    <a:pt x="293" y="1659"/>
                  </a:lnTo>
                  <a:lnTo>
                    <a:pt x="295" y="1648"/>
                  </a:lnTo>
                  <a:lnTo>
                    <a:pt x="298" y="1635"/>
                  </a:lnTo>
                  <a:lnTo>
                    <a:pt x="301" y="1623"/>
                  </a:lnTo>
                  <a:lnTo>
                    <a:pt x="304" y="1612"/>
                  </a:lnTo>
                  <a:lnTo>
                    <a:pt x="308" y="1600"/>
                  </a:lnTo>
                  <a:lnTo>
                    <a:pt x="314" y="1589"/>
                  </a:lnTo>
                  <a:lnTo>
                    <a:pt x="320" y="1578"/>
                  </a:lnTo>
                  <a:lnTo>
                    <a:pt x="325" y="1568"/>
                  </a:lnTo>
                  <a:lnTo>
                    <a:pt x="333" y="1557"/>
                  </a:lnTo>
                  <a:lnTo>
                    <a:pt x="339" y="1548"/>
                  </a:lnTo>
                  <a:lnTo>
                    <a:pt x="347" y="1538"/>
                  </a:lnTo>
                  <a:lnTo>
                    <a:pt x="355" y="1529"/>
                  </a:lnTo>
                  <a:lnTo>
                    <a:pt x="364" y="1519"/>
                  </a:lnTo>
                  <a:lnTo>
                    <a:pt x="382" y="1503"/>
                  </a:lnTo>
                  <a:lnTo>
                    <a:pt x="402" y="1488"/>
                  </a:lnTo>
                  <a:lnTo>
                    <a:pt x="423" y="1473"/>
                  </a:lnTo>
                  <a:lnTo>
                    <a:pt x="445" y="1462"/>
                  </a:lnTo>
                  <a:lnTo>
                    <a:pt x="468" y="1451"/>
                  </a:lnTo>
                  <a:lnTo>
                    <a:pt x="492" y="1442"/>
                  </a:lnTo>
                  <a:lnTo>
                    <a:pt x="560" y="1421"/>
                  </a:lnTo>
                  <a:lnTo>
                    <a:pt x="624" y="1402"/>
                  </a:lnTo>
                  <a:lnTo>
                    <a:pt x="683" y="1385"/>
                  </a:lnTo>
                  <a:lnTo>
                    <a:pt x="741" y="1368"/>
                  </a:lnTo>
                  <a:lnTo>
                    <a:pt x="797" y="1350"/>
                  </a:lnTo>
                  <a:lnTo>
                    <a:pt x="852" y="1333"/>
                  </a:lnTo>
                  <a:lnTo>
                    <a:pt x="905" y="1314"/>
                  </a:lnTo>
                  <a:lnTo>
                    <a:pt x="960" y="1293"/>
                  </a:lnTo>
                  <a:lnTo>
                    <a:pt x="967" y="1287"/>
                  </a:lnTo>
                  <a:lnTo>
                    <a:pt x="974" y="1281"/>
                  </a:lnTo>
                  <a:lnTo>
                    <a:pt x="981" y="1274"/>
                  </a:lnTo>
                  <a:lnTo>
                    <a:pt x="987" y="1267"/>
                  </a:lnTo>
                  <a:lnTo>
                    <a:pt x="999" y="1251"/>
                  </a:lnTo>
                  <a:lnTo>
                    <a:pt x="1008" y="1236"/>
                  </a:lnTo>
                  <a:lnTo>
                    <a:pt x="1016" y="1218"/>
                  </a:lnTo>
                  <a:lnTo>
                    <a:pt x="1024" y="1200"/>
                  </a:lnTo>
                  <a:lnTo>
                    <a:pt x="1030" y="1181"/>
                  </a:lnTo>
                  <a:lnTo>
                    <a:pt x="1034" y="1161"/>
                  </a:lnTo>
                  <a:lnTo>
                    <a:pt x="1040" y="1140"/>
                  </a:lnTo>
                  <a:lnTo>
                    <a:pt x="1043" y="1119"/>
                  </a:lnTo>
                  <a:lnTo>
                    <a:pt x="1046" y="1097"/>
                  </a:lnTo>
                  <a:lnTo>
                    <a:pt x="1048" y="1075"/>
                  </a:lnTo>
                  <a:lnTo>
                    <a:pt x="1052" y="1031"/>
                  </a:lnTo>
                  <a:lnTo>
                    <a:pt x="1055" y="985"/>
                  </a:lnTo>
                  <a:lnTo>
                    <a:pt x="1050" y="986"/>
                  </a:lnTo>
                  <a:lnTo>
                    <a:pt x="1044" y="985"/>
                  </a:lnTo>
                  <a:lnTo>
                    <a:pt x="1037" y="984"/>
                  </a:lnTo>
                  <a:lnTo>
                    <a:pt x="1032" y="981"/>
                  </a:lnTo>
                  <a:lnTo>
                    <a:pt x="1026" y="978"/>
                  </a:lnTo>
                  <a:lnTo>
                    <a:pt x="1020" y="974"/>
                  </a:lnTo>
                  <a:lnTo>
                    <a:pt x="1013" y="970"/>
                  </a:lnTo>
                  <a:lnTo>
                    <a:pt x="1008" y="965"/>
                  </a:lnTo>
                  <a:lnTo>
                    <a:pt x="995" y="952"/>
                  </a:lnTo>
                  <a:lnTo>
                    <a:pt x="984" y="937"/>
                  </a:lnTo>
                  <a:lnTo>
                    <a:pt x="971" y="921"/>
                  </a:lnTo>
                  <a:lnTo>
                    <a:pt x="960" y="902"/>
                  </a:lnTo>
                  <a:lnTo>
                    <a:pt x="948" y="882"/>
                  </a:lnTo>
                  <a:lnTo>
                    <a:pt x="938" y="861"/>
                  </a:lnTo>
                  <a:lnTo>
                    <a:pt x="926" y="839"/>
                  </a:lnTo>
                  <a:lnTo>
                    <a:pt x="916" y="815"/>
                  </a:lnTo>
                  <a:lnTo>
                    <a:pt x="897" y="770"/>
                  </a:lnTo>
                  <a:lnTo>
                    <a:pt x="880" y="725"/>
                  </a:lnTo>
                  <a:lnTo>
                    <a:pt x="873" y="720"/>
                  </a:lnTo>
                  <a:lnTo>
                    <a:pt x="865" y="711"/>
                  </a:lnTo>
                  <a:lnTo>
                    <a:pt x="858" y="701"/>
                  </a:lnTo>
                  <a:lnTo>
                    <a:pt x="852" y="688"/>
                  </a:lnTo>
                  <a:lnTo>
                    <a:pt x="846" y="675"/>
                  </a:lnTo>
                  <a:lnTo>
                    <a:pt x="841" y="658"/>
                  </a:lnTo>
                  <a:lnTo>
                    <a:pt x="837" y="641"/>
                  </a:lnTo>
                  <a:lnTo>
                    <a:pt x="834" y="622"/>
                  </a:lnTo>
                  <a:lnTo>
                    <a:pt x="832" y="600"/>
                  </a:lnTo>
                  <a:lnTo>
                    <a:pt x="832" y="580"/>
                  </a:lnTo>
                  <a:lnTo>
                    <a:pt x="833" y="560"/>
                  </a:lnTo>
                  <a:lnTo>
                    <a:pt x="836" y="543"/>
                  </a:lnTo>
                  <a:lnTo>
                    <a:pt x="835" y="525"/>
                  </a:lnTo>
                  <a:lnTo>
                    <a:pt x="835" y="508"/>
                  </a:lnTo>
                  <a:lnTo>
                    <a:pt x="834" y="491"/>
                  </a:lnTo>
                  <a:lnTo>
                    <a:pt x="835" y="474"/>
                  </a:lnTo>
                  <a:lnTo>
                    <a:pt x="837" y="441"/>
                  </a:lnTo>
                  <a:lnTo>
                    <a:pt x="840" y="409"/>
                  </a:lnTo>
                  <a:lnTo>
                    <a:pt x="844" y="377"/>
                  </a:lnTo>
                  <a:lnTo>
                    <a:pt x="847" y="344"/>
                  </a:lnTo>
                  <a:lnTo>
                    <a:pt x="852" y="309"/>
                  </a:lnTo>
                  <a:lnTo>
                    <a:pt x="854" y="272"/>
                  </a:lnTo>
                  <a:close/>
                </a:path>
              </a:pathLst>
            </a:custGeom>
            <a:pattFill prst="dkUpDiag">
              <a:fgClr>
                <a:schemeClr val="tx1">
                  <a:lumMod val="50000"/>
                  <a:lumOff val="50000"/>
                </a:schemeClr>
              </a:fgClr>
              <a:bgClr>
                <a:schemeClr val="tx1">
                  <a:lumMod val="75000"/>
                  <a:lumOff val="2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entury Gothic" panose="020B0502020202020204" pitchFamily="34" charset="0"/>
                <a:cs typeface="Calibri" pitchFamily="34" charset="0"/>
              </a:endParaRPr>
            </a:p>
          </p:txBody>
        </p:sp>
        <p:sp>
          <p:nvSpPr>
            <p:cNvPr id="60" name="Freeform 9"/>
            <p:cNvSpPr>
              <a:spLocks/>
            </p:cNvSpPr>
            <p:nvPr/>
          </p:nvSpPr>
          <p:spPr bwMode="auto">
            <a:xfrm>
              <a:off x="4611599" y="3249082"/>
              <a:ext cx="901866" cy="501484"/>
            </a:xfrm>
            <a:custGeom>
              <a:avLst/>
              <a:gdLst>
                <a:gd name="T0" fmla="*/ 839 w 1924"/>
                <a:gd name="T1" fmla="*/ 1069 h 1069"/>
                <a:gd name="T2" fmla="*/ 21 w 1924"/>
                <a:gd name="T3" fmla="*/ 410 h 1069"/>
                <a:gd name="T4" fmla="*/ 0 w 1924"/>
                <a:gd name="T5" fmla="*/ 165 h 1069"/>
                <a:gd name="T6" fmla="*/ 946 w 1924"/>
                <a:gd name="T7" fmla="*/ 798 h 1069"/>
                <a:gd name="T8" fmla="*/ 1924 w 1924"/>
                <a:gd name="T9" fmla="*/ 0 h 1069"/>
                <a:gd name="T10" fmla="*/ 1765 w 1924"/>
                <a:gd name="T11" fmla="*/ 293 h 1069"/>
                <a:gd name="T12" fmla="*/ 839 w 1924"/>
                <a:gd name="T13" fmla="*/ 1069 h 1069"/>
              </a:gdLst>
              <a:ahLst/>
              <a:cxnLst>
                <a:cxn ang="0">
                  <a:pos x="T0" y="T1"/>
                </a:cxn>
                <a:cxn ang="0">
                  <a:pos x="T2" y="T3"/>
                </a:cxn>
                <a:cxn ang="0">
                  <a:pos x="T4" y="T5"/>
                </a:cxn>
                <a:cxn ang="0">
                  <a:pos x="T6" y="T7"/>
                </a:cxn>
                <a:cxn ang="0">
                  <a:pos x="T8" y="T9"/>
                </a:cxn>
                <a:cxn ang="0">
                  <a:pos x="T10" y="T11"/>
                </a:cxn>
                <a:cxn ang="0">
                  <a:pos x="T12" y="T13"/>
                </a:cxn>
              </a:cxnLst>
              <a:rect l="0" t="0" r="r" b="b"/>
              <a:pathLst>
                <a:path w="1924" h="1069">
                  <a:moveTo>
                    <a:pt x="839" y="1069"/>
                  </a:moveTo>
                  <a:lnTo>
                    <a:pt x="21" y="410"/>
                  </a:lnTo>
                  <a:lnTo>
                    <a:pt x="0" y="165"/>
                  </a:lnTo>
                  <a:lnTo>
                    <a:pt x="946" y="798"/>
                  </a:lnTo>
                  <a:lnTo>
                    <a:pt x="1924" y="0"/>
                  </a:lnTo>
                  <a:lnTo>
                    <a:pt x="1765" y="293"/>
                  </a:lnTo>
                  <a:lnTo>
                    <a:pt x="839" y="106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Century Gothic" panose="020B0502020202020204" pitchFamily="34" charset="0"/>
                <a:ea typeface="MS PGothic" pitchFamily="34" charset="-128"/>
              </a:endParaRPr>
            </a:p>
          </p:txBody>
        </p:sp>
        <p:sp>
          <p:nvSpPr>
            <p:cNvPr id="61" name="Freeform 10"/>
            <p:cNvSpPr>
              <a:spLocks/>
            </p:cNvSpPr>
            <p:nvPr/>
          </p:nvSpPr>
          <p:spPr bwMode="auto">
            <a:xfrm>
              <a:off x="4631822" y="3253127"/>
              <a:ext cx="877597" cy="343758"/>
            </a:xfrm>
            <a:custGeom>
              <a:avLst/>
              <a:gdLst>
                <a:gd name="T0" fmla="*/ 53 w 1868"/>
                <a:gd name="T1" fmla="*/ 162 h 728"/>
                <a:gd name="T2" fmla="*/ 131 w 1868"/>
                <a:gd name="T3" fmla="*/ 171 h 728"/>
                <a:gd name="T4" fmla="*/ 183 w 1868"/>
                <a:gd name="T5" fmla="*/ 179 h 728"/>
                <a:gd name="T6" fmla="*/ 234 w 1868"/>
                <a:gd name="T7" fmla="*/ 192 h 728"/>
                <a:gd name="T8" fmla="*/ 286 w 1868"/>
                <a:gd name="T9" fmla="*/ 206 h 728"/>
                <a:gd name="T10" fmla="*/ 338 w 1868"/>
                <a:gd name="T11" fmla="*/ 224 h 728"/>
                <a:gd name="T12" fmla="*/ 392 w 1868"/>
                <a:gd name="T13" fmla="*/ 245 h 728"/>
                <a:gd name="T14" fmla="*/ 446 w 1868"/>
                <a:gd name="T15" fmla="*/ 270 h 728"/>
                <a:gd name="T16" fmla="*/ 500 w 1868"/>
                <a:gd name="T17" fmla="*/ 298 h 728"/>
                <a:gd name="T18" fmla="*/ 557 w 1868"/>
                <a:gd name="T19" fmla="*/ 331 h 728"/>
                <a:gd name="T20" fmla="*/ 615 w 1868"/>
                <a:gd name="T21" fmla="*/ 369 h 728"/>
                <a:gd name="T22" fmla="*/ 675 w 1868"/>
                <a:gd name="T23" fmla="*/ 411 h 728"/>
                <a:gd name="T24" fmla="*/ 735 w 1868"/>
                <a:gd name="T25" fmla="*/ 458 h 728"/>
                <a:gd name="T26" fmla="*/ 800 w 1868"/>
                <a:gd name="T27" fmla="*/ 510 h 728"/>
                <a:gd name="T28" fmla="*/ 866 w 1868"/>
                <a:gd name="T29" fmla="*/ 569 h 728"/>
                <a:gd name="T30" fmla="*/ 920 w 1868"/>
                <a:gd name="T31" fmla="*/ 567 h 728"/>
                <a:gd name="T32" fmla="*/ 964 w 1868"/>
                <a:gd name="T33" fmla="*/ 505 h 728"/>
                <a:gd name="T34" fmla="*/ 1013 w 1868"/>
                <a:gd name="T35" fmla="*/ 448 h 728"/>
                <a:gd name="T36" fmla="*/ 1064 w 1868"/>
                <a:gd name="T37" fmla="*/ 395 h 728"/>
                <a:gd name="T38" fmla="*/ 1119 w 1868"/>
                <a:gd name="T39" fmla="*/ 345 h 728"/>
                <a:gd name="T40" fmla="*/ 1177 w 1868"/>
                <a:gd name="T41" fmla="*/ 299 h 728"/>
                <a:gd name="T42" fmla="*/ 1237 w 1868"/>
                <a:gd name="T43" fmla="*/ 257 h 728"/>
                <a:gd name="T44" fmla="*/ 1300 w 1868"/>
                <a:gd name="T45" fmla="*/ 218 h 728"/>
                <a:gd name="T46" fmla="*/ 1363 w 1868"/>
                <a:gd name="T47" fmla="*/ 183 h 728"/>
                <a:gd name="T48" fmla="*/ 1429 w 1868"/>
                <a:gd name="T49" fmla="*/ 150 h 728"/>
                <a:gd name="T50" fmla="*/ 1495 w 1868"/>
                <a:gd name="T51" fmla="*/ 121 h 728"/>
                <a:gd name="T52" fmla="*/ 1562 w 1868"/>
                <a:gd name="T53" fmla="*/ 93 h 728"/>
                <a:gd name="T54" fmla="*/ 1665 w 1868"/>
                <a:gd name="T55" fmla="*/ 58 h 728"/>
                <a:gd name="T56" fmla="*/ 1801 w 1868"/>
                <a:gd name="T57" fmla="*/ 17 h 728"/>
                <a:gd name="T58" fmla="*/ 1799 w 1868"/>
                <a:gd name="T59" fmla="*/ 30 h 728"/>
                <a:gd name="T60" fmla="*/ 1659 w 1868"/>
                <a:gd name="T61" fmla="*/ 100 h 728"/>
                <a:gd name="T62" fmla="*/ 1556 w 1868"/>
                <a:gd name="T63" fmla="*/ 156 h 728"/>
                <a:gd name="T64" fmla="*/ 1488 w 1868"/>
                <a:gd name="T65" fmla="*/ 196 h 728"/>
                <a:gd name="T66" fmla="*/ 1421 w 1868"/>
                <a:gd name="T67" fmla="*/ 238 h 728"/>
                <a:gd name="T68" fmla="*/ 1356 w 1868"/>
                <a:gd name="T69" fmla="*/ 282 h 728"/>
                <a:gd name="T70" fmla="*/ 1292 w 1868"/>
                <a:gd name="T71" fmla="*/ 329 h 728"/>
                <a:gd name="T72" fmla="*/ 1230 w 1868"/>
                <a:gd name="T73" fmla="*/ 376 h 728"/>
                <a:gd name="T74" fmla="*/ 1171 w 1868"/>
                <a:gd name="T75" fmla="*/ 425 h 728"/>
                <a:gd name="T76" fmla="*/ 1115 w 1868"/>
                <a:gd name="T77" fmla="*/ 477 h 728"/>
                <a:gd name="T78" fmla="*/ 1060 w 1868"/>
                <a:gd name="T79" fmla="*/ 529 h 728"/>
                <a:gd name="T80" fmla="*/ 1010 w 1868"/>
                <a:gd name="T81" fmla="*/ 584 h 728"/>
                <a:gd name="T82" fmla="*/ 961 w 1868"/>
                <a:gd name="T83" fmla="*/ 641 h 728"/>
                <a:gd name="T84" fmla="*/ 918 w 1868"/>
                <a:gd name="T85" fmla="*/ 698 h 728"/>
                <a:gd name="T86" fmla="*/ 848 w 1868"/>
                <a:gd name="T87" fmla="*/ 684 h 728"/>
                <a:gd name="T88" fmla="*/ 747 w 1868"/>
                <a:gd name="T89" fmla="*/ 600 h 728"/>
                <a:gd name="T90" fmla="*/ 641 w 1868"/>
                <a:gd name="T91" fmla="*/ 519 h 728"/>
                <a:gd name="T92" fmla="*/ 532 w 1868"/>
                <a:gd name="T93" fmla="*/ 442 h 728"/>
                <a:gd name="T94" fmla="*/ 418 w 1868"/>
                <a:gd name="T95" fmla="*/ 370 h 728"/>
                <a:gd name="T96" fmla="*/ 303 w 1868"/>
                <a:gd name="T97" fmla="*/ 302 h 728"/>
                <a:gd name="T98" fmla="*/ 184 w 1868"/>
                <a:gd name="T99" fmla="*/ 240 h 728"/>
                <a:gd name="T100" fmla="*/ 62 w 1868"/>
                <a:gd name="T101" fmla="*/ 184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8" h="728">
                  <a:moveTo>
                    <a:pt x="0" y="157"/>
                  </a:moveTo>
                  <a:lnTo>
                    <a:pt x="53" y="162"/>
                  </a:lnTo>
                  <a:lnTo>
                    <a:pt x="105" y="167"/>
                  </a:lnTo>
                  <a:lnTo>
                    <a:pt x="131" y="171"/>
                  </a:lnTo>
                  <a:lnTo>
                    <a:pt x="157" y="175"/>
                  </a:lnTo>
                  <a:lnTo>
                    <a:pt x="183" y="179"/>
                  </a:lnTo>
                  <a:lnTo>
                    <a:pt x="208" y="186"/>
                  </a:lnTo>
                  <a:lnTo>
                    <a:pt x="234" y="192"/>
                  </a:lnTo>
                  <a:lnTo>
                    <a:pt x="261" y="198"/>
                  </a:lnTo>
                  <a:lnTo>
                    <a:pt x="286" y="206"/>
                  </a:lnTo>
                  <a:lnTo>
                    <a:pt x="312" y="214"/>
                  </a:lnTo>
                  <a:lnTo>
                    <a:pt x="338" y="224"/>
                  </a:lnTo>
                  <a:lnTo>
                    <a:pt x="365" y="234"/>
                  </a:lnTo>
                  <a:lnTo>
                    <a:pt x="392" y="245"/>
                  </a:lnTo>
                  <a:lnTo>
                    <a:pt x="418" y="256"/>
                  </a:lnTo>
                  <a:lnTo>
                    <a:pt x="446" y="270"/>
                  </a:lnTo>
                  <a:lnTo>
                    <a:pt x="473" y="283"/>
                  </a:lnTo>
                  <a:lnTo>
                    <a:pt x="500" y="298"/>
                  </a:lnTo>
                  <a:lnTo>
                    <a:pt x="529" y="314"/>
                  </a:lnTo>
                  <a:lnTo>
                    <a:pt x="557" y="331"/>
                  </a:lnTo>
                  <a:lnTo>
                    <a:pt x="585" y="349"/>
                  </a:lnTo>
                  <a:lnTo>
                    <a:pt x="615" y="369"/>
                  </a:lnTo>
                  <a:lnTo>
                    <a:pt x="644" y="388"/>
                  </a:lnTo>
                  <a:lnTo>
                    <a:pt x="675" y="411"/>
                  </a:lnTo>
                  <a:lnTo>
                    <a:pt x="705" y="434"/>
                  </a:lnTo>
                  <a:lnTo>
                    <a:pt x="735" y="458"/>
                  </a:lnTo>
                  <a:lnTo>
                    <a:pt x="767" y="483"/>
                  </a:lnTo>
                  <a:lnTo>
                    <a:pt x="800" y="510"/>
                  </a:lnTo>
                  <a:lnTo>
                    <a:pt x="832" y="539"/>
                  </a:lnTo>
                  <a:lnTo>
                    <a:pt x="866" y="569"/>
                  </a:lnTo>
                  <a:lnTo>
                    <a:pt x="900" y="600"/>
                  </a:lnTo>
                  <a:lnTo>
                    <a:pt x="920" y="567"/>
                  </a:lnTo>
                  <a:lnTo>
                    <a:pt x="942" y="536"/>
                  </a:lnTo>
                  <a:lnTo>
                    <a:pt x="964" y="505"/>
                  </a:lnTo>
                  <a:lnTo>
                    <a:pt x="989" y="477"/>
                  </a:lnTo>
                  <a:lnTo>
                    <a:pt x="1013" y="448"/>
                  </a:lnTo>
                  <a:lnTo>
                    <a:pt x="1038" y="421"/>
                  </a:lnTo>
                  <a:lnTo>
                    <a:pt x="1064" y="395"/>
                  </a:lnTo>
                  <a:lnTo>
                    <a:pt x="1092" y="370"/>
                  </a:lnTo>
                  <a:lnTo>
                    <a:pt x="1119" y="345"/>
                  </a:lnTo>
                  <a:lnTo>
                    <a:pt x="1148" y="321"/>
                  </a:lnTo>
                  <a:lnTo>
                    <a:pt x="1177" y="299"/>
                  </a:lnTo>
                  <a:lnTo>
                    <a:pt x="1207" y="278"/>
                  </a:lnTo>
                  <a:lnTo>
                    <a:pt x="1237" y="257"/>
                  </a:lnTo>
                  <a:lnTo>
                    <a:pt x="1268" y="237"/>
                  </a:lnTo>
                  <a:lnTo>
                    <a:pt x="1300" y="218"/>
                  </a:lnTo>
                  <a:lnTo>
                    <a:pt x="1331" y="200"/>
                  </a:lnTo>
                  <a:lnTo>
                    <a:pt x="1363" y="183"/>
                  </a:lnTo>
                  <a:lnTo>
                    <a:pt x="1396" y="166"/>
                  </a:lnTo>
                  <a:lnTo>
                    <a:pt x="1429" y="150"/>
                  </a:lnTo>
                  <a:lnTo>
                    <a:pt x="1461" y="135"/>
                  </a:lnTo>
                  <a:lnTo>
                    <a:pt x="1495" y="121"/>
                  </a:lnTo>
                  <a:lnTo>
                    <a:pt x="1529" y="107"/>
                  </a:lnTo>
                  <a:lnTo>
                    <a:pt x="1562" y="93"/>
                  </a:lnTo>
                  <a:lnTo>
                    <a:pt x="1597" y="81"/>
                  </a:lnTo>
                  <a:lnTo>
                    <a:pt x="1665" y="58"/>
                  </a:lnTo>
                  <a:lnTo>
                    <a:pt x="1732" y="37"/>
                  </a:lnTo>
                  <a:lnTo>
                    <a:pt x="1801" y="17"/>
                  </a:lnTo>
                  <a:lnTo>
                    <a:pt x="1868" y="0"/>
                  </a:lnTo>
                  <a:lnTo>
                    <a:pt x="1799" y="30"/>
                  </a:lnTo>
                  <a:lnTo>
                    <a:pt x="1728" y="64"/>
                  </a:lnTo>
                  <a:lnTo>
                    <a:pt x="1659" y="100"/>
                  </a:lnTo>
                  <a:lnTo>
                    <a:pt x="1591" y="136"/>
                  </a:lnTo>
                  <a:lnTo>
                    <a:pt x="1556" y="156"/>
                  </a:lnTo>
                  <a:lnTo>
                    <a:pt x="1522" y="176"/>
                  </a:lnTo>
                  <a:lnTo>
                    <a:pt x="1488" y="196"/>
                  </a:lnTo>
                  <a:lnTo>
                    <a:pt x="1455" y="217"/>
                  </a:lnTo>
                  <a:lnTo>
                    <a:pt x="1421" y="238"/>
                  </a:lnTo>
                  <a:lnTo>
                    <a:pt x="1389" y="260"/>
                  </a:lnTo>
                  <a:lnTo>
                    <a:pt x="1356" y="282"/>
                  </a:lnTo>
                  <a:lnTo>
                    <a:pt x="1324" y="305"/>
                  </a:lnTo>
                  <a:lnTo>
                    <a:pt x="1292" y="329"/>
                  </a:lnTo>
                  <a:lnTo>
                    <a:pt x="1262" y="352"/>
                  </a:lnTo>
                  <a:lnTo>
                    <a:pt x="1230" y="376"/>
                  </a:lnTo>
                  <a:lnTo>
                    <a:pt x="1201" y="400"/>
                  </a:lnTo>
                  <a:lnTo>
                    <a:pt x="1171" y="425"/>
                  </a:lnTo>
                  <a:lnTo>
                    <a:pt x="1142" y="450"/>
                  </a:lnTo>
                  <a:lnTo>
                    <a:pt x="1115" y="477"/>
                  </a:lnTo>
                  <a:lnTo>
                    <a:pt x="1087" y="503"/>
                  </a:lnTo>
                  <a:lnTo>
                    <a:pt x="1060" y="529"/>
                  </a:lnTo>
                  <a:lnTo>
                    <a:pt x="1035" y="557"/>
                  </a:lnTo>
                  <a:lnTo>
                    <a:pt x="1010" y="584"/>
                  </a:lnTo>
                  <a:lnTo>
                    <a:pt x="985" y="612"/>
                  </a:lnTo>
                  <a:lnTo>
                    <a:pt x="961" y="641"/>
                  </a:lnTo>
                  <a:lnTo>
                    <a:pt x="939" y="669"/>
                  </a:lnTo>
                  <a:lnTo>
                    <a:pt x="918" y="698"/>
                  </a:lnTo>
                  <a:lnTo>
                    <a:pt x="897" y="728"/>
                  </a:lnTo>
                  <a:lnTo>
                    <a:pt x="848" y="684"/>
                  </a:lnTo>
                  <a:lnTo>
                    <a:pt x="797" y="642"/>
                  </a:lnTo>
                  <a:lnTo>
                    <a:pt x="747" y="600"/>
                  </a:lnTo>
                  <a:lnTo>
                    <a:pt x="694" y="559"/>
                  </a:lnTo>
                  <a:lnTo>
                    <a:pt x="641" y="519"/>
                  </a:lnTo>
                  <a:lnTo>
                    <a:pt x="586" y="480"/>
                  </a:lnTo>
                  <a:lnTo>
                    <a:pt x="532" y="442"/>
                  </a:lnTo>
                  <a:lnTo>
                    <a:pt x="476" y="405"/>
                  </a:lnTo>
                  <a:lnTo>
                    <a:pt x="418" y="370"/>
                  </a:lnTo>
                  <a:lnTo>
                    <a:pt x="362" y="336"/>
                  </a:lnTo>
                  <a:lnTo>
                    <a:pt x="303" y="302"/>
                  </a:lnTo>
                  <a:lnTo>
                    <a:pt x="244" y="271"/>
                  </a:lnTo>
                  <a:lnTo>
                    <a:pt x="184" y="240"/>
                  </a:lnTo>
                  <a:lnTo>
                    <a:pt x="123" y="211"/>
                  </a:lnTo>
                  <a:lnTo>
                    <a:pt x="62" y="184"/>
                  </a:lnTo>
                  <a:lnTo>
                    <a:pt x="0" y="15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Century Gothic" panose="020B0502020202020204" pitchFamily="34" charset="0"/>
                <a:ea typeface="MS PGothic" pitchFamily="34" charset="-128"/>
              </a:endParaRPr>
            </a:p>
          </p:txBody>
        </p:sp>
        <p:sp>
          <p:nvSpPr>
            <p:cNvPr id="62" name="Freeform 11"/>
            <p:cNvSpPr>
              <a:spLocks/>
            </p:cNvSpPr>
            <p:nvPr/>
          </p:nvSpPr>
          <p:spPr bwMode="auto">
            <a:xfrm>
              <a:off x="4970054" y="3584978"/>
              <a:ext cx="278798" cy="186857"/>
            </a:xfrm>
            <a:custGeom>
              <a:avLst/>
              <a:gdLst>
                <a:gd name="T0" fmla="*/ 15132 w 593"/>
                <a:gd name="T1" fmla="*/ 64233 h 401"/>
                <a:gd name="T2" fmla="*/ 6274 w 593"/>
                <a:gd name="T3" fmla="*/ 47580 h 401"/>
                <a:gd name="T4" fmla="*/ 2214 w 593"/>
                <a:gd name="T5" fmla="*/ 37515 h 401"/>
                <a:gd name="T6" fmla="*/ 0 w 593"/>
                <a:gd name="T7" fmla="*/ 28914 h 401"/>
                <a:gd name="T8" fmla="*/ 3506 w 593"/>
                <a:gd name="T9" fmla="*/ 27450 h 401"/>
                <a:gd name="T10" fmla="*/ 9965 w 593"/>
                <a:gd name="T11" fmla="*/ 31110 h 401"/>
                <a:gd name="T12" fmla="*/ 17347 w 593"/>
                <a:gd name="T13" fmla="*/ 36600 h 401"/>
                <a:gd name="T14" fmla="*/ 32110 w 593"/>
                <a:gd name="T15" fmla="*/ 49227 h 401"/>
                <a:gd name="T16" fmla="*/ 34140 w 593"/>
                <a:gd name="T17" fmla="*/ 48495 h 401"/>
                <a:gd name="T18" fmla="*/ 28788 w 593"/>
                <a:gd name="T19" fmla="*/ 43188 h 401"/>
                <a:gd name="T20" fmla="*/ 24359 w 593"/>
                <a:gd name="T21" fmla="*/ 38064 h 401"/>
                <a:gd name="T22" fmla="*/ 22883 w 593"/>
                <a:gd name="T23" fmla="*/ 32025 h 401"/>
                <a:gd name="T24" fmla="*/ 23621 w 593"/>
                <a:gd name="T25" fmla="*/ 23058 h 401"/>
                <a:gd name="T26" fmla="*/ 27865 w 593"/>
                <a:gd name="T27" fmla="*/ 23058 h 401"/>
                <a:gd name="T28" fmla="*/ 31556 w 593"/>
                <a:gd name="T29" fmla="*/ 25437 h 401"/>
                <a:gd name="T30" fmla="*/ 36354 w 593"/>
                <a:gd name="T31" fmla="*/ 30927 h 401"/>
                <a:gd name="T32" fmla="*/ 40598 w 593"/>
                <a:gd name="T33" fmla="*/ 36234 h 401"/>
                <a:gd name="T34" fmla="*/ 42628 w 593"/>
                <a:gd name="T35" fmla="*/ 34953 h 401"/>
                <a:gd name="T36" fmla="*/ 42813 w 593"/>
                <a:gd name="T37" fmla="*/ 27267 h 401"/>
                <a:gd name="T38" fmla="*/ 44289 w 593"/>
                <a:gd name="T39" fmla="*/ 22326 h 401"/>
                <a:gd name="T40" fmla="*/ 47057 w 593"/>
                <a:gd name="T41" fmla="*/ 19398 h 401"/>
                <a:gd name="T42" fmla="*/ 50748 w 593"/>
                <a:gd name="T43" fmla="*/ 18483 h 401"/>
                <a:gd name="T44" fmla="*/ 55177 w 593"/>
                <a:gd name="T45" fmla="*/ 18666 h 401"/>
                <a:gd name="T46" fmla="*/ 71232 w 593"/>
                <a:gd name="T47" fmla="*/ 21594 h 401"/>
                <a:gd name="T48" fmla="*/ 76952 w 593"/>
                <a:gd name="T49" fmla="*/ 21594 h 401"/>
                <a:gd name="T50" fmla="*/ 82488 w 593"/>
                <a:gd name="T51" fmla="*/ 20496 h 401"/>
                <a:gd name="T52" fmla="*/ 87102 w 593"/>
                <a:gd name="T53" fmla="*/ 13542 h 401"/>
                <a:gd name="T54" fmla="*/ 90793 w 593"/>
                <a:gd name="T55" fmla="*/ 5856 h 401"/>
                <a:gd name="T56" fmla="*/ 94114 w 593"/>
                <a:gd name="T57" fmla="*/ 1830 h 401"/>
                <a:gd name="T58" fmla="*/ 96698 w 593"/>
                <a:gd name="T59" fmla="*/ 183 h 401"/>
                <a:gd name="T60" fmla="*/ 99650 w 593"/>
                <a:gd name="T61" fmla="*/ 183 h 401"/>
                <a:gd name="T62" fmla="*/ 102419 w 593"/>
                <a:gd name="T63" fmla="*/ 2562 h 401"/>
                <a:gd name="T64" fmla="*/ 105740 w 593"/>
                <a:gd name="T65" fmla="*/ 8052 h 401"/>
                <a:gd name="T66" fmla="*/ 108877 w 593"/>
                <a:gd name="T67" fmla="*/ 17019 h 401"/>
                <a:gd name="T68" fmla="*/ 109062 w 593"/>
                <a:gd name="T69" fmla="*/ 26901 h 401"/>
                <a:gd name="T70" fmla="*/ 105740 w 593"/>
                <a:gd name="T71" fmla="*/ 35319 h 401"/>
                <a:gd name="T72" fmla="*/ 99466 w 593"/>
                <a:gd name="T73" fmla="*/ 42639 h 401"/>
                <a:gd name="T74" fmla="*/ 90608 w 593"/>
                <a:gd name="T75" fmla="*/ 48861 h 401"/>
                <a:gd name="T76" fmla="*/ 80459 w 593"/>
                <a:gd name="T77" fmla="*/ 54168 h 401"/>
                <a:gd name="T78" fmla="*/ 57760 w 593"/>
                <a:gd name="T79" fmla="*/ 62403 h 401"/>
                <a:gd name="T80" fmla="*/ 36908 w 593"/>
                <a:gd name="T81" fmla="*/ 68625 h 401"/>
                <a:gd name="T82" fmla="*/ 25835 w 593"/>
                <a:gd name="T83" fmla="*/ 72468 h 401"/>
                <a:gd name="T84" fmla="*/ 20853 w 593"/>
                <a:gd name="T85" fmla="*/ 73383 h 4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93" h="401">
                  <a:moveTo>
                    <a:pt x="113" y="401"/>
                  </a:moveTo>
                  <a:lnTo>
                    <a:pt x="98" y="380"/>
                  </a:lnTo>
                  <a:lnTo>
                    <a:pt x="82" y="351"/>
                  </a:lnTo>
                  <a:lnTo>
                    <a:pt x="63" y="316"/>
                  </a:lnTo>
                  <a:lnTo>
                    <a:pt x="44" y="279"/>
                  </a:lnTo>
                  <a:lnTo>
                    <a:pt x="34" y="260"/>
                  </a:lnTo>
                  <a:lnTo>
                    <a:pt x="27" y="241"/>
                  </a:lnTo>
                  <a:lnTo>
                    <a:pt x="19" y="222"/>
                  </a:lnTo>
                  <a:lnTo>
                    <a:pt x="12" y="205"/>
                  </a:lnTo>
                  <a:lnTo>
                    <a:pt x="7" y="188"/>
                  </a:lnTo>
                  <a:lnTo>
                    <a:pt x="3" y="172"/>
                  </a:lnTo>
                  <a:lnTo>
                    <a:pt x="0" y="158"/>
                  </a:lnTo>
                  <a:lnTo>
                    <a:pt x="0" y="146"/>
                  </a:lnTo>
                  <a:lnTo>
                    <a:pt x="8" y="147"/>
                  </a:lnTo>
                  <a:lnTo>
                    <a:pt x="19" y="150"/>
                  </a:lnTo>
                  <a:lnTo>
                    <a:pt x="30" y="155"/>
                  </a:lnTo>
                  <a:lnTo>
                    <a:pt x="42" y="163"/>
                  </a:lnTo>
                  <a:lnTo>
                    <a:pt x="54" y="170"/>
                  </a:lnTo>
                  <a:lnTo>
                    <a:pt x="67" y="179"/>
                  </a:lnTo>
                  <a:lnTo>
                    <a:pt x="81" y="190"/>
                  </a:lnTo>
                  <a:lnTo>
                    <a:pt x="94" y="200"/>
                  </a:lnTo>
                  <a:lnTo>
                    <a:pt x="122" y="223"/>
                  </a:lnTo>
                  <a:lnTo>
                    <a:pt x="149" y="247"/>
                  </a:lnTo>
                  <a:lnTo>
                    <a:pt x="174" y="269"/>
                  </a:lnTo>
                  <a:lnTo>
                    <a:pt x="196" y="286"/>
                  </a:lnTo>
                  <a:lnTo>
                    <a:pt x="191" y="276"/>
                  </a:lnTo>
                  <a:lnTo>
                    <a:pt x="185" y="265"/>
                  </a:lnTo>
                  <a:lnTo>
                    <a:pt x="178" y="257"/>
                  </a:lnTo>
                  <a:lnTo>
                    <a:pt x="171" y="250"/>
                  </a:lnTo>
                  <a:lnTo>
                    <a:pt x="156" y="236"/>
                  </a:lnTo>
                  <a:lnTo>
                    <a:pt x="144" y="222"/>
                  </a:lnTo>
                  <a:lnTo>
                    <a:pt x="137" y="215"/>
                  </a:lnTo>
                  <a:lnTo>
                    <a:pt x="132" y="208"/>
                  </a:lnTo>
                  <a:lnTo>
                    <a:pt x="128" y="198"/>
                  </a:lnTo>
                  <a:lnTo>
                    <a:pt x="125" y="188"/>
                  </a:lnTo>
                  <a:lnTo>
                    <a:pt x="124" y="175"/>
                  </a:lnTo>
                  <a:lnTo>
                    <a:pt x="124" y="161"/>
                  </a:lnTo>
                  <a:lnTo>
                    <a:pt x="125" y="145"/>
                  </a:lnTo>
                  <a:lnTo>
                    <a:pt x="128" y="126"/>
                  </a:lnTo>
                  <a:lnTo>
                    <a:pt x="135" y="124"/>
                  </a:lnTo>
                  <a:lnTo>
                    <a:pt x="144" y="124"/>
                  </a:lnTo>
                  <a:lnTo>
                    <a:pt x="151" y="126"/>
                  </a:lnTo>
                  <a:lnTo>
                    <a:pt x="157" y="129"/>
                  </a:lnTo>
                  <a:lnTo>
                    <a:pt x="165" y="134"/>
                  </a:lnTo>
                  <a:lnTo>
                    <a:pt x="171" y="139"/>
                  </a:lnTo>
                  <a:lnTo>
                    <a:pt x="178" y="146"/>
                  </a:lnTo>
                  <a:lnTo>
                    <a:pt x="185" y="153"/>
                  </a:lnTo>
                  <a:lnTo>
                    <a:pt x="197" y="169"/>
                  </a:lnTo>
                  <a:lnTo>
                    <a:pt x="209" y="185"/>
                  </a:lnTo>
                  <a:lnTo>
                    <a:pt x="215" y="191"/>
                  </a:lnTo>
                  <a:lnTo>
                    <a:pt x="220" y="198"/>
                  </a:lnTo>
                  <a:lnTo>
                    <a:pt x="227" y="203"/>
                  </a:lnTo>
                  <a:lnTo>
                    <a:pt x="233" y="209"/>
                  </a:lnTo>
                  <a:lnTo>
                    <a:pt x="231" y="191"/>
                  </a:lnTo>
                  <a:lnTo>
                    <a:pt x="231" y="175"/>
                  </a:lnTo>
                  <a:lnTo>
                    <a:pt x="231" y="160"/>
                  </a:lnTo>
                  <a:lnTo>
                    <a:pt x="232" y="149"/>
                  </a:lnTo>
                  <a:lnTo>
                    <a:pt x="234" y="137"/>
                  </a:lnTo>
                  <a:lnTo>
                    <a:pt x="237" y="129"/>
                  </a:lnTo>
                  <a:lnTo>
                    <a:pt x="240" y="122"/>
                  </a:lnTo>
                  <a:lnTo>
                    <a:pt x="244" y="115"/>
                  </a:lnTo>
                  <a:lnTo>
                    <a:pt x="250" y="110"/>
                  </a:lnTo>
                  <a:lnTo>
                    <a:pt x="255" y="106"/>
                  </a:lnTo>
                  <a:lnTo>
                    <a:pt x="261" y="104"/>
                  </a:lnTo>
                  <a:lnTo>
                    <a:pt x="268" y="102"/>
                  </a:lnTo>
                  <a:lnTo>
                    <a:pt x="275" y="101"/>
                  </a:lnTo>
                  <a:lnTo>
                    <a:pt x="282" y="101"/>
                  </a:lnTo>
                  <a:lnTo>
                    <a:pt x="291" y="101"/>
                  </a:lnTo>
                  <a:lnTo>
                    <a:pt x="299" y="102"/>
                  </a:lnTo>
                  <a:lnTo>
                    <a:pt x="336" y="109"/>
                  </a:lnTo>
                  <a:lnTo>
                    <a:pt x="377" y="117"/>
                  </a:lnTo>
                  <a:lnTo>
                    <a:pt x="386" y="118"/>
                  </a:lnTo>
                  <a:lnTo>
                    <a:pt x="397" y="118"/>
                  </a:lnTo>
                  <a:lnTo>
                    <a:pt x="407" y="119"/>
                  </a:lnTo>
                  <a:lnTo>
                    <a:pt x="417" y="118"/>
                  </a:lnTo>
                  <a:lnTo>
                    <a:pt x="427" y="117"/>
                  </a:lnTo>
                  <a:lnTo>
                    <a:pt x="437" y="115"/>
                  </a:lnTo>
                  <a:lnTo>
                    <a:pt x="447" y="112"/>
                  </a:lnTo>
                  <a:lnTo>
                    <a:pt x="457" y="108"/>
                  </a:lnTo>
                  <a:lnTo>
                    <a:pt x="462" y="97"/>
                  </a:lnTo>
                  <a:lnTo>
                    <a:pt x="472" y="74"/>
                  </a:lnTo>
                  <a:lnTo>
                    <a:pt x="479" y="61"/>
                  </a:lnTo>
                  <a:lnTo>
                    <a:pt x="485" y="46"/>
                  </a:lnTo>
                  <a:lnTo>
                    <a:pt x="492" y="32"/>
                  </a:lnTo>
                  <a:lnTo>
                    <a:pt x="501" y="20"/>
                  </a:lnTo>
                  <a:lnTo>
                    <a:pt x="505" y="14"/>
                  </a:lnTo>
                  <a:lnTo>
                    <a:pt x="510" y="10"/>
                  </a:lnTo>
                  <a:lnTo>
                    <a:pt x="514" y="6"/>
                  </a:lnTo>
                  <a:lnTo>
                    <a:pt x="519" y="3"/>
                  </a:lnTo>
                  <a:lnTo>
                    <a:pt x="524" y="1"/>
                  </a:lnTo>
                  <a:lnTo>
                    <a:pt x="529" y="0"/>
                  </a:lnTo>
                  <a:lnTo>
                    <a:pt x="534" y="0"/>
                  </a:lnTo>
                  <a:lnTo>
                    <a:pt x="540" y="1"/>
                  </a:lnTo>
                  <a:lnTo>
                    <a:pt x="545" y="4"/>
                  </a:lnTo>
                  <a:lnTo>
                    <a:pt x="550" y="8"/>
                  </a:lnTo>
                  <a:lnTo>
                    <a:pt x="555" y="14"/>
                  </a:lnTo>
                  <a:lnTo>
                    <a:pt x="562" y="22"/>
                  </a:lnTo>
                  <a:lnTo>
                    <a:pt x="567" y="32"/>
                  </a:lnTo>
                  <a:lnTo>
                    <a:pt x="573" y="44"/>
                  </a:lnTo>
                  <a:lnTo>
                    <a:pt x="578" y="57"/>
                  </a:lnTo>
                  <a:lnTo>
                    <a:pt x="585" y="73"/>
                  </a:lnTo>
                  <a:lnTo>
                    <a:pt x="590" y="93"/>
                  </a:lnTo>
                  <a:lnTo>
                    <a:pt x="593" y="112"/>
                  </a:lnTo>
                  <a:lnTo>
                    <a:pt x="593" y="130"/>
                  </a:lnTo>
                  <a:lnTo>
                    <a:pt x="591" y="147"/>
                  </a:lnTo>
                  <a:lnTo>
                    <a:pt x="588" y="163"/>
                  </a:lnTo>
                  <a:lnTo>
                    <a:pt x="582" y="178"/>
                  </a:lnTo>
                  <a:lnTo>
                    <a:pt x="573" y="193"/>
                  </a:lnTo>
                  <a:lnTo>
                    <a:pt x="563" y="207"/>
                  </a:lnTo>
                  <a:lnTo>
                    <a:pt x="551" y="220"/>
                  </a:lnTo>
                  <a:lnTo>
                    <a:pt x="539" y="233"/>
                  </a:lnTo>
                  <a:lnTo>
                    <a:pt x="524" y="244"/>
                  </a:lnTo>
                  <a:lnTo>
                    <a:pt x="508" y="256"/>
                  </a:lnTo>
                  <a:lnTo>
                    <a:pt x="491" y="267"/>
                  </a:lnTo>
                  <a:lnTo>
                    <a:pt x="473" y="277"/>
                  </a:lnTo>
                  <a:lnTo>
                    <a:pt x="456" y="286"/>
                  </a:lnTo>
                  <a:lnTo>
                    <a:pt x="436" y="296"/>
                  </a:lnTo>
                  <a:lnTo>
                    <a:pt x="396" y="313"/>
                  </a:lnTo>
                  <a:lnTo>
                    <a:pt x="355" y="327"/>
                  </a:lnTo>
                  <a:lnTo>
                    <a:pt x="313" y="341"/>
                  </a:lnTo>
                  <a:lnTo>
                    <a:pt x="273" y="354"/>
                  </a:lnTo>
                  <a:lnTo>
                    <a:pt x="235" y="364"/>
                  </a:lnTo>
                  <a:lnTo>
                    <a:pt x="200" y="375"/>
                  </a:lnTo>
                  <a:lnTo>
                    <a:pt x="170" y="385"/>
                  </a:lnTo>
                  <a:lnTo>
                    <a:pt x="146" y="395"/>
                  </a:lnTo>
                  <a:lnTo>
                    <a:pt x="140" y="396"/>
                  </a:lnTo>
                  <a:lnTo>
                    <a:pt x="130" y="398"/>
                  </a:lnTo>
                  <a:lnTo>
                    <a:pt x="118" y="400"/>
                  </a:lnTo>
                  <a:lnTo>
                    <a:pt x="113" y="401"/>
                  </a:lnTo>
                  <a:close/>
                </a:path>
              </a:pathLst>
            </a:custGeom>
            <a:solidFill>
              <a:schemeClr val="tx1">
                <a:lumMod val="65000"/>
                <a:lumOff val="35000"/>
              </a:schemeClr>
            </a:solidFill>
            <a:ln>
              <a:noFill/>
            </a:ln>
          </p:spPr>
          <p:txBody>
            <a:bodyPr/>
            <a:lstStyle/>
            <a:p>
              <a:endParaRPr lang="it-IT" dirty="0">
                <a:latin typeface="Century Gothic" panose="020B0502020202020204" pitchFamily="34" charset="0"/>
              </a:endParaRPr>
            </a:p>
          </p:txBody>
        </p:sp>
        <p:sp>
          <p:nvSpPr>
            <p:cNvPr id="63" name="Freeform 12"/>
            <p:cNvSpPr>
              <a:spLocks/>
            </p:cNvSpPr>
            <p:nvPr/>
          </p:nvSpPr>
          <p:spPr bwMode="auto">
            <a:xfrm>
              <a:off x="5170128" y="3676763"/>
              <a:ext cx="114800" cy="180300"/>
            </a:xfrm>
            <a:custGeom>
              <a:avLst/>
              <a:gdLst>
                <a:gd name="T0" fmla="*/ 31070 w 248"/>
                <a:gd name="T1" fmla="*/ 1839 h 385"/>
                <a:gd name="T2" fmla="*/ 28889 w 248"/>
                <a:gd name="T3" fmla="*/ 4230 h 385"/>
                <a:gd name="T4" fmla="*/ 27799 w 248"/>
                <a:gd name="T5" fmla="*/ 5701 h 385"/>
                <a:gd name="T6" fmla="*/ 26891 w 248"/>
                <a:gd name="T7" fmla="*/ 7173 h 385"/>
                <a:gd name="T8" fmla="*/ 25982 w 248"/>
                <a:gd name="T9" fmla="*/ 8460 h 385"/>
                <a:gd name="T10" fmla="*/ 25255 w 248"/>
                <a:gd name="T11" fmla="*/ 10115 h 385"/>
                <a:gd name="T12" fmla="*/ 23802 w 248"/>
                <a:gd name="T13" fmla="*/ 13426 h 385"/>
                <a:gd name="T14" fmla="*/ 22712 w 248"/>
                <a:gd name="T15" fmla="*/ 16920 h 385"/>
                <a:gd name="T16" fmla="*/ 20895 w 248"/>
                <a:gd name="T17" fmla="*/ 24461 h 385"/>
                <a:gd name="T18" fmla="*/ 18896 w 248"/>
                <a:gd name="T19" fmla="*/ 32553 h 385"/>
                <a:gd name="T20" fmla="*/ 17806 w 248"/>
                <a:gd name="T21" fmla="*/ 36783 h 385"/>
                <a:gd name="T22" fmla="*/ 16171 w 248"/>
                <a:gd name="T23" fmla="*/ 41013 h 385"/>
                <a:gd name="T24" fmla="*/ 14717 w 248"/>
                <a:gd name="T25" fmla="*/ 45244 h 385"/>
                <a:gd name="T26" fmla="*/ 12900 w 248"/>
                <a:gd name="T27" fmla="*/ 49658 h 385"/>
                <a:gd name="T28" fmla="*/ 11628 w 248"/>
                <a:gd name="T29" fmla="*/ 51865 h 385"/>
                <a:gd name="T30" fmla="*/ 10357 w 248"/>
                <a:gd name="T31" fmla="*/ 53888 h 385"/>
                <a:gd name="T32" fmla="*/ 9085 w 248"/>
                <a:gd name="T33" fmla="*/ 56095 h 385"/>
                <a:gd name="T34" fmla="*/ 7449 w 248"/>
                <a:gd name="T35" fmla="*/ 58118 h 385"/>
                <a:gd name="T36" fmla="*/ 5814 w 248"/>
                <a:gd name="T37" fmla="*/ 60325 h 385"/>
                <a:gd name="T38" fmla="*/ 3997 w 248"/>
                <a:gd name="T39" fmla="*/ 62532 h 385"/>
                <a:gd name="T40" fmla="*/ 2180 w 248"/>
                <a:gd name="T41" fmla="*/ 64555 h 385"/>
                <a:gd name="T42" fmla="*/ 0 w 248"/>
                <a:gd name="T43" fmla="*/ 66578 h 385"/>
                <a:gd name="T44" fmla="*/ 3816 w 248"/>
                <a:gd name="T45" fmla="*/ 66578 h 385"/>
                <a:gd name="T46" fmla="*/ 7268 w 248"/>
                <a:gd name="T47" fmla="*/ 66946 h 385"/>
                <a:gd name="T48" fmla="*/ 10357 w 248"/>
                <a:gd name="T49" fmla="*/ 67314 h 385"/>
                <a:gd name="T50" fmla="*/ 13264 w 248"/>
                <a:gd name="T51" fmla="*/ 68049 h 385"/>
                <a:gd name="T52" fmla="*/ 17624 w 248"/>
                <a:gd name="T53" fmla="*/ 69337 h 385"/>
                <a:gd name="T54" fmla="*/ 21258 w 248"/>
                <a:gd name="T55" fmla="*/ 70624 h 385"/>
                <a:gd name="T56" fmla="*/ 22530 w 248"/>
                <a:gd name="T57" fmla="*/ 70808 h 385"/>
                <a:gd name="T58" fmla="*/ 23802 w 248"/>
                <a:gd name="T59" fmla="*/ 70624 h 385"/>
                <a:gd name="T60" fmla="*/ 24710 w 248"/>
                <a:gd name="T61" fmla="*/ 70440 h 385"/>
                <a:gd name="T62" fmla="*/ 25255 w 248"/>
                <a:gd name="T63" fmla="*/ 70256 h 385"/>
                <a:gd name="T64" fmla="*/ 25800 w 248"/>
                <a:gd name="T65" fmla="*/ 69888 h 385"/>
                <a:gd name="T66" fmla="*/ 26346 w 248"/>
                <a:gd name="T67" fmla="*/ 69153 h 385"/>
                <a:gd name="T68" fmla="*/ 27436 w 248"/>
                <a:gd name="T69" fmla="*/ 67865 h 385"/>
                <a:gd name="T70" fmla="*/ 28708 w 248"/>
                <a:gd name="T71" fmla="*/ 65658 h 385"/>
                <a:gd name="T72" fmla="*/ 29979 w 248"/>
                <a:gd name="T73" fmla="*/ 63083 h 385"/>
                <a:gd name="T74" fmla="*/ 31251 w 248"/>
                <a:gd name="T75" fmla="*/ 59589 h 385"/>
                <a:gd name="T76" fmla="*/ 33250 w 248"/>
                <a:gd name="T77" fmla="*/ 54255 h 385"/>
                <a:gd name="T78" fmla="*/ 36157 w 248"/>
                <a:gd name="T79" fmla="*/ 47267 h 385"/>
                <a:gd name="T80" fmla="*/ 37792 w 248"/>
                <a:gd name="T81" fmla="*/ 43404 h 385"/>
                <a:gd name="T82" fmla="*/ 39428 w 248"/>
                <a:gd name="T83" fmla="*/ 38990 h 385"/>
                <a:gd name="T84" fmla="*/ 40881 w 248"/>
                <a:gd name="T85" fmla="*/ 34760 h 385"/>
                <a:gd name="T86" fmla="*/ 42153 w 248"/>
                <a:gd name="T87" fmla="*/ 30346 h 385"/>
                <a:gd name="T88" fmla="*/ 43425 w 248"/>
                <a:gd name="T89" fmla="*/ 26116 h 385"/>
                <a:gd name="T90" fmla="*/ 44333 w 248"/>
                <a:gd name="T91" fmla="*/ 21886 h 385"/>
                <a:gd name="T92" fmla="*/ 44878 w 248"/>
                <a:gd name="T93" fmla="*/ 18024 h 385"/>
                <a:gd name="T94" fmla="*/ 45060 w 248"/>
                <a:gd name="T95" fmla="*/ 14162 h 385"/>
                <a:gd name="T96" fmla="*/ 45060 w 248"/>
                <a:gd name="T97" fmla="*/ 12690 h 385"/>
                <a:gd name="T98" fmla="*/ 44878 w 248"/>
                <a:gd name="T99" fmla="*/ 10851 h 385"/>
                <a:gd name="T100" fmla="*/ 44515 w 248"/>
                <a:gd name="T101" fmla="*/ 9564 h 385"/>
                <a:gd name="T102" fmla="*/ 43970 w 248"/>
                <a:gd name="T103" fmla="*/ 7908 h 385"/>
                <a:gd name="T104" fmla="*/ 43425 w 248"/>
                <a:gd name="T105" fmla="*/ 6805 h 385"/>
                <a:gd name="T106" fmla="*/ 42516 w 248"/>
                <a:gd name="T107" fmla="*/ 5701 h 385"/>
                <a:gd name="T108" fmla="*/ 41608 w 248"/>
                <a:gd name="T109" fmla="*/ 4598 h 385"/>
                <a:gd name="T110" fmla="*/ 40518 w 248"/>
                <a:gd name="T111" fmla="*/ 3862 h 385"/>
                <a:gd name="T112" fmla="*/ 36884 w 248"/>
                <a:gd name="T113" fmla="*/ 1839 h 385"/>
                <a:gd name="T114" fmla="*/ 34522 w 248"/>
                <a:gd name="T115" fmla="*/ 184 h 385"/>
                <a:gd name="T116" fmla="*/ 33795 w 248"/>
                <a:gd name="T117" fmla="*/ 0 h 385"/>
                <a:gd name="T118" fmla="*/ 33068 w 248"/>
                <a:gd name="T119" fmla="*/ 0 h 385"/>
                <a:gd name="T120" fmla="*/ 32160 w 248"/>
                <a:gd name="T121" fmla="*/ 552 h 385"/>
                <a:gd name="T122" fmla="*/ 31070 w 248"/>
                <a:gd name="T123" fmla="*/ 1839 h 3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 h="385">
                  <a:moveTo>
                    <a:pt x="171" y="10"/>
                  </a:moveTo>
                  <a:lnTo>
                    <a:pt x="159" y="23"/>
                  </a:lnTo>
                  <a:lnTo>
                    <a:pt x="153" y="31"/>
                  </a:lnTo>
                  <a:lnTo>
                    <a:pt x="148" y="39"/>
                  </a:lnTo>
                  <a:lnTo>
                    <a:pt x="143" y="46"/>
                  </a:lnTo>
                  <a:lnTo>
                    <a:pt x="139" y="55"/>
                  </a:lnTo>
                  <a:lnTo>
                    <a:pt x="131" y="73"/>
                  </a:lnTo>
                  <a:lnTo>
                    <a:pt x="125" y="92"/>
                  </a:lnTo>
                  <a:lnTo>
                    <a:pt x="115" y="133"/>
                  </a:lnTo>
                  <a:lnTo>
                    <a:pt x="104" y="177"/>
                  </a:lnTo>
                  <a:lnTo>
                    <a:pt x="98" y="200"/>
                  </a:lnTo>
                  <a:lnTo>
                    <a:pt x="89" y="223"/>
                  </a:lnTo>
                  <a:lnTo>
                    <a:pt x="81" y="246"/>
                  </a:lnTo>
                  <a:lnTo>
                    <a:pt x="71" y="270"/>
                  </a:lnTo>
                  <a:lnTo>
                    <a:pt x="64" y="282"/>
                  </a:lnTo>
                  <a:lnTo>
                    <a:pt x="57" y="293"/>
                  </a:lnTo>
                  <a:lnTo>
                    <a:pt x="50" y="305"/>
                  </a:lnTo>
                  <a:lnTo>
                    <a:pt x="41" y="316"/>
                  </a:lnTo>
                  <a:lnTo>
                    <a:pt x="32" y="328"/>
                  </a:lnTo>
                  <a:lnTo>
                    <a:pt x="22" y="340"/>
                  </a:lnTo>
                  <a:lnTo>
                    <a:pt x="12" y="351"/>
                  </a:lnTo>
                  <a:lnTo>
                    <a:pt x="0" y="362"/>
                  </a:lnTo>
                  <a:lnTo>
                    <a:pt x="21" y="362"/>
                  </a:lnTo>
                  <a:lnTo>
                    <a:pt x="40" y="364"/>
                  </a:lnTo>
                  <a:lnTo>
                    <a:pt x="57" y="366"/>
                  </a:lnTo>
                  <a:lnTo>
                    <a:pt x="73" y="370"/>
                  </a:lnTo>
                  <a:lnTo>
                    <a:pt x="97" y="377"/>
                  </a:lnTo>
                  <a:lnTo>
                    <a:pt x="117" y="384"/>
                  </a:lnTo>
                  <a:lnTo>
                    <a:pt x="124" y="385"/>
                  </a:lnTo>
                  <a:lnTo>
                    <a:pt x="131" y="384"/>
                  </a:lnTo>
                  <a:lnTo>
                    <a:pt x="136" y="383"/>
                  </a:lnTo>
                  <a:lnTo>
                    <a:pt x="139" y="382"/>
                  </a:lnTo>
                  <a:lnTo>
                    <a:pt x="142" y="380"/>
                  </a:lnTo>
                  <a:lnTo>
                    <a:pt x="145" y="376"/>
                  </a:lnTo>
                  <a:lnTo>
                    <a:pt x="151" y="369"/>
                  </a:lnTo>
                  <a:lnTo>
                    <a:pt x="158" y="357"/>
                  </a:lnTo>
                  <a:lnTo>
                    <a:pt x="165" y="343"/>
                  </a:lnTo>
                  <a:lnTo>
                    <a:pt x="172" y="324"/>
                  </a:lnTo>
                  <a:lnTo>
                    <a:pt x="183" y="295"/>
                  </a:lnTo>
                  <a:lnTo>
                    <a:pt x="199" y="257"/>
                  </a:lnTo>
                  <a:lnTo>
                    <a:pt x="208" y="236"/>
                  </a:lnTo>
                  <a:lnTo>
                    <a:pt x="217" y="212"/>
                  </a:lnTo>
                  <a:lnTo>
                    <a:pt x="225" y="189"/>
                  </a:lnTo>
                  <a:lnTo>
                    <a:pt x="232" y="165"/>
                  </a:lnTo>
                  <a:lnTo>
                    <a:pt x="239" y="142"/>
                  </a:lnTo>
                  <a:lnTo>
                    <a:pt x="244" y="119"/>
                  </a:lnTo>
                  <a:lnTo>
                    <a:pt x="247" y="98"/>
                  </a:lnTo>
                  <a:lnTo>
                    <a:pt x="248" y="77"/>
                  </a:lnTo>
                  <a:lnTo>
                    <a:pt x="248" y="69"/>
                  </a:lnTo>
                  <a:lnTo>
                    <a:pt x="247" y="59"/>
                  </a:lnTo>
                  <a:lnTo>
                    <a:pt x="245" y="52"/>
                  </a:lnTo>
                  <a:lnTo>
                    <a:pt x="242" y="43"/>
                  </a:lnTo>
                  <a:lnTo>
                    <a:pt x="239" y="37"/>
                  </a:lnTo>
                  <a:lnTo>
                    <a:pt x="234" y="31"/>
                  </a:lnTo>
                  <a:lnTo>
                    <a:pt x="229" y="25"/>
                  </a:lnTo>
                  <a:lnTo>
                    <a:pt x="223" y="21"/>
                  </a:lnTo>
                  <a:lnTo>
                    <a:pt x="203" y="10"/>
                  </a:lnTo>
                  <a:lnTo>
                    <a:pt x="190" y="1"/>
                  </a:lnTo>
                  <a:lnTo>
                    <a:pt x="186" y="0"/>
                  </a:lnTo>
                  <a:lnTo>
                    <a:pt x="182" y="0"/>
                  </a:lnTo>
                  <a:lnTo>
                    <a:pt x="177" y="3"/>
                  </a:lnTo>
                  <a:lnTo>
                    <a:pt x="171" y="1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latin typeface="Century Gothic" panose="020B0502020202020204" pitchFamily="34" charset="0"/>
              </a:endParaRPr>
            </a:p>
          </p:txBody>
        </p:sp>
        <p:sp>
          <p:nvSpPr>
            <p:cNvPr id="64" name="Freeform 13"/>
            <p:cNvSpPr>
              <a:spLocks/>
            </p:cNvSpPr>
            <p:nvPr/>
          </p:nvSpPr>
          <p:spPr bwMode="auto">
            <a:xfrm>
              <a:off x="4983172" y="2555634"/>
              <a:ext cx="327994" cy="603180"/>
            </a:xfrm>
            <a:custGeom>
              <a:avLst/>
              <a:gdLst>
                <a:gd name="T0" fmla="*/ 115170 w 702"/>
                <a:gd name="T1" fmla="*/ 1845 h 1284"/>
                <a:gd name="T2" fmla="*/ 119388 w 702"/>
                <a:gd name="T3" fmla="*/ 4981 h 1284"/>
                <a:gd name="T4" fmla="*/ 125623 w 702"/>
                <a:gd name="T5" fmla="*/ 7749 h 1284"/>
                <a:gd name="T6" fmla="*/ 126357 w 702"/>
                <a:gd name="T7" fmla="*/ 24722 h 1284"/>
                <a:gd name="T8" fmla="*/ 120305 w 702"/>
                <a:gd name="T9" fmla="*/ 55900 h 1284"/>
                <a:gd name="T10" fmla="*/ 113519 w 702"/>
                <a:gd name="T11" fmla="*/ 86525 h 1284"/>
                <a:gd name="T12" fmla="*/ 105450 w 702"/>
                <a:gd name="T13" fmla="*/ 116228 h 1284"/>
                <a:gd name="T14" fmla="*/ 96464 w 702"/>
                <a:gd name="T15" fmla="*/ 145193 h 1284"/>
                <a:gd name="T16" fmla="*/ 86928 w 702"/>
                <a:gd name="T17" fmla="*/ 172866 h 1284"/>
                <a:gd name="T18" fmla="*/ 76658 w 702"/>
                <a:gd name="T19" fmla="*/ 199433 h 1284"/>
                <a:gd name="T20" fmla="*/ 66021 w 702"/>
                <a:gd name="T21" fmla="*/ 224523 h 1284"/>
                <a:gd name="T22" fmla="*/ 56851 w 702"/>
                <a:gd name="T23" fmla="*/ 225446 h 1284"/>
                <a:gd name="T24" fmla="*/ 49332 w 702"/>
                <a:gd name="T25" fmla="*/ 202016 h 1284"/>
                <a:gd name="T26" fmla="*/ 41813 w 702"/>
                <a:gd name="T27" fmla="*/ 177479 h 1284"/>
                <a:gd name="T28" fmla="*/ 34294 w 702"/>
                <a:gd name="T29" fmla="*/ 152572 h 1284"/>
                <a:gd name="T30" fmla="*/ 26775 w 702"/>
                <a:gd name="T31" fmla="*/ 126744 h 1284"/>
                <a:gd name="T32" fmla="*/ 19073 w 702"/>
                <a:gd name="T33" fmla="*/ 100731 h 1284"/>
                <a:gd name="T34" fmla="*/ 11554 w 702"/>
                <a:gd name="T35" fmla="*/ 74349 h 1284"/>
                <a:gd name="T36" fmla="*/ 3851 w 702"/>
                <a:gd name="T37" fmla="*/ 47598 h 1284"/>
                <a:gd name="T38" fmla="*/ 1467 w 702"/>
                <a:gd name="T39" fmla="*/ 33762 h 1284"/>
                <a:gd name="T40" fmla="*/ 4401 w 702"/>
                <a:gd name="T41" fmla="*/ 31917 h 1284"/>
                <a:gd name="T42" fmla="*/ 6969 w 702"/>
                <a:gd name="T43" fmla="*/ 29518 h 1284"/>
                <a:gd name="T44" fmla="*/ 10270 w 702"/>
                <a:gd name="T45" fmla="*/ 25091 h 1284"/>
                <a:gd name="T46" fmla="*/ 12837 w 702"/>
                <a:gd name="T47" fmla="*/ 21401 h 1284"/>
                <a:gd name="T48" fmla="*/ 24024 w 702"/>
                <a:gd name="T49" fmla="*/ 30441 h 1284"/>
                <a:gd name="T50" fmla="*/ 34661 w 702"/>
                <a:gd name="T51" fmla="*/ 39481 h 1284"/>
                <a:gd name="T52" fmla="*/ 45298 w 702"/>
                <a:gd name="T53" fmla="*/ 47967 h 1284"/>
                <a:gd name="T54" fmla="*/ 50983 w 702"/>
                <a:gd name="T55" fmla="*/ 52026 h 1284"/>
                <a:gd name="T56" fmla="*/ 56851 w 702"/>
                <a:gd name="T57" fmla="*/ 55716 h 1284"/>
                <a:gd name="T58" fmla="*/ 64371 w 702"/>
                <a:gd name="T59" fmla="*/ 55716 h 1284"/>
                <a:gd name="T60" fmla="*/ 66938 w 702"/>
                <a:gd name="T61" fmla="*/ 55162 h 1284"/>
                <a:gd name="T62" fmla="*/ 71890 w 702"/>
                <a:gd name="T63" fmla="*/ 53502 h 1284"/>
                <a:gd name="T64" fmla="*/ 83260 w 702"/>
                <a:gd name="T65" fmla="*/ 40772 h 1284"/>
                <a:gd name="T66" fmla="*/ 94080 w 702"/>
                <a:gd name="T67" fmla="*/ 27304 h 1284"/>
                <a:gd name="T68" fmla="*/ 104167 w 702"/>
                <a:gd name="T69" fmla="*/ 13468 h 1284"/>
                <a:gd name="T70" fmla="*/ 114253 w 702"/>
                <a:gd name="T71" fmla="*/ 0 h 12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2" h="1284">
                  <a:moveTo>
                    <a:pt x="623" y="0"/>
                  </a:moveTo>
                  <a:lnTo>
                    <a:pt x="628" y="10"/>
                  </a:lnTo>
                  <a:lnTo>
                    <a:pt x="633" y="20"/>
                  </a:lnTo>
                  <a:lnTo>
                    <a:pt x="651" y="27"/>
                  </a:lnTo>
                  <a:lnTo>
                    <a:pt x="668" y="34"/>
                  </a:lnTo>
                  <a:lnTo>
                    <a:pt x="685" y="42"/>
                  </a:lnTo>
                  <a:lnTo>
                    <a:pt x="702" y="49"/>
                  </a:lnTo>
                  <a:lnTo>
                    <a:pt x="689" y="134"/>
                  </a:lnTo>
                  <a:lnTo>
                    <a:pt x="673" y="219"/>
                  </a:lnTo>
                  <a:lnTo>
                    <a:pt x="656" y="303"/>
                  </a:lnTo>
                  <a:lnTo>
                    <a:pt x="639" y="387"/>
                  </a:lnTo>
                  <a:lnTo>
                    <a:pt x="619" y="469"/>
                  </a:lnTo>
                  <a:lnTo>
                    <a:pt x="597" y="550"/>
                  </a:lnTo>
                  <a:lnTo>
                    <a:pt x="575" y="630"/>
                  </a:lnTo>
                  <a:lnTo>
                    <a:pt x="550" y="709"/>
                  </a:lnTo>
                  <a:lnTo>
                    <a:pt x="526" y="787"/>
                  </a:lnTo>
                  <a:lnTo>
                    <a:pt x="500" y="862"/>
                  </a:lnTo>
                  <a:lnTo>
                    <a:pt x="474" y="937"/>
                  </a:lnTo>
                  <a:lnTo>
                    <a:pt x="446" y="1009"/>
                  </a:lnTo>
                  <a:lnTo>
                    <a:pt x="418" y="1081"/>
                  </a:lnTo>
                  <a:lnTo>
                    <a:pt x="390" y="1150"/>
                  </a:lnTo>
                  <a:lnTo>
                    <a:pt x="360" y="1217"/>
                  </a:lnTo>
                  <a:lnTo>
                    <a:pt x="331" y="1284"/>
                  </a:lnTo>
                  <a:lnTo>
                    <a:pt x="310" y="1222"/>
                  </a:lnTo>
                  <a:lnTo>
                    <a:pt x="290" y="1159"/>
                  </a:lnTo>
                  <a:lnTo>
                    <a:pt x="269" y="1095"/>
                  </a:lnTo>
                  <a:lnTo>
                    <a:pt x="249" y="1028"/>
                  </a:lnTo>
                  <a:lnTo>
                    <a:pt x="228" y="962"/>
                  </a:lnTo>
                  <a:lnTo>
                    <a:pt x="208" y="895"/>
                  </a:lnTo>
                  <a:lnTo>
                    <a:pt x="187" y="827"/>
                  </a:lnTo>
                  <a:lnTo>
                    <a:pt x="166" y="757"/>
                  </a:lnTo>
                  <a:lnTo>
                    <a:pt x="146" y="687"/>
                  </a:lnTo>
                  <a:lnTo>
                    <a:pt x="125" y="617"/>
                  </a:lnTo>
                  <a:lnTo>
                    <a:pt x="104" y="546"/>
                  </a:lnTo>
                  <a:lnTo>
                    <a:pt x="84" y="475"/>
                  </a:lnTo>
                  <a:lnTo>
                    <a:pt x="63" y="403"/>
                  </a:lnTo>
                  <a:lnTo>
                    <a:pt x="42" y="331"/>
                  </a:lnTo>
                  <a:lnTo>
                    <a:pt x="21" y="258"/>
                  </a:lnTo>
                  <a:lnTo>
                    <a:pt x="0" y="186"/>
                  </a:lnTo>
                  <a:lnTo>
                    <a:pt x="8" y="183"/>
                  </a:lnTo>
                  <a:lnTo>
                    <a:pt x="17" y="179"/>
                  </a:lnTo>
                  <a:lnTo>
                    <a:pt x="24" y="173"/>
                  </a:lnTo>
                  <a:lnTo>
                    <a:pt x="31" y="167"/>
                  </a:lnTo>
                  <a:lnTo>
                    <a:pt x="38" y="160"/>
                  </a:lnTo>
                  <a:lnTo>
                    <a:pt x="44" y="152"/>
                  </a:lnTo>
                  <a:lnTo>
                    <a:pt x="56" y="136"/>
                  </a:lnTo>
                  <a:lnTo>
                    <a:pt x="65" y="121"/>
                  </a:lnTo>
                  <a:lnTo>
                    <a:pt x="70" y="116"/>
                  </a:lnTo>
                  <a:lnTo>
                    <a:pt x="101" y="141"/>
                  </a:lnTo>
                  <a:lnTo>
                    <a:pt x="131" y="165"/>
                  </a:lnTo>
                  <a:lnTo>
                    <a:pt x="160" y="189"/>
                  </a:lnTo>
                  <a:lnTo>
                    <a:pt x="189" y="214"/>
                  </a:lnTo>
                  <a:lnTo>
                    <a:pt x="217" y="237"/>
                  </a:lnTo>
                  <a:lnTo>
                    <a:pt x="247" y="260"/>
                  </a:lnTo>
                  <a:lnTo>
                    <a:pt x="263" y="272"/>
                  </a:lnTo>
                  <a:lnTo>
                    <a:pt x="278" y="282"/>
                  </a:lnTo>
                  <a:lnTo>
                    <a:pt x="294" y="292"/>
                  </a:lnTo>
                  <a:lnTo>
                    <a:pt x="310" y="302"/>
                  </a:lnTo>
                  <a:lnTo>
                    <a:pt x="336" y="302"/>
                  </a:lnTo>
                  <a:lnTo>
                    <a:pt x="351" y="302"/>
                  </a:lnTo>
                  <a:lnTo>
                    <a:pt x="357" y="301"/>
                  </a:lnTo>
                  <a:lnTo>
                    <a:pt x="365" y="299"/>
                  </a:lnTo>
                  <a:lnTo>
                    <a:pt x="376" y="296"/>
                  </a:lnTo>
                  <a:lnTo>
                    <a:pt x="392" y="290"/>
                  </a:lnTo>
                  <a:lnTo>
                    <a:pt x="423" y="256"/>
                  </a:lnTo>
                  <a:lnTo>
                    <a:pt x="454" y="221"/>
                  </a:lnTo>
                  <a:lnTo>
                    <a:pt x="483" y="185"/>
                  </a:lnTo>
                  <a:lnTo>
                    <a:pt x="513" y="148"/>
                  </a:lnTo>
                  <a:lnTo>
                    <a:pt x="541" y="111"/>
                  </a:lnTo>
                  <a:lnTo>
                    <a:pt x="568" y="73"/>
                  </a:lnTo>
                  <a:lnTo>
                    <a:pt x="596" y="37"/>
                  </a:lnTo>
                  <a:lnTo>
                    <a:pt x="623"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latin typeface="Century Gothic" panose="020B0502020202020204" pitchFamily="34" charset="0"/>
              </a:endParaRPr>
            </a:p>
          </p:txBody>
        </p:sp>
        <p:sp>
          <p:nvSpPr>
            <p:cNvPr id="65" name="Freeform 14"/>
            <p:cNvSpPr>
              <a:spLocks/>
            </p:cNvSpPr>
            <p:nvPr/>
          </p:nvSpPr>
          <p:spPr bwMode="auto">
            <a:xfrm>
              <a:off x="5064553" y="2699066"/>
              <a:ext cx="161769" cy="461042"/>
            </a:xfrm>
            <a:custGeom>
              <a:avLst/>
              <a:gdLst>
                <a:gd name="T0" fmla="*/ 218 w 343"/>
                <a:gd name="T1" fmla="*/ 2 h 976"/>
                <a:gd name="T2" fmla="*/ 222 w 343"/>
                <a:gd name="T3" fmla="*/ 0 h 976"/>
                <a:gd name="T4" fmla="*/ 226 w 343"/>
                <a:gd name="T5" fmla="*/ 3 h 976"/>
                <a:gd name="T6" fmla="*/ 226 w 343"/>
                <a:gd name="T7" fmla="*/ 25 h 976"/>
                <a:gd name="T8" fmla="*/ 219 w 343"/>
                <a:gd name="T9" fmla="*/ 71 h 976"/>
                <a:gd name="T10" fmla="*/ 214 w 343"/>
                <a:gd name="T11" fmla="*/ 104 h 976"/>
                <a:gd name="T12" fmla="*/ 213 w 343"/>
                <a:gd name="T13" fmla="*/ 117 h 976"/>
                <a:gd name="T14" fmla="*/ 225 w 343"/>
                <a:gd name="T15" fmla="*/ 135 h 976"/>
                <a:gd name="T16" fmla="*/ 246 w 343"/>
                <a:gd name="T17" fmla="*/ 171 h 976"/>
                <a:gd name="T18" fmla="*/ 264 w 343"/>
                <a:gd name="T19" fmla="*/ 215 h 976"/>
                <a:gd name="T20" fmla="*/ 281 w 343"/>
                <a:gd name="T21" fmla="*/ 265 h 976"/>
                <a:gd name="T22" fmla="*/ 303 w 343"/>
                <a:gd name="T23" fmla="*/ 346 h 976"/>
                <a:gd name="T24" fmla="*/ 329 w 343"/>
                <a:gd name="T25" fmla="*/ 452 h 976"/>
                <a:gd name="T26" fmla="*/ 321 w 343"/>
                <a:gd name="T27" fmla="*/ 564 h 976"/>
                <a:gd name="T28" fmla="*/ 276 w 343"/>
                <a:gd name="T29" fmla="*/ 688 h 976"/>
                <a:gd name="T30" fmla="*/ 228 w 343"/>
                <a:gd name="T31" fmla="*/ 807 h 976"/>
                <a:gd name="T32" fmla="*/ 179 w 343"/>
                <a:gd name="T33" fmla="*/ 921 h 976"/>
                <a:gd name="T34" fmla="*/ 136 w 343"/>
                <a:gd name="T35" fmla="*/ 918 h 976"/>
                <a:gd name="T36" fmla="*/ 97 w 343"/>
                <a:gd name="T37" fmla="*/ 798 h 976"/>
                <a:gd name="T38" fmla="*/ 58 w 343"/>
                <a:gd name="T39" fmla="*/ 675 h 976"/>
                <a:gd name="T40" fmla="*/ 20 w 343"/>
                <a:gd name="T41" fmla="*/ 549 h 976"/>
                <a:gd name="T42" fmla="*/ 11 w 343"/>
                <a:gd name="T43" fmla="*/ 445 h 976"/>
                <a:gd name="T44" fmla="*/ 34 w 343"/>
                <a:gd name="T45" fmla="*/ 367 h 976"/>
                <a:gd name="T46" fmla="*/ 59 w 343"/>
                <a:gd name="T47" fmla="*/ 296 h 976"/>
                <a:gd name="T48" fmla="*/ 84 w 343"/>
                <a:gd name="T49" fmla="*/ 234 h 976"/>
                <a:gd name="T50" fmla="*/ 102 w 343"/>
                <a:gd name="T51" fmla="*/ 195 h 976"/>
                <a:gd name="T52" fmla="*/ 110 w 343"/>
                <a:gd name="T53" fmla="*/ 173 h 976"/>
                <a:gd name="T54" fmla="*/ 113 w 343"/>
                <a:gd name="T55" fmla="*/ 152 h 976"/>
                <a:gd name="T56" fmla="*/ 113 w 343"/>
                <a:gd name="T57" fmla="*/ 134 h 976"/>
                <a:gd name="T58" fmla="*/ 110 w 343"/>
                <a:gd name="T59" fmla="*/ 117 h 976"/>
                <a:gd name="T60" fmla="*/ 103 w 343"/>
                <a:gd name="T61" fmla="*/ 104 h 976"/>
                <a:gd name="T62" fmla="*/ 93 w 343"/>
                <a:gd name="T63" fmla="*/ 85 h 976"/>
                <a:gd name="T64" fmla="*/ 76 w 343"/>
                <a:gd name="T65" fmla="*/ 63 h 976"/>
                <a:gd name="T66" fmla="*/ 63 w 343"/>
                <a:gd name="T67" fmla="*/ 45 h 976"/>
                <a:gd name="T68" fmla="*/ 58 w 343"/>
                <a:gd name="T69" fmla="*/ 32 h 976"/>
                <a:gd name="T70" fmla="*/ 59 w 343"/>
                <a:gd name="T71" fmla="*/ 24 h 976"/>
                <a:gd name="T72" fmla="*/ 64 w 343"/>
                <a:gd name="T73" fmla="*/ 15 h 976"/>
                <a:gd name="T74" fmla="*/ 74 w 343"/>
                <a:gd name="T75" fmla="*/ 6 h 976"/>
                <a:gd name="T76" fmla="*/ 89 w 343"/>
                <a:gd name="T77" fmla="*/ 5 h 976"/>
                <a:gd name="T78" fmla="*/ 124 w 343"/>
                <a:gd name="T79" fmla="*/ 12 h 976"/>
                <a:gd name="T80" fmla="*/ 159 w 343"/>
                <a:gd name="T81" fmla="*/ 15 h 976"/>
                <a:gd name="T82" fmla="*/ 180 w 343"/>
                <a:gd name="T83" fmla="*/ 15 h 976"/>
                <a:gd name="T84" fmla="*/ 199 w 343"/>
                <a:gd name="T85" fmla="*/ 13 h 976"/>
                <a:gd name="T86" fmla="*/ 213 w 343"/>
                <a:gd name="T87" fmla="*/ 8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3" h="976">
                  <a:moveTo>
                    <a:pt x="216" y="4"/>
                  </a:moveTo>
                  <a:lnTo>
                    <a:pt x="218" y="2"/>
                  </a:lnTo>
                  <a:lnTo>
                    <a:pt x="221" y="0"/>
                  </a:lnTo>
                  <a:lnTo>
                    <a:pt x="222" y="0"/>
                  </a:lnTo>
                  <a:lnTo>
                    <a:pt x="224" y="0"/>
                  </a:lnTo>
                  <a:lnTo>
                    <a:pt x="226" y="3"/>
                  </a:lnTo>
                  <a:lnTo>
                    <a:pt x="226" y="8"/>
                  </a:lnTo>
                  <a:lnTo>
                    <a:pt x="226" y="25"/>
                  </a:lnTo>
                  <a:lnTo>
                    <a:pt x="223" y="47"/>
                  </a:lnTo>
                  <a:lnTo>
                    <a:pt x="219" y="71"/>
                  </a:lnTo>
                  <a:lnTo>
                    <a:pt x="215" y="94"/>
                  </a:lnTo>
                  <a:lnTo>
                    <a:pt x="214" y="104"/>
                  </a:lnTo>
                  <a:lnTo>
                    <a:pt x="213" y="112"/>
                  </a:lnTo>
                  <a:lnTo>
                    <a:pt x="213" y="117"/>
                  </a:lnTo>
                  <a:lnTo>
                    <a:pt x="214" y="120"/>
                  </a:lnTo>
                  <a:lnTo>
                    <a:pt x="225" y="135"/>
                  </a:lnTo>
                  <a:lnTo>
                    <a:pt x="236" y="152"/>
                  </a:lnTo>
                  <a:lnTo>
                    <a:pt x="246" y="171"/>
                  </a:lnTo>
                  <a:lnTo>
                    <a:pt x="256" y="192"/>
                  </a:lnTo>
                  <a:lnTo>
                    <a:pt x="264" y="215"/>
                  </a:lnTo>
                  <a:lnTo>
                    <a:pt x="272" y="239"/>
                  </a:lnTo>
                  <a:lnTo>
                    <a:pt x="281" y="265"/>
                  </a:lnTo>
                  <a:lnTo>
                    <a:pt x="288" y="292"/>
                  </a:lnTo>
                  <a:lnTo>
                    <a:pt x="303" y="346"/>
                  </a:lnTo>
                  <a:lnTo>
                    <a:pt x="317" y="400"/>
                  </a:lnTo>
                  <a:lnTo>
                    <a:pt x="329" y="452"/>
                  </a:lnTo>
                  <a:lnTo>
                    <a:pt x="343" y="501"/>
                  </a:lnTo>
                  <a:lnTo>
                    <a:pt x="321" y="564"/>
                  </a:lnTo>
                  <a:lnTo>
                    <a:pt x="299" y="626"/>
                  </a:lnTo>
                  <a:lnTo>
                    <a:pt x="276" y="688"/>
                  </a:lnTo>
                  <a:lnTo>
                    <a:pt x="252" y="748"/>
                  </a:lnTo>
                  <a:lnTo>
                    <a:pt x="228" y="807"/>
                  </a:lnTo>
                  <a:lnTo>
                    <a:pt x="204" y="864"/>
                  </a:lnTo>
                  <a:lnTo>
                    <a:pt x="179" y="921"/>
                  </a:lnTo>
                  <a:lnTo>
                    <a:pt x="155" y="976"/>
                  </a:lnTo>
                  <a:lnTo>
                    <a:pt x="136" y="918"/>
                  </a:lnTo>
                  <a:lnTo>
                    <a:pt x="116" y="859"/>
                  </a:lnTo>
                  <a:lnTo>
                    <a:pt x="97" y="798"/>
                  </a:lnTo>
                  <a:lnTo>
                    <a:pt x="78" y="737"/>
                  </a:lnTo>
                  <a:lnTo>
                    <a:pt x="58" y="675"/>
                  </a:lnTo>
                  <a:lnTo>
                    <a:pt x="39" y="613"/>
                  </a:lnTo>
                  <a:lnTo>
                    <a:pt x="20" y="549"/>
                  </a:lnTo>
                  <a:lnTo>
                    <a:pt x="0" y="485"/>
                  </a:lnTo>
                  <a:lnTo>
                    <a:pt x="11" y="445"/>
                  </a:lnTo>
                  <a:lnTo>
                    <a:pt x="21" y="406"/>
                  </a:lnTo>
                  <a:lnTo>
                    <a:pt x="34" y="367"/>
                  </a:lnTo>
                  <a:lnTo>
                    <a:pt x="47" y="331"/>
                  </a:lnTo>
                  <a:lnTo>
                    <a:pt x="59" y="296"/>
                  </a:lnTo>
                  <a:lnTo>
                    <a:pt x="72" y="263"/>
                  </a:lnTo>
                  <a:lnTo>
                    <a:pt x="84" y="234"/>
                  </a:lnTo>
                  <a:lnTo>
                    <a:pt x="97" y="208"/>
                  </a:lnTo>
                  <a:lnTo>
                    <a:pt x="102" y="195"/>
                  </a:lnTo>
                  <a:lnTo>
                    <a:pt x="106" y="184"/>
                  </a:lnTo>
                  <a:lnTo>
                    <a:pt x="110" y="173"/>
                  </a:lnTo>
                  <a:lnTo>
                    <a:pt x="112" y="162"/>
                  </a:lnTo>
                  <a:lnTo>
                    <a:pt x="113" y="152"/>
                  </a:lnTo>
                  <a:lnTo>
                    <a:pt x="114" y="143"/>
                  </a:lnTo>
                  <a:lnTo>
                    <a:pt x="113" y="134"/>
                  </a:lnTo>
                  <a:lnTo>
                    <a:pt x="112" y="126"/>
                  </a:lnTo>
                  <a:lnTo>
                    <a:pt x="110" y="117"/>
                  </a:lnTo>
                  <a:lnTo>
                    <a:pt x="106" y="110"/>
                  </a:lnTo>
                  <a:lnTo>
                    <a:pt x="103" y="104"/>
                  </a:lnTo>
                  <a:lnTo>
                    <a:pt x="100" y="96"/>
                  </a:lnTo>
                  <a:lnTo>
                    <a:pt x="93" y="85"/>
                  </a:lnTo>
                  <a:lnTo>
                    <a:pt x="84" y="73"/>
                  </a:lnTo>
                  <a:lnTo>
                    <a:pt x="76" y="63"/>
                  </a:lnTo>
                  <a:lnTo>
                    <a:pt x="69" y="53"/>
                  </a:lnTo>
                  <a:lnTo>
                    <a:pt x="63" y="45"/>
                  </a:lnTo>
                  <a:lnTo>
                    <a:pt x="59" y="36"/>
                  </a:lnTo>
                  <a:lnTo>
                    <a:pt x="58" y="32"/>
                  </a:lnTo>
                  <a:lnTo>
                    <a:pt x="58" y="28"/>
                  </a:lnTo>
                  <a:lnTo>
                    <a:pt x="59" y="24"/>
                  </a:lnTo>
                  <a:lnTo>
                    <a:pt x="61" y="20"/>
                  </a:lnTo>
                  <a:lnTo>
                    <a:pt x="64" y="15"/>
                  </a:lnTo>
                  <a:lnTo>
                    <a:pt x="69" y="11"/>
                  </a:lnTo>
                  <a:lnTo>
                    <a:pt x="74" y="6"/>
                  </a:lnTo>
                  <a:lnTo>
                    <a:pt x="80" y="2"/>
                  </a:lnTo>
                  <a:lnTo>
                    <a:pt x="89" y="5"/>
                  </a:lnTo>
                  <a:lnTo>
                    <a:pt x="104" y="8"/>
                  </a:lnTo>
                  <a:lnTo>
                    <a:pt x="124" y="12"/>
                  </a:lnTo>
                  <a:lnTo>
                    <a:pt x="147" y="14"/>
                  </a:lnTo>
                  <a:lnTo>
                    <a:pt x="159" y="15"/>
                  </a:lnTo>
                  <a:lnTo>
                    <a:pt x="170" y="15"/>
                  </a:lnTo>
                  <a:lnTo>
                    <a:pt x="180" y="15"/>
                  </a:lnTo>
                  <a:lnTo>
                    <a:pt x="191" y="14"/>
                  </a:lnTo>
                  <a:lnTo>
                    <a:pt x="199" y="13"/>
                  </a:lnTo>
                  <a:lnTo>
                    <a:pt x="206" y="11"/>
                  </a:lnTo>
                  <a:lnTo>
                    <a:pt x="213" y="8"/>
                  </a:lnTo>
                  <a:lnTo>
                    <a:pt x="216" y="4"/>
                  </a:ln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Century Gothic" panose="020B0502020202020204" pitchFamily="34" charset="0"/>
                <a:ea typeface="MS PGothic" pitchFamily="34" charset="-128"/>
              </a:endParaRPr>
            </a:p>
          </p:txBody>
        </p:sp>
        <p:sp>
          <p:nvSpPr>
            <p:cNvPr id="66" name="Freeform 25"/>
            <p:cNvSpPr>
              <a:spLocks noChangeAspect="1"/>
            </p:cNvSpPr>
            <p:nvPr/>
          </p:nvSpPr>
          <p:spPr bwMode="auto">
            <a:xfrm>
              <a:off x="5926347" y="1605112"/>
              <a:ext cx="1332327" cy="2260605"/>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chemeClr val="bg1">
                <a:lumMod val="85000"/>
              </a:schemeClr>
            </a:solidFill>
            <a:ln w="9525" cap="flat" cmpd="sng" algn="ctr">
              <a:noFill/>
              <a:prstDash val="solid"/>
            </a:ln>
            <a:effectLst>
              <a:outerShdw blurRad="25400" dist="38100" dir="2400000" algn="ctr" rotWithShape="0">
                <a:prstClr val="black">
                  <a:alpha val="10000"/>
                </a:prstClr>
              </a:outerShdw>
            </a:effectLst>
          </p:spPr>
          <p:txBody>
            <a:bodyPr anchor="ctr"/>
            <a:lstStyle/>
            <a:p>
              <a:pPr algn="ctr">
                <a:defRPr/>
              </a:pPr>
              <a:endParaRPr lang="da-DK" kern="0">
                <a:solidFill>
                  <a:sysClr val="window" lastClr="FFFFFF"/>
                </a:solidFill>
                <a:latin typeface="Century Gothic" panose="020B0502020202020204" pitchFamily="34" charset="0"/>
              </a:endParaRPr>
            </a:p>
          </p:txBody>
        </p:sp>
        <p:sp>
          <p:nvSpPr>
            <p:cNvPr id="67" name="Freeform 149"/>
            <p:cNvSpPr>
              <a:spLocks noChangeAspect="1" noEditPoints="1"/>
            </p:cNvSpPr>
            <p:nvPr/>
          </p:nvSpPr>
          <p:spPr bwMode="auto">
            <a:xfrm>
              <a:off x="6352659" y="2163375"/>
              <a:ext cx="502736" cy="416154"/>
            </a:xfrm>
            <a:custGeom>
              <a:avLst/>
              <a:gdLst>
                <a:gd name="T0" fmla="*/ 870 w 900"/>
                <a:gd name="T1" fmla="*/ 73 h 748"/>
                <a:gd name="T2" fmla="*/ 451 w 900"/>
                <a:gd name="T3" fmla="*/ 583 h 748"/>
                <a:gd name="T4" fmla="*/ 446 w 900"/>
                <a:gd name="T5" fmla="*/ 622 h 748"/>
                <a:gd name="T6" fmla="*/ 433 w 900"/>
                <a:gd name="T7" fmla="*/ 654 h 748"/>
                <a:gd name="T8" fmla="*/ 412 w 900"/>
                <a:gd name="T9" fmla="*/ 678 h 748"/>
                <a:gd name="T10" fmla="*/ 384 w 900"/>
                <a:gd name="T11" fmla="*/ 695 h 748"/>
                <a:gd name="T12" fmla="*/ 350 w 900"/>
                <a:gd name="T13" fmla="*/ 703 h 748"/>
                <a:gd name="T14" fmla="*/ 314 w 900"/>
                <a:gd name="T15" fmla="*/ 702 h 748"/>
                <a:gd name="T16" fmla="*/ 279 w 900"/>
                <a:gd name="T17" fmla="*/ 692 h 748"/>
                <a:gd name="T18" fmla="*/ 249 w 900"/>
                <a:gd name="T19" fmla="*/ 674 h 748"/>
                <a:gd name="T20" fmla="*/ 227 w 900"/>
                <a:gd name="T21" fmla="*/ 647 h 748"/>
                <a:gd name="T22" fmla="*/ 213 w 900"/>
                <a:gd name="T23" fmla="*/ 612 h 748"/>
                <a:gd name="T24" fmla="*/ 210 w 900"/>
                <a:gd name="T25" fmla="*/ 505 h 748"/>
                <a:gd name="T26" fmla="*/ 885 w 900"/>
                <a:gd name="T27" fmla="*/ 0 h 748"/>
                <a:gd name="T28" fmla="*/ 876 w 900"/>
                <a:gd name="T29" fmla="*/ 2 h 748"/>
                <a:gd name="T30" fmla="*/ 871 w 900"/>
                <a:gd name="T31" fmla="*/ 9 h 748"/>
                <a:gd name="T32" fmla="*/ 870 w 900"/>
                <a:gd name="T33" fmla="*/ 42 h 748"/>
                <a:gd name="T34" fmla="*/ 30 w 900"/>
                <a:gd name="T35" fmla="*/ 276 h 748"/>
                <a:gd name="T36" fmla="*/ 26 w 900"/>
                <a:gd name="T37" fmla="*/ 269 h 748"/>
                <a:gd name="T38" fmla="*/ 18 w 900"/>
                <a:gd name="T39" fmla="*/ 264 h 748"/>
                <a:gd name="T40" fmla="*/ 10 w 900"/>
                <a:gd name="T41" fmla="*/ 265 h 748"/>
                <a:gd name="T42" fmla="*/ 3 w 900"/>
                <a:gd name="T43" fmla="*/ 271 h 748"/>
                <a:gd name="T44" fmla="*/ 0 w 900"/>
                <a:gd name="T45" fmla="*/ 279 h 748"/>
                <a:gd name="T46" fmla="*/ 0 w 900"/>
                <a:gd name="T47" fmla="*/ 469 h 748"/>
                <a:gd name="T48" fmla="*/ 3 w 900"/>
                <a:gd name="T49" fmla="*/ 476 h 748"/>
                <a:gd name="T50" fmla="*/ 10 w 900"/>
                <a:gd name="T51" fmla="*/ 482 h 748"/>
                <a:gd name="T52" fmla="*/ 18 w 900"/>
                <a:gd name="T53" fmla="*/ 482 h 748"/>
                <a:gd name="T54" fmla="*/ 26 w 900"/>
                <a:gd name="T55" fmla="*/ 479 h 748"/>
                <a:gd name="T56" fmla="*/ 30 w 900"/>
                <a:gd name="T57" fmla="*/ 471 h 748"/>
                <a:gd name="T58" fmla="*/ 180 w 900"/>
                <a:gd name="T59" fmla="*/ 496 h 748"/>
                <a:gd name="T60" fmla="*/ 184 w 900"/>
                <a:gd name="T61" fmla="*/ 618 h 748"/>
                <a:gd name="T62" fmla="*/ 201 w 900"/>
                <a:gd name="T63" fmla="*/ 663 h 748"/>
                <a:gd name="T64" fmla="*/ 230 w 900"/>
                <a:gd name="T65" fmla="*/ 696 h 748"/>
                <a:gd name="T66" fmla="*/ 268 w 900"/>
                <a:gd name="T67" fmla="*/ 719 h 748"/>
                <a:gd name="T68" fmla="*/ 308 w 900"/>
                <a:gd name="T69" fmla="*/ 731 h 748"/>
                <a:gd name="T70" fmla="*/ 352 w 900"/>
                <a:gd name="T71" fmla="*/ 733 h 748"/>
                <a:gd name="T72" fmla="*/ 395 w 900"/>
                <a:gd name="T73" fmla="*/ 723 h 748"/>
                <a:gd name="T74" fmla="*/ 430 w 900"/>
                <a:gd name="T75" fmla="*/ 703 h 748"/>
                <a:gd name="T76" fmla="*/ 456 w 900"/>
                <a:gd name="T77" fmla="*/ 672 h 748"/>
                <a:gd name="T78" fmla="*/ 473 w 900"/>
                <a:gd name="T79" fmla="*/ 633 h 748"/>
                <a:gd name="T80" fmla="*/ 479 w 900"/>
                <a:gd name="T81" fmla="*/ 587 h 748"/>
                <a:gd name="T82" fmla="*/ 870 w 900"/>
                <a:gd name="T83" fmla="*/ 736 h 748"/>
                <a:gd name="T84" fmla="*/ 874 w 900"/>
                <a:gd name="T85" fmla="*/ 744 h 748"/>
                <a:gd name="T86" fmla="*/ 882 w 900"/>
                <a:gd name="T87" fmla="*/ 748 h 748"/>
                <a:gd name="T88" fmla="*/ 890 w 900"/>
                <a:gd name="T89" fmla="*/ 747 h 748"/>
                <a:gd name="T90" fmla="*/ 898 w 900"/>
                <a:gd name="T91" fmla="*/ 741 h 748"/>
                <a:gd name="T92" fmla="*/ 900 w 900"/>
                <a:gd name="T93" fmla="*/ 733 h 748"/>
                <a:gd name="T94" fmla="*/ 900 w 900"/>
                <a:gd name="T95" fmla="*/ 15 h 748"/>
                <a:gd name="T96" fmla="*/ 898 w 900"/>
                <a:gd name="T97" fmla="*/ 6 h 748"/>
                <a:gd name="T98" fmla="*/ 890 w 900"/>
                <a:gd name="T99" fmla="*/ 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0" h="748">
                  <a:moveTo>
                    <a:pt x="30" y="419"/>
                  </a:moveTo>
                  <a:lnTo>
                    <a:pt x="30" y="328"/>
                  </a:lnTo>
                  <a:lnTo>
                    <a:pt x="870" y="73"/>
                  </a:lnTo>
                  <a:lnTo>
                    <a:pt x="870" y="675"/>
                  </a:lnTo>
                  <a:lnTo>
                    <a:pt x="30" y="419"/>
                  </a:lnTo>
                  <a:close/>
                  <a:moveTo>
                    <a:pt x="451" y="583"/>
                  </a:moveTo>
                  <a:lnTo>
                    <a:pt x="449" y="597"/>
                  </a:lnTo>
                  <a:lnTo>
                    <a:pt x="448" y="610"/>
                  </a:lnTo>
                  <a:lnTo>
                    <a:pt x="446" y="622"/>
                  </a:lnTo>
                  <a:lnTo>
                    <a:pt x="442" y="633"/>
                  </a:lnTo>
                  <a:lnTo>
                    <a:pt x="438" y="644"/>
                  </a:lnTo>
                  <a:lnTo>
                    <a:pt x="433" y="654"/>
                  </a:lnTo>
                  <a:lnTo>
                    <a:pt x="427" y="663"/>
                  </a:lnTo>
                  <a:lnTo>
                    <a:pt x="421" y="671"/>
                  </a:lnTo>
                  <a:lnTo>
                    <a:pt x="412" y="678"/>
                  </a:lnTo>
                  <a:lnTo>
                    <a:pt x="403" y="685"/>
                  </a:lnTo>
                  <a:lnTo>
                    <a:pt x="395" y="690"/>
                  </a:lnTo>
                  <a:lnTo>
                    <a:pt x="384" y="695"/>
                  </a:lnTo>
                  <a:lnTo>
                    <a:pt x="373" y="699"/>
                  </a:lnTo>
                  <a:lnTo>
                    <a:pt x="362" y="701"/>
                  </a:lnTo>
                  <a:lnTo>
                    <a:pt x="350" y="703"/>
                  </a:lnTo>
                  <a:lnTo>
                    <a:pt x="337" y="703"/>
                  </a:lnTo>
                  <a:lnTo>
                    <a:pt x="325" y="703"/>
                  </a:lnTo>
                  <a:lnTo>
                    <a:pt x="314" y="702"/>
                  </a:lnTo>
                  <a:lnTo>
                    <a:pt x="302" y="699"/>
                  </a:lnTo>
                  <a:lnTo>
                    <a:pt x="290" y="696"/>
                  </a:lnTo>
                  <a:lnTo>
                    <a:pt x="279" y="692"/>
                  </a:lnTo>
                  <a:lnTo>
                    <a:pt x="269" y="687"/>
                  </a:lnTo>
                  <a:lnTo>
                    <a:pt x="259" y="681"/>
                  </a:lnTo>
                  <a:lnTo>
                    <a:pt x="249" y="674"/>
                  </a:lnTo>
                  <a:lnTo>
                    <a:pt x="242" y="666"/>
                  </a:lnTo>
                  <a:lnTo>
                    <a:pt x="233" y="657"/>
                  </a:lnTo>
                  <a:lnTo>
                    <a:pt x="227" y="647"/>
                  </a:lnTo>
                  <a:lnTo>
                    <a:pt x="222" y="637"/>
                  </a:lnTo>
                  <a:lnTo>
                    <a:pt x="216" y="625"/>
                  </a:lnTo>
                  <a:lnTo>
                    <a:pt x="213" y="612"/>
                  </a:lnTo>
                  <a:lnTo>
                    <a:pt x="211" y="598"/>
                  </a:lnTo>
                  <a:lnTo>
                    <a:pt x="210" y="583"/>
                  </a:lnTo>
                  <a:lnTo>
                    <a:pt x="210" y="505"/>
                  </a:lnTo>
                  <a:lnTo>
                    <a:pt x="451" y="579"/>
                  </a:lnTo>
                  <a:lnTo>
                    <a:pt x="451" y="583"/>
                  </a:lnTo>
                  <a:close/>
                  <a:moveTo>
                    <a:pt x="885" y="0"/>
                  </a:moveTo>
                  <a:lnTo>
                    <a:pt x="882" y="0"/>
                  </a:lnTo>
                  <a:lnTo>
                    <a:pt x="878" y="1"/>
                  </a:lnTo>
                  <a:lnTo>
                    <a:pt x="876" y="2"/>
                  </a:lnTo>
                  <a:lnTo>
                    <a:pt x="874" y="4"/>
                  </a:lnTo>
                  <a:lnTo>
                    <a:pt x="872" y="6"/>
                  </a:lnTo>
                  <a:lnTo>
                    <a:pt x="871" y="9"/>
                  </a:lnTo>
                  <a:lnTo>
                    <a:pt x="870" y="12"/>
                  </a:lnTo>
                  <a:lnTo>
                    <a:pt x="870" y="15"/>
                  </a:lnTo>
                  <a:lnTo>
                    <a:pt x="870" y="42"/>
                  </a:lnTo>
                  <a:lnTo>
                    <a:pt x="30" y="296"/>
                  </a:lnTo>
                  <a:lnTo>
                    <a:pt x="30" y="279"/>
                  </a:lnTo>
                  <a:lnTo>
                    <a:pt x="30" y="276"/>
                  </a:lnTo>
                  <a:lnTo>
                    <a:pt x="29" y="274"/>
                  </a:lnTo>
                  <a:lnTo>
                    <a:pt x="28" y="271"/>
                  </a:lnTo>
                  <a:lnTo>
                    <a:pt x="26" y="269"/>
                  </a:lnTo>
                  <a:lnTo>
                    <a:pt x="24" y="266"/>
                  </a:lnTo>
                  <a:lnTo>
                    <a:pt x="22" y="265"/>
                  </a:lnTo>
                  <a:lnTo>
                    <a:pt x="18" y="264"/>
                  </a:lnTo>
                  <a:lnTo>
                    <a:pt x="15" y="264"/>
                  </a:lnTo>
                  <a:lnTo>
                    <a:pt x="13" y="264"/>
                  </a:lnTo>
                  <a:lnTo>
                    <a:pt x="10" y="265"/>
                  </a:lnTo>
                  <a:lnTo>
                    <a:pt x="8" y="266"/>
                  </a:lnTo>
                  <a:lnTo>
                    <a:pt x="4" y="269"/>
                  </a:lnTo>
                  <a:lnTo>
                    <a:pt x="3" y="271"/>
                  </a:lnTo>
                  <a:lnTo>
                    <a:pt x="1" y="274"/>
                  </a:lnTo>
                  <a:lnTo>
                    <a:pt x="1" y="276"/>
                  </a:lnTo>
                  <a:lnTo>
                    <a:pt x="0" y="279"/>
                  </a:lnTo>
                  <a:lnTo>
                    <a:pt x="0" y="317"/>
                  </a:lnTo>
                  <a:lnTo>
                    <a:pt x="0" y="430"/>
                  </a:lnTo>
                  <a:lnTo>
                    <a:pt x="0" y="469"/>
                  </a:lnTo>
                  <a:lnTo>
                    <a:pt x="1" y="471"/>
                  </a:lnTo>
                  <a:lnTo>
                    <a:pt x="1" y="474"/>
                  </a:lnTo>
                  <a:lnTo>
                    <a:pt x="3" y="476"/>
                  </a:lnTo>
                  <a:lnTo>
                    <a:pt x="4" y="479"/>
                  </a:lnTo>
                  <a:lnTo>
                    <a:pt x="8" y="480"/>
                  </a:lnTo>
                  <a:lnTo>
                    <a:pt x="10" y="482"/>
                  </a:lnTo>
                  <a:lnTo>
                    <a:pt x="13" y="482"/>
                  </a:lnTo>
                  <a:lnTo>
                    <a:pt x="15" y="484"/>
                  </a:lnTo>
                  <a:lnTo>
                    <a:pt x="18" y="482"/>
                  </a:lnTo>
                  <a:lnTo>
                    <a:pt x="22" y="482"/>
                  </a:lnTo>
                  <a:lnTo>
                    <a:pt x="24" y="480"/>
                  </a:lnTo>
                  <a:lnTo>
                    <a:pt x="26" y="479"/>
                  </a:lnTo>
                  <a:lnTo>
                    <a:pt x="28" y="476"/>
                  </a:lnTo>
                  <a:lnTo>
                    <a:pt x="29" y="474"/>
                  </a:lnTo>
                  <a:lnTo>
                    <a:pt x="30" y="471"/>
                  </a:lnTo>
                  <a:lnTo>
                    <a:pt x="30" y="469"/>
                  </a:lnTo>
                  <a:lnTo>
                    <a:pt x="30" y="450"/>
                  </a:lnTo>
                  <a:lnTo>
                    <a:pt x="180" y="496"/>
                  </a:lnTo>
                  <a:lnTo>
                    <a:pt x="180" y="583"/>
                  </a:lnTo>
                  <a:lnTo>
                    <a:pt x="181" y="601"/>
                  </a:lnTo>
                  <a:lnTo>
                    <a:pt x="184" y="618"/>
                  </a:lnTo>
                  <a:lnTo>
                    <a:pt x="188" y="635"/>
                  </a:lnTo>
                  <a:lnTo>
                    <a:pt x="194" y="649"/>
                  </a:lnTo>
                  <a:lnTo>
                    <a:pt x="201" y="663"/>
                  </a:lnTo>
                  <a:lnTo>
                    <a:pt x="210" y="676"/>
                  </a:lnTo>
                  <a:lnTo>
                    <a:pt x="219" y="687"/>
                  </a:lnTo>
                  <a:lnTo>
                    <a:pt x="230" y="696"/>
                  </a:lnTo>
                  <a:lnTo>
                    <a:pt x="242" y="705"/>
                  </a:lnTo>
                  <a:lnTo>
                    <a:pt x="254" y="712"/>
                  </a:lnTo>
                  <a:lnTo>
                    <a:pt x="268" y="719"/>
                  </a:lnTo>
                  <a:lnTo>
                    <a:pt x="280" y="724"/>
                  </a:lnTo>
                  <a:lnTo>
                    <a:pt x="294" y="727"/>
                  </a:lnTo>
                  <a:lnTo>
                    <a:pt x="308" y="731"/>
                  </a:lnTo>
                  <a:lnTo>
                    <a:pt x="322" y="733"/>
                  </a:lnTo>
                  <a:lnTo>
                    <a:pt x="337" y="733"/>
                  </a:lnTo>
                  <a:lnTo>
                    <a:pt x="352" y="733"/>
                  </a:lnTo>
                  <a:lnTo>
                    <a:pt x="367" y="731"/>
                  </a:lnTo>
                  <a:lnTo>
                    <a:pt x="382" y="727"/>
                  </a:lnTo>
                  <a:lnTo>
                    <a:pt x="395" y="723"/>
                  </a:lnTo>
                  <a:lnTo>
                    <a:pt x="408" y="717"/>
                  </a:lnTo>
                  <a:lnTo>
                    <a:pt x="419" y="710"/>
                  </a:lnTo>
                  <a:lnTo>
                    <a:pt x="430" y="703"/>
                  </a:lnTo>
                  <a:lnTo>
                    <a:pt x="440" y="693"/>
                  </a:lnTo>
                  <a:lnTo>
                    <a:pt x="448" y="684"/>
                  </a:lnTo>
                  <a:lnTo>
                    <a:pt x="456" y="672"/>
                  </a:lnTo>
                  <a:lnTo>
                    <a:pt x="463" y="660"/>
                  </a:lnTo>
                  <a:lnTo>
                    <a:pt x="469" y="647"/>
                  </a:lnTo>
                  <a:lnTo>
                    <a:pt x="473" y="633"/>
                  </a:lnTo>
                  <a:lnTo>
                    <a:pt x="477" y="619"/>
                  </a:lnTo>
                  <a:lnTo>
                    <a:pt x="479" y="603"/>
                  </a:lnTo>
                  <a:lnTo>
                    <a:pt x="479" y="587"/>
                  </a:lnTo>
                  <a:lnTo>
                    <a:pt x="870" y="706"/>
                  </a:lnTo>
                  <a:lnTo>
                    <a:pt x="870" y="733"/>
                  </a:lnTo>
                  <a:lnTo>
                    <a:pt x="870" y="736"/>
                  </a:lnTo>
                  <a:lnTo>
                    <a:pt x="871" y="738"/>
                  </a:lnTo>
                  <a:lnTo>
                    <a:pt x="872" y="741"/>
                  </a:lnTo>
                  <a:lnTo>
                    <a:pt x="874" y="744"/>
                  </a:lnTo>
                  <a:lnTo>
                    <a:pt x="876" y="746"/>
                  </a:lnTo>
                  <a:lnTo>
                    <a:pt x="878" y="747"/>
                  </a:lnTo>
                  <a:lnTo>
                    <a:pt x="882" y="748"/>
                  </a:lnTo>
                  <a:lnTo>
                    <a:pt x="885" y="748"/>
                  </a:lnTo>
                  <a:lnTo>
                    <a:pt x="888" y="748"/>
                  </a:lnTo>
                  <a:lnTo>
                    <a:pt x="890" y="747"/>
                  </a:lnTo>
                  <a:lnTo>
                    <a:pt x="893" y="746"/>
                  </a:lnTo>
                  <a:lnTo>
                    <a:pt x="895" y="744"/>
                  </a:lnTo>
                  <a:lnTo>
                    <a:pt x="898" y="741"/>
                  </a:lnTo>
                  <a:lnTo>
                    <a:pt x="899" y="738"/>
                  </a:lnTo>
                  <a:lnTo>
                    <a:pt x="900" y="736"/>
                  </a:lnTo>
                  <a:lnTo>
                    <a:pt x="900" y="733"/>
                  </a:lnTo>
                  <a:lnTo>
                    <a:pt x="900" y="695"/>
                  </a:lnTo>
                  <a:lnTo>
                    <a:pt x="900" y="52"/>
                  </a:lnTo>
                  <a:lnTo>
                    <a:pt x="900" y="15"/>
                  </a:lnTo>
                  <a:lnTo>
                    <a:pt x="900" y="12"/>
                  </a:lnTo>
                  <a:lnTo>
                    <a:pt x="899" y="9"/>
                  </a:lnTo>
                  <a:lnTo>
                    <a:pt x="898" y="6"/>
                  </a:lnTo>
                  <a:lnTo>
                    <a:pt x="895" y="4"/>
                  </a:lnTo>
                  <a:lnTo>
                    <a:pt x="893" y="2"/>
                  </a:lnTo>
                  <a:lnTo>
                    <a:pt x="890" y="1"/>
                  </a:lnTo>
                  <a:lnTo>
                    <a:pt x="888" y="0"/>
                  </a:lnTo>
                  <a:lnTo>
                    <a:pt x="885" y="0"/>
                  </a:lnTo>
                  <a:close/>
                </a:path>
              </a:pathLst>
            </a:custGeom>
            <a:solidFill>
              <a:schemeClr val="bg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nvGrpSpPr>
            <p:cNvPr id="68" name="Group 94"/>
            <p:cNvGrpSpPr>
              <a:grpSpLocks noChangeAspect="1"/>
            </p:cNvGrpSpPr>
            <p:nvPr/>
          </p:nvGrpSpPr>
          <p:grpSpPr>
            <a:xfrm>
              <a:off x="6774410" y="3803159"/>
              <a:ext cx="505330" cy="505330"/>
              <a:chOff x="885825" y="1925638"/>
              <a:chExt cx="287338" cy="287338"/>
            </a:xfrm>
            <a:solidFill>
              <a:schemeClr val="bg1"/>
            </a:solidFill>
          </p:grpSpPr>
          <p:sp>
            <p:nvSpPr>
              <p:cNvPr id="69" name="Freeform 50"/>
              <p:cNvSpPr>
                <a:spLocks noEditPoints="1"/>
              </p:cNvSpPr>
              <p:nvPr/>
            </p:nvSpPr>
            <p:spPr bwMode="auto">
              <a:xfrm>
                <a:off x="885825" y="1925638"/>
                <a:ext cx="228600" cy="287338"/>
              </a:xfrm>
              <a:custGeom>
                <a:avLst/>
                <a:gdLst>
                  <a:gd name="T0" fmla="*/ 230 w 722"/>
                  <a:gd name="T1" fmla="*/ 221 h 905"/>
                  <a:gd name="T2" fmla="*/ 252 w 722"/>
                  <a:gd name="T3" fmla="*/ 167 h 905"/>
                  <a:gd name="T4" fmla="*/ 252 w 722"/>
                  <a:gd name="T5" fmla="*/ 105 h 905"/>
                  <a:gd name="T6" fmla="*/ 227 w 722"/>
                  <a:gd name="T7" fmla="*/ 52 h 905"/>
                  <a:gd name="T8" fmla="*/ 598 w 722"/>
                  <a:gd name="T9" fmla="*/ 30 h 905"/>
                  <a:gd name="T10" fmla="*/ 635 w 722"/>
                  <a:gd name="T11" fmla="*/ 43 h 905"/>
                  <a:gd name="T12" fmla="*/ 668 w 722"/>
                  <a:gd name="T13" fmla="*/ 70 h 905"/>
                  <a:gd name="T14" fmla="*/ 688 w 722"/>
                  <a:gd name="T15" fmla="*/ 106 h 905"/>
                  <a:gd name="T16" fmla="*/ 692 w 722"/>
                  <a:gd name="T17" fmla="*/ 145 h 905"/>
                  <a:gd name="T18" fmla="*/ 679 w 722"/>
                  <a:gd name="T19" fmla="*/ 184 h 905"/>
                  <a:gd name="T20" fmla="*/ 652 w 722"/>
                  <a:gd name="T21" fmla="*/ 216 h 905"/>
                  <a:gd name="T22" fmla="*/ 617 w 722"/>
                  <a:gd name="T23" fmla="*/ 236 h 905"/>
                  <a:gd name="T24" fmla="*/ 587 w 722"/>
                  <a:gd name="T25" fmla="*/ 241 h 905"/>
                  <a:gd name="T26" fmla="*/ 572 w 722"/>
                  <a:gd name="T27" fmla="*/ 271 h 905"/>
                  <a:gd name="T28" fmla="*/ 217 w 722"/>
                  <a:gd name="T29" fmla="*/ 181 h 905"/>
                  <a:gd name="T30" fmla="*/ 191 w 722"/>
                  <a:gd name="T31" fmla="*/ 220 h 905"/>
                  <a:gd name="T32" fmla="*/ 150 w 722"/>
                  <a:gd name="T33" fmla="*/ 240 h 905"/>
                  <a:gd name="T34" fmla="*/ 30 w 722"/>
                  <a:gd name="T35" fmla="*/ 125 h 905"/>
                  <a:gd name="T36" fmla="*/ 42 w 722"/>
                  <a:gd name="T37" fmla="*/ 86 h 905"/>
                  <a:gd name="T38" fmla="*/ 66 w 722"/>
                  <a:gd name="T39" fmla="*/ 55 h 905"/>
                  <a:gd name="T40" fmla="*/ 100 w 722"/>
                  <a:gd name="T41" fmla="*/ 35 h 905"/>
                  <a:gd name="T42" fmla="*/ 138 w 722"/>
                  <a:gd name="T43" fmla="*/ 30 h 905"/>
                  <a:gd name="T44" fmla="*/ 174 w 722"/>
                  <a:gd name="T45" fmla="*/ 43 h 905"/>
                  <a:gd name="T46" fmla="*/ 203 w 722"/>
                  <a:gd name="T47" fmla="*/ 69 h 905"/>
                  <a:gd name="T48" fmla="*/ 221 w 722"/>
                  <a:gd name="T49" fmla="*/ 105 h 905"/>
                  <a:gd name="T50" fmla="*/ 225 w 722"/>
                  <a:gd name="T51" fmla="*/ 143 h 905"/>
                  <a:gd name="T52" fmla="*/ 129 w 722"/>
                  <a:gd name="T53" fmla="*/ 152 h 905"/>
                  <a:gd name="T54" fmla="*/ 121 w 722"/>
                  <a:gd name="T55" fmla="*/ 160 h 905"/>
                  <a:gd name="T56" fmla="*/ 120 w 722"/>
                  <a:gd name="T57" fmla="*/ 604 h 905"/>
                  <a:gd name="T58" fmla="*/ 720 w 722"/>
                  <a:gd name="T59" fmla="*/ 110 h 905"/>
                  <a:gd name="T60" fmla="*/ 699 w 722"/>
                  <a:gd name="T61" fmla="*/ 62 h 905"/>
                  <a:gd name="T62" fmla="*/ 661 w 722"/>
                  <a:gd name="T63" fmla="*/ 24 h 905"/>
                  <a:gd name="T64" fmla="*/ 614 w 722"/>
                  <a:gd name="T65" fmla="*/ 3 h 905"/>
                  <a:gd name="T66" fmla="*/ 134 w 722"/>
                  <a:gd name="T67" fmla="*/ 0 h 905"/>
                  <a:gd name="T68" fmla="*/ 116 w 722"/>
                  <a:gd name="T69" fmla="*/ 1 h 905"/>
                  <a:gd name="T70" fmla="*/ 67 w 722"/>
                  <a:gd name="T71" fmla="*/ 16 h 905"/>
                  <a:gd name="T72" fmla="*/ 29 w 722"/>
                  <a:gd name="T73" fmla="*/ 50 h 905"/>
                  <a:gd name="T74" fmla="*/ 5 w 722"/>
                  <a:gd name="T75" fmla="*/ 96 h 905"/>
                  <a:gd name="T76" fmla="*/ 0 w 722"/>
                  <a:gd name="T77" fmla="*/ 619 h 905"/>
                  <a:gd name="T78" fmla="*/ 4 w 722"/>
                  <a:gd name="T79" fmla="*/ 629 h 905"/>
                  <a:gd name="T80" fmla="*/ 15 w 722"/>
                  <a:gd name="T81" fmla="*/ 634 h 905"/>
                  <a:gd name="T82" fmla="*/ 121 w 722"/>
                  <a:gd name="T83" fmla="*/ 895 h 905"/>
                  <a:gd name="T84" fmla="*/ 129 w 722"/>
                  <a:gd name="T85" fmla="*/ 904 h 905"/>
                  <a:gd name="T86" fmla="*/ 590 w 722"/>
                  <a:gd name="T87" fmla="*/ 905 h 905"/>
                  <a:gd name="T88" fmla="*/ 600 w 722"/>
                  <a:gd name="T89" fmla="*/ 898 h 905"/>
                  <a:gd name="T90" fmla="*/ 602 w 722"/>
                  <a:gd name="T91" fmla="*/ 270 h 905"/>
                  <a:gd name="T92" fmla="*/ 648 w 722"/>
                  <a:gd name="T93" fmla="*/ 255 h 905"/>
                  <a:gd name="T94" fmla="*/ 687 w 722"/>
                  <a:gd name="T95" fmla="*/ 225 h 905"/>
                  <a:gd name="T96" fmla="*/ 713 w 722"/>
                  <a:gd name="T97" fmla="*/ 183 h 905"/>
                  <a:gd name="T98" fmla="*/ 722 w 722"/>
                  <a:gd name="T99" fmla="*/ 136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2" h="905">
                    <a:moveTo>
                      <a:pt x="587" y="241"/>
                    </a:moveTo>
                    <a:lnTo>
                      <a:pt x="211" y="241"/>
                    </a:lnTo>
                    <a:lnTo>
                      <a:pt x="221" y="231"/>
                    </a:lnTo>
                    <a:lnTo>
                      <a:pt x="230" y="221"/>
                    </a:lnTo>
                    <a:lnTo>
                      <a:pt x="237" y="209"/>
                    </a:lnTo>
                    <a:lnTo>
                      <a:pt x="244" y="195"/>
                    </a:lnTo>
                    <a:lnTo>
                      <a:pt x="249" y="182"/>
                    </a:lnTo>
                    <a:lnTo>
                      <a:pt x="252" y="167"/>
                    </a:lnTo>
                    <a:lnTo>
                      <a:pt x="254" y="152"/>
                    </a:lnTo>
                    <a:lnTo>
                      <a:pt x="256" y="136"/>
                    </a:lnTo>
                    <a:lnTo>
                      <a:pt x="254" y="120"/>
                    </a:lnTo>
                    <a:lnTo>
                      <a:pt x="252" y="105"/>
                    </a:lnTo>
                    <a:lnTo>
                      <a:pt x="248" y="91"/>
                    </a:lnTo>
                    <a:lnTo>
                      <a:pt x="243" y="77"/>
                    </a:lnTo>
                    <a:lnTo>
                      <a:pt x="235" y="64"/>
                    </a:lnTo>
                    <a:lnTo>
                      <a:pt x="227" y="52"/>
                    </a:lnTo>
                    <a:lnTo>
                      <a:pt x="218" y="40"/>
                    </a:lnTo>
                    <a:lnTo>
                      <a:pt x="207" y="30"/>
                    </a:lnTo>
                    <a:lnTo>
                      <a:pt x="587" y="30"/>
                    </a:lnTo>
                    <a:lnTo>
                      <a:pt x="598" y="30"/>
                    </a:lnTo>
                    <a:lnTo>
                      <a:pt x="607" y="33"/>
                    </a:lnTo>
                    <a:lnTo>
                      <a:pt x="617" y="36"/>
                    </a:lnTo>
                    <a:lnTo>
                      <a:pt x="627" y="39"/>
                    </a:lnTo>
                    <a:lnTo>
                      <a:pt x="635" y="43"/>
                    </a:lnTo>
                    <a:lnTo>
                      <a:pt x="645" y="50"/>
                    </a:lnTo>
                    <a:lnTo>
                      <a:pt x="652" y="56"/>
                    </a:lnTo>
                    <a:lnTo>
                      <a:pt x="660" y="63"/>
                    </a:lnTo>
                    <a:lnTo>
                      <a:pt x="668" y="70"/>
                    </a:lnTo>
                    <a:lnTo>
                      <a:pt x="674" y="79"/>
                    </a:lnTo>
                    <a:lnTo>
                      <a:pt x="679" y="87"/>
                    </a:lnTo>
                    <a:lnTo>
                      <a:pt x="684" y="96"/>
                    </a:lnTo>
                    <a:lnTo>
                      <a:pt x="688" y="106"/>
                    </a:lnTo>
                    <a:lnTo>
                      <a:pt x="690" y="115"/>
                    </a:lnTo>
                    <a:lnTo>
                      <a:pt x="692" y="126"/>
                    </a:lnTo>
                    <a:lnTo>
                      <a:pt x="692" y="136"/>
                    </a:lnTo>
                    <a:lnTo>
                      <a:pt x="692" y="145"/>
                    </a:lnTo>
                    <a:lnTo>
                      <a:pt x="690" y="156"/>
                    </a:lnTo>
                    <a:lnTo>
                      <a:pt x="688" y="166"/>
                    </a:lnTo>
                    <a:lnTo>
                      <a:pt x="684" y="176"/>
                    </a:lnTo>
                    <a:lnTo>
                      <a:pt x="679" y="184"/>
                    </a:lnTo>
                    <a:lnTo>
                      <a:pt x="674" y="193"/>
                    </a:lnTo>
                    <a:lnTo>
                      <a:pt x="668" y="201"/>
                    </a:lnTo>
                    <a:lnTo>
                      <a:pt x="660" y="209"/>
                    </a:lnTo>
                    <a:lnTo>
                      <a:pt x="652" y="216"/>
                    </a:lnTo>
                    <a:lnTo>
                      <a:pt x="645" y="222"/>
                    </a:lnTo>
                    <a:lnTo>
                      <a:pt x="635" y="228"/>
                    </a:lnTo>
                    <a:lnTo>
                      <a:pt x="627" y="233"/>
                    </a:lnTo>
                    <a:lnTo>
                      <a:pt x="617" y="236"/>
                    </a:lnTo>
                    <a:lnTo>
                      <a:pt x="607" y="239"/>
                    </a:lnTo>
                    <a:lnTo>
                      <a:pt x="598" y="241"/>
                    </a:lnTo>
                    <a:lnTo>
                      <a:pt x="587" y="241"/>
                    </a:lnTo>
                    <a:lnTo>
                      <a:pt x="587" y="241"/>
                    </a:lnTo>
                    <a:close/>
                    <a:moveTo>
                      <a:pt x="572" y="874"/>
                    </a:moveTo>
                    <a:lnTo>
                      <a:pt x="150" y="874"/>
                    </a:lnTo>
                    <a:lnTo>
                      <a:pt x="150" y="271"/>
                    </a:lnTo>
                    <a:lnTo>
                      <a:pt x="572" y="271"/>
                    </a:lnTo>
                    <a:lnTo>
                      <a:pt x="572" y="874"/>
                    </a:lnTo>
                    <a:close/>
                    <a:moveTo>
                      <a:pt x="150" y="240"/>
                    </a:moveTo>
                    <a:lnTo>
                      <a:pt x="150" y="181"/>
                    </a:lnTo>
                    <a:lnTo>
                      <a:pt x="217" y="181"/>
                    </a:lnTo>
                    <a:lnTo>
                      <a:pt x="211" y="192"/>
                    </a:lnTo>
                    <a:lnTo>
                      <a:pt x="206" y="201"/>
                    </a:lnTo>
                    <a:lnTo>
                      <a:pt x="199" y="211"/>
                    </a:lnTo>
                    <a:lnTo>
                      <a:pt x="191" y="220"/>
                    </a:lnTo>
                    <a:lnTo>
                      <a:pt x="182" y="226"/>
                    </a:lnTo>
                    <a:lnTo>
                      <a:pt x="172" y="233"/>
                    </a:lnTo>
                    <a:lnTo>
                      <a:pt x="161" y="237"/>
                    </a:lnTo>
                    <a:lnTo>
                      <a:pt x="150" y="240"/>
                    </a:lnTo>
                    <a:lnTo>
                      <a:pt x="150" y="240"/>
                    </a:lnTo>
                    <a:close/>
                    <a:moveTo>
                      <a:pt x="30" y="604"/>
                    </a:moveTo>
                    <a:lnTo>
                      <a:pt x="30" y="136"/>
                    </a:lnTo>
                    <a:lnTo>
                      <a:pt x="30" y="125"/>
                    </a:lnTo>
                    <a:lnTo>
                      <a:pt x="32" y="115"/>
                    </a:lnTo>
                    <a:lnTo>
                      <a:pt x="34" y="105"/>
                    </a:lnTo>
                    <a:lnTo>
                      <a:pt x="37" y="96"/>
                    </a:lnTo>
                    <a:lnTo>
                      <a:pt x="42" y="86"/>
                    </a:lnTo>
                    <a:lnTo>
                      <a:pt x="47" y="78"/>
                    </a:lnTo>
                    <a:lnTo>
                      <a:pt x="52" y="69"/>
                    </a:lnTo>
                    <a:lnTo>
                      <a:pt x="59" y="62"/>
                    </a:lnTo>
                    <a:lnTo>
                      <a:pt x="66" y="55"/>
                    </a:lnTo>
                    <a:lnTo>
                      <a:pt x="74" y="49"/>
                    </a:lnTo>
                    <a:lnTo>
                      <a:pt x="82" y="43"/>
                    </a:lnTo>
                    <a:lnTo>
                      <a:pt x="91" y="39"/>
                    </a:lnTo>
                    <a:lnTo>
                      <a:pt x="100" y="35"/>
                    </a:lnTo>
                    <a:lnTo>
                      <a:pt x="109" y="33"/>
                    </a:lnTo>
                    <a:lnTo>
                      <a:pt x="119" y="30"/>
                    </a:lnTo>
                    <a:lnTo>
                      <a:pt x="129" y="30"/>
                    </a:lnTo>
                    <a:lnTo>
                      <a:pt x="138" y="30"/>
                    </a:lnTo>
                    <a:lnTo>
                      <a:pt x="148" y="33"/>
                    </a:lnTo>
                    <a:lnTo>
                      <a:pt x="157" y="35"/>
                    </a:lnTo>
                    <a:lnTo>
                      <a:pt x="165" y="39"/>
                    </a:lnTo>
                    <a:lnTo>
                      <a:pt x="174" y="43"/>
                    </a:lnTo>
                    <a:lnTo>
                      <a:pt x="182" y="49"/>
                    </a:lnTo>
                    <a:lnTo>
                      <a:pt x="190" y="55"/>
                    </a:lnTo>
                    <a:lnTo>
                      <a:pt x="196" y="62"/>
                    </a:lnTo>
                    <a:lnTo>
                      <a:pt x="203" y="69"/>
                    </a:lnTo>
                    <a:lnTo>
                      <a:pt x="208" y="78"/>
                    </a:lnTo>
                    <a:lnTo>
                      <a:pt x="214" y="86"/>
                    </a:lnTo>
                    <a:lnTo>
                      <a:pt x="218" y="95"/>
                    </a:lnTo>
                    <a:lnTo>
                      <a:pt x="221" y="105"/>
                    </a:lnTo>
                    <a:lnTo>
                      <a:pt x="223" y="115"/>
                    </a:lnTo>
                    <a:lnTo>
                      <a:pt x="224" y="125"/>
                    </a:lnTo>
                    <a:lnTo>
                      <a:pt x="225" y="136"/>
                    </a:lnTo>
                    <a:lnTo>
                      <a:pt x="225" y="143"/>
                    </a:lnTo>
                    <a:lnTo>
                      <a:pt x="224" y="151"/>
                    </a:lnTo>
                    <a:lnTo>
                      <a:pt x="135" y="151"/>
                    </a:lnTo>
                    <a:lnTo>
                      <a:pt x="132" y="151"/>
                    </a:lnTo>
                    <a:lnTo>
                      <a:pt x="129" y="152"/>
                    </a:lnTo>
                    <a:lnTo>
                      <a:pt x="126" y="153"/>
                    </a:lnTo>
                    <a:lnTo>
                      <a:pt x="124" y="155"/>
                    </a:lnTo>
                    <a:lnTo>
                      <a:pt x="122" y="157"/>
                    </a:lnTo>
                    <a:lnTo>
                      <a:pt x="121" y="160"/>
                    </a:lnTo>
                    <a:lnTo>
                      <a:pt x="120" y="163"/>
                    </a:lnTo>
                    <a:lnTo>
                      <a:pt x="120" y="166"/>
                    </a:lnTo>
                    <a:lnTo>
                      <a:pt x="120" y="256"/>
                    </a:lnTo>
                    <a:lnTo>
                      <a:pt x="120" y="604"/>
                    </a:lnTo>
                    <a:lnTo>
                      <a:pt x="30" y="604"/>
                    </a:lnTo>
                    <a:close/>
                    <a:moveTo>
                      <a:pt x="722" y="136"/>
                    </a:moveTo>
                    <a:lnTo>
                      <a:pt x="722" y="123"/>
                    </a:lnTo>
                    <a:lnTo>
                      <a:pt x="720" y="110"/>
                    </a:lnTo>
                    <a:lnTo>
                      <a:pt x="717" y="97"/>
                    </a:lnTo>
                    <a:lnTo>
                      <a:pt x="712" y="84"/>
                    </a:lnTo>
                    <a:lnTo>
                      <a:pt x="706" y="72"/>
                    </a:lnTo>
                    <a:lnTo>
                      <a:pt x="699" y="62"/>
                    </a:lnTo>
                    <a:lnTo>
                      <a:pt x="691" y="51"/>
                    </a:lnTo>
                    <a:lnTo>
                      <a:pt x="682" y="41"/>
                    </a:lnTo>
                    <a:lnTo>
                      <a:pt x="672" y="33"/>
                    </a:lnTo>
                    <a:lnTo>
                      <a:pt x="661" y="24"/>
                    </a:lnTo>
                    <a:lnTo>
                      <a:pt x="650" y="17"/>
                    </a:lnTo>
                    <a:lnTo>
                      <a:pt x="638" y="11"/>
                    </a:lnTo>
                    <a:lnTo>
                      <a:pt x="626" y="7"/>
                    </a:lnTo>
                    <a:lnTo>
                      <a:pt x="614" y="3"/>
                    </a:lnTo>
                    <a:lnTo>
                      <a:pt x="601" y="1"/>
                    </a:lnTo>
                    <a:lnTo>
                      <a:pt x="587" y="0"/>
                    </a:lnTo>
                    <a:lnTo>
                      <a:pt x="135" y="0"/>
                    </a:lnTo>
                    <a:lnTo>
                      <a:pt x="134" y="0"/>
                    </a:lnTo>
                    <a:lnTo>
                      <a:pt x="133" y="0"/>
                    </a:lnTo>
                    <a:lnTo>
                      <a:pt x="131" y="0"/>
                    </a:lnTo>
                    <a:lnTo>
                      <a:pt x="129" y="0"/>
                    </a:lnTo>
                    <a:lnTo>
                      <a:pt x="116" y="1"/>
                    </a:lnTo>
                    <a:lnTo>
                      <a:pt x="103" y="2"/>
                    </a:lnTo>
                    <a:lnTo>
                      <a:pt x="90" y="7"/>
                    </a:lnTo>
                    <a:lnTo>
                      <a:pt x="78" y="11"/>
                    </a:lnTo>
                    <a:lnTo>
                      <a:pt x="67" y="16"/>
                    </a:lnTo>
                    <a:lnTo>
                      <a:pt x="57" y="24"/>
                    </a:lnTo>
                    <a:lnTo>
                      <a:pt x="47" y="31"/>
                    </a:lnTo>
                    <a:lnTo>
                      <a:pt x="37" y="40"/>
                    </a:lnTo>
                    <a:lnTo>
                      <a:pt x="29" y="50"/>
                    </a:lnTo>
                    <a:lnTo>
                      <a:pt x="21" y="60"/>
                    </a:lnTo>
                    <a:lnTo>
                      <a:pt x="15" y="71"/>
                    </a:lnTo>
                    <a:lnTo>
                      <a:pt x="9" y="83"/>
                    </a:lnTo>
                    <a:lnTo>
                      <a:pt x="5" y="96"/>
                    </a:lnTo>
                    <a:lnTo>
                      <a:pt x="2" y="109"/>
                    </a:lnTo>
                    <a:lnTo>
                      <a:pt x="0" y="122"/>
                    </a:lnTo>
                    <a:lnTo>
                      <a:pt x="0" y="136"/>
                    </a:lnTo>
                    <a:lnTo>
                      <a:pt x="0" y="619"/>
                    </a:lnTo>
                    <a:lnTo>
                      <a:pt x="0" y="621"/>
                    </a:lnTo>
                    <a:lnTo>
                      <a:pt x="1" y="624"/>
                    </a:lnTo>
                    <a:lnTo>
                      <a:pt x="2" y="626"/>
                    </a:lnTo>
                    <a:lnTo>
                      <a:pt x="4" y="629"/>
                    </a:lnTo>
                    <a:lnTo>
                      <a:pt x="6" y="630"/>
                    </a:lnTo>
                    <a:lnTo>
                      <a:pt x="8" y="633"/>
                    </a:lnTo>
                    <a:lnTo>
                      <a:pt x="11" y="633"/>
                    </a:lnTo>
                    <a:lnTo>
                      <a:pt x="15" y="634"/>
                    </a:lnTo>
                    <a:lnTo>
                      <a:pt x="120" y="634"/>
                    </a:lnTo>
                    <a:lnTo>
                      <a:pt x="120" y="890"/>
                    </a:lnTo>
                    <a:lnTo>
                      <a:pt x="120" y="893"/>
                    </a:lnTo>
                    <a:lnTo>
                      <a:pt x="121" y="895"/>
                    </a:lnTo>
                    <a:lnTo>
                      <a:pt x="122" y="898"/>
                    </a:lnTo>
                    <a:lnTo>
                      <a:pt x="124" y="900"/>
                    </a:lnTo>
                    <a:lnTo>
                      <a:pt x="126" y="902"/>
                    </a:lnTo>
                    <a:lnTo>
                      <a:pt x="129" y="904"/>
                    </a:lnTo>
                    <a:lnTo>
                      <a:pt x="132" y="905"/>
                    </a:lnTo>
                    <a:lnTo>
                      <a:pt x="135" y="905"/>
                    </a:lnTo>
                    <a:lnTo>
                      <a:pt x="587" y="905"/>
                    </a:lnTo>
                    <a:lnTo>
                      <a:pt x="590" y="905"/>
                    </a:lnTo>
                    <a:lnTo>
                      <a:pt x="593" y="904"/>
                    </a:lnTo>
                    <a:lnTo>
                      <a:pt x="595" y="902"/>
                    </a:lnTo>
                    <a:lnTo>
                      <a:pt x="598" y="900"/>
                    </a:lnTo>
                    <a:lnTo>
                      <a:pt x="600" y="898"/>
                    </a:lnTo>
                    <a:lnTo>
                      <a:pt x="601" y="895"/>
                    </a:lnTo>
                    <a:lnTo>
                      <a:pt x="602" y="893"/>
                    </a:lnTo>
                    <a:lnTo>
                      <a:pt x="602" y="890"/>
                    </a:lnTo>
                    <a:lnTo>
                      <a:pt x="602" y="270"/>
                    </a:lnTo>
                    <a:lnTo>
                      <a:pt x="615" y="268"/>
                    </a:lnTo>
                    <a:lnTo>
                      <a:pt x="626" y="265"/>
                    </a:lnTo>
                    <a:lnTo>
                      <a:pt x="637" y="260"/>
                    </a:lnTo>
                    <a:lnTo>
                      <a:pt x="648" y="255"/>
                    </a:lnTo>
                    <a:lnTo>
                      <a:pt x="659" y="249"/>
                    </a:lnTo>
                    <a:lnTo>
                      <a:pt x="669" y="241"/>
                    </a:lnTo>
                    <a:lnTo>
                      <a:pt x="678" y="234"/>
                    </a:lnTo>
                    <a:lnTo>
                      <a:pt x="687" y="225"/>
                    </a:lnTo>
                    <a:lnTo>
                      <a:pt x="694" y="215"/>
                    </a:lnTo>
                    <a:lnTo>
                      <a:pt x="702" y="206"/>
                    </a:lnTo>
                    <a:lnTo>
                      <a:pt x="708" y="195"/>
                    </a:lnTo>
                    <a:lnTo>
                      <a:pt x="713" y="183"/>
                    </a:lnTo>
                    <a:lnTo>
                      <a:pt x="717" y="172"/>
                    </a:lnTo>
                    <a:lnTo>
                      <a:pt x="720" y="160"/>
                    </a:lnTo>
                    <a:lnTo>
                      <a:pt x="722" y="148"/>
                    </a:lnTo>
                    <a:lnTo>
                      <a:pt x="722" y="136"/>
                    </a:lnTo>
                    <a:lnTo>
                      <a:pt x="722" y="136"/>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70" name="Freeform 51"/>
              <p:cNvSpPr>
                <a:spLocks/>
              </p:cNvSpPr>
              <p:nvPr/>
            </p:nvSpPr>
            <p:spPr bwMode="auto">
              <a:xfrm>
                <a:off x="995363" y="2051050"/>
                <a:ext cx="57150" cy="9525"/>
              </a:xfrm>
              <a:custGeom>
                <a:avLst/>
                <a:gdLst>
                  <a:gd name="T0" fmla="*/ 15 w 181"/>
                  <a:gd name="T1" fmla="*/ 30 h 30"/>
                  <a:gd name="T2" fmla="*/ 166 w 181"/>
                  <a:gd name="T3" fmla="*/ 30 h 30"/>
                  <a:gd name="T4" fmla="*/ 169 w 181"/>
                  <a:gd name="T5" fmla="*/ 30 h 30"/>
                  <a:gd name="T6" fmla="*/ 172 w 181"/>
                  <a:gd name="T7" fmla="*/ 29 h 30"/>
                  <a:gd name="T8" fmla="*/ 174 w 181"/>
                  <a:gd name="T9" fmla="*/ 28 h 30"/>
                  <a:gd name="T10" fmla="*/ 176 w 181"/>
                  <a:gd name="T11" fmla="*/ 25 h 30"/>
                  <a:gd name="T12" fmla="*/ 178 w 181"/>
                  <a:gd name="T13" fmla="*/ 23 h 30"/>
                  <a:gd name="T14" fmla="*/ 180 w 181"/>
                  <a:gd name="T15" fmla="*/ 21 h 30"/>
                  <a:gd name="T16" fmla="*/ 181 w 181"/>
                  <a:gd name="T17" fmla="*/ 18 h 30"/>
                  <a:gd name="T18" fmla="*/ 181 w 181"/>
                  <a:gd name="T19" fmla="*/ 15 h 30"/>
                  <a:gd name="T20" fmla="*/ 181 w 181"/>
                  <a:gd name="T21" fmla="*/ 13 h 30"/>
                  <a:gd name="T22" fmla="*/ 180 w 181"/>
                  <a:gd name="T23" fmla="*/ 9 h 30"/>
                  <a:gd name="T24" fmla="*/ 178 w 181"/>
                  <a:gd name="T25" fmla="*/ 7 h 30"/>
                  <a:gd name="T26" fmla="*/ 176 w 181"/>
                  <a:gd name="T27" fmla="*/ 4 h 30"/>
                  <a:gd name="T28" fmla="*/ 174 w 181"/>
                  <a:gd name="T29" fmla="*/ 3 h 30"/>
                  <a:gd name="T30" fmla="*/ 172 w 181"/>
                  <a:gd name="T31" fmla="*/ 1 h 30"/>
                  <a:gd name="T32" fmla="*/ 169 w 181"/>
                  <a:gd name="T33" fmla="*/ 1 h 30"/>
                  <a:gd name="T34" fmla="*/ 166 w 181"/>
                  <a:gd name="T35" fmla="*/ 0 h 30"/>
                  <a:gd name="T36" fmla="*/ 15 w 181"/>
                  <a:gd name="T37" fmla="*/ 0 h 30"/>
                  <a:gd name="T38" fmla="*/ 12 w 181"/>
                  <a:gd name="T39" fmla="*/ 1 h 30"/>
                  <a:gd name="T40" fmla="*/ 10 w 181"/>
                  <a:gd name="T41" fmla="*/ 1 h 30"/>
                  <a:gd name="T42" fmla="*/ 6 w 181"/>
                  <a:gd name="T43" fmla="*/ 3 h 30"/>
                  <a:gd name="T44" fmla="*/ 4 w 181"/>
                  <a:gd name="T45" fmla="*/ 4 h 30"/>
                  <a:gd name="T46" fmla="*/ 2 w 181"/>
                  <a:gd name="T47" fmla="*/ 7 h 30"/>
                  <a:gd name="T48" fmla="*/ 1 w 181"/>
                  <a:gd name="T49" fmla="*/ 9 h 30"/>
                  <a:gd name="T50" fmla="*/ 0 w 181"/>
                  <a:gd name="T51" fmla="*/ 13 h 30"/>
                  <a:gd name="T52" fmla="*/ 0 w 181"/>
                  <a:gd name="T53" fmla="*/ 15 h 30"/>
                  <a:gd name="T54" fmla="*/ 0 w 181"/>
                  <a:gd name="T55" fmla="*/ 18 h 30"/>
                  <a:gd name="T56" fmla="*/ 1 w 181"/>
                  <a:gd name="T57" fmla="*/ 21 h 30"/>
                  <a:gd name="T58" fmla="*/ 2 w 181"/>
                  <a:gd name="T59" fmla="*/ 23 h 30"/>
                  <a:gd name="T60" fmla="*/ 4 w 181"/>
                  <a:gd name="T61" fmla="*/ 25 h 30"/>
                  <a:gd name="T62" fmla="*/ 6 w 181"/>
                  <a:gd name="T63" fmla="*/ 28 h 30"/>
                  <a:gd name="T64" fmla="*/ 10 w 181"/>
                  <a:gd name="T65" fmla="*/ 29 h 30"/>
                  <a:gd name="T66" fmla="*/ 12 w 181"/>
                  <a:gd name="T67" fmla="*/ 30 h 30"/>
                  <a:gd name="T68" fmla="*/ 15 w 181"/>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0">
                    <a:moveTo>
                      <a:pt x="15" y="30"/>
                    </a:moveTo>
                    <a:lnTo>
                      <a:pt x="166" y="30"/>
                    </a:lnTo>
                    <a:lnTo>
                      <a:pt x="169" y="30"/>
                    </a:lnTo>
                    <a:lnTo>
                      <a:pt x="172" y="29"/>
                    </a:lnTo>
                    <a:lnTo>
                      <a:pt x="174" y="28"/>
                    </a:lnTo>
                    <a:lnTo>
                      <a:pt x="176" y="25"/>
                    </a:lnTo>
                    <a:lnTo>
                      <a:pt x="178" y="23"/>
                    </a:lnTo>
                    <a:lnTo>
                      <a:pt x="180" y="21"/>
                    </a:lnTo>
                    <a:lnTo>
                      <a:pt x="181" y="18"/>
                    </a:lnTo>
                    <a:lnTo>
                      <a:pt x="181" y="15"/>
                    </a:lnTo>
                    <a:lnTo>
                      <a:pt x="181" y="13"/>
                    </a:lnTo>
                    <a:lnTo>
                      <a:pt x="180" y="9"/>
                    </a:lnTo>
                    <a:lnTo>
                      <a:pt x="178" y="7"/>
                    </a:lnTo>
                    <a:lnTo>
                      <a:pt x="176" y="4"/>
                    </a:lnTo>
                    <a:lnTo>
                      <a:pt x="174" y="3"/>
                    </a:lnTo>
                    <a:lnTo>
                      <a:pt x="172" y="1"/>
                    </a:lnTo>
                    <a:lnTo>
                      <a:pt x="169" y="1"/>
                    </a:lnTo>
                    <a:lnTo>
                      <a:pt x="166" y="0"/>
                    </a:lnTo>
                    <a:lnTo>
                      <a:pt x="15" y="0"/>
                    </a:lnTo>
                    <a:lnTo>
                      <a:pt x="12" y="1"/>
                    </a:lnTo>
                    <a:lnTo>
                      <a:pt x="10" y="1"/>
                    </a:lnTo>
                    <a:lnTo>
                      <a:pt x="6" y="3"/>
                    </a:lnTo>
                    <a:lnTo>
                      <a:pt x="4" y="4"/>
                    </a:lnTo>
                    <a:lnTo>
                      <a:pt x="2" y="7"/>
                    </a:lnTo>
                    <a:lnTo>
                      <a:pt x="1" y="9"/>
                    </a:lnTo>
                    <a:lnTo>
                      <a:pt x="0" y="13"/>
                    </a:lnTo>
                    <a:lnTo>
                      <a:pt x="0" y="15"/>
                    </a:lnTo>
                    <a:lnTo>
                      <a:pt x="0" y="18"/>
                    </a:lnTo>
                    <a:lnTo>
                      <a:pt x="1" y="21"/>
                    </a:lnTo>
                    <a:lnTo>
                      <a:pt x="2" y="23"/>
                    </a:lnTo>
                    <a:lnTo>
                      <a:pt x="4" y="25"/>
                    </a:lnTo>
                    <a:lnTo>
                      <a:pt x="6" y="28"/>
                    </a:lnTo>
                    <a:lnTo>
                      <a:pt x="10" y="29"/>
                    </a:lnTo>
                    <a:lnTo>
                      <a:pt x="12" y="30"/>
                    </a:lnTo>
                    <a:lnTo>
                      <a:pt x="15" y="3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71" name="Freeform 52"/>
              <p:cNvSpPr>
                <a:spLocks/>
              </p:cNvSpPr>
              <p:nvPr/>
            </p:nvSpPr>
            <p:spPr bwMode="auto">
              <a:xfrm>
                <a:off x="995363" y="2098675"/>
                <a:ext cx="57150" cy="9525"/>
              </a:xfrm>
              <a:custGeom>
                <a:avLst/>
                <a:gdLst>
                  <a:gd name="T0" fmla="*/ 15 w 181"/>
                  <a:gd name="T1" fmla="*/ 31 h 31"/>
                  <a:gd name="T2" fmla="*/ 166 w 181"/>
                  <a:gd name="T3" fmla="*/ 31 h 31"/>
                  <a:gd name="T4" fmla="*/ 169 w 181"/>
                  <a:gd name="T5" fmla="*/ 30 h 31"/>
                  <a:gd name="T6" fmla="*/ 172 w 181"/>
                  <a:gd name="T7" fmla="*/ 30 h 31"/>
                  <a:gd name="T8" fmla="*/ 174 w 181"/>
                  <a:gd name="T9" fmla="*/ 28 h 31"/>
                  <a:gd name="T10" fmla="*/ 176 w 181"/>
                  <a:gd name="T11" fmla="*/ 27 h 31"/>
                  <a:gd name="T12" fmla="*/ 178 w 181"/>
                  <a:gd name="T13" fmla="*/ 24 h 31"/>
                  <a:gd name="T14" fmla="*/ 180 w 181"/>
                  <a:gd name="T15" fmla="*/ 22 h 31"/>
                  <a:gd name="T16" fmla="*/ 181 w 181"/>
                  <a:gd name="T17" fmla="*/ 19 h 31"/>
                  <a:gd name="T18" fmla="*/ 181 w 181"/>
                  <a:gd name="T19" fmla="*/ 16 h 31"/>
                  <a:gd name="T20" fmla="*/ 181 w 181"/>
                  <a:gd name="T21" fmla="*/ 13 h 31"/>
                  <a:gd name="T22" fmla="*/ 180 w 181"/>
                  <a:gd name="T23" fmla="*/ 10 h 31"/>
                  <a:gd name="T24" fmla="*/ 178 w 181"/>
                  <a:gd name="T25" fmla="*/ 8 h 31"/>
                  <a:gd name="T26" fmla="*/ 176 w 181"/>
                  <a:gd name="T27" fmla="*/ 6 h 31"/>
                  <a:gd name="T28" fmla="*/ 174 w 181"/>
                  <a:gd name="T29" fmla="*/ 3 h 31"/>
                  <a:gd name="T30" fmla="*/ 172 w 181"/>
                  <a:gd name="T31" fmla="*/ 2 h 31"/>
                  <a:gd name="T32" fmla="*/ 169 w 181"/>
                  <a:gd name="T33" fmla="*/ 1 h 31"/>
                  <a:gd name="T34" fmla="*/ 166 w 181"/>
                  <a:gd name="T35" fmla="*/ 1 h 31"/>
                  <a:gd name="T36" fmla="*/ 15 w 181"/>
                  <a:gd name="T37" fmla="*/ 0 h 31"/>
                  <a:gd name="T38" fmla="*/ 12 w 181"/>
                  <a:gd name="T39" fmla="*/ 1 h 31"/>
                  <a:gd name="T40" fmla="*/ 10 w 181"/>
                  <a:gd name="T41" fmla="*/ 2 h 31"/>
                  <a:gd name="T42" fmla="*/ 6 w 181"/>
                  <a:gd name="T43" fmla="*/ 3 h 31"/>
                  <a:gd name="T44" fmla="*/ 4 w 181"/>
                  <a:gd name="T45" fmla="*/ 6 h 31"/>
                  <a:gd name="T46" fmla="*/ 2 w 181"/>
                  <a:gd name="T47" fmla="*/ 8 h 31"/>
                  <a:gd name="T48" fmla="*/ 1 w 181"/>
                  <a:gd name="T49" fmla="*/ 10 h 31"/>
                  <a:gd name="T50" fmla="*/ 0 w 181"/>
                  <a:gd name="T51" fmla="*/ 13 h 31"/>
                  <a:gd name="T52" fmla="*/ 0 w 181"/>
                  <a:gd name="T53" fmla="*/ 16 h 31"/>
                  <a:gd name="T54" fmla="*/ 0 w 181"/>
                  <a:gd name="T55" fmla="*/ 19 h 31"/>
                  <a:gd name="T56" fmla="*/ 1 w 181"/>
                  <a:gd name="T57" fmla="*/ 22 h 31"/>
                  <a:gd name="T58" fmla="*/ 2 w 181"/>
                  <a:gd name="T59" fmla="*/ 24 h 31"/>
                  <a:gd name="T60" fmla="*/ 4 w 181"/>
                  <a:gd name="T61" fmla="*/ 27 h 31"/>
                  <a:gd name="T62" fmla="*/ 6 w 181"/>
                  <a:gd name="T63" fmla="*/ 28 h 31"/>
                  <a:gd name="T64" fmla="*/ 10 w 181"/>
                  <a:gd name="T65" fmla="*/ 30 h 31"/>
                  <a:gd name="T66" fmla="*/ 12 w 181"/>
                  <a:gd name="T67" fmla="*/ 30 h 31"/>
                  <a:gd name="T68" fmla="*/ 15 w 181"/>
                  <a:gd name="T6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1">
                    <a:moveTo>
                      <a:pt x="15" y="31"/>
                    </a:moveTo>
                    <a:lnTo>
                      <a:pt x="166" y="31"/>
                    </a:lnTo>
                    <a:lnTo>
                      <a:pt x="169" y="30"/>
                    </a:lnTo>
                    <a:lnTo>
                      <a:pt x="172" y="30"/>
                    </a:lnTo>
                    <a:lnTo>
                      <a:pt x="174" y="28"/>
                    </a:lnTo>
                    <a:lnTo>
                      <a:pt x="176" y="27"/>
                    </a:lnTo>
                    <a:lnTo>
                      <a:pt x="178" y="24"/>
                    </a:lnTo>
                    <a:lnTo>
                      <a:pt x="180" y="22"/>
                    </a:lnTo>
                    <a:lnTo>
                      <a:pt x="181" y="19"/>
                    </a:lnTo>
                    <a:lnTo>
                      <a:pt x="181" y="16"/>
                    </a:lnTo>
                    <a:lnTo>
                      <a:pt x="181" y="13"/>
                    </a:lnTo>
                    <a:lnTo>
                      <a:pt x="180" y="10"/>
                    </a:lnTo>
                    <a:lnTo>
                      <a:pt x="178" y="8"/>
                    </a:lnTo>
                    <a:lnTo>
                      <a:pt x="176" y="6"/>
                    </a:lnTo>
                    <a:lnTo>
                      <a:pt x="174" y="3"/>
                    </a:lnTo>
                    <a:lnTo>
                      <a:pt x="172" y="2"/>
                    </a:lnTo>
                    <a:lnTo>
                      <a:pt x="169" y="1"/>
                    </a:lnTo>
                    <a:lnTo>
                      <a:pt x="166" y="1"/>
                    </a:lnTo>
                    <a:lnTo>
                      <a:pt x="15" y="0"/>
                    </a:lnTo>
                    <a:lnTo>
                      <a:pt x="12" y="1"/>
                    </a:lnTo>
                    <a:lnTo>
                      <a:pt x="10" y="2"/>
                    </a:lnTo>
                    <a:lnTo>
                      <a:pt x="6" y="3"/>
                    </a:lnTo>
                    <a:lnTo>
                      <a:pt x="4" y="6"/>
                    </a:lnTo>
                    <a:lnTo>
                      <a:pt x="2" y="8"/>
                    </a:lnTo>
                    <a:lnTo>
                      <a:pt x="1" y="10"/>
                    </a:lnTo>
                    <a:lnTo>
                      <a:pt x="0" y="13"/>
                    </a:lnTo>
                    <a:lnTo>
                      <a:pt x="0" y="16"/>
                    </a:lnTo>
                    <a:lnTo>
                      <a:pt x="0" y="19"/>
                    </a:lnTo>
                    <a:lnTo>
                      <a:pt x="1" y="22"/>
                    </a:lnTo>
                    <a:lnTo>
                      <a:pt x="2" y="24"/>
                    </a:lnTo>
                    <a:lnTo>
                      <a:pt x="4" y="27"/>
                    </a:lnTo>
                    <a:lnTo>
                      <a:pt x="6" y="28"/>
                    </a:lnTo>
                    <a:lnTo>
                      <a:pt x="10" y="30"/>
                    </a:lnTo>
                    <a:lnTo>
                      <a:pt x="12" y="30"/>
                    </a:lnTo>
                    <a:lnTo>
                      <a:pt x="15" y="31"/>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72" name="Freeform 53"/>
              <p:cNvSpPr>
                <a:spLocks/>
              </p:cNvSpPr>
              <p:nvPr/>
            </p:nvSpPr>
            <p:spPr bwMode="auto">
              <a:xfrm>
                <a:off x="995363" y="2146300"/>
                <a:ext cx="57150" cy="9525"/>
              </a:xfrm>
              <a:custGeom>
                <a:avLst/>
                <a:gdLst>
                  <a:gd name="T0" fmla="*/ 15 w 181"/>
                  <a:gd name="T1" fmla="*/ 30 h 30"/>
                  <a:gd name="T2" fmla="*/ 166 w 181"/>
                  <a:gd name="T3" fmla="*/ 30 h 30"/>
                  <a:gd name="T4" fmla="*/ 169 w 181"/>
                  <a:gd name="T5" fmla="*/ 30 h 30"/>
                  <a:gd name="T6" fmla="*/ 172 w 181"/>
                  <a:gd name="T7" fmla="*/ 29 h 30"/>
                  <a:gd name="T8" fmla="*/ 174 w 181"/>
                  <a:gd name="T9" fmla="*/ 27 h 30"/>
                  <a:gd name="T10" fmla="*/ 176 w 181"/>
                  <a:gd name="T11" fmla="*/ 26 h 30"/>
                  <a:gd name="T12" fmla="*/ 178 w 181"/>
                  <a:gd name="T13" fmla="*/ 23 h 30"/>
                  <a:gd name="T14" fmla="*/ 180 w 181"/>
                  <a:gd name="T15" fmla="*/ 20 h 30"/>
                  <a:gd name="T16" fmla="*/ 181 w 181"/>
                  <a:gd name="T17" fmla="*/ 18 h 30"/>
                  <a:gd name="T18" fmla="*/ 181 w 181"/>
                  <a:gd name="T19" fmla="*/ 15 h 30"/>
                  <a:gd name="T20" fmla="*/ 181 w 181"/>
                  <a:gd name="T21" fmla="*/ 12 h 30"/>
                  <a:gd name="T22" fmla="*/ 180 w 181"/>
                  <a:gd name="T23" fmla="*/ 8 h 30"/>
                  <a:gd name="T24" fmla="*/ 178 w 181"/>
                  <a:gd name="T25" fmla="*/ 6 h 30"/>
                  <a:gd name="T26" fmla="*/ 176 w 181"/>
                  <a:gd name="T27" fmla="*/ 4 h 30"/>
                  <a:gd name="T28" fmla="*/ 174 w 181"/>
                  <a:gd name="T29" fmla="*/ 2 h 30"/>
                  <a:gd name="T30" fmla="*/ 172 w 181"/>
                  <a:gd name="T31" fmla="*/ 1 h 30"/>
                  <a:gd name="T32" fmla="*/ 169 w 181"/>
                  <a:gd name="T33" fmla="*/ 0 h 30"/>
                  <a:gd name="T34" fmla="*/ 166 w 181"/>
                  <a:gd name="T35" fmla="*/ 0 h 30"/>
                  <a:gd name="T36" fmla="*/ 15 w 181"/>
                  <a:gd name="T37" fmla="*/ 0 h 30"/>
                  <a:gd name="T38" fmla="*/ 12 w 181"/>
                  <a:gd name="T39" fmla="*/ 0 h 30"/>
                  <a:gd name="T40" fmla="*/ 10 w 181"/>
                  <a:gd name="T41" fmla="*/ 1 h 30"/>
                  <a:gd name="T42" fmla="*/ 6 w 181"/>
                  <a:gd name="T43" fmla="*/ 2 h 30"/>
                  <a:gd name="T44" fmla="*/ 4 w 181"/>
                  <a:gd name="T45" fmla="*/ 4 h 30"/>
                  <a:gd name="T46" fmla="*/ 2 w 181"/>
                  <a:gd name="T47" fmla="*/ 6 h 30"/>
                  <a:gd name="T48" fmla="*/ 1 w 181"/>
                  <a:gd name="T49" fmla="*/ 8 h 30"/>
                  <a:gd name="T50" fmla="*/ 0 w 181"/>
                  <a:gd name="T51" fmla="*/ 12 h 30"/>
                  <a:gd name="T52" fmla="*/ 0 w 181"/>
                  <a:gd name="T53" fmla="*/ 15 h 30"/>
                  <a:gd name="T54" fmla="*/ 0 w 181"/>
                  <a:gd name="T55" fmla="*/ 18 h 30"/>
                  <a:gd name="T56" fmla="*/ 1 w 181"/>
                  <a:gd name="T57" fmla="*/ 20 h 30"/>
                  <a:gd name="T58" fmla="*/ 2 w 181"/>
                  <a:gd name="T59" fmla="*/ 23 h 30"/>
                  <a:gd name="T60" fmla="*/ 4 w 181"/>
                  <a:gd name="T61" fmla="*/ 26 h 30"/>
                  <a:gd name="T62" fmla="*/ 6 w 181"/>
                  <a:gd name="T63" fmla="*/ 27 h 30"/>
                  <a:gd name="T64" fmla="*/ 10 w 181"/>
                  <a:gd name="T65" fmla="*/ 29 h 30"/>
                  <a:gd name="T66" fmla="*/ 12 w 181"/>
                  <a:gd name="T67" fmla="*/ 30 h 30"/>
                  <a:gd name="T68" fmla="*/ 15 w 181"/>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0">
                    <a:moveTo>
                      <a:pt x="15" y="30"/>
                    </a:moveTo>
                    <a:lnTo>
                      <a:pt x="166" y="30"/>
                    </a:lnTo>
                    <a:lnTo>
                      <a:pt x="169" y="30"/>
                    </a:lnTo>
                    <a:lnTo>
                      <a:pt x="172" y="29"/>
                    </a:lnTo>
                    <a:lnTo>
                      <a:pt x="174" y="27"/>
                    </a:lnTo>
                    <a:lnTo>
                      <a:pt x="176" y="26"/>
                    </a:lnTo>
                    <a:lnTo>
                      <a:pt x="178" y="23"/>
                    </a:lnTo>
                    <a:lnTo>
                      <a:pt x="180" y="20"/>
                    </a:lnTo>
                    <a:lnTo>
                      <a:pt x="181" y="18"/>
                    </a:lnTo>
                    <a:lnTo>
                      <a:pt x="181" y="15"/>
                    </a:lnTo>
                    <a:lnTo>
                      <a:pt x="181" y="12"/>
                    </a:lnTo>
                    <a:lnTo>
                      <a:pt x="180" y="8"/>
                    </a:lnTo>
                    <a:lnTo>
                      <a:pt x="178" y="6"/>
                    </a:lnTo>
                    <a:lnTo>
                      <a:pt x="176" y="4"/>
                    </a:lnTo>
                    <a:lnTo>
                      <a:pt x="174" y="2"/>
                    </a:lnTo>
                    <a:lnTo>
                      <a:pt x="172" y="1"/>
                    </a:lnTo>
                    <a:lnTo>
                      <a:pt x="169" y="0"/>
                    </a:lnTo>
                    <a:lnTo>
                      <a:pt x="166" y="0"/>
                    </a:lnTo>
                    <a:lnTo>
                      <a:pt x="15" y="0"/>
                    </a:lnTo>
                    <a:lnTo>
                      <a:pt x="12" y="0"/>
                    </a:lnTo>
                    <a:lnTo>
                      <a:pt x="10" y="1"/>
                    </a:lnTo>
                    <a:lnTo>
                      <a:pt x="6" y="2"/>
                    </a:lnTo>
                    <a:lnTo>
                      <a:pt x="4" y="4"/>
                    </a:lnTo>
                    <a:lnTo>
                      <a:pt x="2" y="6"/>
                    </a:lnTo>
                    <a:lnTo>
                      <a:pt x="1" y="8"/>
                    </a:lnTo>
                    <a:lnTo>
                      <a:pt x="0" y="12"/>
                    </a:lnTo>
                    <a:lnTo>
                      <a:pt x="0" y="15"/>
                    </a:lnTo>
                    <a:lnTo>
                      <a:pt x="0" y="18"/>
                    </a:lnTo>
                    <a:lnTo>
                      <a:pt x="1" y="20"/>
                    </a:lnTo>
                    <a:lnTo>
                      <a:pt x="2" y="23"/>
                    </a:lnTo>
                    <a:lnTo>
                      <a:pt x="4" y="26"/>
                    </a:lnTo>
                    <a:lnTo>
                      <a:pt x="6" y="27"/>
                    </a:lnTo>
                    <a:lnTo>
                      <a:pt x="10" y="29"/>
                    </a:lnTo>
                    <a:lnTo>
                      <a:pt x="12" y="30"/>
                    </a:lnTo>
                    <a:lnTo>
                      <a:pt x="15" y="3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73" name="Freeform 54"/>
              <p:cNvSpPr>
                <a:spLocks/>
              </p:cNvSpPr>
              <p:nvPr/>
            </p:nvSpPr>
            <p:spPr bwMode="auto">
              <a:xfrm>
                <a:off x="947738" y="2022475"/>
                <a:ext cx="38100" cy="33338"/>
              </a:xfrm>
              <a:custGeom>
                <a:avLst/>
                <a:gdLst>
                  <a:gd name="T0" fmla="*/ 20 w 121"/>
                  <a:gd name="T1" fmla="*/ 101 h 106"/>
                  <a:gd name="T2" fmla="*/ 22 w 121"/>
                  <a:gd name="T3" fmla="*/ 104 h 106"/>
                  <a:gd name="T4" fmla="*/ 25 w 121"/>
                  <a:gd name="T5" fmla="*/ 105 h 106"/>
                  <a:gd name="T6" fmla="*/ 27 w 121"/>
                  <a:gd name="T7" fmla="*/ 106 h 106"/>
                  <a:gd name="T8" fmla="*/ 30 w 121"/>
                  <a:gd name="T9" fmla="*/ 106 h 106"/>
                  <a:gd name="T10" fmla="*/ 36 w 121"/>
                  <a:gd name="T11" fmla="*/ 105 h 106"/>
                  <a:gd name="T12" fmla="*/ 41 w 121"/>
                  <a:gd name="T13" fmla="*/ 101 h 106"/>
                  <a:gd name="T14" fmla="*/ 116 w 121"/>
                  <a:gd name="T15" fmla="*/ 26 h 106"/>
                  <a:gd name="T16" fmla="*/ 119 w 121"/>
                  <a:gd name="T17" fmla="*/ 24 h 106"/>
                  <a:gd name="T18" fmla="*/ 120 w 121"/>
                  <a:gd name="T19" fmla="*/ 21 h 106"/>
                  <a:gd name="T20" fmla="*/ 121 w 121"/>
                  <a:gd name="T21" fmla="*/ 19 h 106"/>
                  <a:gd name="T22" fmla="*/ 121 w 121"/>
                  <a:gd name="T23" fmla="*/ 15 h 106"/>
                  <a:gd name="T24" fmla="*/ 121 w 121"/>
                  <a:gd name="T25" fmla="*/ 13 h 106"/>
                  <a:gd name="T26" fmla="*/ 120 w 121"/>
                  <a:gd name="T27" fmla="*/ 10 h 106"/>
                  <a:gd name="T28" fmla="*/ 119 w 121"/>
                  <a:gd name="T29" fmla="*/ 8 h 106"/>
                  <a:gd name="T30" fmla="*/ 116 w 121"/>
                  <a:gd name="T31" fmla="*/ 5 h 106"/>
                  <a:gd name="T32" fmla="*/ 114 w 121"/>
                  <a:gd name="T33" fmla="*/ 4 h 106"/>
                  <a:gd name="T34" fmla="*/ 111 w 121"/>
                  <a:gd name="T35" fmla="*/ 1 h 106"/>
                  <a:gd name="T36" fmla="*/ 109 w 121"/>
                  <a:gd name="T37" fmla="*/ 0 h 106"/>
                  <a:gd name="T38" fmla="*/ 106 w 121"/>
                  <a:gd name="T39" fmla="*/ 0 h 106"/>
                  <a:gd name="T40" fmla="*/ 103 w 121"/>
                  <a:gd name="T41" fmla="*/ 0 h 106"/>
                  <a:gd name="T42" fmla="*/ 100 w 121"/>
                  <a:gd name="T43" fmla="*/ 1 h 106"/>
                  <a:gd name="T44" fmla="*/ 97 w 121"/>
                  <a:gd name="T45" fmla="*/ 4 h 106"/>
                  <a:gd name="T46" fmla="*/ 95 w 121"/>
                  <a:gd name="T47" fmla="*/ 5 h 106"/>
                  <a:gd name="T48" fmla="*/ 30 w 121"/>
                  <a:gd name="T49" fmla="*/ 69 h 106"/>
                  <a:gd name="T50" fmla="*/ 26 w 121"/>
                  <a:gd name="T51" fmla="*/ 65 h 106"/>
                  <a:gd name="T52" fmla="*/ 24 w 121"/>
                  <a:gd name="T53" fmla="*/ 64 h 106"/>
                  <a:gd name="T54" fmla="*/ 21 w 121"/>
                  <a:gd name="T55" fmla="*/ 62 h 106"/>
                  <a:gd name="T56" fmla="*/ 18 w 121"/>
                  <a:gd name="T57" fmla="*/ 62 h 106"/>
                  <a:gd name="T58" fmla="*/ 15 w 121"/>
                  <a:gd name="T59" fmla="*/ 61 h 106"/>
                  <a:gd name="T60" fmla="*/ 12 w 121"/>
                  <a:gd name="T61" fmla="*/ 62 h 106"/>
                  <a:gd name="T62" fmla="*/ 10 w 121"/>
                  <a:gd name="T63" fmla="*/ 62 h 106"/>
                  <a:gd name="T64" fmla="*/ 7 w 121"/>
                  <a:gd name="T65" fmla="*/ 64 h 106"/>
                  <a:gd name="T66" fmla="*/ 5 w 121"/>
                  <a:gd name="T67" fmla="*/ 65 h 106"/>
                  <a:gd name="T68" fmla="*/ 2 w 121"/>
                  <a:gd name="T69" fmla="*/ 68 h 106"/>
                  <a:gd name="T70" fmla="*/ 1 w 121"/>
                  <a:gd name="T71" fmla="*/ 70 h 106"/>
                  <a:gd name="T72" fmla="*/ 0 w 121"/>
                  <a:gd name="T73" fmla="*/ 73 h 106"/>
                  <a:gd name="T74" fmla="*/ 0 w 121"/>
                  <a:gd name="T75" fmla="*/ 76 h 106"/>
                  <a:gd name="T76" fmla="*/ 0 w 121"/>
                  <a:gd name="T77" fmla="*/ 79 h 106"/>
                  <a:gd name="T78" fmla="*/ 1 w 121"/>
                  <a:gd name="T79" fmla="*/ 82 h 106"/>
                  <a:gd name="T80" fmla="*/ 2 w 121"/>
                  <a:gd name="T81" fmla="*/ 84 h 106"/>
                  <a:gd name="T82" fmla="*/ 5 w 121"/>
                  <a:gd name="T83" fmla="*/ 86 h 106"/>
                  <a:gd name="T84" fmla="*/ 20 w 121"/>
                  <a:gd name="T85"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1" h="106">
                    <a:moveTo>
                      <a:pt x="20" y="101"/>
                    </a:moveTo>
                    <a:lnTo>
                      <a:pt x="22" y="104"/>
                    </a:lnTo>
                    <a:lnTo>
                      <a:pt x="25" y="105"/>
                    </a:lnTo>
                    <a:lnTo>
                      <a:pt x="27" y="106"/>
                    </a:lnTo>
                    <a:lnTo>
                      <a:pt x="30" y="106"/>
                    </a:lnTo>
                    <a:lnTo>
                      <a:pt x="36" y="105"/>
                    </a:lnTo>
                    <a:lnTo>
                      <a:pt x="41" y="101"/>
                    </a:lnTo>
                    <a:lnTo>
                      <a:pt x="116" y="26"/>
                    </a:lnTo>
                    <a:lnTo>
                      <a:pt x="119" y="24"/>
                    </a:lnTo>
                    <a:lnTo>
                      <a:pt x="120" y="21"/>
                    </a:lnTo>
                    <a:lnTo>
                      <a:pt x="121" y="19"/>
                    </a:lnTo>
                    <a:lnTo>
                      <a:pt x="121" y="15"/>
                    </a:lnTo>
                    <a:lnTo>
                      <a:pt x="121" y="13"/>
                    </a:lnTo>
                    <a:lnTo>
                      <a:pt x="120" y="10"/>
                    </a:lnTo>
                    <a:lnTo>
                      <a:pt x="119" y="8"/>
                    </a:lnTo>
                    <a:lnTo>
                      <a:pt x="116" y="5"/>
                    </a:lnTo>
                    <a:lnTo>
                      <a:pt x="114" y="4"/>
                    </a:lnTo>
                    <a:lnTo>
                      <a:pt x="111" y="1"/>
                    </a:lnTo>
                    <a:lnTo>
                      <a:pt x="109" y="0"/>
                    </a:lnTo>
                    <a:lnTo>
                      <a:pt x="106" y="0"/>
                    </a:lnTo>
                    <a:lnTo>
                      <a:pt x="103" y="0"/>
                    </a:lnTo>
                    <a:lnTo>
                      <a:pt x="100" y="1"/>
                    </a:lnTo>
                    <a:lnTo>
                      <a:pt x="97" y="4"/>
                    </a:lnTo>
                    <a:lnTo>
                      <a:pt x="95" y="5"/>
                    </a:lnTo>
                    <a:lnTo>
                      <a:pt x="30" y="69"/>
                    </a:lnTo>
                    <a:lnTo>
                      <a:pt x="26" y="65"/>
                    </a:lnTo>
                    <a:lnTo>
                      <a:pt x="24" y="64"/>
                    </a:lnTo>
                    <a:lnTo>
                      <a:pt x="21" y="62"/>
                    </a:lnTo>
                    <a:lnTo>
                      <a:pt x="18" y="62"/>
                    </a:lnTo>
                    <a:lnTo>
                      <a:pt x="15" y="61"/>
                    </a:lnTo>
                    <a:lnTo>
                      <a:pt x="12" y="62"/>
                    </a:lnTo>
                    <a:lnTo>
                      <a:pt x="10" y="62"/>
                    </a:lnTo>
                    <a:lnTo>
                      <a:pt x="7" y="64"/>
                    </a:lnTo>
                    <a:lnTo>
                      <a:pt x="5" y="65"/>
                    </a:lnTo>
                    <a:lnTo>
                      <a:pt x="2" y="68"/>
                    </a:lnTo>
                    <a:lnTo>
                      <a:pt x="1" y="70"/>
                    </a:lnTo>
                    <a:lnTo>
                      <a:pt x="0" y="73"/>
                    </a:lnTo>
                    <a:lnTo>
                      <a:pt x="0" y="76"/>
                    </a:lnTo>
                    <a:lnTo>
                      <a:pt x="0" y="79"/>
                    </a:lnTo>
                    <a:lnTo>
                      <a:pt x="1" y="82"/>
                    </a:lnTo>
                    <a:lnTo>
                      <a:pt x="2" y="84"/>
                    </a:lnTo>
                    <a:lnTo>
                      <a:pt x="5" y="86"/>
                    </a:lnTo>
                    <a:lnTo>
                      <a:pt x="20" y="101"/>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74" name="Freeform 55"/>
              <p:cNvSpPr>
                <a:spLocks/>
              </p:cNvSpPr>
              <p:nvPr/>
            </p:nvSpPr>
            <p:spPr bwMode="auto">
              <a:xfrm>
                <a:off x="947738" y="2070100"/>
                <a:ext cx="38100" cy="33338"/>
              </a:xfrm>
              <a:custGeom>
                <a:avLst/>
                <a:gdLst>
                  <a:gd name="T0" fmla="*/ 20 w 121"/>
                  <a:gd name="T1" fmla="*/ 101 h 106"/>
                  <a:gd name="T2" fmla="*/ 22 w 121"/>
                  <a:gd name="T3" fmla="*/ 103 h 106"/>
                  <a:gd name="T4" fmla="*/ 25 w 121"/>
                  <a:gd name="T5" fmla="*/ 105 h 106"/>
                  <a:gd name="T6" fmla="*/ 27 w 121"/>
                  <a:gd name="T7" fmla="*/ 105 h 106"/>
                  <a:gd name="T8" fmla="*/ 30 w 121"/>
                  <a:gd name="T9" fmla="*/ 106 h 106"/>
                  <a:gd name="T10" fmla="*/ 34 w 121"/>
                  <a:gd name="T11" fmla="*/ 105 h 106"/>
                  <a:gd name="T12" fmla="*/ 36 w 121"/>
                  <a:gd name="T13" fmla="*/ 105 h 106"/>
                  <a:gd name="T14" fmla="*/ 39 w 121"/>
                  <a:gd name="T15" fmla="*/ 103 h 106"/>
                  <a:gd name="T16" fmla="*/ 41 w 121"/>
                  <a:gd name="T17" fmla="*/ 102 h 106"/>
                  <a:gd name="T18" fmla="*/ 116 w 121"/>
                  <a:gd name="T19" fmla="*/ 26 h 106"/>
                  <a:gd name="T20" fmla="*/ 119 w 121"/>
                  <a:gd name="T21" fmla="*/ 24 h 106"/>
                  <a:gd name="T22" fmla="*/ 120 w 121"/>
                  <a:gd name="T23" fmla="*/ 21 h 106"/>
                  <a:gd name="T24" fmla="*/ 121 w 121"/>
                  <a:gd name="T25" fmla="*/ 18 h 106"/>
                  <a:gd name="T26" fmla="*/ 121 w 121"/>
                  <a:gd name="T27" fmla="*/ 15 h 106"/>
                  <a:gd name="T28" fmla="*/ 121 w 121"/>
                  <a:gd name="T29" fmla="*/ 13 h 106"/>
                  <a:gd name="T30" fmla="*/ 120 w 121"/>
                  <a:gd name="T31" fmla="*/ 10 h 106"/>
                  <a:gd name="T32" fmla="*/ 119 w 121"/>
                  <a:gd name="T33" fmla="*/ 7 h 106"/>
                  <a:gd name="T34" fmla="*/ 116 w 121"/>
                  <a:gd name="T35" fmla="*/ 5 h 106"/>
                  <a:gd name="T36" fmla="*/ 114 w 121"/>
                  <a:gd name="T37" fmla="*/ 3 h 106"/>
                  <a:gd name="T38" fmla="*/ 111 w 121"/>
                  <a:gd name="T39" fmla="*/ 1 h 106"/>
                  <a:gd name="T40" fmla="*/ 109 w 121"/>
                  <a:gd name="T41" fmla="*/ 1 h 106"/>
                  <a:gd name="T42" fmla="*/ 106 w 121"/>
                  <a:gd name="T43" fmla="*/ 0 h 106"/>
                  <a:gd name="T44" fmla="*/ 103 w 121"/>
                  <a:gd name="T45" fmla="*/ 1 h 106"/>
                  <a:gd name="T46" fmla="*/ 100 w 121"/>
                  <a:gd name="T47" fmla="*/ 1 h 106"/>
                  <a:gd name="T48" fmla="*/ 97 w 121"/>
                  <a:gd name="T49" fmla="*/ 3 h 106"/>
                  <a:gd name="T50" fmla="*/ 95 w 121"/>
                  <a:gd name="T51" fmla="*/ 5 h 106"/>
                  <a:gd name="T52" fmla="*/ 30 w 121"/>
                  <a:gd name="T53" fmla="*/ 70 h 106"/>
                  <a:gd name="T54" fmla="*/ 26 w 121"/>
                  <a:gd name="T55" fmla="*/ 65 h 106"/>
                  <a:gd name="T56" fmla="*/ 24 w 121"/>
                  <a:gd name="T57" fmla="*/ 63 h 106"/>
                  <a:gd name="T58" fmla="*/ 21 w 121"/>
                  <a:gd name="T59" fmla="*/ 61 h 106"/>
                  <a:gd name="T60" fmla="*/ 18 w 121"/>
                  <a:gd name="T61" fmla="*/ 61 h 106"/>
                  <a:gd name="T62" fmla="*/ 15 w 121"/>
                  <a:gd name="T63" fmla="*/ 60 h 106"/>
                  <a:gd name="T64" fmla="*/ 12 w 121"/>
                  <a:gd name="T65" fmla="*/ 61 h 106"/>
                  <a:gd name="T66" fmla="*/ 10 w 121"/>
                  <a:gd name="T67" fmla="*/ 62 h 106"/>
                  <a:gd name="T68" fmla="*/ 7 w 121"/>
                  <a:gd name="T69" fmla="*/ 63 h 106"/>
                  <a:gd name="T70" fmla="*/ 5 w 121"/>
                  <a:gd name="T71" fmla="*/ 65 h 106"/>
                  <a:gd name="T72" fmla="*/ 2 w 121"/>
                  <a:gd name="T73" fmla="*/ 68 h 106"/>
                  <a:gd name="T74" fmla="*/ 1 w 121"/>
                  <a:gd name="T75" fmla="*/ 70 h 106"/>
                  <a:gd name="T76" fmla="*/ 0 w 121"/>
                  <a:gd name="T77" fmla="*/ 73 h 106"/>
                  <a:gd name="T78" fmla="*/ 0 w 121"/>
                  <a:gd name="T79" fmla="*/ 76 h 106"/>
                  <a:gd name="T80" fmla="*/ 0 w 121"/>
                  <a:gd name="T81" fmla="*/ 78 h 106"/>
                  <a:gd name="T82" fmla="*/ 1 w 121"/>
                  <a:gd name="T83" fmla="*/ 82 h 106"/>
                  <a:gd name="T84" fmla="*/ 2 w 121"/>
                  <a:gd name="T85" fmla="*/ 84 h 106"/>
                  <a:gd name="T86" fmla="*/ 5 w 121"/>
                  <a:gd name="T87" fmla="*/ 87 h 106"/>
                  <a:gd name="T88" fmla="*/ 20 w 121"/>
                  <a:gd name="T89"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106">
                    <a:moveTo>
                      <a:pt x="20" y="101"/>
                    </a:moveTo>
                    <a:lnTo>
                      <a:pt x="22" y="103"/>
                    </a:lnTo>
                    <a:lnTo>
                      <a:pt x="25" y="105"/>
                    </a:lnTo>
                    <a:lnTo>
                      <a:pt x="27" y="105"/>
                    </a:lnTo>
                    <a:lnTo>
                      <a:pt x="30" y="106"/>
                    </a:lnTo>
                    <a:lnTo>
                      <a:pt x="34" y="105"/>
                    </a:lnTo>
                    <a:lnTo>
                      <a:pt x="36" y="105"/>
                    </a:lnTo>
                    <a:lnTo>
                      <a:pt x="39" y="103"/>
                    </a:lnTo>
                    <a:lnTo>
                      <a:pt x="41" y="102"/>
                    </a:lnTo>
                    <a:lnTo>
                      <a:pt x="116" y="26"/>
                    </a:lnTo>
                    <a:lnTo>
                      <a:pt x="119" y="24"/>
                    </a:lnTo>
                    <a:lnTo>
                      <a:pt x="120" y="21"/>
                    </a:lnTo>
                    <a:lnTo>
                      <a:pt x="121" y="18"/>
                    </a:lnTo>
                    <a:lnTo>
                      <a:pt x="121" y="15"/>
                    </a:lnTo>
                    <a:lnTo>
                      <a:pt x="121" y="13"/>
                    </a:lnTo>
                    <a:lnTo>
                      <a:pt x="120" y="10"/>
                    </a:lnTo>
                    <a:lnTo>
                      <a:pt x="119" y="7"/>
                    </a:lnTo>
                    <a:lnTo>
                      <a:pt x="116" y="5"/>
                    </a:lnTo>
                    <a:lnTo>
                      <a:pt x="114" y="3"/>
                    </a:lnTo>
                    <a:lnTo>
                      <a:pt x="111" y="1"/>
                    </a:lnTo>
                    <a:lnTo>
                      <a:pt x="109" y="1"/>
                    </a:lnTo>
                    <a:lnTo>
                      <a:pt x="106" y="0"/>
                    </a:lnTo>
                    <a:lnTo>
                      <a:pt x="103" y="1"/>
                    </a:lnTo>
                    <a:lnTo>
                      <a:pt x="100" y="1"/>
                    </a:lnTo>
                    <a:lnTo>
                      <a:pt x="97" y="3"/>
                    </a:lnTo>
                    <a:lnTo>
                      <a:pt x="95" y="5"/>
                    </a:lnTo>
                    <a:lnTo>
                      <a:pt x="30" y="70"/>
                    </a:lnTo>
                    <a:lnTo>
                      <a:pt x="26" y="65"/>
                    </a:lnTo>
                    <a:lnTo>
                      <a:pt x="24" y="63"/>
                    </a:lnTo>
                    <a:lnTo>
                      <a:pt x="21" y="61"/>
                    </a:lnTo>
                    <a:lnTo>
                      <a:pt x="18" y="61"/>
                    </a:lnTo>
                    <a:lnTo>
                      <a:pt x="15" y="60"/>
                    </a:lnTo>
                    <a:lnTo>
                      <a:pt x="12" y="61"/>
                    </a:lnTo>
                    <a:lnTo>
                      <a:pt x="10" y="62"/>
                    </a:lnTo>
                    <a:lnTo>
                      <a:pt x="7" y="63"/>
                    </a:lnTo>
                    <a:lnTo>
                      <a:pt x="5" y="65"/>
                    </a:lnTo>
                    <a:lnTo>
                      <a:pt x="2" y="68"/>
                    </a:lnTo>
                    <a:lnTo>
                      <a:pt x="1" y="70"/>
                    </a:lnTo>
                    <a:lnTo>
                      <a:pt x="0" y="73"/>
                    </a:lnTo>
                    <a:lnTo>
                      <a:pt x="0" y="76"/>
                    </a:lnTo>
                    <a:lnTo>
                      <a:pt x="0" y="78"/>
                    </a:lnTo>
                    <a:lnTo>
                      <a:pt x="1" y="82"/>
                    </a:lnTo>
                    <a:lnTo>
                      <a:pt x="2" y="84"/>
                    </a:lnTo>
                    <a:lnTo>
                      <a:pt x="5" y="87"/>
                    </a:lnTo>
                    <a:lnTo>
                      <a:pt x="20" y="101"/>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75" name="Freeform 56"/>
              <p:cNvSpPr>
                <a:spLocks noEditPoints="1"/>
              </p:cNvSpPr>
              <p:nvPr/>
            </p:nvSpPr>
            <p:spPr bwMode="auto">
              <a:xfrm>
                <a:off x="1104900" y="1993900"/>
                <a:ext cx="68263" cy="219075"/>
              </a:xfrm>
              <a:custGeom>
                <a:avLst/>
                <a:gdLst>
                  <a:gd name="T0" fmla="*/ 120 w 212"/>
                  <a:gd name="T1" fmla="*/ 659 h 694"/>
                  <a:gd name="T2" fmla="*/ 99 w 212"/>
                  <a:gd name="T3" fmla="*/ 643 h 694"/>
                  <a:gd name="T4" fmla="*/ 92 w 212"/>
                  <a:gd name="T5" fmla="*/ 618 h 694"/>
                  <a:gd name="T6" fmla="*/ 181 w 212"/>
                  <a:gd name="T7" fmla="*/ 616 h 694"/>
                  <a:gd name="T8" fmla="*/ 167 w 212"/>
                  <a:gd name="T9" fmla="*/ 647 h 694"/>
                  <a:gd name="T10" fmla="*/ 144 w 212"/>
                  <a:gd name="T11" fmla="*/ 662 h 694"/>
                  <a:gd name="T12" fmla="*/ 145 w 212"/>
                  <a:gd name="T13" fmla="*/ 31 h 694"/>
                  <a:gd name="T14" fmla="*/ 168 w 212"/>
                  <a:gd name="T15" fmla="*/ 43 h 694"/>
                  <a:gd name="T16" fmla="*/ 181 w 212"/>
                  <a:gd name="T17" fmla="*/ 57 h 694"/>
                  <a:gd name="T18" fmla="*/ 92 w 212"/>
                  <a:gd name="T19" fmla="*/ 331 h 694"/>
                  <a:gd name="T20" fmla="*/ 95 w 212"/>
                  <a:gd name="T21" fmla="*/ 53 h 694"/>
                  <a:gd name="T22" fmla="*/ 112 w 212"/>
                  <a:gd name="T23" fmla="*/ 38 h 694"/>
                  <a:gd name="T24" fmla="*/ 137 w 212"/>
                  <a:gd name="T25" fmla="*/ 30 h 694"/>
                  <a:gd name="T26" fmla="*/ 182 w 212"/>
                  <a:gd name="T27" fmla="*/ 362 h 694"/>
                  <a:gd name="T28" fmla="*/ 92 w 212"/>
                  <a:gd name="T29" fmla="*/ 362 h 694"/>
                  <a:gd name="T30" fmla="*/ 113 w 212"/>
                  <a:gd name="T31" fmla="*/ 4 h 694"/>
                  <a:gd name="T32" fmla="*/ 84 w 212"/>
                  <a:gd name="T33" fmla="*/ 22 h 694"/>
                  <a:gd name="T34" fmla="*/ 65 w 212"/>
                  <a:gd name="T35" fmla="*/ 46 h 694"/>
                  <a:gd name="T36" fmla="*/ 36 w 212"/>
                  <a:gd name="T37" fmla="*/ 55 h 694"/>
                  <a:gd name="T38" fmla="*/ 21 w 212"/>
                  <a:gd name="T39" fmla="*/ 67 h 694"/>
                  <a:gd name="T40" fmla="*/ 9 w 212"/>
                  <a:gd name="T41" fmla="*/ 82 h 694"/>
                  <a:gd name="T42" fmla="*/ 2 w 212"/>
                  <a:gd name="T43" fmla="*/ 103 h 694"/>
                  <a:gd name="T44" fmla="*/ 0 w 212"/>
                  <a:gd name="T45" fmla="*/ 394 h 694"/>
                  <a:gd name="T46" fmla="*/ 3 w 212"/>
                  <a:gd name="T47" fmla="*/ 402 h 694"/>
                  <a:gd name="T48" fmla="*/ 10 w 212"/>
                  <a:gd name="T49" fmla="*/ 408 h 694"/>
                  <a:gd name="T50" fmla="*/ 19 w 212"/>
                  <a:gd name="T51" fmla="*/ 409 h 694"/>
                  <a:gd name="T52" fmla="*/ 26 w 212"/>
                  <a:gd name="T53" fmla="*/ 404 h 694"/>
                  <a:gd name="T54" fmla="*/ 30 w 212"/>
                  <a:gd name="T55" fmla="*/ 397 h 694"/>
                  <a:gd name="T56" fmla="*/ 31 w 212"/>
                  <a:gd name="T57" fmla="*/ 111 h 694"/>
                  <a:gd name="T58" fmla="*/ 40 w 212"/>
                  <a:gd name="T59" fmla="*/ 89 h 694"/>
                  <a:gd name="T60" fmla="*/ 55 w 212"/>
                  <a:gd name="T61" fmla="*/ 79 h 694"/>
                  <a:gd name="T62" fmla="*/ 62 w 212"/>
                  <a:gd name="T63" fmla="*/ 626 h 694"/>
                  <a:gd name="T64" fmla="*/ 67 w 212"/>
                  <a:gd name="T65" fmla="*/ 647 h 694"/>
                  <a:gd name="T66" fmla="*/ 79 w 212"/>
                  <a:gd name="T67" fmla="*/ 666 h 694"/>
                  <a:gd name="T68" fmla="*/ 95 w 212"/>
                  <a:gd name="T69" fmla="*/ 681 h 694"/>
                  <a:gd name="T70" fmla="*/ 114 w 212"/>
                  <a:gd name="T71" fmla="*/ 690 h 694"/>
                  <a:gd name="T72" fmla="*/ 137 w 212"/>
                  <a:gd name="T73" fmla="*/ 694 h 694"/>
                  <a:gd name="T74" fmla="*/ 157 w 212"/>
                  <a:gd name="T75" fmla="*/ 690 h 694"/>
                  <a:gd name="T76" fmla="*/ 177 w 212"/>
                  <a:gd name="T77" fmla="*/ 680 h 694"/>
                  <a:gd name="T78" fmla="*/ 193 w 212"/>
                  <a:gd name="T79" fmla="*/ 663 h 694"/>
                  <a:gd name="T80" fmla="*/ 206 w 212"/>
                  <a:gd name="T81" fmla="*/ 641 h 694"/>
                  <a:gd name="T82" fmla="*/ 211 w 212"/>
                  <a:gd name="T83" fmla="*/ 613 h 694"/>
                  <a:gd name="T84" fmla="*/ 211 w 212"/>
                  <a:gd name="T85" fmla="*/ 56 h 694"/>
                  <a:gd name="T86" fmla="*/ 206 w 212"/>
                  <a:gd name="T87" fmla="*/ 41 h 694"/>
                  <a:gd name="T88" fmla="*/ 177 w 212"/>
                  <a:gd name="T89" fmla="*/ 13 h 694"/>
                  <a:gd name="T90" fmla="*/ 151 w 212"/>
                  <a:gd name="T91" fmla="*/ 2 h 694"/>
                  <a:gd name="T92" fmla="*/ 137 w 212"/>
                  <a:gd name="T93"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2" h="694">
                    <a:moveTo>
                      <a:pt x="137" y="663"/>
                    </a:moveTo>
                    <a:lnTo>
                      <a:pt x="128" y="662"/>
                    </a:lnTo>
                    <a:lnTo>
                      <a:pt x="120" y="659"/>
                    </a:lnTo>
                    <a:lnTo>
                      <a:pt x="112" y="655"/>
                    </a:lnTo>
                    <a:lnTo>
                      <a:pt x="105" y="650"/>
                    </a:lnTo>
                    <a:lnTo>
                      <a:pt x="99" y="643"/>
                    </a:lnTo>
                    <a:lnTo>
                      <a:pt x="95" y="636"/>
                    </a:lnTo>
                    <a:lnTo>
                      <a:pt x="92" y="627"/>
                    </a:lnTo>
                    <a:lnTo>
                      <a:pt x="92" y="618"/>
                    </a:lnTo>
                    <a:lnTo>
                      <a:pt x="92" y="603"/>
                    </a:lnTo>
                    <a:lnTo>
                      <a:pt x="182" y="603"/>
                    </a:lnTo>
                    <a:lnTo>
                      <a:pt x="181" y="616"/>
                    </a:lnTo>
                    <a:lnTo>
                      <a:pt x="178" y="628"/>
                    </a:lnTo>
                    <a:lnTo>
                      <a:pt x="173" y="639"/>
                    </a:lnTo>
                    <a:lnTo>
                      <a:pt x="167" y="647"/>
                    </a:lnTo>
                    <a:lnTo>
                      <a:pt x="161" y="654"/>
                    </a:lnTo>
                    <a:lnTo>
                      <a:pt x="153" y="659"/>
                    </a:lnTo>
                    <a:lnTo>
                      <a:pt x="144" y="662"/>
                    </a:lnTo>
                    <a:lnTo>
                      <a:pt x="137" y="663"/>
                    </a:lnTo>
                    <a:close/>
                    <a:moveTo>
                      <a:pt x="137" y="30"/>
                    </a:moveTo>
                    <a:lnTo>
                      <a:pt x="145" y="31"/>
                    </a:lnTo>
                    <a:lnTo>
                      <a:pt x="153" y="34"/>
                    </a:lnTo>
                    <a:lnTo>
                      <a:pt x="161" y="38"/>
                    </a:lnTo>
                    <a:lnTo>
                      <a:pt x="168" y="43"/>
                    </a:lnTo>
                    <a:lnTo>
                      <a:pt x="173" y="47"/>
                    </a:lnTo>
                    <a:lnTo>
                      <a:pt x="178" y="53"/>
                    </a:lnTo>
                    <a:lnTo>
                      <a:pt x="181" y="57"/>
                    </a:lnTo>
                    <a:lnTo>
                      <a:pt x="182" y="60"/>
                    </a:lnTo>
                    <a:lnTo>
                      <a:pt x="182" y="331"/>
                    </a:lnTo>
                    <a:lnTo>
                      <a:pt x="92" y="331"/>
                    </a:lnTo>
                    <a:lnTo>
                      <a:pt x="92" y="60"/>
                    </a:lnTo>
                    <a:lnTo>
                      <a:pt x="93" y="57"/>
                    </a:lnTo>
                    <a:lnTo>
                      <a:pt x="95" y="53"/>
                    </a:lnTo>
                    <a:lnTo>
                      <a:pt x="99" y="48"/>
                    </a:lnTo>
                    <a:lnTo>
                      <a:pt x="106" y="43"/>
                    </a:lnTo>
                    <a:lnTo>
                      <a:pt x="112" y="38"/>
                    </a:lnTo>
                    <a:lnTo>
                      <a:pt x="120" y="34"/>
                    </a:lnTo>
                    <a:lnTo>
                      <a:pt x="127" y="31"/>
                    </a:lnTo>
                    <a:lnTo>
                      <a:pt x="137" y="30"/>
                    </a:lnTo>
                    <a:lnTo>
                      <a:pt x="137" y="30"/>
                    </a:lnTo>
                    <a:close/>
                    <a:moveTo>
                      <a:pt x="92" y="362"/>
                    </a:moveTo>
                    <a:lnTo>
                      <a:pt x="182" y="362"/>
                    </a:lnTo>
                    <a:lnTo>
                      <a:pt x="182" y="573"/>
                    </a:lnTo>
                    <a:lnTo>
                      <a:pt x="92" y="573"/>
                    </a:lnTo>
                    <a:lnTo>
                      <a:pt x="92" y="362"/>
                    </a:lnTo>
                    <a:close/>
                    <a:moveTo>
                      <a:pt x="137" y="0"/>
                    </a:moveTo>
                    <a:lnTo>
                      <a:pt x="125" y="1"/>
                    </a:lnTo>
                    <a:lnTo>
                      <a:pt x="113" y="4"/>
                    </a:lnTo>
                    <a:lnTo>
                      <a:pt x="102" y="9"/>
                    </a:lnTo>
                    <a:lnTo>
                      <a:pt x="93" y="15"/>
                    </a:lnTo>
                    <a:lnTo>
                      <a:pt x="84" y="22"/>
                    </a:lnTo>
                    <a:lnTo>
                      <a:pt x="76" y="29"/>
                    </a:lnTo>
                    <a:lnTo>
                      <a:pt x="69" y="38"/>
                    </a:lnTo>
                    <a:lnTo>
                      <a:pt x="65" y="46"/>
                    </a:lnTo>
                    <a:lnTo>
                      <a:pt x="53" y="48"/>
                    </a:lnTo>
                    <a:lnTo>
                      <a:pt x="41" y="53"/>
                    </a:lnTo>
                    <a:lnTo>
                      <a:pt x="36" y="55"/>
                    </a:lnTo>
                    <a:lnTo>
                      <a:pt x="30" y="58"/>
                    </a:lnTo>
                    <a:lnTo>
                      <a:pt x="25" y="62"/>
                    </a:lnTo>
                    <a:lnTo>
                      <a:pt x="21" y="67"/>
                    </a:lnTo>
                    <a:lnTo>
                      <a:pt x="16" y="71"/>
                    </a:lnTo>
                    <a:lnTo>
                      <a:pt x="12" y="76"/>
                    </a:lnTo>
                    <a:lnTo>
                      <a:pt x="9" y="82"/>
                    </a:lnTo>
                    <a:lnTo>
                      <a:pt x="6" y="88"/>
                    </a:lnTo>
                    <a:lnTo>
                      <a:pt x="3" y="96"/>
                    </a:lnTo>
                    <a:lnTo>
                      <a:pt x="2" y="103"/>
                    </a:lnTo>
                    <a:lnTo>
                      <a:pt x="1" y="112"/>
                    </a:lnTo>
                    <a:lnTo>
                      <a:pt x="0" y="120"/>
                    </a:lnTo>
                    <a:lnTo>
                      <a:pt x="0" y="394"/>
                    </a:lnTo>
                    <a:lnTo>
                      <a:pt x="1" y="397"/>
                    </a:lnTo>
                    <a:lnTo>
                      <a:pt x="2" y="399"/>
                    </a:lnTo>
                    <a:lnTo>
                      <a:pt x="3" y="402"/>
                    </a:lnTo>
                    <a:lnTo>
                      <a:pt x="6" y="404"/>
                    </a:lnTo>
                    <a:lnTo>
                      <a:pt x="8" y="406"/>
                    </a:lnTo>
                    <a:lnTo>
                      <a:pt x="10" y="408"/>
                    </a:lnTo>
                    <a:lnTo>
                      <a:pt x="13" y="409"/>
                    </a:lnTo>
                    <a:lnTo>
                      <a:pt x="15" y="409"/>
                    </a:lnTo>
                    <a:lnTo>
                      <a:pt x="19" y="409"/>
                    </a:lnTo>
                    <a:lnTo>
                      <a:pt x="22" y="408"/>
                    </a:lnTo>
                    <a:lnTo>
                      <a:pt x="24" y="406"/>
                    </a:lnTo>
                    <a:lnTo>
                      <a:pt x="26" y="404"/>
                    </a:lnTo>
                    <a:lnTo>
                      <a:pt x="28" y="402"/>
                    </a:lnTo>
                    <a:lnTo>
                      <a:pt x="29" y="399"/>
                    </a:lnTo>
                    <a:lnTo>
                      <a:pt x="30" y="397"/>
                    </a:lnTo>
                    <a:lnTo>
                      <a:pt x="30" y="394"/>
                    </a:lnTo>
                    <a:lnTo>
                      <a:pt x="30" y="120"/>
                    </a:lnTo>
                    <a:lnTo>
                      <a:pt x="31" y="111"/>
                    </a:lnTo>
                    <a:lnTo>
                      <a:pt x="34" y="102"/>
                    </a:lnTo>
                    <a:lnTo>
                      <a:pt x="36" y="96"/>
                    </a:lnTo>
                    <a:lnTo>
                      <a:pt x="40" y="89"/>
                    </a:lnTo>
                    <a:lnTo>
                      <a:pt x="44" y="85"/>
                    </a:lnTo>
                    <a:lnTo>
                      <a:pt x="50" y="82"/>
                    </a:lnTo>
                    <a:lnTo>
                      <a:pt x="55" y="79"/>
                    </a:lnTo>
                    <a:lnTo>
                      <a:pt x="62" y="77"/>
                    </a:lnTo>
                    <a:lnTo>
                      <a:pt x="62" y="618"/>
                    </a:lnTo>
                    <a:lnTo>
                      <a:pt x="62" y="626"/>
                    </a:lnTo>
                    <a:lnTo>
                      <a:pt x="63" y="633"/>
                    </a:lnTo>
                    <a:lnTo>
                      <a:pt x="65" y="640"/>
                    </a:lnTo>
                    <a:lnTo>
                      <a:pt x="67" y="647"/>
                    </a:lnTo>
                    <a:lnTo>
                      <a:pt x="70" y="654"/>
                    </a:lnTo>
                    <a:lnTo>
                      <a:pt x="74" y="660"/>
                    </a:lnTo>
                    <a:lnTo>
                      <a:pt x="79" y="666"/>
                    </a:lnTo>
                    <a:lnTo>
                      <a:pt x="84" y="671"/>
                    </a:lnTo>
                    <a:lnTo>
                      <a:pt x="90" y="676"/>
                    </a:lnTo>
                    <a:lnTo>
                      <a:pt x="95" y="681"/>
                    </a:lnTo>
                    <a:lnTo>
                      <a:pt x="101" y="684"/>
                    </a:lnTo>
                    <a:lnTo>
                      <a:pt x="108" y="687"/>
                    </a:lnTo>
                    <a:lnTo>
                      <a:pt x="114" y="690"/>
                    </a:lnTo>
                    <a:lnTo>
                      <a:pt x="122" y="693"/>
                    </a:lnTo>
                    <a:lnTo>
                      <a:pt x="129" y="694"/>
                    </a:lnTo>
                    <a:lnTo>
                      <a:pt x="137" y="694"/>
                    </a:lnTo>
                    <a:lnTo>
                      <a:pt x="143" y="694"/>
                    </a:lnTo>
                    <a:lnTo>
                      <a:pt x="150" y="693"/>
                    </a:lnTo>
                    <a:lnTo>
                      <a:pt x="157" y="690"/>
                    </a:lnTo>
                    <a:lnTo>
                      <a:pt x="164" y="687"/>
                    </a:lnTo>
                    <a:lnTo>
                      <a:pt x="170" y="684"/>
                    </a:lnTo>
                    <a:lnTo>
                      <a:pt x="177" y="680"/>
                    </a:lnTo>
                    <a:lnTo>
                      <a:pt x="182" y="675"/>
                    </a:lnTo>
                    <a:lnTo>
                      <a:pt x="187" y="669"/>
                    </a:lnTo>
                    <a:lnTo>
                      <a:pt x="193" y="663"/>
                    </a:lnTo>
                    <a:lnTo>
                      <a:pt x="197" y="656"/>
                    </a:lnTo>
                    <a:lnTo>
                      <a:pt x="201" y="648"/>
                    </a:lnTo>
                    <a:lnTo>
                      <a:pt x="206" y="641"/>
                    </a:lnTo>
                    <a:lnTo>
                      <a:pt x="208" y="632"/>
                    </a:lnTo>
                    <a:lnTo>
                      <a:pt x="210" y="623"/>
                    </a:lnTo>
                    <a:lnTo>
                      <a:pt x="211" y="613"/>
                    </a:lnTo>
                    <a:lnTo>
                      <a:pt x="212" y="603"/>
                    </a:lnTo>
                    <a:lnTo>
                      <a:pt x="212" y="60"/>
                    </a:lnTo>
                    <a:lnTo>
                      <a:pt x="211" y="56"/>
                    </a:lnTo>
                    <a:lnTo>
                      <a:pt x="210" y="51"/>
                    </a:lnTo>
                    <a:lnTo>
                      <a:pt x="208" y="45"/>
                    </a:lnTo>
                    <a:lnTo>
                      <a:pt x="206" y="41"/>
                    </a:lnTo>
                    <a:lnTo>
                      <a:pt x="198" y="30"/>
                    </a:lnTo>
                    <a:lnTo>
                      <a:pt x="188" y="20"/>
                    </a:lnTo>
                    <a:lnTo>
                      <a:pt x="177" y="13"/>
                    </a:lnTo>
                    <a:lnTo>
                      <a:pt x="164" y="6"/>
                    </a:lnTo>
                    <a:lnTo>
                      <a:pt x="157" y="3"/>
                    </a:lnTo>
                    <a:lnTo>
                      <a:pt x="151" y="2"/>
                    </a:lnTo>
                    <a:lnTo>
                      <a:pt x="143" y="1"/>
                    </a:lnTo>
                    <a:lnTo>
                      <a:pt x="137" y="0"/>
                    </a:lnTo>
                    <a:lnTo>
                      <a:pt x="137" y="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grpSp>
          <p:nvGrpSpPr>
            <p:cNvPr id="76" name="Group 130"/>
            <p:cNvGrpSpPr>
              <a:grpSpLocks noChangeAspect="1"/>
            </p:cNvGrpSpPr>
            <p:nvPr/>
          </p:nvGrpSpPr>
          <p:grpSpPr>
            <a:xfrm>
              <a:off x="3983268" y="5476580"/>
              <a:ext cx="443414" cy="535055"/>
              <a:chOff x="11630025" y="1360488"/>
              <a:chExt cx="238125" cy="287338"/>
            </a:xfrm>
            <a:solidFill>
              <a:schemeClr val="bg1"/>
            </a:solidFill>
          </p:grpSpPr>
          <p:sp>
            <p:nvSpPr>
              <p:cNvPr id="77" name="Freeform 197"/>
              <p:cNvSpPr>
                <a:spLocks noEditPoints="1"/>
              </p:cNvSpPr>
              <p:nvPr/>
            </p:nvSpPr>
            <p:spPr bwMode="auto">
              <a:xfrm>
                <a:off x="11763375" y="1360488"/>
                <a:ext cx="104775" cy="133350"/>
              </a:xfrm>
              <a:custGeom>
                <a:avLst/>
                <a:gdLst>
                  <a:gd name="T0" fmla="*/ 30 w 331"/>
                  <a:gd name="T1" fmla="*/ 390 h 420"/>
                  <a:gd name="T2" fmla="*/ 30 w 331"/>
                  <a:gd name="T3" fmla="*/ 30 h 420"/>
                  <a:gd name="T4" fmla="*/ 180 w 331"/>
                  <a:gd name="T5" fmla="*/ 30 h 420"/>
                  <a:gd name="T6" fmla="*/ 180 w 331"/>
                  <a:gd name="T7" fmla="*/ 135 h 420"/>
                  <a:gd name="T8" fmla="*/ 181 w 331"/>
                  <a:gd name="T9" fmla="*/ 138 h 420"/>
                  <a:gd name="T10" fmla="*/ 182 w 331"/>
                  <a:gd name="T11" fmla="*/ 141 h 420"/>
                  <a:gd name="T12" fmla="*/ 183 w 331"/>
                  <a:gd name="T13" fmla="*/ 143 h 420"/>
                  <a:gd name="T14" fmla="*/ 186 w 331"/>
                  <a:gd name="T15" fmla="*/ 145 h 420"/>
                  <a:gd name="T16" fmla="*/ 188 w 331"/>
                  <a:gd name="T17" fmla="*/ 147 h 420"/>
                  <a:gd name="T18" fmla="*/ 190 w 331"/>
                  <a:gd name="T19" fmla="*/ 148 h 420"/>
                  <a:gd name="T20" fmla="*/ 193 w 331"/>
                  <a:gd name="T21" fmla="*/ 150 h 420"/>
                  <a:gd name="T22" fmla="*/ 196 w 331"/>
                  <a:gd name="T23" fmla="*/ 150 h 420"/>
                  <a:gd name="T24" fmla="*/ 301 w 331"/>
                  <a:gd name="T25" fmla="*/ 150 h 420"/>
                  <a:gd name="T26" fmla="*/ 301 w 331"/>
                  <a:gd name="T27" fmla="*/ 390 h 420"/>
                  <a:gd name="T28" fmla="*/ 30 w 331"/>
                  <a:gd name="T29" fmla="*/ 390 h 420"/>
                  <a:gd name="T30" fmla="*/ 211 w 331"/>
                  <a:gd name="T31" fmla="*/ 52 h 420"/>
                  <a:gd name="T32" fmla="*/ 280 w 331"/>
                  <a:gd name="T33" fmla="*/ 120 h 420"/>
                  <a:gd name="T34" fmla="*/ 211 w 331"/>
                  <a:gd name="T35" fmla="*/ 120 h 420"/>
                  <a:gd name="T36" fmla="*/ 211 w 331"/>
                  <a:gd name="T37" fmla="*/ 52 h 420"/>
                  <a:gd name="T38" fmla="*/ 327 w 331"/>
                  <a:gd name="T39" fmla="*/ 124 h 420"/>
                  <a:gd name="T40" fmla="*/ 206 w 331"/>
                  <a:gd name="T41" fmla="*/ 4 h 420"/>
                  <a:gd name="T42" fmla="*/ 204 w 331"/>
                  <a:gd name="T43" fmla="*/ 2 h 420"/>
                  <a:gd name="T44" fmla="*/ 202 w 331"/>
                  <a:gd name="T45" fmla="*/ 1 h 420"/>
                  <a:gd name="T46" fmla="*/ 198 w 331"/>
                  <a:gd name="T47" fmla="*/ 0 h 420"/>
                  <a:gd name="T48" fmla="*/ 196 w 331"/>
                  <a:gd name="T49" fmla="*/ 0 h 420"/>
                  <a:gd name="T50" fmla="*/ 15 w 331"/>
                  <a:gd name="T51" fmla="*/ 0 h 420"/>
                  <a:gd name="T52" fmla="*/ 12 w 331"/>
                  <a:gd name="T53" fmla="*/ 0 h 420"/>
                  <a:gd name="T54" fmla="*/ 10 w 331"/>
                  <a:gd name="T55" fmla="*/ 1 h 420"/>
                  <a:gd name="T56" fmla="*/ 7 w 331"/>
                  <a:gd name="T57" fmla="*/ 2 h 420"/>
                  <a:gd name="T58" fmla="*/ 5 w 331"/>
                  <a:gd name="T59" fmla="*/ 4 h 420"/>
                  <a:gd name="T60" fmla="*/ 3 w 331"/>
                  <a:gd name="T61" fmla="*/ 6 h 420"/>
                  <a:gd name="T62" fmla="*/ 2 w 331"/>
                  <a:gd name="T63" fmla="*/ 9 h 420"/>
                  <a:gd name="T64" fmla="*/ 0 w 331"/>
                  <a:gd name="T65" fmla="*/ 11 h 420"/>
                  <a:gd name="T66" fmla="*/ 0 w 331"/>
                  <a:gd name="T67" fmla="*/ 15 h 420"/>
                  <a:gd name="T68" fmla="*/ 0 w 331"/>
                  <a:gd name="T69" fmla="*/ 405 h 420"/>
                  <a:gd name="T70" fmla="*/ 0 w 331"/>
                  <a:gd name="T71" fmla="*/ 408 h 420"/>
                  <a:gd name="T72" fmla="*/ 2 w 331"/>
                  <a:gd name="T73" fmla="*/ 411 h 420"/>
                  <a:gd name="T74" fmla="*/ 3 w 331"/>
                  <a:gd name="T75" fmla="*/ 414 h 420"/>
                  <a:gd name="T76" fmla="*/ 5 w 331"/>
                  <a:gd name="T77" fmla="*/ 416 h 420"/>
                  <a:gd name="T78" fmla="*/ 7 w 331"/>
                  <a:gd name="T79" fmla="*/ 417 h 420"/>
                  <a:gd name="T80" fmla="*/ 10 w 331"/>
                  <a:gd name="T81" fmla="*/ 419 h 420"/>
                  <a:gd name="T82" fmla="*/ 12 w 331"/>
                  <a:gd name="T83" fmla="*/ 419 h 420"/>
                  <a:gd name="T84" fmla="*/ 15 w 331"/>
                  <a:gd name="T85" fmla="*/ 420 h 420"/>
                  <a:gd name="T86" fmla="*/ 316 w 331"/>
                  <a:gd name="T87" fmla="*/ 420 h 420"/>
                  <a:gd name="T88" fmla="*/ 319 w 331"/>
                  <a:gd name="T89" fmla="*/ 419 h 420"/>
                  <a:gd name="T90" fmla="*/ 321 w 331"/>
                  <a:gd name="T91" fmla="*/ 419 h 420"/>
                  <a:gd name="T92" fmla="*/ 325 w 331"/>
                  <a:gd name="T93" fmla="*/ 417 h 420"/>
                  <a:gd name="T94" fmla="*/ 327 w 331"/>
                  <a:gd name="T95" fmla="*/ 416 h 420"/>
                  <a:gd name="T96" fmla="*/ 328 w 331"/>
                  <a:gd name="T97" fmla="*/ 414 h 420"/>
                  <a:gd name="T98" fmla="*/ 330 w 331"/>
                  <a:gd name="T99" fmla="*/ 411 h 420"/>
                  <a:gd name="T100" fmla="*/ 331 w 331"/>
                  <a:gd name="T101" fmla="*/ 408 h 420"/>
                  <a:gd name="T102" fmla="*/ 331 w 331"/>
                  <a:gd name="T103" fmla="*/ 405 h 420"/>
                  <a:gd name="T104" fmla="*/ 331 w 331"/>
                  <a:gd name="T105" fmla="*/ 135 h 420"/>
                  <a:gd name="T106" fmla="*/ 330 w 331"/>
                  <a:gd name="T107" fmla="*/ 129 h 420"/>
                  <a:gd name="T108" fmla="*/ 327 w 331"/>
                  <a:gd name="T109" fmla="*/ 12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20">
                    <a:moveTo>
                      <a:pt x="30" y="390"/>
                    </a:moveTo>
                    <a:lnTo>
                      <a:pt x="30" y="30"/>
                    </a:lnTo>
                    <a:lnTo>
                      <a:pt x="180" y="30"/>
                    </a:lnTo>
                    <a:lnTo>
                      <a:pt x="180" y="135"/>
                    </a:lnTo>
                    <a:lnTo>
                      <a:pt x="181" y="138"/>
                    </a:lnTo>
                    <a:lnTo>
                      <a:pt x="182" y="141"/>
                    </a:lnTo>
                    <a:lnTo>
                      <a:pt x="183" y="143"/>
                    </a:lnTo>
                    <a:lnTo>
                      <a:pt x="186" y="145"/>
                    </a:lnTo>
                    <a:lnTo>
                      <a:pt x="188" y="147"/>
                    </a:lnTo>
                    <a:lnTo>
                      <a:pt x="190" y="148"/>
                    </a:lnTo>
                    <a:lnTo>
                      <a:pt x="193" y="150"/>
                    </a:lnTo>
                    <a:lnTo>
                      <a:pt x="196" y="150"/>
                    </a:lnTo>
                    <a:lnTo>
                      <a:pt x="301" y="150"/>
                    </a:lnTo>
                    <a:lnTo>
                      <a:pt x="301" y="390"/>
                    </a:lnTo>
                    <a:lnTo>
                      <a:pt x="30" y="390"/>
                    </a:lnTo>
                    <a:close/>
                    <a:moveTo>
                      <a:pt x="211" y="52"/>
                    </a:moveTo>
                    <a:lnTo>
                      <a:pt x="280" y="120"/>
                    </a:lnTo>
                    <a:lnTo>
                      <a:pt x="211" y="120"/>
                    </a:lnTo>
                    <a:lnTo>
                      <a:pt x="211" y="52"/>
                    </a:lnTo>
                    <a:close/>
                    <a:moveTo>
                      <a:pt x="327" y="124"/>
                    </a:moveTo>
                    <a:lnTo>
                      <a:pt x="206" y="4"/>
                    </a:lnTo>
                    <a:lnTo>
                      <a:pt x="204" y="2"/>
                    </a:lnTo>
                    <a:lnTo>
                      <a:pt x="202" y="1"/>
                    </a:lnTo>
                    <a:lnTo>
                      <a:pt x="198" y="0"/>
                    </a:lnTo>
                    <a:lnTo>
                      <a:pt x="196" y="0"/>
                    </a:lnTo>
                    <a:lnTo>
                      <a:pt x="15" y="0"/>
                    </a:lnTo>
                    <a:lnTo>
                      <a:pt x="12" y="0"/>
                    </a:lnTo>
                    <a:lnTo>
                      <a:pt x="10" y="1"/>
                    </a:lnTo>
                    <a:lnTo>
                      <a:pt x="7" y="2"/>
                    </a:lnTo>
                    <a:lnTo>
                      <a:pt x="5" y="4"/>
                    </a:lnTo>
                    <a:lnTo>
                      <a:pt x="3" y="6"/>
                    </a:lnTo>
                    <a:lnTo>
                      <a:pt x="2" y="9"/>
                    </a:lnTo>
                    <a:lnTo>
                      <a:pt x="0" y="11"/>
                    </a:lnTo>
                    <a:lnTo>
                      <a:pt x="0" y="15"/>
                    </a:lnTo>
                    <a:lnTo>
                      <a:pt x="0" y="405"/>
                    </a:lnTo>
                    <a:lnTo>
                      <a:pt x="0" y="408"/>
                    </a:lnTo>
                    <a:lnTo>
                      <a:pt x="2" y="411"/>
                    </a:lnTo>
                    <a:lnTo>
                      <a:pt x="3" y="414"/>
                    </a:lnTo>
                    <a:lnTo>
                      <a:pt x="5" y="416"/>
                    </a:lnTo>
                    <a:lnTo>
                      <a:pt x="7" y="417"/>
                    </a:lnTo>
                    <a:lnTo>
                      <a:pt x="10" y="419"/>
                    </a:lnTo>
                    <a:lnTo>
                      <a:pt x="12" y="419"/>
                    </a:lnTo>
                    <a:lnTo>
                      <a:pt x="15" y="420"/>
                    </a:lnTo>
                    <a:lnTo>
                      <a:pt x="316" y="420"/>
                    </a:lnTo>
                    <a:lnTo>
                      <a:pt x="319" y="419"/>
                    </a:lnTo>
                    <a:lnTo>
                      <a:pt x="321" y="419"/>
                    </a:lnTo>
                    <a:lnTo>
                      <a:pt x="325" y="417"/>
                    </a:lnTo>
                    <a:lnTo>
                      <a:pt x="327" y="416"/>
                    </a:lnTo>
                    <a:lnTo>
                      <a:pt x="328" y="414"/>
                    </a:lnTo>
                    <a:lnTo>
                      <a:pt x="330" y="411"/>
                    </a:lnTo>
                    <a:lnTo>
                      <a:pt x="331" y="408"/>
                    </a:lnTo>
                    <a:lnTo>
                      <a:pt x="331" y="405"/>
                    </a:lnTo>
                    <a:lnTo>
                      <a:pt x="331" y="135"/>
                    </a:lnTo>
                    <a:lnTo>
                      <a:pt x="330" y="129"/>
                    </a:lnTo>
                    <a:lnTo>
                      <a:pt x="327" y="12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78" name="Freeform 198"/>
              <p:cNvSpPr>
                <a:spLocks noEditPoints="1"/>
              </p:cNvSpPr>
              <p:nvPr/>
            </p:nvSpPr>
            <p:spPr bwMode="auto">
              <a:xfrm>
                <a:off x="11630025" y="1360488"/>
                <a:ext cx="104775" cy="133350"/>
              </a:xfrm>
              <a:custGeom>
                <a:avLst/>
                <a:gdLst>
                  <a:gd name="T0" fmla="*/ 30 w 331"/>
                  <a:gd name="T1" fmla="*/ 390 h 420"/>
                  <a:gd name="T2" fmla="*/ 30 w 331"/>
                  <a:gd name="T3" fmla="*/ 30 h 420"/>
                  <a:gd name="T4" fmla="*/ 180 w 331"/>
                  <a:gd name="T5" fmla="*/ 30 h 420"/>
                  <a:gd name="T6" fmla="*/ 180 w 331"/>
                  <a:gd name="T7" fmla="*/ 135 h 420"/>
                  <a:gd name="T8" fmla="*/ 181 w 331"/>
                  <a:gd name="T9" fmla="*/ 138 h 420"/>
                  <a:gd name="T10" fmla="*/ 182 w 331"/>
                  <a:gd name="T11" fmla="*/ 141 h 420"/>
                  <a:gd name="T12" fmla="*/ 183 w 331"/>
                  <a:gd name="T13" fmla="*/ 143 h 420"/>
                  <a:gd name="T14" fmla="*/ 185 w 331"/>
                  <a:gd name="T15" fmla="*/ 145 h 420"/>
                  <a:gd name="T16" fmla="*/ 187 w 331"/>
                  <a:gd name="T17" fmla="*/ 147 h 420"/>
                  <a:gd name="T18" fmla="*/ 189 w 331"/>
                  <a:gd name="T19" fmla="*/ 148 h 420"/>
                  <a:gd name="T20" fmla="*/ 193 w 331"/>
                  <a:gd name="T21" fmla="*/ 150 h 420"/>
                  <a:gd name="T22" fmla="*/ 196 w 331"/>
                  <a:gd name="T23" fmla="*/ 150 h 420"/>
                  <a:gd name="T24" fmla="*/ 301 w 331"/>
                  <a:gd name="T25" fmla="*/ 150 h 420"/>
                  <a:gd name="T26" fmla="*/ 301 w 331"/>
                  <a:gd name="T27" fmla="*/ 390 h 420"/>
                  <a:gd name="T28" fmla="*/ 30 w 331"/>
                  <a:gd name="T29" fmla="*/ 390 h 420"/>
                  <a:gd name="T30" fmla="*/ 211 w 331"/>
                  <a:gd name="T31" fmla="*/ 52 h 420"/>
                  <a:gd name="T32" fmla="*/ 279 w 331"/>
                  <a:gd name="T33" fmla="*/ 120 h 420"/>
                  <a:gd name="T34" fmla="*/ 211 w 331"/>
                  <a:gd name="T35" fmla="*/ 120 h 420"/>
                  <a:gd name="T36" fmla="*/ 211 w 331"/>
                  <a:gd name="T37" fmla="*/ 52 h 420"/>
                  <a:gd name="T38" fmla="*/ 205 w 331"/>
                  <a:gd name="T39" fmla="*/ 4 h 420"/>
                  <a:gd name="T40" fmla="*/ 203 w 331"/>
                  <a:gd name="T41" fmla="*/ 2 h 420"/>
                  <a:gd name="T42" fmla="*/ 201 w 331"/>
                  <a:gd name="T43" fmla="*/ 1 h 420"/>
                  <a:gd name="T44" fmla="*/ 198 w 331"/>
                  <a:gd name="T45" fmla="*/ 0 h 420"/>
                  <a:gd name="T46" fmla="*/ 196 w 331"/>
                  <a:gd name="T47" fmla="*/ 0 h 420"/>
                  <a:gd name="T48" fmla="*/ 15 w 331"/>
                  <a:gd name="T49" fmla="*/ 0 h 420"/>
                  <a:gd name="T50" fmla="*/ 12 w 331"/>
                  <a:gd name="T51" fmla="*/ 0 h 420"/>
                  <a:gd name="T52" fmla="*/ 10 w 331"/>
                  <a:gd name="T53" fmla="*/ 1 h 420"/>
                  <a:gd name="T54" fmla="*/ 6 w 331"/>
                  <a:gd name="T55" fmla="*/ 2 h 420"/>
                  <a:gd name="T56" fmla="*/ 4 w 331"/>
                  <a:gd name="T57" fmla="*/ 4 h 420"/>
                  <a:gd name="T58" fmla="*/ 2 w 331"/>
                  <a:gd name="T59" fmla="*/ 6 h 420"/>
                  <a:gd name="T60" fmla="*/ 1 w 331"/>
                  <a:gd name="T61" fmla="*/ 9 h 420"/>
                  <a:gd name="T62" fmla="*/ 0 w 331"/>
                  <a:gd name="T63" fmla="*/ 11 h 420"/>
                  <a:gd name="T64" fmla="*/ 0 w 331"/>
                  <a:gd name="T65" fmla="*/ 15 h 420"/>
                  <a:gd name="T66" fmla="*/ 0 w 331"/>
                  <a:gd name="T67" fmla="*/ 405 h 420"/>
                  <a:gd name="T68" fmla="*/ 0 w 331"/>
                  <a:gd name="T69" fmla="*/ 408 h 420"/>
                  <a:gd name="T70" fmla="*/ 1 w 331"/>
                  <a:gd name="T71" fmla="*/ 411 h 420"/>
                  <a:gd name="T72" fmla="*/ 2 w 331"/>
                  <a:gd name="T73" fmla="*/ 414 h 420"/>
                  <a:gd name="T74" fmla="*/ 4 w 331"/>
                  <a:gd name="T75" fmla="*/ 416 h 420"/>
                  <a:gd name="T76" fmla="*/ 6 w 331"/>
                  <a:gd name="T77" fmla="*/ 417 h 420"/>
                  <a:gd name="T78" fmla="*/ 10 w 331"/>
                  <a:gd name="T79" fmla="*/ 419 h 420"/>
                  <a:gd name="T80" fmla="*/ 12 w 331"/>
                  <a:gd name="T81" fmla="*/ 419 h 420"/>
                  <a:gd name="T82" fmla="*/ 15 w 331"/>
                  <a:gd name="T83" fmla="*/ 420 h 420"/>
                  <a:gd name="T84" fmla="*/ 316 w 331"/>
                  <a:gd name="T85" fmla="*/ 420 h 420"/>
                  <a:gd name="T86" fmla="*/ 319 w 331"/>
                  <a:gd name="T87" fmla="*/ 419 h 420"/>
                  <a:gd name="T88" fmla="*/ 321 w 331"/>
                  <a:gd name="T89" fmla="*/ 419 h 420"/>
                  <a:gd name="T90" fmla="*/ 324 w 331"/>
                  <a:gd name="T91" fmla="*/ 417 h 420"/>
                  <a:gd name="T92" fmla="*/ 326 w 331"/>
                  <a:gd name="T93" fmla="*/ 416 h 420"/>
                  <a:gd name="T94" fmla="*/ 327 w 331"/>
                  <a:gd name="T95" fmla="*/ 414 h 420"/>
                  <a:gd name="T96" fmla="*/ 330 w 331"/>
                  <a:gd name="T97" fmla="*/ 411 h 420"/>
                  <a:gd name="T98" fmla="*/ 331 w 331"/>
                  <a:gd name="T99" fmla="*/ 408 h 420"/>
                  <a:gd name="T100" fmla="*/ 331 w 331"/>
                  <a:gd name="T101" fmla="*/ 405 h 420"/>
                  <a:gd name="T102" fmla="*/ 331 w 331"/>
                  <a:gd name="T103" fmla="*/ 135 h 420"/>
                  <a:gd name="T104" fmla="*/ 330 w 331"/>
                  <a:gd name="T105" fmla="*/ 129 h 420"/>
                  <a:gd name="T106" fmla="*/ 326 w 331"/>
                  <a:gd name="T107" fmla="*/ 124 h 420"/>
                  <a:gd name="T108" fmla="*/ 205 w 331"/>
                  <a:gd name="T109" fmla="*/ 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20">
                    <a:moveTo>
                      <a:pt x="30" y="390"/>
                    </a:moveTo>
                    <a:lnTo>
                      <a:pt x="30" y="30"/>
                    </a:lnTo>
                    <a:lnTo>
                      <a:pt x="180" y="30"/>
                    </a:lnTo>
                    <a:lnTo>
                      <a:pt x="180" y="135"/>
                    </a:lnTo>
                    <a:lnTo>
                      <a:pt x="181" y="138"/>
                    </a:lnTo>
                    <a:lnTo>
                      <a:pt x="182" y="141"/>
                    </a:lnTo>
                    <a:lnTo>
                      <a:pt x="183" y="143"/>
                    </a:lnTo>
                    <a:lnTo>
                      <a:pt x="185" y="145"/>
                    </a:lnTo>
                    <a:lnTo>
                      <a:pt x="187" y="147"/>
                    </a:lnTo>
                    <a:lnTo>
                      <a:pt x="189" y="148"/>
                    </a:lnTo>
                    <a:lnTo>
                      <a:pt x="193" y="150"/>
                    </a:lnTo>
                    <a:lnTo>
                      <a:pt x="196" y="150"/>
                    </a:lnTo>
                    <a:lnTo>
                      <a:pt x="301" y="150"/>
                    </a:lnTo>
                    <a:lnTo>
                      <a:pt x="301" y="390"/>
                    </a:lnTo>
                    <a:lnTo>
                      <a:pt x="30" y="390"/>
                    </a:lnTo>
                    <a:close/>
                    <a:moveTo>
                      <a:pt x="211" y="52"/>
                    </a:moveTo>
                    <a:lnTo>
                      <a:pt x="279" y="120"/>
                    </a:lnTo>
                    <a:lnTo>
                      <a:pt x="211" y="120"/>
                    </a:lnTo>
                    <a:lnTo>
                      <a:pt x="211" y="52"/>
                    </a:lnTo>
                    <a:close/>
                    <a:moveTo>
                      <a:pt x="205" y="4"/>
                    </a:moveTo>
                    <a:lnTo>
                      <a:pt x="203" y="2"/>
                    </a:lnTo>
                    <a:lnTo>
                      <a:pt x="201" y="1"/>
                    </a:lnTo>
                    <a:lnTo>
                      <a:pt x="198" y="0"/>
                    </a:lnTo>
                    <a:lnTo>
                      <a:pt x="196" y="0"/>
                    </a:lnTo>
                    <a:lnTo>
                      <a:pt x="15" y="0"/>
                    </a:lnTo>
                    <a:lnTo>
                      <a:pt x="12" y="0"/>
                    </a:lnTo>
                    <a:lnTo>
                      <a:pt x="10" y="1"/>
                    </a:lnTo>
                    <a:lnTo>
                      <a:pt x="6" y="2"/>
                    </a:lnTo>
                    <a:lnTo>
                      <a:pt x="4" y="4"/>
                    </a:lnTo>
                    <a:lnTo>
                      <a:pt x="2" y="6"/>
                    </a:lnTo>
                    <a:lnTo>
                      <a:pt x="1" y="9"/>
                    </a:lnTo>
                    <a:lnTo>
                      <a:pt x="0" y="11"/>
                    </a:lnTo>
                    <a:lnTo>
                      <a:pt x="0" y="15"/>
                    </a:lnTo>
                    <a:lnTo>
                      <a:pt x="0" y="405"/>
                    </a:lnTo>
                    <a:lnTo>
                      <a:pt x="0" y="408"/>
                    </a:lnTo>
                    <a:lnTo>
                      <a:pt x="1" y="411"/>
                    </a:lnTo>
                    <a:lnTo>
                      <a:pt x="2" y="414"/>
                    </a:lnTo>
                    <a:lnTo>
                      <a:pt x="4" y="416"/>
                    </a:lnTo>
                    <a:lnTo>
                      <a:pt x="6" y="417"/>
                    </a:lnTo>
                    <a:lnTo>
                      <a:pt x="10" y="419"/>
                    </a:lnTo>
                    <a:lnTo>
                      <a:pt x="12" y="419"/>
                    </a:lnTo>
                    <a:lnTo>
                      <a:pt x="15" y="420"/>
                    </a:lnTo>
                    <a:lnTo>
                      <a:pt x="316" y="420"/>
                    </a:lnTo>
                    <a:lnTo>
                      <a:pt x="319" y="419"/>
                    </a:lnTo>
                    <a:lnTo>
                      <a:pt x="321" y="419"/>
                    </a:lnTo>
                    <a:lnTo>
                      <a:pt x="324" y="417"/>
                    </a:lnTo>
                    <a:lnTo>
                      <a:pt x="326" y="416"/>
                    </a:lnTo>
                    <a:lnTo>
                      <a:pt x="327" y="414"/>
                    </a:lnTo>
                    <a:lnTo>
                      <a:pt x="330" y="411"/>
                    </a:lnTo>
                    <a:lnTo>
                      <a:pt x="331" y="408"/>
                    </a:lnTo>
                    <a:lnTo>
                      <a:pt x="331" y="405"/>
                    </a:lnTo>
                    <a:lnTo>
                      <a:pt x="331" y="135"/>
                    </a:lnTo>
                    <a:lnTo>
                      <a:pt x="330" y="129"/>
                    </a:lnTo>
                    <a:lnTo>
                      <a:pt x="326" y="124"/>
                    </a:lnTo>
                    <a:lnTo>
                      <a:pt x="205" y="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79" name="Freeform 199"/>
              <p:cNvSpPr>
                <a:spLocks noEditPoints="1"/>
              </p:cNvSpPr>
              <p:nvPr/>
            </p:nvSpPr>
            <p:spPr bwMode="auto">
              <a:xfrm>
                <a:off x="11763375" y="1512888"/>
                <a:ext cx="104775" cy="134938"/>
              </a:xfrm>
              <a:custGeom>
                <a:avLst/>
                <a:gdLst>
                  <a:gd name="T0" fmla="*/ 30 w 331"/>
                  <a:gd name="T1" fmla="*/ 391 h 421"/>
                  <a:gd name="T2" fmla="*/ 30 w 331"/>
                  <a:gd name="T3" fmla="*/ 30 h 421"/>
                  <a:gd name="T4" fmla="*/ 180 w 331"/>
                  <a:gd name="T5" fmla="*/ 30 h 421"/>
                  <a:gd name="T6" fmla="*/ 180 w 331"/>
                  <a:gd name="T7" fmla="*/ 135 h 421"/>
                  <a:gd name="T8" fmla="*/ 181 w 331"/>
                  <a:gd name="T9" fmla="*/ 138 h 421"/>
                  <a:gd name="T10" fmla="*/ 182 w 331"/>
                  <a:gd name="T11" fmla="*/ 141 h 421"/>
                  <a:gd name="T12" fmla="*/ 183 w 331"/>
                  <a:gd name="T13" fmla="*/ 144 h 421"/>
                  <a:gd name="T14" fmla="*/ 186 w 331"/>
                  <a:gd name="T15" fmla="*/ 146 h 421"/>
                  <a:gd name="T16" fmla="*/ 188 w 331"/>
                  <a:gd name="T17" fmla="*/ 148 h 421"/>
                  <a:gd name="T18" fmla="*/ 190 w 331"/>
                  <a:gd name="T19" fmla="*/ 149 h 421"/>
                  <a:gd name="T20" fmla="*/ 193 w 331"/>
                  <a:gd name="T21" fmla="*/ 150 h 421"/>
                  <a:gd name="T22" fmla="*/ 196 w 331"/>
                  <a:gd name="T23" fmla="*/ 150 h 421"/>
                  <a:gd name="T24" fmla="*/ 301 w 331"/>
                  <a:gd name="T25" fmla="*/ 150 h 421"/>
                  <a:gd name="T26" fmla="*/ 301 w 331"/>
                  <a:gd name="T27" fmla="*/ 391 h 421"/>
                  <a:gd name="T28" fmla="*/ 30 w 331"/>
                  <a:gd name="T29" fmla="*/ 391 h 421"/>
                  <a:gd name="T30" fmla="*/ 211 w 331"/>
                  <a:gd name="T31" fmla="*/ 53 h 421"/>
                  <a:gd name="T32" fmla="*/ 280 w 331"/>
                  <a:gd name="T33" fmla="*/ 120 h 421"/>
                  <a:gd name="T34" fmla="*/ 211 w 331"/>
                  <a:gd name="T35" fmla="*/ 120 h 421"/>
                  <a:gd name="T36" fmla="*/ 211 w 331"/>
                  <a:gd name="T37" fmla="*/ 53 h 421"/>
                  <a:gd name="T38" fmla="*/ 206 w 331"/>
                  <a:gd name="T39" fmla="*/ 4 h 421"/>
                  <a:gd name="T40" fmla="*/ 204 w 331"/>
                  <a:gd name="T41" fmla="*/ 2 h 421"/>
                  <a:gd name="T42" fmla="*/ 202 w 331"/>
                  <a:gd name="T43" fmla="*/ 1 h 421"/>
                  <a:gd name="T44" fmla="*/ 198 w 331"/>
                  <a:gd name="T45" fmla="*/ 0 h 421"/>
                  <a:gd name="T46" fmla="*/ 196 w 331"/>
                  <a:gd name="T47" fmla="*/ 0 h 421"/>
                  <a:gd name="T48" fmla="*/ 15 w 331"/>
                  <a:gd name="T49" fmla="*/ 0 h 421"/>
                  <a:gd name="T50" fmla="*/ 12 w 331"/>
                  <a:gd name="T51" fmla="*/ 0 h 421"/>
                  <a:gd name="T52" fmla="*/ 10 w 331"/>
                  <a:gd name="T53" fmla="*/ 1 h 421"/>
                  <a:gd name="T54" fmla="*/ 7 w 331"/>
                  <a:gd name="T55" fmla="*/ 2 h 421"/>
                  <a:gd name="T56" fmla="*/ 5 w 331"/>
                  <a:gd name="T57" fmla="*/ 4 h 421"/>
                  <a:gd name="T58" fmla="*/ 3 w 331"/>
                  <a:gd name="T59" fmla="*/ 7 h 421"/>
                  <a:gd name="T60" fmla="*/ 2 w 331"/>
                  <a:gd name="T61" fmla="*/ 10 h 421"/>
                  <a:gd name="T62" fmla="*/ 0 w 331"/>
                  <a:gd name="T63" fmla="*/ 12 h 421"/>
                  <a:gd name="T64" fmla="*/ 0 w 331"/>
                  <a:gd name="T65" fmla="*/ 15 h 421"/>
                  <a:gd name="T66" fmla="*/ 0 w 331"/>
                  <a:gd name="T67" fmla="*/ 406 h 421"/>
                  <a:gd name="T68" fmla="*/ 0 w 331"/>
                  <a:gd name="T69" fmla="*/ 409 h 421"/>
                  <a:gd name="T70" fmla="*/ 2 w 331"/>
                  <a:gd name="T71" fmla="*/ 411 h 421"/>
                  <a:gd name="T72" fmla="*/ 3 w 331"/>
                  <a:gd name="T73" fmla="*/ 414 h 421"/>
                  <a:gd name="T74" fmla="*/ 5 w 331"/>
                  <a:gd name="T75" fmla="*/ 417 h 421"/>
                  <a:gd name="T76" fmla="*/ 7 w 331"/>
                  <a:gd name="T77" fmla="*/ 418 h 421"/>
                  <a:gd name="T78" fmla="*/ 10 w 331"/>
                  <a:gd name="T79" fmla="*/ 420 h 421"/>
                  <a:gd name="T80" fmla="*/ 12 w 331"/>
                  <a:gd name="T81" fmla="*/ 420 h 421"/>
                  <a:gd name="T82" fmla="*/ 15 w 331"/>
                  <a:gd name="T83" fmla="*/ 421 h 421"/>
                  <a:gd name="T84" fmla="*/ 316 w 331"/>
                  <a:gd name="T85" fmla="*/ 421 h 421"/>
                  <a:gd name="T86" fmla="*/ 319 w 331"/>
                  <a:gd name="T87" fmla="*/ 420 h 421"/>
                  <a:gd name="T88" fmla="*/ 321 w 331"/>
                  <a:gd name="T89" fmla="*/ 420 h 421"/>
                  <a:gd name="T90" fmla="*/ 325 w 331"/>
                  <a:gd name="T91" fmla="*/ 418 h 421"/>
                  <a:gd name="T92" fmla="*/ 327 w 331"/>
                  <a:gd name="T93" fmla="*/ 417 h 421"/>
                  <a:gd name="T94" fmla="*/ 328 w 331"/>
                  <a:gd name="T95" fmla="*/ 414 h 421"/>
                  <a:gd name="T96" fmla="*/ 330 w 331"/>
                  <a:gd name="T97" fmla="*/ 411 h 421"/>
                  <a:gd name="T98" fmla="*/ 331 w 331"/>
                  <a:gd name="T99" fmla="*/ 409 h 421"/>
                  <a:gd name="T100" fmla="*/ 331 w 331"/>
                  <a:gd name="T101" fmla="*/ 406 h 421"/>
                  <a:gd name="T102" fmla="*/ 331 w 331"/>
                  <a:gd name="T103" fmla="*/ 135 h 421"/>
                  <a:gd name="T104" fmla="*/ 330 w 331"/>
                  <a:gd name="T105" fmla="*/ 130 h 421"/>
                  <a:gd name="T106" fmla="*/ 327 w 331"/>
                  <a:gd name="T107" fmla="*/ 124 h 421"/>
                  <a:gd name="T108" fmla="*/ 206 w 331"/>
                  <a:gd name="T109" fmla="*/ 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21">
                    <a:moveTo>
                      <a:pt x="30" y="391"/>
                    </a:moveTo>
                    <a:lnTo>
                      <a:pt x="30" y="30"/>
                    </a:lnTo>
                    <a:lnTo>
                      <a:pt x="180" y="30"/>
                    </a:lnTo>
                    <a:lnTo>
                      <a:pt x="180" y="135"/>
                    </a:lnTo>
                    <a:lnTo>
                      <a:pt x="181" y="138"/>
                    </a:lnTo>
                    <a:lnTo>
                      <a:pt x="182" y="141"/>
                    </a:lnTo>
                    <a:lnTo>
                      <a:pt x="183" y="144"/>
                    </a:lnTo>
                    <a:lnTo>
                      <a:pt x="186" y="146"/>
                    </a:lnTo>
                    <a:lnTo>
                      <a:pt x="188" y="148"/>
                    </a:lnTo>
                    <a:lnTo>
                      <a:pt x="190" y="149"/>
                    </a:lnTo>
                    <a:lnTo>
                      <a:pt x="193" y="150"/>
                    </a:lnTo>
                    <a:lnTo>
                      <a:pt x="196" y="150"/>
                    </a:lnTo>
                    <a:lnTo>
                      <a:pt x="301" y="150"/>
                    </a:lnTo>
                    <a:lnTo>
                      <a:pt x="301" y="391"/>
                    </a:lnTo>
                    <a:lnTo>
                      <a:pt x="30" y="391"/>
                    </a:lnTo>
                    <a:close/>
                    <a:moveTo>
                      <a:pt x="211" y="53"/>
                    </a:moveTo>
                    <a:lnTo>
                      <a:pt x="280" y="120"/>
                    </a:lnTo>
                    <a:lnTo>
                      <a:pt x="211" y="120"/>
                    </a:lnTo>
                    <a:lnTo>
                      <a:pt x="211" y="53"/>
                    </a:lnTo>
                    <a:close/>
                    <a:moveTo>
                      <a:pt x="206" y="4"/>
                    </a:moveTo>
                    <a:lnTo>
                      <a:pt x="204" y="2"/>
                    </a:lnTo>
                    <a:lnTo>
                      <a:pt x="202" y="1"/>
                    </a:lnTo>
                    <a:lnTo>
                      <a:pt x="198" y="0"/>
                    </a:lnTo>
                    <a:lnTo>
                      <a:pt x="196" y="0"/>
                    </a:lnTo>
                    <a:lnTo>
                      <a:pt x="15" y="0"/>
                    </a:lnTo>
                    <a:lnTo>
                      <a:pt x="12" y="0"/>
                    </a:lnTo>
                    <a:lnTo>
                      <a:pt x="10" y="1"/>
                    </a:lnTo>
                    <a:lnTo>
                      <a:pt x="7" y="2"/>
                    </a:lnTo>
                    <a:lnTo>
                      <a:pt x="5" y="4"/>
                    </a:lnTo>
                    <a:lnTo>
                      <a:pt x="3" y="7"/>
                    </a:lnTo>
                    <a:lnTo>
                      <a:pt x="2" y="10"/>
                    </a:lnTo>
                    <a:lnTo>
                      <a:pt x="0" y="12"/>
                    </a:lnTo>
                    <a:lnTo>
                      <a:pt x="0" y="15"/>
                    </a:lnTo>
                    <a:lnTo>
                      <a:pt x="0" y="406"/>
                    </a:lnTo>
                    <a:lnTo>
                      <a:pt x="0" y="409"/>
                    </a:lnTo>
                    <a:lnTo>
                      <a:pt x="2" y="411"/>
                    </a:lnTo>
                    <a:lnTo>
                      <a:pt x="3" y="414"/>
                    </a:lnTo>
                    <a:lnTo>
                      <a:pt x="5" y="417"/>
                    </a:lnTo>
                    <a:lnTo>
                      <a:pt x="7" y="418"/>
                    </a:lnTo>
                    <a:lnTo>
                      <a:pt x="10" y="420"/>
                    </a:lnTo>
                    <a:lnTo>
                      <a:pt x="12" y="420"/>
                    </a:lnTo>
                    <a:lnTo>
                      <a:pt x="15" y="421"/>
                    </a:lnTo>
                    <a:lnTo>
                      <a:pt x="316" y="421"/>
                    </a:lnTo>
                    <a:lnTo>
                      <a:pt x="319" y="420"/>
                    </a:lnTo>
                    <a:lnTo>
                      <a:pt x="321" y="420"/>
                    </a:lnTo>
                    <a:lnTo>
                      <a:pt x="325" y="418"/>
                    </a:lnTo>
                    <a:lnTo>
                      <a:pt x="327" y="417"/>
                    </a:lnTo>
                    <a:lnTo>
                      <a:pt x="328" y="414"/>
                    </a:lnTo>
                    <a:lnTo>
                      <a:pt x="330" y="411"/>
                    </a:lnTo>
                    <a:lnTo>
                      <a:pt x="331" y="409"/>
                    </a:lnTo>
                    <a:lnTo>
                      <a:pt x="331" y="406"/>
                    </a:lnTo>
                    <a:lnTo>
                      <a:pt x="331" y="135"/>
                    </a:lnTo>
                    <a:lnTo>
                      <a:pt x="330" y="130"/>
                    </a:lnTo>
                    <a:lnTo>
                      <a:pt x="327" y="124"/>
                    </a:lnTo>
                    <a:lnTo>
                      <a:pt x="206" y="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80" name="Freeform 200"/>
              <p:cNvSpPr>
                <a:spLocks noEditPoints="1"/>
              </p:cNvSpPr>
              <p:nvPr/>
            </p:nvSpPr>
            <p:spPr bwMode="auto">
              <a:xfrm>
                <a:off x="11630025" y="1512888"/>
                <a:ext cx="104775" cy="134938"/>
              </a:xfrm>
              <a:custGeom>
                <a:avLst/>
                <a:gdLst>
                  <a:gd name="T0" fmla="*/ 30 w 331"/>
                  <a:gd name="T1" fmla="*/ 391 h 421"/>
                  <a:gd name="T2" fmla="*/ 30 w 331"/>
                  <a:gd name="T3" fmla="*/ 30 h 421"/>
                  <a:gd name="T4" fmla="*/ 180 w 331"/>
                  <a:gd name="T5" fmla="*/ 30 h 421"/>
                  <a:gd name="T6" fmla="*/ 180 w 331"/>
                  <a:gd name="T7" fmla="*/ 135 h 421"/>
                  <a:gd name="T8" fmla="*/ 181 w 331"/>
                  <a:gd name="T9" fmla="*/ 138 h 421"/>
                  <a:gd name="T10" fmla="*/ 182 w 331"/>
                  <a:gd name="T11" fmla="*/ 141 h 421"/>
                  <a:gd name="T12" fmla="*/ 183 w 331"/>
                  <a:gd name="T13" fmla="*/ 144 h 421"/>
                  <a:gd name="T14" fmla="*/ 185 w 331"/>
                  <a:gd name="T15" fmla="*/ 146 h 421"/>
                  <a:gd name="T16" fmla="*/ 187 w 331"/>
                  <a:gd name="T17" fmla="*/ 148 h 421"/>
                  <a:gd name="T18" fmla="*/ 189 w 331"/>
                  <a:gd name="T19" fmla="*/ 149 h 421"/>
                  <a:gd name="T20" fmla="*/ 193 w 331"/>
                  <a:gd name="T21" fmla="*/ 150 h 421"/>
                  <a:gd name="T22" fmla="*/ 196 w 331"/>
                  <a:gd name="T23" fmla="*/ 150 h 421"/>
                  <a:gd name="T24" fmla="*/ 301 w 331"/>
                  <a:gd name="T25" fmla="*/ 150 h 421"/>
                  <a:gd name="T26" fmla="*/ 301 w 331"/>
                  <a:gd name="T27" fmla="*/ 391 h 421"/>
                  <a:gd name="T28" fmla="*/ 30 w 331"/>
                  <a:gd name="T29" fmla="*/ 391 h 421"/>
                  <a:gd name="T30" fmla="*/ 211 w 331"/>
                  <a:gd name="T31" fmla="*/ 53 h 421"/>
                  <a:gd name="T32" fmla="*/ 279 w 331"/>
                  <a:gd name="T33" fmla="*/ 120 h 421"/>
                  <a:gd name="T34" fmla="*/ 211 w 331"/>
                  <a:gd name="T35" fmla="*/ 120 h 421"/>
                  <a:gd name="T36" fmla="*/ 211 w 331"/>
                  <a:gd name="T37" fmla="*/ 53 h 421"/>
                  <a:gd name="T38" fmla="*/ 205 w 331"/>
                  <a:gd name="T39" fmla="*/ 4 h 421"/>
                  <a:gd name="T40" fmla="*/ 203 w 331"/>
                  <a:gd name="T41" fmla="*/ 2 h 421"/>
                  <a:gd name="T42" fmla="*/ 201 w 331"/>
                  <a:gd name="T43" fmla="*/ 1 h 421"/>
                  <a:gd name="T44" fmla="*/ 198 w 331"/>
                  <a:gd name="T45" fmla="*/ 0 h 421"/>
                  <a:gd name="T46" fmla="*/ 196 w 331"/>
                  <a:gd name="T47" fmla="*/ 0 h 421"/>
                  <a:gd name="T48" fmla="*/ 15 w 331"/>
                  <a:gd name="T49" fmla="*/ 0 h 421"/>
                  <a:gd name="T50" fmla="*/ 12 w 331"/>
                  <a:gd name="T51" fmla="*/ 0 h 421"/>
                  <a:gd name="T52" fmla="*/ 10 w 331"/>
                  <a:gd name="T53" fmla="*/ 1 h 421"/>
                  <a:gd name="T54" fmla="*/ 6 w 331"/>
                  <a:gd name="T55" fmla="*/ 2 h 421"/>
                  <a:gd name="T56" fmla="*/ 4 w 331"/>
                  <a:gd name="T57" fmla="*/ 4 h 421"/>
                  <a:gd name="T58" fmla="*/ 2 w 331"/>
                  <a:gd name="T59" fmla="*/ 7 h 421"/>
                  <a:gd name="T60" fmla="*/ 1 w 331"/>
                  <a:gd name="T61" fmla="*/ 10 h 421"/>
                  <a:gd name="T62" fmla="*/ 0 w 331"/>
                  <a:gd name="T63" fmla="*/ 12 h 421"/>
                  <a:gd name="T64" fmla="*/ 0 w 331"/>
                  <a:gd name="T65" fmla="*/ 15 h 421"/>
                  <a:gd name="T66" fmla="*/ 0 w 331"/>
                  <a:gd name="T67" fmla="*/ 406 h 421"/>
                  <a:gd name="T68" fmla="*/ 0 w 331"/>
                  <a:gd name="T69" fmla="*/ 409 h 421"/>
                  <a:gd name="T70" fmla="*/ 1 w 331"/>
                  <a:gd name="T71" fmla="*/ 411 h 421"/>
                  <a:gd name="T72" fmla="*/ 2 w 331"/>
                  <a:gd name="T73" fmla="*/ 414 h 421"/>
                  <a:gd name="T74" fmla="*/ 4 w 331"/>
                  <a:gd name="T75" fmla="*/ 417 h 421"/>
                  <a:gd name="T76" fmla="*/ 6 w 331"/>
                  <a:gd name="T77" fmla="*/ 418 h 421"/>
                  <a:gd name="T78" fmla="*/ 10 w 331"/>
                  <a:gd name="T79" fmla="*/ 420 h 421"/>
                  <a:gd name="T80" fmla="*/ 12 w 331"/>
                  <a:gd name="T81" fmla="*/ 420 h 421"/>
                  <a:gd name="T82" fmla="*/ 15 w 331"/>
                  <a:gd name="T83" fmla="*/ 421 h 421"/>
                  <a:gd name="T84" fmla="*/ 316 w 331"/>
                  <a:gd name="T85" fmla="*/ 421 h 421"/>
                  <a:gd name="T86" fmla="*/ 319 w 331"/>
                  <a:gd name="T87" fmla="*/ 420 h 421"/>
                  <a:gd name="T88" fmla="*/ 321 w 331"/>
                  <a:gd name="T89" fmla="*/ 420 h 421"/>
                  <a:gd name="T90" fmla="*/ 324 w 331"/>
                  <a:gd name="T91" fmla="*/ 418 h 421"/>
                  <a:gd name="T92" fmla="*/ 326 w 331"/>
                  <a:gd name="T93" fmla="*/ 417 h 421"/>
                  <a:gd name="T94" fmla="*/ 327 w 331"/>
                  <a:gd name="T95" fmla="*/ 414 h 421"/>
                  <a:gd name="T96" fmla="*/ 330 w 331"/>
                  <a:gd name="T97" fmla="*/ 411 h 421"/>
                  <a:gd name="T98" fmla="*/ 331 w 331"/>
                  <a:gd name="T99" fmla="*/ 409 h 421"/>
                  <a:gd name="T100" fmla="*/ 331 w 331"/>
                  <a:gd name="T101" fmla="*/ 406 h 421"/>
                  <a:gd name="T102" fmla="*/ 331 w 331"/>
                  <a:gd name="T103" fmla="*/ 135 h 421"/>
                  <a:gd name="T104" fmla="*/ 330 w 331"/>
                  <a:gd name="T105" fmla="*/ 130 h 421"/>
                  <a:gd name="T106" fmla="*/ 326 w 331"/>
                  <a:gd name="T107" fmla="*/ 124 h 421"/>
                  <a:gd name="T108" fmla="*/ 205 w 331"/>
                  <a:gd name="T109" fmla="*/ 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21">
                    <a:moveTo>
                      <a:pt x="30" y="391"/>
                    </a:moveTo>
                    <a:lnTo>
                      <a:pt x="30" y="30"/>
                    </a:lnTo>
                    <a:lnTo>
                      <a:pt x="180" y="30"/>
                    </a:lnTo>
                    <a:lnTo>
                      <a:pt x="180" y="135"/>
                    </a:lnTo>
                    <a:lnTo>
                      <a:pt x="181" y="138"/>
                    </a:lnTo>
                    <a:lnTo>
                      <a:pt x="182" y="141"/>
                    </a:lnTo>
                    <a:lnTo>
                      <a:pt x="183" y="144"/>
                    </a:lnTo>
                    <a:lnTo>
                      <a:pt x="185" y="146"/>
                    </a:lnTo>
                    <a:lnTo>
                      <a:pt x="187" y="148"/>
                    </a:lnTo>
                    <a:lnTo>
                      <a:pt x="189" y="149"/>
                    </a:lnTo>
                    <a:lnTo>
                      <a:pt x="193" y="150"/>
                    </a:lnTo>
                    <a:lnTo>
                      <a:pt x="196" y="150"/>
                    </a:lnTo>
                    <a:lnTo>
                      <a:pt x="301" y="150"/>
                    </a:lnTo>
                    <a:lnTo>
                      <a:pt x="301" y="391"/>
                    </a:lnTo>
                    <a:lnTo>
                      <a:pt x="30" y="391"/>
                    </a:lnTo>
                    <a:close/>
                    <a:moveTo>
                      <a:pt x="211" y="53"/>
                    </a:moveTo>
                    <a:lnTo>
                      <a:pt x="279" y="120"/>
                    </a:lnTo>
                    <a:lnTo>
                      <a:pt x="211" y="120"/>
                    </a:lnTo>
                    <a:lnTo>
                      <a:pt x="211" y="53"/>
                    </a:lnTo>
                    <a:close/>
                    <a:moveTo>
                      <a:pt x="205" y="4"/>
                    </a:moveTo>
                    <a:lnTo>
                      <a:pt x="203" y="2"/>
                    </a:lnTo>
                    <a:lnTo>
                      <a:pt x="201" y="1"/>
                    </a:lnTo>
                    <a:lnTo>
                      <a:pt x="198" y="0"/>
                    </a:lnTo>
                    <a:lnTo>
                      <a:pt x="196" y="0"/>
                    </a:lnTo>
                    <a:lnTo>
                      <a:pt x="15" y="0"/>
                    </a:lnTo>
                    <a:lnTo>
                      <a:pt x="12" y="0"/>
                    </a:lnTo>
                    <a:lnTo>
                      <a:pt x="10" y="1"/>
                    </a:lnTo>
                    <a:lnTo>
                      <a:pt x="6" y="2"/>
                    </a:lnTo>
                    <a:lnTo>
                      <a:pt x="4" y="4"/>
                    </a:lnTo>
                    <a:lnTo>
                      <a:pt x="2" y="7"/>
                    </a:lnTo>
                    <a:lnTo>
                      <a:pt x="1" y="10"/>
                    </a:lnTo>
                    <a:lnTo>
                      <a:pt x="0" y="12"/>
                    </a:lnTo>
                    <a:lnTo>
                      <a:pt x="0" y="15"/>
                    </a:lnTo>
                    <a:lnTo>
                      <a:pt x="0" y="406"/>
                    </a:lnTo>
                    <a:lnTo>
                      <a:pt x="0" y="409"/>
                    </a:lnTo>
                    <a:lnTo>
                      <a:pt x="1" y="411"/>
                    </a:lnTo>
                    <a:lnTo>
                      <a:pt x="2" y="414"/>
                    </a:lnTo>
                    <a:lnTo>
                      <a:pt x="4" y="417"/>
                    </a:lnTo>
                    <a:lnTo>
                      <a:pt x="6" y="418"/>
                    </a:lnTo>
                    <a:lnTo>
                      <a:pt x="10" y="420"/>
                    </a:lnTo>
                    <a:lnTo>
                      <a:pt x="12" y="420"/>
                    </a:lnTo>
                    <a:lnTo>
                      <a:pt x="15" y="421"/>
                    </a:lnTo>
                    <a:lnTo>
                      <a:pt x="316" y="421"/>
                    </a:lnTo>
                    <a:lnTo>
                      <a:pt x="319" y="420"/>
                    </a:lnTo>
                    <a:lnTo>
                      <a:pt x="321" y="420"/>
                    </a:lnTo>
                    <a:lnTo>
                      <a:pt x="324" y="418"/>
                    </a:lnTo>
                    <a:lnTo>
                      <a:pt x="326" y="417"/>
                    </a:lnTo>
                    <a:lnTo>
                      <a:pt x="327" y="414"/>
                    </a:lnTo>
                    <a:lnTo>
                      <a:pt x="330" y="411"/>
                    </a:lnTo>
                    <a:lnTo>
                      <a:pt x="331" y="409"/>
                    </a:lnTo>
                    <a:lnTo>
                      <a:pt x="331" y="406"/>
                    </a:lnTo>
                    <a:lnTo>
                      <a:pt x="331" y="135"/>
                    </a:lnTo>
                    <a:lnTo>
                      <a:pt x="330" y="130"/>
                    </a:lnTo>
                    <a:lnTo>
                      <a:pt x="326" y="124"/>
                    </a:lnTo>
                    <a:lnTo>
                      <a:pt x="205" y="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grpSp>
          <p:nvGrpSpPr>
            <p:cNvPr id="81" name="Group 90"/>
            <p:cNvGrpSpPr>
              <a:grpSpLocks noChangeAspect="1"/>
            </p:cNvGrpSpPr>
            <p:nvPr/>
          </p:nvGrpSpPr>
          <p:grpSpPr>
            <a:xfrm>
              <a:off x="3853751" y="2108578"/>
              <a:ext cx="666291" cy="505330"/>
              <a:chOff x="882650" y="830263"/>
              <a:chExt cx="282576" cy="214312"/>
            </a:xfrm>
            <a:solidFill>
              <a:schemeClr val="bg1"/>
            </a:solidFill>
          </p:grpSpPr>
          <p:sp>
            <p:nvSpPr>
              <p:cNvPr id="82" name="Freeform 36"/>
              <p:cNvSpPr>
                <a:spLocks/>
              </p:cNvSpPr>
              <p:nvPr/>
            </p:nvSpPr>
            <p:spPr bwMode="auto">
              <a:xfrm>
                <a:off x="882650" y="830263"/>
                <a:ext cx="222250" cy="142875"/>
              </a:xfrm>
              <a:custGeom>
                <a:avLst/>
                <a:gdLst>
                  <a:gd name="T0" fmla="*/ 258 w 700"/>
                  <a:gd name="T1" fmla="*/ 292 h 448"/>
                  <a:gd name="T2" fmla="*/ 258 w 700"/>
                  <a:gd name="T3" fmla="*/ 283 h 448"/>
                  <a:gd name="T4" fmla="*/ 252 w 700"/>
                  <a:gd name="T5" fmla="*/ 277 h 448"/>
                  <a:gd name="T6" fmla="*/ 245 w 700"/>
                  <a:gd name="T7" fmla="*/ 272 h 448"/>
                  <a:gd name="T8" fmla="*/ 236 w 700"/>
                  <a:gd name="T9" fmla="*/ 275 h 448"/>
                  <a:gd name="T10" fmla="*/ 130 w 700"/>
                  <a:gd name="T11" fmla="*/ 398 h 448"/>
                  <a:gd name="T12" fmla="*/ 127 w 700"/>
                  <a:gd name="T13" fmla="*/ 357 h 448"/>
                  <a:gd name="T14" fmla="*/ 129 w 700"/>
                  <a:gd name="T15" fmla="*/ 315 h 448"/>
                  <a:gd name="T16" fmla="*/ 137 w 700"/>
                  <a:gd name="T17" fmla="*/ 275 h 448"/>
                  <a:gd name="T18" fmla="*/ 150 w 700"/>
                  <a:gd name="T19" fmla="*/ 235 h 448"/>
                  <a:gd name="T20" fmla="*/ 168 w 700"/>
                  <a:gd name="T21" fmla="*/ 195 h 448"/>
                  <a:gd name="T22" fmla="*/ 194 w 700"/>
                  <a:gd name="T23" fmla="*/ 157 h 448"/>
                  <a:gd name="T24" fmla="*/ 225 w 700"/>
                  <a:gd name="T25" fmla="*/ 121 h 448"/>
                  <a:gd name="T26" fmla="*/ 261 w 700"/>
                  <a:gd name="T27" fmla="*/ 91 h 448"/>
                  <a:gd name="T28" fmla="*/ 300 w 700"/>
                  <a:gd name="T29" fmla="*/ 66 h 448"/>
                  <a:gd name="T30" fmla="*/ 343 w 700"/>
                  <a:gd name="T31" fmla="*/ 47 h 448"/>
                  <a:gd name="T32" fmla="*/ 394 w 700"/>
                  <a:gd name="T33" fmla="*/ 34 h 448"/>
                  <a:gd name="T34" fmla="*/ 456 w 700"/>
                  <a:gd name="T35" fmla="*/ 31 h 448"/>
                  <a:gd name="T36" fmla="*/ 517 w 700"/>
                  <a:gd name="T37" fmla="*/ 40 h 448"/>
                  <a:gd name="T38" fmla="*/ 575 w 700"/>
                  <a:gd name="T39" fmla="*/ 60 h 448"/>
                  <a:gd name="T40" fmla="*/ 628 w 700"/>
                  <a:gd name="T41" fmla="*/ 91 h 448"/>
                  <a:gd name="T42" fmla="*/ 675 w 700"/>
                  <a:gd name="T43" fmla="*/ 133 h 448"/>
                  <a:gd name="T44" fmla="*/ 682 w 700"/>
                  <a:gd name="T45" fmla="*/ 138 h 448"/>
                  <a:gd name="T46" fmla="*/ 691 w 700"/>
                  <a:gd name="T47" fmla="*/ 138 h 448"/>
                  <a:gd name="T48" fmla="*/ 697 w 700"/>
                  <a:gd name="T49" fmla="*/ 133 h 448"/>
                  <a:gd name="T50" fmla="*/ 700 w 700"/>
                  <a:gd name="T51" fmla="*/ 125 h 448"/>
                  <a:gd name="T52" fmla="*/ 698 w 700"/>
                  <a:gd name="T53" fmla="*/ 117 h 448"/>
                  <a:gd name="T54" fmla="*/ 664 w 700"/>
                  <a:gd name="T55" fmla="*/ 81 h 448"/>
                  <a:gd name="T56" fmla="*/ 608 w 700"/>
                  <a:gd name="T57" fmla="*/ 43 h 448"/>
                  <a:gd name="T58" fmla="*/ 546 w 700"/>
                  <a:gd name="T59" fmla="*/ 15 h 448"/>
                  <a:gd name="T60" fmla="*/ 480 w 700"/>
                  <a:gd name="T61" fmla="*/ 1 h 448"/>
                  <a:gd name="T62" fmla="*/ 412 w 700"/>
                  <a:gd name="T63" fmla="*/ 1 h 448"/>
                  <a:gd name="T64" fmla="*/ 350 w 700"/>
                  <a:gd name="T65" fmla="*/ 13 h 448"/>
                  <a:gd name="T66" fmla="*/ 303 w 700"/>
                  <a:gd name="T67" fmla="*/ 31 h 448"/>
                  <a:gd name="T68" fmla="*/ 258 w 700"/>
                  <a:gd name="T69" fmla="*/ 57 h 448"/>
                  <a:gd name="T70" fmla="*/ 217 w 700"/>
                  <a:gd name="T71" fmla="*/ 88 h 448"/>
                  <a:gd name="T72" fmla="*/ 180 w 700"/>
                  <a:gd name="T73" fmla="*/ 125 h 448"/>
                  <a:gd name="T74" fmla="*/ 150 w 700"/>
                  <a:gd name="T75" fmla="*/ 168 h 448"/>
                  <a:gd name="T76" fmla="*/ 116 w 700"/>
                  <a:gd name="T77" fmla="*/ 240 h 448"/>
                  <a:gd name="T78" fmla="*/ 99 w 700"/>
                  <a:gd name="T79" fmla="*/ 317 h 448"/>
                  <a:gd name="T80" fmla="*/ 28 w 700"/>
                  <a:gd name="T81" fmla="*/ 267 h 448"/>
                  <a:gd name="T82" fmla="*/ 22 w 700"/>
                  <a:gd name="T83" fmla="*/ 262 h 448"/>
                  <a:gd name="T84" fmla="*/ 13 w 700"/>
                  <a:gd name="T85" fmla="*/ 261 h 448"/>
                  <a:gd name="T86" fmla="*/ 4 w 700"/>
                  <a:gd name="T87" fmla="*/ 265 h 448"/>
                  <a:gd name="T88" fmla="*/ 0 w 700"/>
                  <a:gd name="T89" fmla="*/ 272 h 448"/>
                  <a:gd name="T90" fmla="*/ 1 w 700"/>
                  <a:gd name="T91" fmla="*/ 281 h 448"/>
                  <a:gd name="T92" fmla="*/ 111 w 700"/>
                  <a:gd name="T93" fmla="*/ 443 h 448"/>
                  <a:gd name="T94" fmla="*/ 115 w 700"/>
                  <a:gd name="T95" fmla="*/ 446 h 448"/>
                  <a:gd name="T96" fmla="*/ 119 w 700"/>
                  <a:gd name="T97" fmla="*/ 448 h 448"/>
                  <a:gd name="T98" fmla="*/ 121 w 700"/>
                  <a:gd name="T99" fmla="*/ 448 h 448"/>
                  <a:gd name="T100" fmla="*/ 123 w 700"/>
                  <a:gd name="T101" fmla="*/ 448 h 448"/>
                  <a:gd name="T102" fmla="*/ 126 w 700"/>
                  <a:gd name="T103" fmla="*/ 446 h 448"/>
                  <a:gd name="T104" fmla="*/ 130 w 700"/>
                  <a:gd name="T105" fmla="*/ 445 h 448"/>
                  <a:gd name="T106" fmla="*/ 133 w 700"/>
                  <a:gd name="T107"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0" h="448">
                    <a:moveTo>
                      <a:pt x="254" y="297"/>
                    </a:moveTo>
                    <a:lnTo>
                      <a:pt x="256" y="295"/>
                    </a:lnTo>
                    <a:lnTo>
                      <a:pt x="258" y="292"/>
                    </a:lnTo>
                    <a:lnTo>
                      <a:pt x="258" y="288"/>
                    </a:lnTo>
                    <a:lnTo>
                      <a:pt x="258" y="286"/>
                    </a:lnTo>
                    <a:lnTo>
                      <a:pt x="258" y="283"/>
                    </a:lnTo>
                    <a:lnTo>
                      <a:pt x="256" y="281"/>
                    </a:lnTo>
                    <a:lnTo>
                      <a:pt x="254" y="279"/>
                    </a:lnTo>
                    <a:lnTo>
                      <a:pt x="252" y="277"/>
                    </a:lnTo>
                    <a:lnTo>
                      <a:pt x="250" y="275"/>
                    </a:lnTo>
                    <a:lnTo>
                      <a:pt x="247" y="273"/>
                    </a:lnTo>
                    <a:lnTo>
                      <a:pt x="245" y="272"/>
                    </a:lnTo>
                    <a:lnTo>
                      <a:pt x="241" y="272"/>
                    </a:lnTo>
                    <a:lnTo>
                      <a:pt x="238" y="273"/>
                    </a:lnTo>
                    <a:lnTo>
                      <a:pt x="236" y="275"/>
                    </a:lnTo>
                    <a:lnTo>
                      <a:pt x="234" y="276"/>
                    </a:lnTo>
                    <a:lnTo>
                      <a:pt x="232" y="278"/>
                    </a:lnTo>
                    <a:lnTo>
                      <a:pt x="130" y="398"/>
                    </a:lnTo>
                    <a:lnTo>
                      <a:pt x="129" y="385"/>
                    </a:lnTo>
                    <a:lnTo>
                      <a:pt x="128" y="371"/>
                    </a:lnTo>
                    <a:lnTo>
                      <a:pt x="127" y="357"/>
                    </a:lnTo>
                    <a:lnTo>
                      <a:pt x="127" y="343"/>
                    </a:lnTo>
                    <a:lnTo>
                      <a:pt x="128" y="329"/>
                    </a:lnTo>
                    <a:lnTo>
                      <a:pt x="129" y="315"/>
                    </a:lnTo>
                    <a:lnTo>
                      <a:pt x="131" y="301"/>
                    </a:lnTo>
                    <a:lnTo>
                      <a:pt x="134" y="288"/>
                    </a:lnTo>
                    <a:lnTo>
                      <a:pt x="137" y="275"/>
                    </a:lnTo>
                    <a:lnTo>
                      <a:pt x="141" y="261"/>
                    </a:lnTo>
                    <a:lnTo>
                      <a:pt x="145" y="248"/>
                    </a:lnTo>
                    <a:lnTo>
                      <a:pt x="150" y="235"/>
                    </a:lnTo>
                    <a:lnTo>
                      <a:pt x="156" y="221"/>
                    </a:lnTo>
                    <a:lnTo>
                      <a:pt x="162" y="208"/>
                    </a:lnTo>
                    <a:lnTo>
                      <a:pt x="168" y="195"/>
                    </a:lnTo>
                    <a:lnTo>
                      <a:pt x="176" y="183"/>
                    </a:lnTo>
                    <a:lnTo>
                      <a:pt x="185" y="169"/>
                    </a:lnTo>
                    <a:lnTo>
                      <a:pt x="194" y="157"/>
                    </a:lnTo>
                    <a:lnTo>
                      <a:pt x="204" y="145"/>
                    </a:lnTo>
                    <a:lnTo>
                      <a:pt x="215" y="133"/>
                    </a:lnTo>
                    <a:lnTo>
                      <a:pt x="225" y="121"/>
                    </a:lnTo>
                    <a:lnTo>
                      <a:pt x="237" y="110"/>
                    </a:lnTo>
                    <a:lnTo>
                      <a:pt x="249" y="101"/>
                    </a:lnTo>
                    <a:lnTo>
                      <a:pt x="261" y="91"/>
                    </a:lnTo>
                    <a:lnTo>
                      <a:pt x="274" y="83"/>
                    </a:lnTo>
                    <a:lnTo>
                      <a:pt x="288" y="74"/>
                    </a:lnTo>
                    <a:lnTo>
                      <a:pt x="300" y="66"/>
                    </a:lnTo>
                    <a:lnTo>
                      <a:pt x="314" y="59"/>
                    </a:lnTo>
                    <a:lnTo>
                      <a:pt x="328" y="53"/>
                    </a:lnTo>
                    <a:lnTo>
                      <a:pt x="343" y="47"/>
                    </a:lnTo>
                    <a:lnTo>
                      <a:pt x="358" y="43"/>
                    </a:lnTo>
                    <a:lnTo>
                      <a:pt x="373" y="39"/>
                    </a:lnTo>
                    <a:lnTo>
                      <a:pt x="394" y="34"/>
                    </a:lnTo>
                    <a:lnTo>
                      <a:pt x="414" y="32"/>
                    </a:lnTo>
                    <a:lnTo>
                      <a:pt x="436" y="31"/>
                    </a:lnTo>
                    <a:lnTo>
                      <a:pt x="456" y="31"/>
                    </a:lnTo>
                    <a:lnTo>
                      <a:pt x="476" y="32"/>
                    </a:lnTo>
                    <a:lnTo>
                      <a:pt x="497" y="35"/>
                    </a:lnTo>
                    <a:lnTo>
                      <a:pt x="517" y="40"/>
                    </a:lnTo>
                    <a:lnTo>
                      <a:pt x="536" y="45"/>
                    </a:lnTo>
                    <a:lnTo>
                      <a:pt x="556" y="51"/>
                    </a:lnTo>
                    <a:lnTo>
                      <a:pt x="575" y="60"/>
                    </a:lnTo>
                    <a:lnTo>
                      <a:pt x="593" y="69"/>
                    </a:lnTo>
                    <a:lnTo>
                      <a:pt x="611" y="79"/>
                    </a:lnTo>
                    <a:lnTo>
                      <a:pt x="628" y="91"/>
                    </a:lnTo>
                    <a:lnTo>
                      <a:pt x="645" y="104"/>
                    </a:lnTo>
                    <a:lnTo>
                      <a:pt x="660" y="118"/>
                    </a:lnTo>
                    <a:lnTo>
                      <a:pt x="675" y="133"/>
                    </a:lnTo>
                    <a:lnTo>
                      <a:pt x="677" y="136"/>
                    </a:lnTo>
                    <a:lnTo>
                      <a:pt x="679" y="137"/>
                    </a:lnTo>
                    <a:lnTo>
                      <a:pt x="682" y="138"/>
                    </a:lnTo>
                    <a:lnTo>
                      <a:pt x="684" y="139"/>
                    </a:lnTo>
                    <a:lnTo>
                      <a:pt x="688" y="139"/>
                    </a:lnTo>
                    <a:lnTo>
                      <a:pt x="691" y="138"/>
                    </a:lnTo>
                    <a:lnTo>
                      <a:pt x="693" y="137"/>
                    </a:lnTo>
                    <a:lnTo>
                      <a:pt x="695" y="135"/>
                    </a:lnTo>
                    <a:lnTo>
                      <a:pt x="697" y="133"/>
                    </a:lnTo>
                    <a:lnTo>
                      <a:pt x="699" y="131"/>
                    </a:lnTo>
                    <a:lnTo>
                      <a:pt x="700" y="128"/>
                    </a:lnTo>
                    <a:lnTo>
                      <a:pt x="700" y="125"/>
                    </a:lnTo>
                    <a:lnTo>
                      <a:pt x="700" y="122"/>
                    </a:lnTo>
                    <a:lnTo>
                      <a:pt x="699" y="119"/>
                    </a:lnTo>
                    <a:lnTo>
                      <a:pt x="698" y="117"/>
                    </a:lnTo>
                    <a:lnTo>
                      <a:pt x="697" y="114"/>
                    </a:lnTo>
                    <a:lnTo>
                      <a:pt x="681" y="96"/>
                    </a:lnTo>
                    <a:lnTo>
                      <a:pt x="664" y="81"/>
                    </a:lnTo>
                    <a:lnTo>
                      <a:pt x="646" y="68"/>
                    </a:lnTo>
                    <a:lnTo>
                      <a:pt x="628" y="54"/>
                    </a:lnTo>
                    <a:lnTo>
                      <a:pt x="608" y="43"/>
                    </a:lnTo>
                    <a:lnTo>
                      <a:pt x="588" y="32"/>
                    </a:lnTo>
                    <a:lnTo>
                      <a:pt x="567" y="24"/>
                    </a:lnTo>
                    <a:lnTo>
                      <a:pt x="546" y="15"/>
                    </a:lnTo>
                    <a:lnTo>
                      <a:pt x="525" y="10"/>
                    </a:lnTo>
                    <a:lnTo>
                      <a:pt x="502" y="4"/>
                    </a:lnTo>
                    <a:lnTo>
                      <a:pt x="480" y="1"/>
                    </a:lnTo>
                    <a:lnTo>
                      <a:pt x="457" y="0"/>
                    </a:lnTo>
                    <a:lnTo>
                      <a:pt x="434" y="0"/>
                    </a:lnTo>
                    <a:lnTo>
                      <a:pt x="412" y="1"/>
                    </a:lnTo>
                    <a:lnTo>
                      <a:pt x="389" y="4"/>
                    </a:lnTo>
                    <a:lnTo>
                      <a:pt x="366" y="9"/>
                    </a:lnTo>
                    <a:lnTo>
                      <a:pt x="350" y="13"/>
                    </a:lnTo>
                    <a:lnTo>
                      <a:pt x="334" y="18"/>
                    </a:lnTo>
                    <a:lnTo>
                      <a:pt x="318" y="25"/>
                    </a:lnTo>
                    <a:lnTo>
                      <a:pt x="303" y="31"/>
                    </a:lnTo>
                    <a:lnTo>
                      <a:pt x="286" y="39"/>
                    </a:lnTo>
                    <a:lnTo>
                      <a:pt x="271" y="47"/>
                    </a:lnTo>
                    <a:lnTo>
                      <a:pt x="258" y="57"/>
                    </a:lnTo>
                    <a:lnTo>
                      <a:pt x="244" y="66"/>
                    </a:lnTo>
                    <a:lnTo>
                      <a:pt x="230" y="77"/>
                    </a:lnTo>
                    <a:lnTo>
                      <a:pt x="217" y="88"/>
                    </a:lnTo>
                    <a:lnTo>
                      <a:pt x="204" y="100"/>
                    </a:lnTo>
                    <a:lnTo>
                      <a:pt x="192" y="113"/>
                    </a:lnTo>
                    <a:lnTo>
                      <a:pt x="180" y="125"/>
                    </a:lnTo>
                    <a:lnTo>
                      <a:pt x="170" y="139"/>
                    </a:lnTo>
                    <a:lnTo>
                      <a:pt x="160" y="153"/>
                    </a:lnTo>
                    <a:lnTo>
                      <a:pt x="150" y="168"/>
                    </a:lnTo>
                    <a:lnTo>
                      <a:pt x="136" y="192"/>
                    </a:lnTo>
                    <a:lnTo>
                      <a:pt x="126" y="216"/>
                    </a:lnTo>
                    <a:lnTo>
                      <a:pt x="116" y="240"/>
                    </a:lnTo>
                    <a:lnTo>
                      <a:pt x="108" y="266"/>
                    </a:lnTo>
                    <a:lnTo>
                      <a:pt x="102" y="292"/>
                    </a:lnTo>
                    <a:lnTo>
                      <a:pt x="99" y="317"/>
                    </a:lnTo>
                    <a:lnTo>
                      <a:pt x="97" y="343"/>
                    </a:lnTo>
                    <a:lnTo>
                      <a:pt x="97" y="370"/>
                    </a:lnTo>
                    <a:lnTo>
                      <a:pt x="28" y="267"/>
                    </a:lnTo>
                    <a:lnTo>
                      <a:pt x="26" y="265"/>
                    </a:lnTo>
                    <a:lnTo>
                      <a:pt x="24" y="263"/>
                    </a:lnTo>
                    <a:lnTo>
                      <a:pt x="22" y="262"/>
                    </a:lnTo>
                    <a:lnTo>
                      <a:pt x="18" y="261"/>
                    </a:lnTo>
                    <a:lnTo>
                      <a:pt x="15" y="261"/>
                    </a:lnTo>
                    <a:lnTo>
                      <a:pt x="13" y="261"/>
                    </a:lnTo>
                    <a:lnTo>
                      <a:pt x="10" y="262"/>
                    </a:lnTo>
                    <a:lnTo>
                      <a:pt x="7" y="263"/>
                    </a:lnTo>
                    <a:lnTo>
                      <a:pt x="4" y="265"/>
                    </a:lnTo>
                    <a:lnTo>
                      <a:pt x="3" y="267"/>
                    </a:lnTo>
                    <a:lnTo>
                      <a:pt x="1" y="269"/>
                    </a:lnTo>
                    <a:lnTo>
                      <a:pt x="0" y="272"/>
                    </a:lnTo>
                    <a:lnTo>
                      <a:pt x="0" y="276"/>
                    </a:lnTo>
                    <a:lnTo>
                      <a:pt x="0" y="278"/>
                    </a:lnTo>
                    <a:lnTo>
                      <a:pt x="1" y="281"/>
                    </a:lnTo>
                    <a:lnTo>
                      <a:pt x="3" y="284"/>
                    </a:lnTo>
                    <a:lnTo>
                      <a:pt x="108" y="441"/>
                    </a:lnTo>
                    <a:lnTo>
                      <a:pt x="111" y="443"/>
                    </a:lnTo>
                    <a:lnTo>
                      <a:pt x="113" y="445"/>
                    </a:lnTo>
                    <a:lnTo>
                      <a:pt x="114" y="446"/>
                    </a:lnTo>
                    <a:lnTo>
                      <a:pt x="115" y="446"/>
                    </a:lnTo>
                    <a:lnTo>
                      <a:pt x="117" y="447"/>
                    </a:lnTo>
                    <a:lnTo>
                      <a:pt x="118" y="448"/>
                    </a:lnTo>
                    <a:lnTo>
                      <a:pt x="119" y="448"/>
                    </a:lnTo>
                    <a:lnTo>
                      <a:pt x="120" y="448"/>
                    </a:lnTo>
                    <a:lnTo>
                      <a:pt x="121" y="448"/>
                    </a:lnTo>
                    <a:lnTo>
                      <a:pt x="121" y="448"/>
                    </a:lnTo>
                    <a:lnTo>
                      <a:pt x="122" y="448"/>
                    </a:lnTo>
                    <a:lnTo>
                      <a:pt x="123" y="448"/>
                    </a:lnTo>
                    <a:lnTo>
                      <a:pt x="123" y="448"/>
                    </a:lnTo>
                    <a:lnTo>
                      <a:pt x="125" y="448"/>
                    </a:lnTo>
                    <a:lnTo>
                      <a:pt x="125" y="447"/>
                    </a:lnTo>
                    <a:lnTo>
                      <a:pt x="126" y="446"/>
                    </a:lnTo>
                    <a:lnTo>
                      <a:pt x="128" y="446"/>
                    </a:lnTo>
                    <a:lnTo>
                      <a:pt x="130" y="445"/>
                    </a:lnTo>
                    <a:lnTo>
                      <a:pt x="130" y="445"/>
                    </a:lnTo>
                    <a:lnTo>
                      <a:pt x="130" y="445"/>
                    </a:lnTo>
                    <a:lnTo>
                      <a:pt x="132" y="444"/>
                    </a:lnTo>
                    <a:lnTo>
                      <a:pt x="133" y="442"/>
                    </a:lnTo>
                    <a:lnTo>
                      <a:pt x="254" y="297"/>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83" name="Freeform 37"/>
              <p:cNvSpPr>
                <a:spLocks/>
              </p:cNvSpPr>
              <p:nvPr/>
            </p:nvSpPr>
            <p:spPr bwMode="auto">
              <a:xfrm>
                <a:off x="947738" y="914400"/>
                <a:ext cx="217488" cy="130175"/>
              </a:xfrm>
              <a:custGeom>
                <a:avLst/>
                <a:gdLst>
                  <a:gd name="T0" fmla="*/ 575 w 685"/>
                  <a:gd name="T1" fmla="*/ 4 h 410"/>
                  <a:gd name="T2" fmla="*/ 565 w 685"/>
                  <a:gd name="T3" fmla="*/ 0 h 410"/>
                  <a:gd name="T4" fmla="*/ 555 w 685"/>
                  <a:gd name="T5" fmla="*/ 3 h 410"/>
                  <a:gd name="T6" fmla="*/ 430 w 685"/>
                  <a:gd name="T7" fmla="*/ 153 h 410"/>
                  <a:gd name="T8" fmla="*/ 428 w 685"/>
                  <a:gd name="T9" fmla="*/ 162 h 410"/>
                  <a:gd name="T10" fmla="*/ 431 w 685"/>
                  <a:gd name="T11" fmla="*/ 170 h 410"/>
                  <a:gd name="T12" fmla="*/ 444 w 685"/>
                  <a:gd name="T13" fmla="*/ 176 h 410"/>
                  <a:gd name="T14" fmla="*/ 452 w 685"/>
                  <a:gd name="T15" fmla="*/ 173 h 410"/>
                  <a:gd name="T16" fmla="*/ 553 w 685"/>
                  <a:gd name="T17" fmla="*/ 66 h 410"/>
                  <a:gd name="T18" fmla="*/ 551 w 685"/>
                  <a:gd name="T19" fmla="*/ 107 h 410"/>
                  <a:gd name="T20" fmla="*/ 542 w 685"/>
                  <a:gd name="T21" fmla="*/ 147 h 410"/>
                  <a:gd name="T22" fmla="*/ 530 w 685"/>
                  <a:gd name="T23" fmla="*/ 184 h 410"/>
                  <a:gd name="T24" fmla="*/ 512 w 685"/>
                  <a:gd name="T25" fmla="*/ 221 h 410"/>
                  <a:gd name="T26" fmla="*/ 490 w 685"/>
                  <a:gd name="T27" fmla="*/ 254 h 410"/>
                  <a:gd name="T28" fmla="*/ 464 w 685"/>
                  <a:gd name="T29" fmla="*/ 284 h 410"/>
                  <a:gd name="T30" fmla="*/ 434 w 685"/>
                  <a:gd name="T31" fmla="*/ 312 h 410"/>
                  <a:gd name="T32" fmla="*/ 402 w 685"/>
                  <a:gd name="T33" fmla="*/ 336 h 410"/>
                  <a:gd name="T34" fmla="*/ 365 w 685"/>
                  <a:gd name="T35" fmla="*/ 354 h 410"/>
                  <a:gd name="T36" fmla="*/ 326 w 685"/>
                  <a:gd name="T37" fmla="*/ 368 h 410"/>
                  <a:gd name="T38" fmla="*/ 273 w 685"/>
                  <a:gd name="T39" fmla="*/ 379 h 410"/>
                  <a:gd name="T40" fmla="*/ 215 w 685"/>
                  <a:gd name="T41" fmla="*/ 379 h 410"/>
                  <a:gd name="T42" fmla="*/ 158 w 685"/>
                  <a:gd name="T43" fmla="*/ 368 h 410"/>
                  <a:gd name="T44" fmla="*/ 105 w 685"/>
                  <a:gd name="T45" fmla="*/ 347 h 410"/>
                  <a:gd name="T46" fmla="*/ 56 w 685"/>
                  <a:gd name="T47" fmla="*/ 316 h 410"/>
                  <a:gd name="T48" fmla="*/ 23 w 685"/>
                  <a:gd name="T49" fmla="*/ 288 h 410"/>
                  <a:gd name="T50" fmla="*/ 15 w 685"/>
                  <a:gd name="T51" fmla="*/ 286 h 410"/>
                  <a:gd name="T52" fmla="*/ 6 w 685"/>
                  <a:gd name="T53" fmla="*/ 288 h 410"/>
                  <a:gd name="T54" fmla="*/ 1 w 685"/>
                  <a:gd name="T55" fmla="*/ 296 h 410"/>
                  <a:gd name="T56" fmla="*/ 0 w 685"/>
                  <a:gd name="T57" fmla="*/ 305 h 410"/>
                  <a:gd name="T58" fmla="*/ 4 w 685"/>
                  <a:gd name="T59" fmla="*/ 312 h 410"/>
                  <a:gd name="T60" fmla="*/ 43 w 685"/>
                  <a:gd name="T61" fmla="*/ 344 h 410"/>
                  <a:gd name="T62" fmla="*/ 84 w 685"/>
                  <a:gd name="T63" fmla="*/ 371 h 410"/>
                  <a:gd name="T64" fmla="*/ 130 w 685"/>
                  <a:gd name="T65" fmla="*/ 390 h 410"/>
                  <a:gd name="T66" fmla="*/ 176 w 685"/>
                  <a:gd name="T67" fmla="*/ 403 h 410"/>
                  <a:gd name="T68" fmla="*/ 225 w 685"/>
                  <a:gd name="T69" fmla="*/ 409 h 410"/>
                  <a:gd name="T70" fmla="*/ 281 w 685"/>
                  <a:gd name="T71" fmla="*/ 408 h 410"/>
                  <a:gd name="T72" fmla="*/ 333 w 685"/>
                  <a:gd name="T73" fmla="*/ 397 h 410"/>
                  <a:gd name="T74" fmla="*/ 375 w 685"/>
                  <a:gd name="T75" fmla="*/ 382 h 410"/>
                  <a:gd name="T76" fmla="*/ 414 w 685"/>
                  <a:gd name="T77" fmla="*/ 362 h 410"/>
                  <a:gd name="T78" fmla="*/ 448 w 685"/>
                  <a:gd name="T79" fmla="*/ 339 h 410"/>
                  <a:gd name="T80" fmla="*/ 480 w 685"/>
                  <a:gd name="T81" fmla="*/ 311 h 410"/>
                  <a:gd name="T82" fmla="*/ 508 w 685"/>
                  <a:gd name="T83" fmla="*/ 279 h 410"/>
                  <a:gd name="T84" fmla="*/ 533 w 685"/>
                  <a:gd name="T85" fmla="*/ 245 h 410"/>
                  <a:gd name="T86" fmla="*/ 552 w 685"/>
                  <a:gd name="T87" fmla="*/ 207 h 410"/>
                  <a:gd name="T88" fmla="*/ 568 w 685"/>
                  <a:gd name="T89" fmla="*/ 168 h 410"/>
                  <a:gd name="T90" fmla="*/ 578 w 685"/>
                  <a:gd name="T91" fmla="*/ 127 h 410"/>
                  <a:gd name="T92" fmla="*/ 583 w 685"/>
                  <a:gd name="T93" fmla="*/ 85 h 410"/>
                  <a:gd name="T94" fmla="*/ 660 w 685"/>
                  <a:gd name="T95" fmla="*/ 183 h 410"/>
                  <a:gd name="T96" fmla="*/ 670 w 685"/>
                  <a:gd name="T97" fmla="*/ 188 h 410"/>
                  <a:gd name="T98" fmla="*/ 681 w 685"/>
                  <a:gd name="T99" fmla="*/ 183 h 410"/>
                  <a:gd name="T100" fmla="*/ 685 w 685"/>
                  <a:gd name="T101" fmla="*/ 176 h 410"/>
                  <a:gd name="T102" fmla="*/ 684 w 685"/>
                  <a:gd name="T103" fmla="*/ 16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5" h="410">
                    <a:moveTo>
                      <a:pt x="683" y="164"/>
                    </a:moveTo>
                    <a:lnTo>
                      <a:pt x="577" y="7"/>
                    </a:lnTo>
                    <a:lnTo>
                      <a:pt x="575" y="4"/>
                    </a:lnTo>
                    <a:lnTo>
                      <a:pt x="571" y="2"/>
                    </a:lnTo>
                    <a:lnTo>
                      <a:pt x="569" y="0"/>
                    </a:lnTo>
                    <a:lnTo>
                      <a:pt x="565" y="0"/>
                    </a:lnTo>
                    <a:lnTo>
                      <a:pt x="562" y="0"/>
                    </a:lnTo>
                    <a:lnTo>
                      <a:pt x="559" y="1"/>
                    </a:lnTo>
                    <a:lnTo>
                      <a:pt x="555" y="3"/>
                    </a:lnTo>
                    <a:lnTo>
                      <a:pt x="553" y="6"/>
                    </a:lnTo>
                    <a:lnTo>
                      <a:pt x="431" y="150"/>
                    </a:lnTo>
                    <a:lnTo>
                      <a:pt x="430" y="153"/>
                    </a:lnTo>
                    <a:lnTo>
                      <a:pt x="429" y="157"/>
                    </a:lnTo>
                    <a:lnTo>
                      <a:pt x="428" y="160"/>
                    </a:lnTo>
                    <a:lnTo>
                      <a:pt x="428" y="162"/>
                    </a:lnTo>
                    <a:lnTo>
                      <a:pt x="429" y="165"/>
                    </a:lnTo>
                    <a:lnTo>
                      <a:pt x="430" y="168"/>
                    </a:lnTo>
                    <a:lnTo>
                      <a:pt x="431" y="170"/>
                    </a:lnTo>
                    <a:lnTo>
                      <a:pt x="433" y="173"/>
                    </a:lnTo>
                    <a:lnTo>
                      <a:pt x="438" y="176"/>
                    </a:lnTo>
                    <a:lnTo>
                      <a:pt x="444" y="176"/>
                    </a:lnTo>
                    <a:lnTo>
                      <a:pt x="447" y="176"/>
                    </a:lnTo>
                    <a:lnTo>
                      <a:pt x="450" y="175"/>
                    </a:lnTo>
                    <a:lnTo>
                      <a:pt x="452" y="173"/>
                    </a:lnTo>
                    <a:lnTo>
                      <a:pt x="454" y="170"/>
                    </a:lnTo>
                    <a:lnTo>
                      <a:pt x="553" y="53"/>
                    </a:lnTo>
                    <a:lnTo>
                      <a:pt x="553" y="66"/>
                    </a:lnTo>
                    <a:lnTo>
                      <a:pt x="553" y="80"/>
                    </a:lnTo>
                    <a:lnTo>
                      <a:pt x="552" y="93"/>
                    </a:lnTo>
                    <a:lnTo>
                      <a:pt x="551" y="107"/>
                    </a:lnTo>
                    <a:lnTo>
                      <a:pt x="549" y="120"/>
                    </a:lnTo>
                    <a:lnTo>
                      <a:pt x="546" y="133"/>
                    </a:lnTo>
                    <a:lnTo>
                      <a:pt x="542" y="147"/>
                    </a:lnTo>
                    <a:lnTo>
                      <a:pt x="539" y="159"/>
                    </a:lnTo>
                    <a:lnTo>
                      <a:pt x="535" y="172"/>
                    </a:lnTo>
                    <a:lnTo>
                      <a:pt x="530" y="184"/>
                    </a:lnTo>
                    <a:lnTo>
                      <a:pt x="524" y="196"/>
                    </a:lnTo>
                    <a:lnTo>
                      <a:pt x="519" y="209"/>
                    </a:lnTo>
                    <a:lnTo>
                      <a:pt x="512" y="221"/>
                    </a:lnTo>
                    <a:lnTo>
                      <a:pt x="506" y="232"/>
                    </a:lnTo>
                    <a:lnTo>
                      <a:pt x="498" y="243"/>
                    </a:lnTo>
                    <a:lnTo>
                      <a:pt x="490" y="254"/>
                    </a:lnTo>
                    <a:lnTo>
                      <a:pt x="482" y="265"/>
                    </a:lnTo>
                    <a:lnTo>
                      <a:pt x="474" y="275"/>
                    </a:lnTo>
                    <a:lnTo>
                      <a:pt x="464" y="284"/>
                    </a:lnTo>
                    <a:lnTo>
                      <a:pt x="454" y="294"/>
                    </a:lnTo>
                    <a:lnTo>
                      <a:pt x="445" y="303"/>
                    </a:lnTo>
                    <a:lnTo>
                      <a:pt x="434" y="312"/>
                    </a:lnTo>
                    <a:lnTo>
                      <a:pt x="423" y="320"/>
                    </a:lnTo>
                    <a:lnTo>
                      <a:pt x="413" y="328"/>
                    </a:lnTo>
                    <a:lnTo>
                      <a:pt x="402" y="336"/>
                    </a:lnTo>
                    <a:lnTo>
                      <a:pt x="390" y="342"/>
                    </a:lnTo>
                    <a:lnTo>
                      <a:pt x="377" y="349"/>
                    </a:lnTo>
                    <a:lnTo>
                      <a:pt x="365" y="354"/>
                    </a:lnTo>
                    <a:lnTo>
                      <a:pt x="353" y="359"/>
                    </a:lnTo>
                    <a:lnTo>
                      <a:pt x="340" y="364"/>
                    </a:lnTo>
                    <a:lnTo>
                      <a:pt x="326" y="368"/>
                    </a:lnTo>
                    <a:lnTo>
                      <a:pt x="313" y="372"/>
                    </a:lnTo>
                    <a:lnTo>
                      <a:pt x="294" y="375"/>
                    </a:lnTo>
                    <a:lnTo>
                      <a:pt x="273" y="379"/>
                    </a:lnTo>
                    <a:lnTo>
                      <a:pt x="254" y="380"/>
                    </a:lnTo>
                    <a:lnTo>
                      <a:pt x="235" y="380"/>
                    </a:lnTo>
                    <a:lnTo>
                      <a:pt x="215" y="379"/>
                    </a:lnTo>
                    <a:lnTo>
                      <a:pt x="196" y="376"/>
                    </a:lnTo>
                    <a:lnTo>
                      <a:pt x="178" y="373"/>
                    </a:lnTo>
                    <a:lnTo>
                      <a:pt x="158" y="368"/>
                    </a:lnTo>
                    <a:lnTo>
                      <a:pt x="140" y="362"/>
                    </a:lnTo>
                    <a:lnTo>
                      <a:pt x="122" y="356"/>
                    </a:lnTo>
                    <a:lnTo>
                      <a:pt x="105" y="347"/>
                    </a:lnTo>
                    <a:lnTo>
                      <a:pt x="88" y="338"/>
                    </a:lnTo>
                    <a:lnTo>
                      <a:pt x="72" y="328"/>
                    </a:lnTo>
                    <a:lnTo>
                      <a:pt x="56" y="316"/>
                    </a:lnTo>
                    <a:lnTo>
                      <a:pt x="40" y="305"/>
                    </a:lnTo>
                    <a:lnTo>
                      <a:pt x="25" y="291"/>
                    </a:lnTo>
                    <a:lnTo>
                      <a:pt x="23" y="288"/>
                    </a:lnTo>
                    <a:lnTo>
                      <a:pt x="20" y="287"/>
                    </a:lnTo>
                    <a:lnTo>
                      <a:pt x="18" y="286"/>
                    </a:lnTo>
                    <a:lnTo>
                      <a:pt x="15" y="286"/>
                    </a:lnTo>
                    <a:lnTo>
                      <a:pt x="12" y="286"/>
                    </a:lnTo>
                    <a:lnTo>
                      <a:pt x="9" y="287"/>
                    </a:lnTo>
                    <a:lnTo>
                      <a:pt x="6" y="288"/>
                    </a:lnTo>
                    <a:lnTo>
                      <a:pt x="4" y="291"/>
                    </a:lnTo>
                    <a:lnTo>
                      <a:pt x="2" y="293"/>
                    </a:lnTo>
                    <a:lnTo>
                      <a:pt x="1" y="296"/>
                    </a:lnTo>
                    <a:lnTo>
                      <a:pt x="0" y="298"/>
                    </a:lnTo>
                    <a:lnTo>
                      <a:pt x="0" y="301"/>
                    </a:lnTo>
                    <a:lnTo>
                      <a:pt x="0" y="305"/>
                    </a:lnTo>
                    <a:lnTo>
                      <a:pt x="1" y="307"/>
                    </a:lnTo>
                    <a:lnTo>
                      <a:pt x="3" y="310"/>
                    </a:lnTo>
                    <a:lnTo>
                      <a:pt x="4" y="312"/>
                    </a:lnTo>
                    <a:lnTo>
                      <a:pt x="17" y="323"/>
                    </a:lnTo>
                    <a:lnTo>
                      <a:pt x="30" y="335"/>
                    </a:lnTo>
                    <a:lnTo>
                      <a:pt x="43" y="344"/>
                    </a:lnTo>
                    <a:lnTo>
                      <a:pt x="57" y="354"/>
                    </a:lnTo>
                    <a:lnTo>
                      <a:pt x="71" y="362"/>
                    </a:lnTo>
                    <a:lnTo>
                      <a:pt x="84" y="371"/>
                    </a:lnTo>
                    <a:lnTo>
                      <a:pt x="99" y="379"/>
                    </a:lnTo>
                    <a:lnTo>
                      <a:pt x="114" y="385"/>
                    </a:lnTo>
                    <a:lnTo>
                      <a:pt x="130" y="390"/>
                    </a:lnTo>
                    <a:lnTo>
                      <a:pt x="145" y="396"/>
                    </a:lnTo>
                    <a:lnTo>
                      <a:pt x="161" y="400"/>
                    </a:lnTo>
                    <a:lnTo>
                      <a:pt x="176" y="403"/>
                    </a:lnTo>
                    <a:lnTo>
                      <a:pt x="192" y="405"/>
                    </a:lnTo>
                    <a:lnTo>
                      <a:pt x="208" y="408"/>
                    </a:lnTo>
                    <a:lnTo>
                      <a:pt x="225" y="409"/>
                    </a:lnTo>
                    <a:lnTo>
                      <a:pt x="241" y="410"/>
                    </a:lnTo>
                    <a:lnTo>
                      <a:pt x="260" y="409"/>
                    </a:lnTo>
                    <a:lnTo>
                      <a:pt x="281" y="408"/>
                    </a:lnTo>
                    <a:lnTo>
                      <a:pt x="300" y="404"/>
                    </a:lnTo>
                    <a:lnTo>
                      <a:pt x="319" y="400"/>
                    </a:lnTo>
                    <a:lnTo>
                      <a:pt x="333" y="397"/>
                    </a:lnTo>
                    <a:lnTo>
                      <a:pt x="347" y="393"/>
                    </a:lnTo>
                    <a:lnTo>
                      <a:pt x="361" y="387"/>
                    </a:lnTo>
                    <a:lnTo>
                      <a:pt x="375" y="382"/>
                    </a:lnTo>
                    <a:lnTo>
                      <a:pt x="388" y="376"/>
                    </a:lnTo>
                    <a:lnTo>
                      <a:pt x="401" y="370"/>
                    </a:lnTo>
                    <a:lnTo>
                      <a:pt x="414" y="362"/>
                    </a:lnTo>
                    <a:lnTo>
                      <a:pt x="426" y="355"/>
                    </a:lnTo>
                    <a:lnTo>
                      <a:pt x="437" y="347"/>
                    </a:lnTo>
                    <a:lnTo>
                      <a:pt x="448" y="339"/>
                    </a:lnTo>
                    <a:lnTo>
                      <a:pt x="460" y="329"/>
                    </a:lnTo>
                    <a:lnTo>
                      <a:pt x="471" y="321"/>
                    </a:lnTo>
                    <a:lnTo>
                      <a:pt x="480" y="311"/>
                    </a:lnTo>
                    <a:lnTo>
                      <a:pt x="490" y="300"/>
                    </a:lnTo>
                    <a:lnTo>
                      <a:pt x="500" y="290"/>
                    </a:lnTo>
                    <a:lnTo>
                      <a:pt x="508" y="279"/>
                    </a:lnTo>
                    <a:lnTo>
                      <a:pt x="517" y="268"/>
                    </a:lnTo>
                    <a:lnTo>
                      <a:pt x="525" y="256"/>
                    </a:lnTo>
                    <a:lnTo>
                      <a:pt x="533" y="245"/>
                    </a:lnTo>
                    <a:lnTo>
                      <a:pt x="540" y="233"/>
                    </a:lnTo>
                    <a:lnTo>
                      <a:pt x="547" y="220"/>
                    </a:lnTo>
                    <a:lnTo>
                      <a:pt x="552" y="207"/>
                    </a:lnTo>
                    <a:lnTo>
                      <a:pt x="559" y="194"/>
                    </a:lnTo>
                    <a:lnTo>
                      <a:pt x="563" y="181"/>
                    </a:lnTo>
                    <a:lnTo>
                      <a:pt x="568" y="168"/>
                    </a:lnTo>
                    <a:lnTo>
                      <a:pt x="571" y="154"/>
                    </a:lnTo>
                    <a:lnTo>
                      <a:pt x="576" y="140"/>
                    </a:lnTo>
                    <a:lnTo>
                      <a:pt x="578" y="127"/>
                    </a:lnTo>
                    <a:lnTo>
                      <a:pt x="580" y="113"/>
                    </a:lnTo>
                    <a:lnTo>
                      <a:pt x="582" y="99"/>
                    </a:lnTo>
                    <a:lnTo>
                      <a:pt x="583" y="85"/>
                    </a:lnTo>
                    <a:lnTo>
                      <a:pt x="583" y="71"/>
                    </a:lnTo>
                    <a:lnTo>
                      <a:pt x="658" y="180"/>
                    </a:lnTo>
                    <a:lnTo>
                      <a:pt x="660" y="183"/>
                    </a:lnTo>
                    <a:lnTo>
                      <a:pt x="664" y="186"/>
                    </a:lnTo>
                    <a:lnTo>
                      <a:pt x="667" y="188"/>
                    </a:lnTo>
                    <a:lnTo>
                      <a:pt x="670" y="188"/>
                    </a:lnTo>
                    <a:lnTo>
                      <a:pt x="674" y="188"/>
                    </a:lnTo>
                    <a:lnTo>
                      <a:pt x="679" y="186"/>
                    </a:lnTo>
                    <a:lnTo>
                      <a:pt x="681" y="183"/>
                    </a:lnTo>
                    <a:lnTo>
                      <a:pt x="683" y="181"/>
                    </a:lnTo>
                    <a:lnTo>
                      <a:pt x="684" y="178"/>
                    </a:lnTo>
                    <a:lnTo>
                      <a:pt x="685" y="176"/>
                    </a:lnTo>
                    <a:lnTo>
                      <a:pt x="685" y="173"/>
                    </a:lnTo>
                    <a:lnTo>
                      <a:pt x="685" y="169"/>
                    </a:lnTo>
                    <a:lnTo>
                      <a:pt x="684" y="167"/>
                    </a:lnTo>
                    <a:lnTo>
                      <a:pt x="683" y="16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84" name="Freeform 38"/>
              <p:cNvSpPr>
                <a:spLocks noEditPoints="1"/>
              </p:cNvSpPr>
              <p:nvPr/>
            </p:nvSpPr>
            <p:spPr bwMode="auto">
              <a:xfrm>
                <a:off x="993775" y="906463"/>
                <a:ext cx="57150" cy="57150"/>
              </a:xfrm>
              <a:custGeom>
                <a:avLst/>
                <a:gdLst>
                  <a:gd name="T0" fmla="*/ 128 w 180"/>
                  <a:gd name="T1" fmla="*/ 139 h 181"/>
                  <a:gd name="T2" fmla="*/ 119 w 180"/>
                  <a:gd name="T3" fmla="*/ 144 h 181"/>
                  <a:gd name="T4" fmla="*/ 108 w 180"/>
                  <a:gd name="T5" fmla="*/ 148 h 181"/>
                  <a:gd name="T6" fmla="*/ 96 w 180"/>
                  <a:gd name="T7" fmla="*/ 150 h 181"/>
                  <a:gd name="T8" fmla="*/ 84 w 180"/>
                  <a:gd name="T9" fmla="*/ 150 h 181"/>
                  <a:gd name="T10" fmla="*/ 72 w 180"/>
                  <a:gd name="T11" fmla="*/ 148 h 181"/>
                  <a:gd name="T12" fmla="*/ 62 w 180"/>
                  <a:gd name="T13" fmla="*/ 144 h 181"/>
                  <a:gd name="T14" fmla="*/ 52 w 180"/>
                  <a:gd name="T15" fmla="*/ 139 h 181"/>
                  <a:gd name="T16" fmla="*/ 43 w 180"/>
                  <a:gd name="T17" fmla="*/ 130 h 181"/>
                  <a:gd name="T18" fmla="*/ 37 w 180"/>
                  <a:gd name="T19" fmla="*/ 119 h 181"/>
                  <a:gd name="T20" fmla="*/ 32 w 180"/>
                  <a:gd name="T21" fmla="*/ 109 h 181"/>
                  <a:gd name="T22" fmla="*/ 30 w 180"/>
                  <a:gd name="T23" fmla="*/ 97 h 181"/>
                  <a:gd name="T24" fmla="*/ 30 w 180"/>
                  <a:gd name="T25" fmla="*/ 86 h 181"/>
                  <a:gd name="T26" fmla="*/ 32 w 180"/>
                  <a:gd name="T27" fmla="*/ 74 h 181"/>
                  <a:gd name="T28" fmla="*/ 37 w 180"/>
                  <a:gd name="T29" fmla="*/ 63 h 181"/>
                  <a:gd name="T30" fmla="*/ 43 w 180"/>
                  <a:gd name="T31" fmla="*/ 53 h 181"/>
                  <a:gd name="T32" fmla="*/ 56 w 180"/>
                  <a:gd name="T33" fmla="*/ 41 h 181"/>
                  <a:gd name="T34" fmla="*/ 72 w 180"/>
                  <a:gd name="T35" fmla="*/ 33 h 181"/>
                  <a:gd name="T36" fmla="*/ 84 w 180"/>
                  <a:gd name="T37" fmla="*/ 31 h 181"/>
                  <a:gd name="T38" fmla="*/ 96 w 180"/>
                  <a:gd name="T39" fmla="*/ 31 h 181"/>
                  <a:gd name="T40" fmla="*/ 108 w 180"/>
                  <a:gd name="T41" fmla="*/ 33 h 181"/>
                  <a:gd name="T42" fmla="*/ 123 w 180"/>
                  <a:gd name="T43" fmla="*/ 41 h 181"/>
                  <a:gd name="T44" fmla="*/ 137 w 180"/>
                  <a:gd name="T45" fmla="*/ 53 h 181"/>
                  <a:gd name="T46" fmla="*/ 143 w 180"/>
                  <a:gd name="T47" fmla="*/ 63 h 181"/>
                  <a:gd name="T48" fmla="*/ 148 w 180"/>
                  <a:gd name="T49" fmla="*/ 74 h 181"/>
                  <a:gd name="T50" fmla="*/ 150 w 180"/>
                  <a:gd name="T51" fmla="*/ 86 h 181"/>
                  <a:gd name="T52" fmla="*/ 150 w 180"/>
                  <a:gd name="T53" fmla="*/ 97 h 181"/>
                  <a:gd name="T54" fmla="*/ 148 w 180"/>
                  <a:gd name="T55" fmla="*/ 109 h 181"/>
                  <a:gd name="T56" fmla="*/ 143 w 180"/>
                  <a:gd name="T57" fmla="*/ 119 h 181"/>
                  <a:gd name="T58" fmla="*/ 137 w 180"/>
                  <a:gd name="T59" fmla="*/ 130 h 181"/>
                  <a:gd name="T60" fmla="*/ 26 w 180"/>
                  <a:gd name="T61" fmla="*/ 27 h 181"/>
                  <a:gd name="T62" fmla="*/ 15 w 180"/>
                  <a:gd name="T63" fmla="*/ 41 h 181"/>
                  <a:gd name="T64" fmla="*/ 6 w 180"/>
                  <a:gd name="T65" fmla="*/ 57 h 181"/>
                  <a:gd name="T66" fmla="*/ 2 w 180"/>
                  <a:gd name="T67" fmla="*/ 73 h 181"/>
                  <a:gd name="T68" fmla="*/ 0 w 180"/>
                  <a:gd name="T69" fmla="*/ 91 h 181"/>
                  <a:gd name="T70" fmla="*/ 2 w 180"/>
                  <a:gd name="T71" fmla="*/ 109 h 181"/>
                  <a:gd name="T72" fmla="*/ 6 w 180"/>
                  <a:gd name="T73" fmla="*/ 125 h 181"/>
                  <a:gd name="T74" fmla="*/ 15 w 180"/>
                  <a:gd name="T75" fmla="*/ 141 h 181"/>
                  <a:gd name="T76" fmla="*/ 26 w 180"/>
                  <a:gd name="T77" fmla="*/ 156 h 181"/>
                  <a:gd name="T78" fmla="*/ 40 w 180"/>
                  <a:gd name="T79" fmla="*/ 166 h 181"/>
                  <a:gd name="T80" fmla="*/ 55 w 180"/>
                  <a:gd name="T81" fmla="*/ 174 h 181"/>
                  <a:gd name="T82" fmla="*/ 72 w 180"/>
                  <a:gd name="T83" fmla="*/ 179 h 181"/>
                  <a:gd name="T84" fmla="*/ 90 w 180"/>
                  <a:gd name="T85" fmla="*/ 181 h 181"/>
                  <a:gd name="T86" fmla="*/ 108 w 180"/>
                  <a:gd name="T87" fmla="*/ 179 h 181"/>
                  <a:gd name="T88" fmla="*/ 124 w 180"/>
                  <a:gd name="T89" fmla="*/ 174 h 181"/>
                  <a:gd name="T90" fmla="*/ 140 w 180"/>
                  <a:gd name="T91" fmla="*/ 166 h 181"/>
                  <a:gd name="T92" fmla="*/ 154 w 180"/>
                  <a:gd name="T93" fmla="*/ 156 h 181"/>
                  <a:gd name="T94" fmla="*/ 166 w 180"/>
                  <a:gd name="T95" fmla="*/ 141 h 181"/>
                  <a:gd name="T96" fmla="*/ 173 w 180"/>
                  <a:gd name="T97" fmla="*/ 125 h 181"/>
                  <a:gd name="T98" fmla="*/ 179 w 180"/>
                  <a:gd name="T99" fmla="*/ 109 h 181"/>
                  <a:gd name="T100" fmla="*/ 180 w 180"/>
                  <a:gd name="T101" fmla="*/ 91 h 181"/>
                  <a:gd name="T102" fmla="*/ 179 w 180"/>
                  <a:gd name="T103" fmla="*/ 73 h 181"/>
                  <a:gd name="T104" fmla="*/ 173 w 180"/>
                  <a:gd name="T105" fmla="*/ 57 h 181"/>
                  <a:gd name="T106" fmla="*/ 166 w 180"/>
                  <a:gd name="T107" fmla="*/ 41 h 181"/>
                  <a:gd name="T108" fmla="*/ 154 w 180"/>
                  <a:gd name="T109" fmla="*/ 27 h 181"/>
                  <a:gd name="T110" fmla="*/ 140 w 180"/>
                  <a:gd name="T111" fmla="*/ 16 h 181"/>
                  <a:gd name="T112" fmla="*/ 124 w 180"/>
                  <a:gd name="T113" fmla="*/ 8 h 181"/>
                  <a:gd name="T114" fmla="*/ 108 w 180"/>
                  <a:gd name="T115" fmla="*/ 2 h 181"/>
                  <a:gd name="T116" fmla="*/ 90 w 180"/>
                  <a:gd name="T117" fmla="*/ 0 h 181"/>
                  <a:gd name="T118" fmla="*/ 72 w 180"/>
                  <a:gd name="T119" fmla="*/ 2 h 181"/>
                  <a:gd name="T120" fmla="*/ 55 w 180"/>
                  <a:gd name="T121" fmla="*/ 8 h 181"/>
                  <a:gd name="T122" fmla="*/ 40 w 180"/>
                  <a:gd name="T123" fmla="*/ 16 h 181"/>
                  <a:gd name="T124" fmla="*/ 26 w 180"/>
                  <a:gd name="T125" fmla="*/ 2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 h="181">
                    <a:moveTo>
                      <a:pt x="133" y="134"/>
                    </a:moveTo>
                    <a:lnTo>
                      <a:pt x="128" y="139"/>
                    </a:lnTo>
                    <a:lnTo>
                      <a:pt x="123" y="142"/>
                    </a:lnTo>
                    <a:lnTo>
                      <a:pt x="119" y="144"/>
                    </a:lnTo>
                    <a:lnTo>
                      <a:pt x="113" y="146"/>
                    </a:lnTo>
                    <a:lnTo>
                      <a:pt x="108" y="148"/>
                    </a:lnTo>
                    <a:lnTo>
                      <a:pt x="101" y="149"/>
                    </a:lnTo>
                    <a:lnTo>
                      <a:pt x="96" y="150"/>
                    </a:lnTo>
                    <a:lnTo>
                      <a:pt x="90" y="150"/>
                    </a:lnTo>
                    <a:lnTo>
                      <a:pt x="84" y="150"/>
                    </a:lnTo>
                    <a:lnTo>
                      <a:pt x="78" y="149"/>
                    </a:lnTo>
                    <a:lnTo>
                      <a:pt x="72" y="148"/>
                    </a:lnTo>
                    <a:lnTo>
                      <a:pt x="67" y="146"/>
                    </a:lnTo>
                    <a:lnTo>
                      <a:pt x="62" y="144"/>
                    </a:lnTo>
                    <a:lnTo>
                      <a:pt x="56" y="142"/>
                    </a:lnTo>
                    <a:lnTo>
                      <a:pt x="52" y="139"/>
                    </a:lnTo>
                    <a:lnTo>
                      <a:pt x="48" y="134"/>
                    </a:lnTo>
                    <a:lnTo>
                      <a:pt x="43" y="130"/>
                    </a:lnTo>
                    <a:lnTo>
                      <a:pt x="39" y="125"/>
                    </a:lnTo>
                    <a:lnTo>
                      <a:pt x="37" y="119"/>
                    </a:lnTo>
                    <a:lnTo>
                      <a:pt x="34" y="114"/>
                    </a:lnTo>
                    <a:lnTo>
                      <a:pt x="32" y="109"/>
                    </a:lnTo>
                    <a:lnTo>
                      <a:pt x="31" y="103"/>
                    </a:lnTo>
                    <a:lnTo>
                      <a:pt x="30" y="97"/>
                    </a:lnTo>
                    <a:lnTo>
                      <a:pt x="30" y="91"/>
                    </a:lnTo>
                    <a:lnTo>
                      <a:pt x="30" y="86"/>
                    </a:lnTo>
                    <a:lnTo>
                      <a:pt x="31" y="80"/>
                    </a:lnTo>
                    <a:lnTo>
                      <a:pt x="32" y="74"/>
                    </a:lnTo>
                    <a:lnTo>
                      <a:pt x="34" y="69"/>
                    </a:lnTo>
                    <a:lnTo>
                      <a:pt x="37" y="63"/>
                    </a:lnTo>
                    <a:lnTo>
                      <a:pt x="39" y="58"/>
                    </a:lnTo>
                    <a:lnTo>
                      <a:pt x="43" y="53"/>
                    </a:lnTo>
                    <a:lnTo>
                      <a:pt x="48" y="48"/>
                    </a:lnTo>
                    <a:lnTo>
                      <a:pt x="56" y="41"/>
                    </a:lnTo>
                    <a:lnTo>
                      <a:pt x="67" y="36"/>
                    </a:lnTo>
                    <a:lnTo>
                      <a:pt x="72" y="33"/>
                    </a:lnTo>
                    <a:lnTo>
                      <a:pt x="78" y="31"/>
                    </a:lnTo>
                    <a:lnTo>
                      <a:pt x="84" y="31"/>
                    </a:lnTo>
                    <a:lnTo>
                      <a:pt x="90" y="30"/>
                    </a:lnTo>
                    <a:lnTo>
                      <a:pt x="96" y="31"/>
                    </a:lnTo>
                    <a:lnTo>
                      <a:pt x="101" y="31"/>
                    </a:lnTo>
                    <a:lnTo>
                      <a:pt x="108" y="33"/>
                    </a:lnTo>
                    <a:lnTo>
                      <a:pt x="113" y="36"/>
                    </a:lnTo>
                    <a:lnTo>
                      <a:pt x="123" y="41"/>
                    </a:lnTo>
                    <a:lnTo>
                      <a:pt x="133" y="48"/>
                    </a:lnTo>
                    <a:lnTo>
                      <a:pt x="137" y="53"/>
                    </a:lnTo>
                    <a:lnTo>
                      <a:pt x="140" y="58"/>
                    </a:lnTo>
                    <a:lnTo>
                      <a:pt x="143" y="63"/>
                    </a:lnTo>
                    <a:lnTo>
                      <a:pt x="145" y="69"/>
                    </a:lnTo>
                    <a:lnTo>
                      <a:pt x="148" y="74"/>
                    </a:lnTo>
                    <a:lnTo>
                      <a:pt x="149" y="80"/>
                    </a:lnTo>
                    <a:lnTo>
                      <a:pt x="150" y="86"/>
                    </a:lnTo>
                    <a:lnTo>
                      <a:pt x="150" y="91"/>
                    </a:lnTo>
                    <a:lnTo>
                      <a:pt x="150" y="97"/>
                    </a:lnTo>
                    <a:lnTo>
                      <a:pt x="149" y="103"/>
                    </a:lnTo>
                    <a:lnTo>
                      <a:pt x="148" y="109"/>
                    </a:lnTo>
                    <a:lnTo>
                      <a:pt x="145" y="114"/>
                    </a:lnTo>
                    <a:lnTo>
                      <a:pt x="143" y="119"/>
                    </a:lnTo>
                    <a:lnTo>
                      <a:pt x="140" y="125"/>
                    </a:lnTo>
                    <a:lnTo>
                      <a:pt x="137" y="130"/>
                    </a:lnTo>
                    <a:lnTo>
                      <a:pt x="133" y="134"/>
                    </a:lnTo>
                    <a:close/>
                    <a:moveTo>
                      <a:pt x="26" y="27"/>
                    </a:moveTo>
                    <a:lnTo>
                      <a:pt x="20" y="35"/>
                    </a:lnTo>
                    <a:lnTo>
                      <a:pt x="15" y="41"/>
                    </a:lnTo>
                    <a:lnTo>
                      <a:pt x="10" y="48"/>
                    </a:lnTo>
                    <a:lnTo>
                      <a:pt x="6" y="57"/>
                    </a:lnTo>
                    <a:lnTo>
                      <a:pt x="4" y="66"/>
                    </a:lnTo>
                    <a:lnTo>
                      <a:pt x="2" y="73"/>
                    </a:lnTo>
                    <a:lnTo>
                      <a:pt x="0" y="82"/>
                    </a:lnTo>
                    <a:lnTo>
                      <a:pt x="0" y="91"/>
                    </a:lnTo>
                    <a:lnTo>
                      <a:pt x="0" y="100"/>
                    </a:lnTo>
                    <a:lnTo>
                      <a:pt x="2" y="109"/>
                    </a:lnTo>
                    <a:lnTo>
                      <a:pt x="4" y="117"/>
                    </a:lnTo>
                    <a:lnTo>
                      <a:pt x="6" y="125"/>
                    </a:lnTo>
                    <a:lnTo>
                      <a:pt x="10" y="133"/>
                    </a:lnTo>
                    <a:lnTo>
                      <a:pt x="15" y="141"/>
                    </a:lnTo>
                    <a:lnTo>
                      <a:pt x="20" y="148"/>
                    </a:lnTo>
                    <a:lnTo>
                      <a:pt x="26" y="156"/>
                    </a:lnTo>
                    <a:lnTo>
                      <a:pt x="33" y="161"/>
                    </a:lnTo>
                    <a:lnTo>
                      <a:pt x="40" y="166"/>
                    </a:lnTo>
                    <a:lnTo>
                      <a:pt x="48" y="171"/>
                    </a:lnTo>
                    <a:lnTo>
                      <a:pt x="55" y="174"/>
                    </a:lnTo>
                    <a:lnTo>
                      <a:pt x="64" y="177"/>
                    </a:lnTo>
                    <a:lnTo>
                      <a:pt x="72" y="179"/>
                    </a:lnTo>
                    <a:lnTo>
                      <a:pt x="81" y="180"/>
                    </a:lnTo>
                    <a:lnTo>
                      <a:pt x="90" y="181"/>
                    </a:lnTo>
                    <a:lnTo>
                      <a:pt x="99" y="180"/>
                    </a:lnTo>
                    <a:lnTo>
                      <a:pt x="108" y="179"/>
                    </a:lnTo>
                    <a:lnTo>
                      <a:pt x="116" y="177"/>
                    </a:lnTo>
                    <a:lnTo>
                      <a:pt x="124" y="174"/>
                    </a:lnTo>
                    <a:lnTo>
                      <a:pt x="133" y="171"/>
                    </a:lnTo>
                    <a:lnTo>
                      <a:pt x="140" y="166"/>
                    </a:lnTo>
                    <a:lnTo>
                      <a:pt x="148" y="161"/>
                    </a:lnTo>
                    <a:lnTo>
                      <a:pt x="154" y="156"/>
                    </a:lnTo>
                    <a:lnTo>
                      <a:pt x="160" y="148"/>
                    </a:lnTo>
                    <a:lnTo>
                      <a:pt x="166" y="141"/>
                    </a:lnTo>
                    <a:lnTo>
                      <a:pt x="170" y="133"/>
                    </a:lnTo>
                    <a:lnTo>
                      <a:pt x="173" y="125"/>
                    </a:lnTo>
                    <a:lnTo>
                      <a:pt x="176" y="117"/>
                    </a:lnTo>
                    <a:lnTo>
                      <a:pt x="179" y="109"/>
                    </a:lnTo>
                    <a:lnTo>
                      <a:pt x="180" y="100"/>
                    </a:lnTo>
                    <a:lnTo>
                      <a:pt x="180" y="91"/>
                    </a:lnTo>
                    <a:lnTo>
                      <a:pt x="180" y="82"/>
                    </a:lnTo>
                    <a:lnTo>
                      <a:pt x="179" y="73"/>
                    </a:lnTo>
                    <a:lnTo>
                      <a:pt x="176" y="66"/>
                    </a:lnTo>
                    <a:lnTo>
                      <a:pt x="173" y="57"/>
                    </a:lnTo>
                    <a:lnTo>
                      <a:pt x="170" y="48"/>
                    </a:lnTo>
                    <a:lnTo>
                      <a:pt x="166" y="41"/>
                    </a:lnTo>
                    <a:lnTo>
                      <a:pt x="160" y="35"/>
                    </a:lnTo>
                    <a:lnTo>
                      <a:pt x="154" y="27"/>
                    </a:lnTo>
                    <a:lnTo>
                      <a:pt x="148" y="22"/>
                    </a:lnTo>
                    <a:lnTo>
                      <a:pt x="140" y="16"/>
                    </a:lnTo>
                    <a:lnTo>
                      <a:pt x="133" y="12"/>
                    </a:lnTo>
                    <a:lnTo>
                      <a:pt x="124" y="8"/>
                    </a:lnTo>
                    <a:lnTo>
                      <a:pt x="116" y="5"/>
                    </a:lnTo>
                    <a:lnTo>
                      <a:pt x="108" y="2"/>
                    </a:lnTo>
                    <a:lnTo>
                      <a:pt x="99" y="1"/>
                    </a:lnTo>
                    <a:lnTo>
                      <a:pt x="90" y="0"/>
                    </a:lnTo>
                    <a:lnTo>
                      <a:pt x="81" y="1"/>
                    </a:lnTo>
                    <a:lnTo>
                      <a:pt x="72" y="2"/>
                    </a:lnTo>
                    <a:lnTo>
                      <a:pt x="64" y="5"/>
                    </a:lnTo>
                    <a:lnTo>
                      <a:pt x="55" y="8"/>
                    </a:lnTo>
                    <a:lnTo>
                      <a:pt x="48" y="12"/>
                    </a:lnTo>
                    <a:lnTo>
                      <a:pt x="40" y="16"/>
                    </a:lnTo>
                    <a:lnTo>
                      <a:pt x="33" y="22"/>
                    </a:lnTo>
                    <a:lnTo>
                      <a:pt x="26" y="27"/>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sp>
          <p:nvSpPr>
            <p:cNvPr id="85" name="Freeform 25"/>
            <p:cNvSpPr>
              <a:spLocks noChangeAspect="1"/>
            </p:cNvSpPr>
            <p:nvPr/>
          </p:nvSpPr>
          <p:spPr bwMode="auto">
            <a:xfrm rot="10800000">
              <a:off x="2168447" y="2906543"/>
              <a:ext cx="1354610" cy="2330206"/>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chemeClr val="bg1">
                <a:lumMod val="85000"/>
              </a:schemeClr>
            </a:solidFill>
            <a:ln w="9525" cap="flat" cmpd="sng" algn="ctr">
              <a:noFill/>
              <a:prstDash val="solid"/>
            </a:ln>
            <a:effectLst>
              <a:outerShdw blurRad="25400" dist="38100" dir="2400000" algn="ctr" rotWithShape="0">
                <a:prstClr val="black">
                  <a:alpha val="10000"/>
                </a:prstClr>
              </a:outerShdw>
            </a:effectLst>
          </p:spPr>
          <p:txBody>
            <a:bodyPr anchor="ctr"/>
            <a:lstStyle/>
            <a:p>
              <a:pPr algn="ctr"/>
              <a:endParaRPr lang="da-DK" kern="0">
                <a:solidFill>
                  <a:sysClr val="window" lastClr="FFFFFF"/>
                </a:solidFill>
                <a:latin typeface="Century Gothic" panose="020B0502020202020204" pitchFamily="34" charset="0"/>
              </a:endParaRPr>
            </a:p>
          </p:txBody>
        </p:sp>
        <p:grpSp>
          <p:nvGrpSpPr>
            <p:cNvPr id="86" name="Group 148"/>
            <p:cNvGrpSpPr>
              <a:grpSpLocks noChangeAspect="1"/>
            </p:cNvGrpSpPr>
            <p:nvPr/>
          </p:nvGrpSpPr>
          <p:grpSpPr>
            <a:xfrm>
              <a:off x="2584823" y="4044564"/>
              <a:ext cx="653955" cy="653956"/>
              <a:chOff x="5465763" y="1343025"/>
              <a:chExt cx="285750" cy="285751"/>
            </a:xfrm>
            <a:solidFill>
              <a:schemeClr val="bg1"/>
            </a:solidFill>
          </p:grpSpPr>
          <p:sp>
            <p:nvSpPr>
              <p:cNvPr id="87" name="Freeform 77"/>
              <p:cNvSpPr>
                <a:spLocks noEditPoints="1"/>
              </p:cNvSpPr>
              <p:nvPr/>
            </p:nvSpPr>
            <p:spPr bwMode="auto">
              <a:xfrm>
                <a:off x="5622925" y="1500188"/>
                <a:ext cx="128588" cy="128588"/>
              </a:xfrm>
              <a:custGeom>
                <a:avLst/>
                <a:gdLst>
                  <a:gd name="T0" fmla="*/ 264 w 406"/>
                  <a:gd name="T1" fmla="*/ 230 h 405"/>
                  <a:gd name="T2" fmla="*/ 262 w 406"/>
                  <a:gd name="T3" fmla="*/ 239 h 405"/>
                  <a:gd name="T4" fmla="*/ 302 w 406"/>
                  <a:gd name="T5" fmla="*/ 352 h 405"/>
                  <a:gd name="T6" fmla="*/ 200 w 406"/>
                  <a:gd name="T7" fmla="*/ 286 h 405"/>
                  <a:gd name="T8" fmla="*/ 192 w 406"/>
                  <a:gd name="T9" fmla="*/ 286 h 405"/>
                  <a:gd name="T10" fmla="*/ 94 w 406"/>
                  <a:gd name="T11" fmla="*/ 349 h 405"/>
                  <a:gd name="T12" fmla="*/ 140 w 406"/>
                  <a:gd name="T13" fmla="*/ 240 h 405"/>
                  <a:gd name="T14" fmla="*/ 138 w 406"/>
                  <a:gd name="T15" fmla="*/ 230 h 405"/>
                  <a:gd name="T16" fmla="*/ 58 w 406"/>
                  <a:gd name="T17" fmla="*/ 165 h 405"/>
                  <a:gd name="T18" fmla="*/ 155 w 406"/>
                  <a:gd name="T19" fmla="*/ 164 h 405"/>
                  <a:gd name="T20" fmla="*/ 163 w 406"/>
                  <a:gd name="T21" fmla="*/ 158 h 405"/>
                  <a:gd name="T22" fmla="*/ 197 w 406"/>
                  <a:gd name="T23" fmla="*/ 55 h 405"/>
                  <a:gd name="T24" fmla="*/ 244 w 406"/>
                  <a:gd name="T25" fmla="*/ 159 h 405"/>
                  <a:gd name="T26" fmla="*/ 252 w 406"/>
                  <a:gd name="T27" fmla="*/ 164 h 405"/>
                  <a:gd name="T28" fmla="*/ 347 w 406"/>
                  <a:gd name="T29" fmla="*/ 165 h 405"/>
                  <a:gd name="T30" fmla="*/ 405 w 406"/>
                  <a:gd name="T31" fmla="*/ 144 h 405"/>
                  <a:gd name="T32" fmla="*/ 400 w 406"/>
                  <a:gd name="T33" fmla="*/ 138 h 405"/>
                  <a:gd name="T34" fmla="*/ 391 w 406"/>
                  <a:gd name="T35" fmla="*/ 135 h 405"/>
                  <a:gd name="T36" fmla="*/ 209 w 406"/>
                  <a:gd name="T37" fmla="*/ 8 h 405"/>
                  <a:gd name="T38" fmla="*/ 203 w 406"/>
                  <a:gd name="T39" fmla="*/ 2 h 405"/>
                  <a:gd name="T40" fmla="*/ 195 w 406"/>
                  <a:gd name="T41" fmla="*/ 0 h 405"/>
                  <a:gd name="T42" fmla="*/ 186 w 406"/>
                  <a:gd name="T43" fmla="*/ 3 h 405"/>
                  <a:gd name="T44" fmla="*/ 181 w 406"/>
                  <a:gd name="T45" fmla="*/ 9 h 405"/>
                  <a:gd name="T46" fmla="*/ 15 w 406"/>
                  <a:gd name="T47" fmla="*/ 135 h 405"/>
                  <a:gd name="T48" fmla="*/ 6 w 406"/>
                  <a:gd name="T49" fmla="*/ 138 h 405"/>
                  <a:gd name="T50" fmla="*/ 1 w 406"/>
                  <a:gd name="T51" fmla="*/ 144 h 405"/>
                  <a:gd name="T52" fmla="*/ 1 w 406"/>
                  <a:gd name="T53" fmla="*/ 154 h 405"/>
                  <a:gd name="T54" fmla="*/ 5 w 406"/>
                  <a:gd name="T55" fmla="*/ 161 h 405"/>
                  <a:gd name="T56" fmla="*/ 46 w 406"/>
                  <a:gd name="T57" fmla="*/ 384 h 405"/>
                  <a:gd name="T58" fmla="*/ 46 w 406"/>
                  <a:gd name="T59" fmla="*/ 394 h 405"/>
                  <a:gd name="T60" fmla="*/ 50 w 406"/>
                  <a:gd name="T61" fmla="*/ 402 h 405"/>
                  <a:gd name="T62" fmla="*/ 60 w 406"/>
                  <a:gd name="T63" fmla="*/ 405 h 405"/>
                  <a:gd name="T64" fmla="*/ 68 w 406"/>
                  <a:gd name="T65" fmla="*/ 403 h 405"/>
                  <a:gd name="T66" fmla="*/ 322 w 406"/>
                  <a:gd name="T67" fmla="*/ 403 h 405"/>
                  <a:gd name="T68" fmla="*/ 331 w 406"/>
                  <a:gd name="T69" fmla="*/ 405 h 405"/>
                  <a:gd name="T70" fmla="*/ 340 w 406"/>
                  <a:gd name="T71" fmla="*/ 403 h 405"/>
                  <a:gd name="T72" fmla="*/ 345 w 406"/>
                  <a:gd name="T73" fmla="*/ 394 h 405"/>
                  <a:gd name="T74" fmla="*/ 345 w 406"/>
                  <a:gd name="T75" fmla="*/ 385 h 405"/>
                  <a:gd name="T76" fmla="*/ 401 w 406"/>
                  <a:gd name="T77" fmla="*/ 161 h 405"/>
                  <a:gd name="T78" fmla="*/ 405 w 406"/>
                  <a:gd name="T79" fmla="*/ 154 h 405"/>
                  <a:gd name="T80" fmla="*/ 405 w 406"/>
                  <a:gd name="T81" fmla="*/ 14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6" h="405">
                    <a:moveTo>
                      <a:pt x="268" y="227"/>
                    </a:moveTo>
                    <a:lnTo>
                      <a:pt x="264" y="230"/>
                    </a:lnTo>
                    <a:lnTo>
                      <a:pt x="262" y="234"/>
                    </a:lnTo>
                    <a:lnTo>
                      <a:pt x="262" y="239"/>
                    </a:lnTo>
                    <a:lnTo>
                      <a:pt x="263" y="244"/>
                    </a:lnTo>
                    <a:lnTo>
                      <a:pt x="302" y="352"/>
                    </a:lnTo>
                    <a:lnTo>
                      <a:pt x="203" y="288"/>
                    </a:lnTo>
                    <a:lnTo>
                      <a:pt x="200" y="286"/>
                    </a:lnTo>
                    <a:lnTo>
                      <a:pt x="196" y="285"/>
                    </a:lnTo>
                    <a:lnTo>
                      <a:pt x="192" y="286"/>
                    </a:lnTo>
                    <a:lnTo>
                      <a:pt x="187" y="288"/>
                    </a:lnTo>
                    <a:lnTo>
                      <a:pt x="94" y="349"/>
                    </a:lnTo>
                    <a:lnTo>
                      <a:pt x="139" y="244"/>
                    </a:lnTo>
                    <a:lnTo>
                      <a:pt x="140" y="240"/>
                    </a:lnTo>
                    <a:lnTo>
                      <a:pt x="140" y="234"/>
                    </a:lnTo>
                    <a:lnTo>
                      <a:pt x="138" y="230"/>
                    </a:lnTo>
                    <a:lnTo>
                      <a:pt x="135" y="227"/>
                    </a:lnTo>
                    <a:lnTo>
                      <a:pt x="58" y="165"/>
                    </a:lnTo>
                    <a:lnTo>
                      <a:pt x="151" y="165"/>
                    </a:lnTo>
                    <a:lnTo>
                      <a:pt x="155" y="164"/>
                    </a:lnTo>
                    <a:lnTo>
                      <a:pt x="159" y="161"/>
                    </a:lnTo>
                    <a:lnTo>
                      <a:pt x="163" y="158"/>
                    </a:lnTo>
                    <a:lnTo>
                      <a:pt x="165" y="154"/>
                    </a:lnTo>
                    <a:lnTo>
                      <a:pt x="197" y="55"/>
                    </a:lnTo>
                    <a:lnTo>
                      <a:pt x="242" y="156"/>
                    </a:lnTo>
                    <a:lnTo>
                      <a:pt x="244" y="159"/>
                    </a:lnTo>
                    <a:lnTo>
                      <a:pt x="247" y="163"/>
                    </a:lnTo>
                    <a:lnTo>
                      <a:pt x="252" y="164"/>
                    </a:lnTo>
                    <a:lnTo>
                      <a:pt x="256" y="165"/>
                    </a:lnTo>
                    <a:lnTo>
                      <a:pt x="347" y="165"/>
                    </a:lnTo>
                    <a:lnTo>
                      <a:pt x="268" y="227"/>
                    </a:lnTo>
                    <a:close/>
                    <a:moveTo>
                      <a:pt x="405" y="144"/>
                    </a:moveTo>
                    <a:lnTo>
                      <a:pt x="403" y="140"/>
                    </a:lnTo>
                    <a:lnTo>
                      <a:pt x="400" y="138"/>
                    </a:lnTo>
                    <a:lnTo>
                      <a:pt x="395" y="136"/>
                    </a:lnTo>
                    <a:lnTo>
                      <a:pt x="391" y="135"/>
                    </a:lnTo>
                    <a:lnTo>
                      <a:pt x="266" y="135"/>
                    </a:lnTo>
                    <a:lnTo>
                      <a:pt x="209" y="8"/>
                    </a:lnTo>
                    <a:lnTo>
                      <a:pt x="207" y="4"/>
                    </a:lnTo>
                    <a:lnTo>
                      <a:pt x="203" y="2"/>
                    </a:lnTo>
                    <a:lnTo>
                      <a:pt x="199" y="0"/>
                    </a:lnTo>
                    <a:lnTo>
                      <a:pt x="195" y="0"/>
                    </a:lnTo>
                    <a:lnTo>
                      <a:pt x="190" y="1"/>
                    </a:lnTo>
                    <a:lnTo>
                      <a:pt x="186" y="3"/>
                    </a:lnTo>
                    <a:lnTo>
                      <a:pt x="183" y="6"/>
                    </a:lnTo>
                    <a:lnTo>
                      <a:pt x="181" y="9"/>
                    </a:lnTo>
                    <a:lnTo>
                      <a:pt x="139" y="135"/>
                    </a:lnTo>
                    <a:lnTo>
                      <a:pt x="15" y="135"/>
                    </a:lnTo>
                    <a:lnTo>
                      <a:pt x="10" y="136"/>
                    </a:lnTo>
                    <a:lnTo>
                      <a:pt x="6" y="138"/>
                    </a:lnTo>
                    <a:lnTo>
                      <a:pt x="3" y="141"/>
                    </a:lnTo>
                    <a:lnTo>
                      <a:pt x="1" y="144"/>
                    </a:lnTo>
                    <a:lnTo>
                      <a:pt x="0" y="150"/>
                    </a:lnTo>
                    <a:lnTo>
                      <a:pt x="1" y="154"/>
                    </a:lnTo>
                    <a:lnTo>
                      <a:pt x="3" y="158"/>
                    </a:lnTo>
                    <a:lnTo>
                      <a:pt x="5" y="161"/>
                    </a:lnTo>
                    <a:lnTo>
                      <a:pt x="107" y="243"/>
                    </a:lnTo>
                    <a:lnTo>
                      <a:pt x="46" y="384"/>
                    </a:lnTo>
                    <a:lnTo>
                      <a:pt x="45" y="389"/>
                    </a:lnTo>
                    <a:lnTo>
                      <a:pt x="46" y="394"/>
                    </a:lnTo>
                    <a:lnTo>
                      <a:pt x="47" y="398"/>
                    </a:lnTo>
                    <a:lnTo>
                      <a:pt x="50" y="402"/>
                    </a:lnTo>
                    <a:lnTo>
                      <a:pt x="55" y="405"/>
                    </a:lnTo>
                    <a:lnTo>
                      <a:pt x="60" y="405"/>
                    </a:lnTo>
                    <a:lnTo>
                      <a:pt x="64" y="405"/>
                    </a:lnTo>
                    <a:lnTo>
                      <a:pt x="68" y="403"/>
                    </a:lnTo>
                    <a:lnTo>
                      <a:pt x="196" y="318"/>
                    </a:lnTo>
                    <a:lnTo>
                      <a:pt x="322" y="403"/>
                    </a:lnTo>
                    <a:lnTo>
                      <a:pt x="327" y="405"/>
                    </a:lnTo>
                    <a:lnTo>
                      <a:pt x="331" y="405"/>
                    </a:lnTo>
                    <a:lnTo>
                      <a:pt x="336" y="405"/>
                    </a:lnTo>
                    <a:lnTo>
                      <a:pt x="340" y="403"/>
                    </a:lnTo>
                    <a:lnTo>
                      <a:pt x="343" y="398"/>
                    </a:lnTo>
                    <a:lnTo>
                      <a:pt x="345" y="394"/>
                    </a:lnTo>
                    <a:lnTo>
                      <a:pt x="346" y="390"/>
                    </a:lnTo>
                    <a:lnTo>
                      <a:pt x="345" y="385"/>
                    </a:lnTo>
                    <a:lnTo>
                      <a:pt x="294" y="244"/>
                    </a:lnTo>
                    <a:lnTo>
                      <a:pt x="401" y="161"/>
                    </a:lnTo>
                    <a:lnTo>
                      <a:pt x="404" y="158"/>
                    </a:lnTo>
                    <a:lnTo>
                      <a:pt x="405" y="154"/>
                    </a:lnTo>
                    <a:lnTo>
                      <a:pt x="406" y="150"/>
                    </a:lnTo>
                    <a:lnTo>
                      <a:pt x="405" y="14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88" name="Freeform 78"/>
              <p:cNvSpPr>
                <a:spLocks/>
              </p:cNvSpPr>
              <p:nvPr/>
            </p:nvSpPr>
            <p:spPr bwMode="auto">
              <a:xfrm>
                <a:off x="5465763" y="1343025"/>
                <a:ext cx="168275" cy="238125"/>
              </a:xfrm>
              <a:custGeom>
                <a:avLst/>
                <a:gdLst>
                  <a:gd name="T0" fmla="*/ 461 w 531"/>
                  <a:gd name="T1" fmla="*/ 460 h 752"/>
                  <a:gd name="T2" fmla="*/ 483 w 531"/>
                  <a:gd name="T3" fmla="*/ 349 h 752"/>
                  <a:gd name="T4" fmla="*/ 502 w 531"/>
                  <a:gd name="T5" fmla="*/ 294 h 752"/>
                  <a:gd name="T6" fmla="*/ 519 w 531"/>
                  <a:gd name="T7" fmla="*/ 253 h 752"/>
                  <a:gd name="T8" fmla="*/ 526 w 531"/>
                  <a:gd name="T9" fmla="*/ 204 h 752"/>
                  <a:gd name="T10" fmla="*/ 509 w 531"/>
                  <a:gd name="T11" fmla="*/ 172 h 752"/>
                  <a:gd name="T12" fmla="*/ 522 w 531"/>
                  <a:gd name="T13" fmla="*/ 66 h 752"/>
                  <a:gd name="T14" fmla="*/ 489 w 531"/>
                  <a:gd name="T15" fmla="*/ 24 h 752"/>
                  <a:gd name="T16" fmla="*/ 428 w 531"/>
                  <a:gd name="T17" fmla="*/ 3 h 752"/>
                  <a:gd name="T18" fmla="*/ 307 w 531"/>
                  <a:gd name="T19" fmla="*/ 12 h 752"/>
                  <a:gd name="T20" fmla="*/ 262 w 531"/>
                  <a:gd name="T21" fmla="*/ 39 h 752"/>
                  <a:gd name="T22" fmla="*/ 227 w 531"/>
                  <a:gd name="T23" fmla="*/ 55 h 752"/>
                  <a:gd name="T24" fmla="*/ 200 w 531"/>
                  <a:gd name="T25" fmla="*/ 78 h 752"/>
                  <a:gd name="T26" fmla="*/ 200 w 531"/>
                  <a:gd name="T27" fmla="*/ 148 h 752"/>
                  <a:gd name="T28" fmla="*/ 200 w 531"/>
                  <a:gd name="T29" fmla="*/ 179 h 752"/>
                  <a:gd name="T30" fmla="*/ 187 w 531"/>
                  <a:gd name="T31" fmla="*/ 221 h 752"/>
                  <a:gd name="T32" fmla="*/ 200 w 531"/>
                  <a:gd name="T33" fmla="*/ 263 h 752"/>
                  <a:gd name="T34" fmla="*/ 218 w 531"/>
                  <a:gd name="T35" fmla="*/ 319 h 752"/>
                  <a:gd name="T36" fmla="*/ 254 w 531"/>
                  <a:gd name="T37" fmla="*/ 383 h 752"/>
                  <a:gd name="T38" fmla="*/ 214 w 531"/>
                  <a:gd name="T39" fmla="*/ 475 h 752"/>
                  <a:gd name="T40" fmla="*/ 69 w 531"/>
                  <a:gd name="T41" fmla="*/ 530 h 752"/>
                  <a:gd name="T42" fmla="*/ 23 w 531"/>
                  <a:gd name="T43" fmla="*/ 568 h 752"/>
                  <a:gd name="T44" fmla="*/ 0 w 531"/>
                  <a:gd name="T45" fmla="*/ 717 h 752"/>
                  <a:gd name="T46" fmla="*/ 7 w 531"/>
                  <a:gd name="T47" fmla="*/ 750 h 752"/>
                  <a:gd name="T48" fmla="*/ 30 w 531"/>
                  <a:gd name="T49" fmla="*/ 722 h 752"/>
                  <a:gd name="T50" fmla="*/ 49 w 531"/>
                  <a:gd name="T51" fmla="*/ 586 h 752"/>
                  <a:gd name="T52" fmla="*/ 104 w 531"/>
                  <a:gd name="T53" fmla="*/ 546 h 752"/>
                  <a:gd name="T54" fmla="*/ 248 w 531"/>
                  <a:gd name="T55" fmla="*/ 495 h 752"/>
                  <a:gd name="T56" fmla="*/ 301 w 531"/>
                  <a:gd name="T57" fmla="*/ 467 h 752"/>
                  <a:gd name="T58" fmla="*/ 292 w 531"/>
                  <a:gd name="T59" fmla="*/ 376 h 752"/>
                  <a:gd name="T60" fmla="*/ 251 w 531"/>
                  <a:gd name="T61" fmla="*/ 323 h 752"/>
                  <a:gd name="T62" fmla="*/ 238 w 531"/>
                  <a:gd name="T63" fmla="*/ 255 h 752"/>
                  <a:gd name="T64" fmla="*/ 227 w 531"/>
                  <a:gd name="T65" fmla="*/ 244 h 752"/>
                  <a:gd name="T66" fmla="*/ 218 w 531"/>
                  <a:gd name="T67" fmla="*/ 211 h 752"/>
                  <a:gd name="T68" fmla="*/ 232 w 531"/>
                  <a:gd name="T69" fmla="*/ 195 h 752"/>
                  <a:gd name="T70" fmla="*/ 238 w 531"/>
                  <a:gd name="T71" fmla="*/ 176 h 752"/>
                  <a:gd name="T72" fmla="*/ 224 w 531"/>
                  <a:gd name="T73" fmla="*/ 98 h 752"/>
                  <a:gd name="T74" fmla="*/ 238 w 531"/>
                  <a:gd name="T75" fmla="*/ 83 h 752"/>
                  <a:gd name="T76" fmla="*/ 267 w 531"/>
                  <a:gd name="T77" fmla="*/ 83 h 752"/>
                  <a:gd name="T78" fmla="*/ 278 w 531"/>
                  <a:gd name="T79" fmla="*/ 68 h 752"/>
                  <a:gd name="T80" fmla="*/ 305 w 531"/>
                  <a:gd name="T81" fmla="*/ 45 h 752"/>
                  <a:gd name="T82" fmla="*/ 406 w 531"/>
                  <a:gd name="T83" fmla="*/ 31 h 752"/>
                  <a:gd name="T84" fmla="*/ 477 w 531"/>
                  <a:gd name="T85" fmla="*/ 52 h 752"/>
                  <a:gd name="T86" fmla="*/ 496 w 531"/>
                  <a:gd name="T87" fmla="*/ 85 h 752"/>
                  <a:gd name="T88" fmla="*/ 475 w 531"/>
                  <a:gd name="T89" fmla="*/ 172 h 752"/>
                  <a:gd name="T90" fmla="*/ 481 w 531"/>
                  <a:gd name="T91" fmla="*/ 193 h 752"/>
                  <a:gd name="T92" fmla="*/ 496 w 531"/>
                  <a:gd name="T93" fmla="*/ 209 h 752"/>
                  <a:gd name="T94" fmla="*/ 486 w 531"/>
                  <a:gd name="T95" fmla="*/ 244 h 752"/>
                  <a:gd name="T96" fmla="*/ 474 w 531"/>
                  <a:gd name="T97" fmla="*/ 255 h 752"/>
                  <a:gd name="T98" fmla="*/ 465 w 531"/>
                  <a:gd name="T99" fmla="*/ 318 h 752"/>
                  <a:gd name="T100" fmla="*/ 432 w 531"/>
                  <a:gd name="T101" fmla="*/ 361 h 752"/>
                  <a:gd name="T102" fmla="*/ 422 w 531"/>
                  <a:gd name="T103" fmla="*/ 467 h 752"/>
                  <a:gd name="T104" fmla="*/ 461 w 531"/>
                  <a:gd name="T105" fmla="*/ 49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1" h="752">
                    <a:moveTo>
                      <a:pt x="531" y="486"/>
                    </a:moveTo>
                    <a:lnTo>
                      <a:pt x="516" y="480"/>
                    </a:lnTo>
                    <a:lnTo>
                      <a:pt x="502" y="475"/>
                    </a:lnTo>
                    <a:lnTo>
                      <a:pt x="487" y="470"/>
                    </a:lnTo>
                    <a:lnTo>
                      <a:pt x="472" y="463"/>
                    </a:lnTo>
                    <a:lnTo>
                      <a:pt x="461" y="460"/>
                    </a:lnTo>
                    <a:lnTo>
                      <a:pt x="452" y="456"/>
                    </a:lnTo>
                    <a:lnTo>
                      <a:pt x="452" y="384"/>
                    </a:lnTo>
                    <a:lnTo>
                      <a:pt x="458" y="379"/>
                    </a:lnTo>
                    <a:lnTo>
                      <a:pt x="466" y="371"/>
                    </a:lnTo>
                    <a:lnTo>
                      <a:pt x="474" y="361"/>
                    </a:lnTo>
                    <a:lnTo>
                      <a:pt x="483" y="349"/>
                    </a:lnTo>
                    <a:lnTo>
                      <a:pt x="486" y="341"/>
                    </a:lnTo>
                    <a:lnTo>
                      <a:pt x="490" y="334"/>
                    </a:lnTo>
                    <a:lnTo>
                      <a:pt x="493" y="325"/>
                    </a:lnTo>
                    <a:lnTo>
                      <a:pt x="497" y="315"/>
                    </a:lnTo>
                    <a:lnTo>
                      <a:pt x="500" y="306"/>
                    </a:lnTo>
                    <a:lnTo>
                      <a:pt x="502" y="294"/>
                    </a:lnTo>
                    <a:lnTo>
                      <a:pt x="503" y="283"/>
                    </a:lnTo>
                    <a:lnTo>
                      <a:pt x="504" y="270"/>
                    </a:lnTo>
                    <a:lnTo>
                      <a:pt x="509" y="267"/>
                    </a:lnTo>
                    <a:lnTo>
                      <a:pt x="513" y="263"/>
                    </a:lnTo>
                    <a:lnTo>
                      <a:pt x="516" y="259"/>
                    </a:lnTo>
                    <a:lnTo>
                      <a:pt x="519" y="253"/>
                    </a:lnTo>
                    <a:lnTo>
                      <a:pt x="522" y="246"/>
                    </a:lnTo>
                    <a:lnTo>
                      <a:pt x="525" y="238"/>
                    </a:lnTo>
                    <a:lnTo>
                      <a:pt x="526" y="229"/>
                    </a:lnTo>
                    <a:lnTo>
                      <a:pt x="527" y="220"/>
                    </a:lnTo>
                    <a:lnTo>
                      <a:pt x="527" y="211"/>
                    </a:lnTo>
                    <a:lnTo>
                      <a:pt x="526" y="204"/>
                    </a:lnTo>
                    <a:lnTo>
                      <a:pt x="524" y="197"/>
                    </a:lnTo>
                    <a:lnTo>
                      <a:pt x="521" y="191"/>
                    </a:lnTo>
                    <a:lnTo>
                      <a:pt x="519" y="185"/>
                    </a:lnTo>
                    <a:lnTo>
                      <a:pt x="516" y="179"/>
                    </a:lnTo>
                    <a:lnTo>
                      <a:pt x="512" y="175"/>
                    </a:lnTo>
                    <a:lnTo>
                      <a:pt x="509" y="172"/>
                    </a:lnTo>
                    <a:lnTo>
                      <a:pt x="516" y="151"/>
                    </a:lnTo>
                    <a:lnTo>
                      <a:pt x="522" y="126"/>
                    </a:lnTo>
                    <a:lnTo>
                      <a:pt x="526" y="112"/>
                    </a:lnTo>
                    <a:lnTo>
                      <a:pt x="527" y="97"/>
                    </a:lnTo>
                    <a:lnTo>
                      <a:pt x="526" y="82"/>
                    </a:lnTo>
                    <a:lnTo>
                      <a:pt x="522" y="66"/>
                    </a:lnTo>
                    <a:lnTo>
                      <a:pt x="520" y="57"/>
                    </a:lnTo>
                    <a:lnTo>
                      <a:pt x="516" y="48"/>
                    </a:lnTo>
                    <a:lnTo>
                      <a:pt x="511" y="42"/>
                    </a:lnTo>
                    <a:lnTo>
                      <a:pt x="504" y="34"/>
                    </a:lnTo>
                    <a:lnTo>
                      <a:pt x="497" y="29"/>
                    </a:lnTo>
                    <a:lnTo>
                      <a:pt x="489" y="24"/>
                    </a:lnTo>
                    <a:lnTo>
                      <a:pt x="480" y="18"/>
                    </a:lnTo>
                    <a:lnTo>
                      <a:pt x="471" y="14"/>
                    </a:lnTo>
                    <a:lnTo>
                      <a:pt x="460" y="11"/>
                    </a:lnTo>
                    <a:lnTo>
                      <a:pt x="451" y="8"/>
                    </a:lnTo>
                    <a:lnTo>
                      <a:pt x="440" y="6"/>
                    </a:lnTo>
                    <a:lnTo>
                      <a:pt x="428" y="3"/>
                    </a:lnTo>
                    <a:lnTo>
                      <a:pt x="407" y="1"/>
                    </a:lnTo>
                    <a:lnTo>
                      <a:pt x="385" y="0"/>
                    </a:lnTo>
                    <a:lnTo>
                      <a:pt x="366" y="0"/>
                    </a:lnTo>
                    <a:lnTo>
                      <a:pt x="346" y="2"/>
                    </a:lnTo>
                    <a:lnTo>
                      <a:pt x="326" y="7"/>
                    </a:lnTo>
                    <a:lnTo>
                      <a:pt x="307" y="12"/>
                    </a:lnTo>
                    <a:lnTo>
                      <a:pt x="298" y="15"/>
                    </a:lnTo>
                    <a:lnTo>
                      <a:pt x="290" y="19"/>
                    </a:lnTo>
                    <a:lnTo>
                      <a:pt x="281" y="24"/>
                    </a:lnTo>
                    <a:lnTo>
                      <a:pt x="275" y="28"/>
                    </a:lnTo>
                    <a:lnTo>
                      <a:pt x="267" y="33"/>
                    </a:lnTo>
                    <a:lnTo>
                      <a:pt x="262" y="39"/>
                    </a:lnTo>
                    <a:lnTo>
                      <a:pt x="257" y="45"/>
                    </a:lnTo>
                    <a:lnTo>
                      <a:pt x="252" y="53"/>
                    </a:lnTo>
                    <a:lnTo>
                      <a:pt x="245" y="53"/>
                    </a:lnTo>
                    <a:lnTo>
                      <a:pt x="238" y="53"/>
                    </a:lnTo>
                    <a:lnTo>
                      <a:pt x="232" y="54"/>
                    </a:lnTo>
                    <a:lnTo>
                      <a:pt x="227" y="55"/>
                    </a:lnTo>
                    <a:lnTo>
                      <a:pt x="221" y="57"/>
                    </a:lnTo>
                    <a:lnTo>
                      <a:pt x="216" y="60"/>
                    </a:lnTo>
                    <a:lnTo>
                      <a:pt x="212" y="63"/>
                    </a:lnTo>
                    <a:lnTo>
                      <a:pt x="207" y="67"/>
                    </a:lnTo>
                    <a:lnTo>
                      <a:pt x="203" y="72"/>
                    </a:lnTo>
                    <a:lnTo>
                      <a:pt x="200" y="78"/>
                    </a:lnTo>
                    <a:lnTo>
                      <a:pt x="198" y="84"/>
                    </a:lnTo>
                    <a:lnTo>
                      <a:pt x="195" y="91"/>
                    </a:lnTo>
                    <a:lnTo>
                      <a:pt x="194" y="105"/>
                    </a:lnTo>
                    <a:lnTo>
                      <a:pt x="194" y="119"/>
                    </a:lnTo>
                    <a:lnTo>
                      <a:pt x="197" y="134"/>
                    </a:lnTo>
                    <a:lnTo>
                      <a:pt x="200" y="148"/>
                    </a:lnTo>
                    <a:lnTo>
                      <a:pt x="203" y="161"/>
                    </a:lnTo>
                    <a:lnTo>
                      <a:pt x="206" y="173"/>
                    </a:lnTo>
                    <a:lnTo>
                      <a:pt x="206" y="173"/>
                    </a:lnTo>
                    <a:lnTo>
                      <a:pt x="206" y="174"/>
                    </a:lnTo>
                    <a:lnTo>
                      <a:pt x="203" y="176"/>
                    </a:lnTo>
                    <a:lnTo>
                      <a:pt x="200" y="179"/>
                    </a:lnTo>
                    <a:lnTo>
                      <a:pt x="197" y="183"/>
                    </a:lnTo>
                    <a:lnTo>
                      <a:pt x="193" y="188"/>
                    </a:lnTo>
                    <a:lnTo>
                      <a:pt x="191" y="195"/>
                    </a:lnTo>
                    <a:lnTo>
                      <a:pt x="188" y="203"/>
                    </a:lnTo>
                    <a:lnTo>
                      <a:pt x="187" y="211"/>
                    </a:lnTo>
                    <a:lnTo>
                      <a:pt x="187" y="221"/>
                    </a:lnTo>
                    <a:lnTo>
                      <a:pt x="187" y="230"/>
                    </a:lnTo>
                    <a:lnTo>
                      <a:pt x="188" y="237"/>
                    </a:lnTo>
                    <a:lnTo>
                      <a:pt x="190" y="245"/>
                    </a:lnTo>
                    <a:lnTo>
                      <a:pt x="192" y="251"/>
                    </a:lnTo>
                    <a:lnTo>
                      <a:pt x="195" y="257"/>
                    </a:lnTo>
                    <a:lnTo>
                      <a:pt x="200" y="263"/>
                    </a:lnTo>
                    <a:lnTo>
                      <a:pt x="204" y="267"/>
                    </a:lnTo>
                    <a:lnTo>
                      <a:pt x="209" y="270"/>
                    </a:lnTo>
                    <a:lnTo>
                      <a:pt x="210" y="283"/>
                    </a:lnTo>
                    <a:lnTo>
                      <a:pt x="213" y="296"/>
                    </a:lnTo>
                    <a:lnTo>
                      <a:pt x="215" y="308"/>
                    </a:lnTo>
                    <a:lnTo>
                      <a:pt x="218" y="319"/>
                    </a:lnTo>
                    <a:lnTo>
                      <a:pt x="222" y="329"/>
                    </a:lnTo>
                    <a:lnTo>
                      <a:pt x="227" y="339"/>
                    </a:lnTo>
                    <a:lnTo>
                      <a:pt x="231" y="349"/>
                    </a:lnTo>
                    <a:lnTo>
                      <a:pt x="235" y="356"/>
                    </a:lnTo>
                    <a:lnTo>
                      <a:pt x="245" y="371"/>
                    </a:lnTo>
                    <a:lnTo>
                      <a:pt x="254" y="383"/>
                    </a:lnTo>
                    <a:lnTo>
                      <a:pt x="264" y="391"/>
                    </a:lnTo>
                    <a:lnTo>
                      <a:pt x="270" y="398"/>
                    </a:lnTo>
                    <a:lnTo>
                      <a:pt x="270" y="456"/>
                    </a:lnTo>
                    <a:lnTo>
                      <a:pt x="252" y="462"/>
                    </a:lnTo>
                    <a:lnTo>
                      <a:pt x="233" y="469"/>
                    </a:lnTo>
                    <a:lnTo>
                      <a:pt x="214" y="475"/>
                    </a:lnTo>
                    <a:lnTo>
                      <a:pt x="194" y="482"/>
                    </a:lnTo>
                    <a:lnTo>
                      <a:pt x="163" y="492"/>
                    </a:lnTo>
                    <a:lnTo>
                      <a:pt x="133" y="503"/>
                    </a:lnTo>
                    <a:lnTo>
                      <a:pt x="105" y="513"/>
                    </a:lnTo>
                    <a:lnTo>
                      <a:pt x="81" y="524"/>
                    </a:lnTo>
                    <a:lnTo>
                      <a:pt x="69" y="530"/>
                    </a:lnTo>
                    <a:lnTo>
                      <a:pt x="58" y="535"/>
                    </a:lnTo>
                    <a:lnTo>
                      <a:pt x="50" y="542"/>
                    </a:lnTo>
                    <a:lnTo>
                      <a:pt x="41" y="548"/>
                    </a:lnTo>
                    <a:lnTo>
                      <a:pt x="34" y="554"/>
                    </a:lnTo>
                    <a:lnTo>
                      <a:pt x="28" y="562"/>
                    </a:lnTo>
                    <a:lnTo>
                      <a:pt x="23" y="568"/>
                    </a:lnTo>
                    <a:lnTo>
                      <a:pt x="20" y="576"/>
                    </a:lnTo>
                    <a:lnTo>
                      <a:pt x="14" y="599"/>
                    </a:lnTo>
                    <a:lnTo>
                      <a:pt x="9" y="624"/>
                    </a:lnTo>
                    <a:lnTo>
                      <a:pt x="6" y="651"/>
                    </a:lnTo>
                    <a:lnTo>
                      <a:pt x="4" y="676"/>
                    </a:lnTo>
                    <a:lnTo>
                      <a:pt x="0" y="717"/>
                    </a:lnTo>
                    <a:lnTo>
                      <a:pt x="0" y="737"/>
                    </a:lnTo>
                    <a:lnTo>
                      <a:pt x="0" y="740"/>
                    </a:lnTo>
                    <a:lnTo>
                      <a:pt x="1" y="742"/>
                    </a:lnTo>
                    <a:lnTo>
                      <a:pt x="2" y="745"/>
                    </a:lnTo>
                    <a:lnTo>
                      <a:pt x="5" y="747"/>
                    </a:lnTo>
                    <a:lnTo>
                      <a:pt x="7" y="750"/>
                    </a:lnTo>
                    <a:lnTo>
                      <a:pt x="10" y="751"/>
                    </a:lnTo>
                    <a:lnTo>
                      <a:pt x="12" y="752"/>
                    </a:lnTo>
                    <a:lnTo>
                      <a:pt x="15" y="752"/>
                    </a:lnTo>
                    <a:lnTo>
                      <a:pt x="407" y="752"/>
                    </a:lnTo>
                    <a:lnTo>
                      <a:pt x="407" y="722"/>
                    </a:lnTo>
                    <a:lnTo>
                      <a:pt x="30" y="722"/>
                    </a:lnTo>
                    <a:lnTo>
                      <a:pt x="32" y="694"/>
                    </a:lnTo>
                    <a:lnTo>
                      <a:pt x="36" y="657"/>
                    </a:lnTo>
                    <a:lnTo>
                      <a:pt x="38" y="638"/>
                    </a:lnTo>
                    <a:lnTo>
                      <a:pt x="40" y="620"/>
                    </a:lnTo>
                    <a:lnTo>
                      <a:pt x="44" y="602"/>
                    </a:lnTo>
                    <a:lnTo>
                      <a:pt x="49" y="586"/>
                    </a:lnTo>
                    <a:lnTo>
                      <a:pt x="51" y="581"/>
                    </a:lnTo>
                    <a:lnTo>
                      <a:pt x="55" y="576"/>
                    </a:lnTo>
                    <a:lnTo>
                      <a:pt x="60" y="571"/>
                    </a:lnTo>
                    <a:lnTo>
                      <a:pt x="67" y="565"/>
                    </a:lnTo>
                    <a:lnTo>
                      <a:pt x="84" y="556"/>
                    </a:lnTo>
                    <a:lnTo>
                      <a:pt x="104" y="546"/>
                    </a:lnTo>
                    <a:lnTo>
                      <a:pt x="127" y="537"/>
                    </a:lnTo>
                    <a:lnTo>
                      <a:pt x="153" y="528"/>
                    </a:lnTo>
                    <a:lnTo>
                      <a:pt x="178" y="519"/>
                    </a:lnTo>
                    <a:lnTo>
                      <a:pt x="204" y="510"/>
                    </a:lnTo>
                    <a:lnTo>
                      <a:pt x="227" y="503"/>
                    </a:lnTo>
                    <a:lnTo>
                      <a:pt x="248" y="495"/>
                    </a:lnTo>
                    <a:lnTo>
                      <a:pt x="269" y="488"/>
                    </a:lnTo>
                    <a:lnTo>
                      <a:pt x="291" y="480"/>
                    </a:lnTo>
                    <a:lnTo>
                      <a:pt x="295" y="478"/>
                    </a:lnTo>
                    <a:lnTo>
                      <a:pt x="298" y="475"/>
                    </a:lnTo>
                    <a:lnTo>
                      <a:pt x="301" y="471"/>
                    </a:lnTo>
                    <a:lnTo>
                      <a:pt x="301" y="467"/>
                    </a:lnTo>
                    <a:lnTo>
                      <a:pt x="301" y="391"/>
                    </a:lnTo>
                    <a:lnTo>
                      <a:pt x="301" y="387"/>
                    </a:lnTo>
                    <a:lnTo>
                      <a:pt x="299" y="384"/>
                    </a:lnTo>
                    <a:lnTo>
                      <a:pt x="297" y="381"/>
                    </a:lnTo>
                    <a:lnTo>
                      <a:pt x="294" y="379"/>
                    </a:lnTo>
                    <a:lnTo>
                      <a:pt x="292" y="376"/>
                    </a:lnTo>
                    <a:lnTo>
                      <a:pt x="285" y="371"/>
                    </a:lnTo>
                    <a:lnTo>
                      <a:pt x="277" y="361"/>
                    </a:lnTo>
                    <a:lnTo>
                      <a:pt x="266" y="349"/>
                    </a:lnTo>
                    <a:lnTo>
                      <a:pt x="261" y="341"/>
                    </a:lnTo>
                    <a:lnTo>
                      <a:pt x="257" y="333"/>
                    </a:lnTo>
                    <a:lnTo>
                      <a:pt x="251" y="323"/>
                    </a:lnTo>
                    <a:lnTo>
                      <a:pt x="248" y="312"/>
                    </a:lnTo>
                    <a:lnTo>
                      <a:pt x="244" y="300"/>
                    </a:lnTo>
                    <a:lnTo>
                      <a:pt x="242" y="287"/>
                    </a:lnTo>
                    <a:lnTo>
                      <a:pt x="239" y="274"/>
                    </a:lnTo>
                    <a:lnTo>
                      <a:pt x="239" y="259"/>
                    </a:lnTo>
                    <a:lnTo>
                      <a:pt x="238" y="255"/>
                    </a:lnTo>
                    <a:lnTo>
                      <a:pt x="237" y="253"/>
                    </a:lnTo>
                    <a:lnTo>
                      <a:pt x="236" y="250"/>
                    </a:lnTo>
                    <a:lnTo>
                      <a:pt x="234" y="248"/>
                    </a:lnTo>
                    <a:lnTo>
                      <a:pt x="232" y="247"/>
                    </a:lnTo>
                    <a:lnTo>
                      <a:pt x="230" y="245"/>
                    </a:lnTo>
                    <a:lnTo>
                      <a:pt x="227" y="244"/>
                    </a:lnTo>
                    <a:lnTo>
                      <a:pt x="224" y="244"/>
                    </a:lnTo>
                    <a:lnTo>
                      <a:pt x="222" y="242"/>
                    </a:lnTo>
                    <a:lnTo>
                      <a:pt x="219" y="237"/>
                    </a:lnTo>
                    <a:lnTo>
                      <a:pt x="218" y="231"/>
                    </a:lnTo>
                    <a:lnTo>
                      <a:pt x="217" y="221"/>
                    </a:lnTo>
                    <a:lnTo>
                      <a:pt x="218" y="211"/>
                    </a:lnTo>
                    <a:lnTo>
                      <a:pt x="219" y="204"/>
                    </a:lnTo>
                    <a:lnTo>
                      <a:pt x="222" y="200"/>
                    </a:lnTo>
                    <a:lnTo>
                      <a:pt x="224" y="198"/>
                    </a:lnTo>
                    <a:lnTo>
                      <a:pt x="227" y="197"/>
                    </a:lnTo>
                    <a:lnTo>
                      <a:pt x="230" y="196"/>
                    </a:lnTo>
                    <a:lnTo>
                      <a:pt x="232" y="195"/>
                    </a:lnTo>
                    <a:lnTo>
                      <a:pt x="234" y="193"/>
                    </a:lnTo>
                    <a:lnTo>
                      <a:pt x="236" y="191"/>
                    </a:lnTo>
                    <a:lnTo>
                      <a:pt x="237" y="189"/>
                    </a:lnTo>
                    <a:lnTo>
                      <a:pt x="238" y="186"/>
                    </a:lnTo>
                    <a:lnTo>
                      <a:pt x="239" y="183"/>
                    </a:lnTo>
                    <a:lnTo>
                      <a:pt x="238" y="176"/>
                    </a:lnTo>
                    <a:lnTo>
                      <a:pt x="235" y="164"/>
                    </a:lnTo>
                    <a:lnTo>
                      <a:pt x="230" y="147"/>
                    </a:lnTo>
                    <a:lnTo>
                      <a:pt x="225" y="125"/>
                    </a:lnTo>
                    <a:lnTo>
                      <a:pt x="224" y="114"/>
                    </a:lnTo>
                    <a:lnTo>
                      <a:pt x="224" y="103"/>
                    </a:lnTo>
                    <a:lnTo>
                      <a:pt x="224" y="98"/>
                    </a:lnTo>
                    <a:lnTo>
                      <a:pt x="225" y="95"/>
                    </a:lnTo>
                    <a:lnTo>
                      <a:pt x="228" y="90"/>
                    </a:lnTo>
                    <a:lnTo>
                      <a:pt x="230" y="87"/>
                    </a:lnTo>
                    <a:lnTo>
                      <a:pt x="232" y="85"/>
                    </a:lnTo>
                    <a:lnTo>
                      <a:pt x="235" y="84"/>
                    </a:lnTo>
                    <a:lnTo>
                      <a:pt x="238" y="83"/>
                    </a:lnTo>
                    <a:lnTo>
                      <a:pt x="243" y="83"/>
                    </a:lnTo>
                    <a:lnTo>
                      <a:pt x="251" y="83"/>
                    </a:lnTo>
                    <a:lnTo>
                      <a:pt x="259" y="84"/>
                    </a:lnTo>
                    <a:lnTo>
                      <a:pt x="262" y="84"/>
                    </a:lnTo>
                    <a:lnTo>
                      <a:pt x="265" y="84"/>
                    </a:lnTo>
                    <a:lnTo>
                      <a:pt x="267" y="83"/>
                    </a:lnTo>
                    <a:lnTo>
                      <a:pt x="269" y="82"/>
                    </a:lnTo>
                    <a:lnTo>
                      <a:pt x="273" y="81"/>
                    </a:lnTo>
                    <a:lnTo>
                      <a:pt x="274" y="78"/>
                    </a:lnTo>
                    <a:lnTo>
                      <a:pt x="276" y="75"/>
                    </a:lnTo>
                    <a:lnTo>
                      <a:pt x="276" y="73"/>
                    </a:lnTo>
                    <a:lnTo>
                      <a:pt x="278" y="68"/>
                    </a:lnTo>
                    <a:lnTo>
                      <a:pt x="280" y="63"/>
                    </a:lnTo>
                    <a:lnTo>
                      <a:pt x="283" y="59"/>
                    </a:lnTo>
                    <a:lnTo>
                      <a:pt x="288" y="56"/>
                    </a:lnTo>
                    <a:lnTo>
                      <a:pt x="293" y="52"/>
                    </a:lnTo>
                    <a:lnTo>
                      <a:pt x="298" y="48"/>
                    </a:lnTo>
                    <a:lnTo>
                      <a:pt x="305" y="45"/>
                    </a:lnTo>
                    <a:lnTo>
                      <a:pt x="311" y="42"/>
                    </a:lnTo>
                    <a:lnTo>
                      <a:pt x="327" y="37"/>
                    </a:lnTo>
                    <a:lnTo>
                      <a:pt x="344" y="33"/>
                    </a:lnTo>
                    <a:lnTo>
                      <a:pt x="365" y="31"/>
                    </a:lnTo>
                    <a:lnTo>
                      <a:pt x="385" y="30"/>
                    </a:lnTo>
                    <a:lnTo>
                      <a:pt x="406" y="31"/>
                    </a:lnTo>
                    <a:lnTo>
                      <a:pt x="425" y="33"/>
                    </a:lnTo>
                    <a:lnTo>
                      <a:pt x="443" y="37"/>
                    </a:lnTo>
                    <a:lnTo>
                      <a:pt x="458" y="42"/>
                    </a:lnTo>
                    <a:lnTo>
                      <a:pt x="466" y="45"/>
                    </a:lnTo>
                    <a:lnTo>
                      <a:pt x="472" y="48"/>
                    </a:lnTo>
                    <a:lnTo>
                      <a:pt x="477" y="52"/>
                    </a:lnTo>
                    <a:lnTo>
                      <a:pt x="482" y="56"/>
                    </a:lnTo>
                    <a:lnTo>
                      <a:pt x="486" y="59"/>
                    </a:lnTo>
                    <a:lnTo>
                      <a:pt x="489" y="63"/>
                    </a:lnTo>
                    <a:lnTo>
                      <a:pt x="492" y="68"/>
                    </a:lnTo>
                    <a:lnTo>
                      <a:pt x="493" y="73"/>
                    </a:lnTo>
                    <a:lnTo>
                      <a:pt x="496" y="85"/>
                    </a:lnTo>
                    <a:lnTo>
                      <a:pt x="496" y="98"/>
                    </a:lnTo>
                    <a:lnTo>
                      <a:pt x="495" y="110"/>
                    </a:lnTo>
                    <a:lnTo>
                      <a:pt x="492" y="122"/>
                    </a:lnTo>
                    <a:lnTo>
                      <a:pt x="486" y="144"/>
                    </a:lnTo>
                    <a:lnTo>
                      <a:pt x="480" y="161"/>
                    </a:lnTo>
                    <a:lnTo>
                      <a:pt x="475" y="172"/>
                    </a:lnTo>
                    <a:lnTo>
                      <a:pt x="474" y="180"/>
                    </a:lnTo>
                    <a:lnTo>
                      <a:pt x="474" y="183"/>
                    </a:lnTo>
                    <a:lnTo>
                      <a:pt x="475" y="186"/>
                    </a:lnTo>
                    <a:lnTo>
                      <a:pt x="476" y="189"/>
                    </a:lnTo>
                    <a:lnTo>
                      <a:pt x="478" y="191"/>
                    </a:lnTo>
                    <a:lnTo>
                      <a:pt x="481" y="193"/>
                    </a:lnTo>
                    <a:lnTo>
                      <a:pt x="484" y="194"/>
                    </a:lnTo>
                    <a:lnTo>
                      <a:pt x="486" y="195"/>
                    </a:lnTo>
                    <a:lnTo>
                      <a:pt x="489" y="195"/>
                    </a:lnTo>
                    <a:lnTo>
                      <a:pt x="491" y="197"/>
                    </a:lnTo>
                    <a:lnTo>
                      <a:pt x="493" y="202"/>
                    </a:lnTo>
                    <a:lnTo>
                      <a:pt x="496" y="209"/>
                    </a:lnTo>
                    <a:lnTo>
                      <a:pt x="497" y="220"/>
                    </a:lnTo>
                    <a:lnTo>
                      <a:pt x="496" y="230"/>
                    </a:lnTo>
                    <a:lnTo>
                      <a:pt x="493" y="237"/>
                    </a:lnTo>
                    <a:lnTo>
                      <a:pt x="491" y="242"/>
                    </a:lnTo>
                    <a:lnTo>
                      <a:pt x="489" y="244"/>
                    </a:lnTo>
                    <a:lnTo>
                      <a:pt x="486" y="244"/>
                    </a:lnTo>
                    <a:lnTo>
                      <a:pt x="484" y="245"/>
                    </a:lnTo>
                    <a:lnTo>
                      <a:pt x="481" y="247"/>
                    </a:lnTo>
                    <a:lnTo>
                      <a:pt x="478" y="248"/>
                    </a:lnTo>
                    <a:lnTo>
                      <a:pt x="476" y="250"/>
                    </a:lnTo>
                    <a:lnTo>
                      <a:pt x="475" y="253"/>
                    </a:lnTo>
                    <a:lnTo>
                      <a:pt x="474" y="255"/>
                    </a:lnTo>
                    <a:lnTo>
                      <a:pt x="474" y="259"/>
                    </a:lnTo>
                    <a:lnTo>
                      <a:pt x="474" y="272"/>
                    </a:lnTo>
                    <a:lnTo>
                      <a:pt x="472" y="285"/>
                    </a:lnTo>
                    <a:lnTo>
                      <a:pt x="470" y="297"/>
                    </a:lnTo>
                    <a:lnTo>
                      <a:pt x="468" y="308"/>
                    </a:lnTo>
                    <a:lnTo>
                      <a:pt x="465" y="318"/>
                    </a:lnTo>
                    <a:lnTo>
                      <a:pt x="460" y="326"/>
                    </a:lnTo>
                    <a:lnTo>
                      <a:pt x="457" y="334"/>
                    </a:lnTo>
                    <a:lnTo>
                      <a:pt x="453" y="340"/>
                    </a:lnTo>
                    <a:lnTo>
                      <a:pt x="444" y="350"/>
                    </a:lnTo>
                    <a:lnTo>
                      <a:pt x="438" y="357"/>
                    </a:lnTo>
                    <a:lnTo>
                      <a:pt x="432" y="361"/>
                    </a:lnTo>
                    <a:lnTo>
                      <a:pt x="429" y="363"/>
                    </a:lnTo>
                    <a:lnTo>
                      <a:pt x="426" y="365"/>
                    </a:lnTo>
                    <a:lnTo>
                      <a:pt x="424" y="368"/>
                    </a:lnTo>
                    <a:lnTo>
                      <a:pt x="422" y="372"/>
                    </a:lnTo>
                    <a:lnTo>
                      <a:pt x="422" y="375"/>
                    </a:lnTo>
                    <a:lnTo>
                      <a:pt x="422" y="467"/>
                    </a:lnTo>
                    <a:lnTo>
                      <a:pt x="422" y="471"/>
                    </a:lnTo>
                    <a:lnTo>
                      <a:pt x="424" y="475"/>
                    </a:lnTo>
                    <a:lnTo>
                      <a:pt x="427" y="478"/>
                    </a:lnTo>
                    <a:lnTo>
                      <a:pt x="431" y="480"/>
                    </a:lnTo>
                    <a:lnTo>
                      <a:pt x="446" y="486"/>
                    </a:lnTo>
                    <a:lnTo>
                      <a:pt x="461" y="492"/>
                    </a:lnTo>
                    <a:lnTo>
                      <a:pt x="476" y="498"/>
                    </a:lnTo>
                    <a:lnTo>
                      <a:pt x="491" y="503"/>
                    </a:lnTo>
                    <a:lnTo>
                      <a:pt x="506" y="508"/>
                    </a:lnTo>
                    <a:lnTo>
                      <a:pt x="521" y="514"/>
                    </a:lnTo>
                    <a:lnTo>
                      <a:pt x="531" y="486"/>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grpSp>
      <p:sp>
        <p:nvSpPr>
          <p:cNvPr id="45"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Segnaposto numero diapositiva 7"/>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13</a:t>
            </a:fld>
            <a:endParaRPr lang="it-IT" dirty="0">
              <a:latin typeface="Calibri Light" pitchFamily="34" charset="0"/>
            </a:endParaRPr>
          </a:p>
        </p:txBody>
      </p:sp>
      <p:sp>
        <p:nvSpPr>
          <p:cNvPr id="48" name="CasellaDiTesto 47"/>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2990488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COORDINAMENTO A LIVELLO DI CORSO DI LAUREA </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14</a:t>
            </a:fld>
            <a:endParaRPr lang="it-IT" dirty="0">
              <a:latin typeface="Calibri Light" pitchFamily="34" charset="0"/>
            </a:endParaRPr>
          </a:p>
        </p:txBody>
      </p:sp>
      <p:sp>
        <p:nvSpPr>
          <p:cNvPr id="15" name="Rettangolo 14"/>
          <p:cNvSpPr/>
          <p:nvPr/>
        </p:nvSpPr>
        <p:spPr>
          <a:xfrm>
            <a:off x="1584960" y="2062981"/>
            <a:ext cx="5691176" cy="4616648"/>
          </a:xfrm>
          <a:prstGeom prst="rect">
            <a:avLst/>
          </a:prstGeom>
        </p:spPr>
        <p:txBody>
          <a:bodyPr wrap="square" numCol="1">
            <a:spAutoFit/>
          </a:bodyPr>
          <a:lstStyle/>
          <a:p>
            <a:pPr marL="342900" lvl="0" indent="-342900" algn="just" defTabSz="914400">
              <a:buFont typeface="Wingdings" panose="05000000000000000000" pitchFamily="2" charset="2"/>
              <a:buChar char="v"/>
              <a:defRPr/>
            </a:pPr>
            <a:r>
              <a:rPr lang="it-IT" sz="1400" kern="0" dirty="0">
                <a:solidFill>
                  <a:schemeClr val="tx1">
                    <a:lumMod val="75000"/>
                    <a:lumOff val="25000"/>
                  </a:schemeClr>
                </a:solidFill>
                <a:latin typeface="Century Gothic" panose="020B0502020202020204" pitchFamily="34" charset="0"/>
              </a:rPr>
              <a:t>Ci sono stati momenti di confronto con gli altri docenti e/o con il Direttore del corso e/o con gli studenti circa la progettazione (attività di insegnamento, apprendimento e valutazione, risultati di apprendimento) e l’organizzazione dell’insegnamento (appelli, esercitazioni, materiale didattico, ecc.)?</a:t>
            </a:r>
          </a:p>
          <a:p>
            <a:pPr marL="342900" lvl="0" indent="-342900" algn="just" defTabSz="914400">
              <a:buFont typeface="Wingdings" panose="05000000000000000000" pitchFamily="2" charset="2"/>
              <a:buChar char="v"/>
              <a:defRPr/>
            </a:pPr>
            <a:r>
              <a:rPr lang="it-IT" sz="1400" kern="0" dirty="0" smtClean="0">
                <a:solidFill>
                  <a:schemeClr val="tx1">
                    <a:lumMod val="75000"/>
                    <a:lumOff val="25000"/>
                  </a:schemeClr>
                </a:solidFill>
                <a:latin typeface="Century Gothic" panose="020B0502020202020204" pitchFamily="34" charset="0"/>
              </a:rPr>
              <a:t>E’ stato </a:t>
            </a:r>
            <a:r>
              <a:rPr lang="it-IT" sz="1400" kern="0" dirty="0">
                <a:solidFill>
                  <a:schemeClr val="tx1">
                    <a:lumMod val="75000"/>
                    <a:lumOff val="25000"/>
                  </a:schemeClr>
                </a:solidFill>
                <a:latin typeface="Century Gothic" panose="020B0502020202020204" pitchFamily="34" charset="0"/>
              </a:rPr>
              <a:t>verificato se e come  il carico di lavoro fosse adeguato rispetto ai crediti degli studenti frequentanti e non frequentanti?</a:t>
            </a:r>
          </a:p>
          <a:p>
            <a:pPr marL="342900" lvl="0" indent="-342900" algn="just" defTabSz="914400">
              <a:buFont typeface="Wingdings" panose="05000000000000000000" pitchFamily="2" charset="2"/>
              <a:buChar char="v"/>
              <a:defRPr/>
            </a:pPr>
            <a:r>
              <a:rPr lang="it-IT" sz="1400" kern="0" dirty="0">
                <a:solidFill>
                  <a:schemeClr val="tx1">
                    <a:lumMod val="75000"/>
                    <a:lumOff val="25000"/>
                  </a:schemeClr>
                </a:solidFill>
                <a:latin typeface="Century Gothic" panose="020B0502020202020204" pitchFamily="34" charset="0"/>
              </a:rPr>
              <a:t>Il </a:t>
            </a:r>
            <a:r>
              <a:rPr lang="it-IT" sz="1400" kern="0" dirty="0" err="1">
                <a:solidFill>
                  <a:schemeClr val="tx1">
                    <a:lumMod val="75000"/>
                    <a:lumOff val="25000"/>
                  </a:schemeClr>
                </a:solidFill>
                <a:latin typeface="Century Gothic" panose="020B0502020202020204" pitchFamily="34" charset="0"/>
              </a:rPr>
              <a:t>syllabus</a:t>
            </a:r>
            <a:r>
              <a:rPr lang="it-IT" sz="1400" kern="0" dirty="0">
                <a:solidFill>
                  <a:schemeClr val="tx1">
                    <a:lumMod val="75000"/>
                    <a:lumOff val="25000"/>
                  </a:schemeClr>
                </a:solidFill>
                <a:latin typeface="Century Gothic" panose="020B0502020202020204" pitchFamily="34" charset="0"/>
              </a:rPr>
              <a:t> dell’insegnamento reperibile on line presenta una chiara definizione dei risultati di apprendimento attesi (obiettivi di apprendimento) ovvero   Il </a:t>
            </a:r>
            <a:r>
              <a:rPr lang="it-IT" sz="1400" kern="0" dirty="0" err="1">
                <a:solidFill>
                  <a:schemeClr val="tx1">
                    <a:lumMod val="75000"/>
                    <a:lumOff val="25000"/>
                  </a:schemeClr>
                </a:solidFill>
                <a:latin typeface="Century Gothic" panose="020B0502020202020204" pitchFamily="34" charset="0"/>
              </a:rPr>
              <a:t>syllabus</a:t>
            </a:r>
            <a:r>
              <a:rPr lang="it-IT" sz="1400" kern="0" dirty="0">
                <a:solidFill>
                  <a:schemeClr val="tx1">
                    <a:lumMod val="75000"/>
                    <a:lumOff val="25000"/>
                  </a:schemeClr>
                </a:solidFill>
                <a:latin typeface="Century Gothic" panose="020B0502020202020204" pitchFamily="34" charset="0"/>
              </a:rPr>
              <a:t> presenta una chiara identificazione delle attività di insegnamento (modalità didattica) / apprendimento e delle modalità di valutazione utilizzate?</a:t>
            </a:r>
          </a:p>
          <a:p>
            <a:pPr marL="342900" lvl="0" indent="-342900" algn="just" defTabSz="914400">
              <a:buFont typeface="Wingdings" panose="05000000000000000000" pitchFamily="2" charset="2"/>
              <a:buChar char="v"/>
              <a:defRPr/>
            </a:pPr>
            <a:r>
              <a:rPr lang="it-IT" sz="1400" kern="0" dirty="0">
                <a:solidFill>
                  <a:schemeClr val="tx1">
                    <a:lumMod val="75000"/>
                    <a:lumOff val="25000"/>
                  </a:schemeClr>
                </a:solidFill>
                <a:latin typeface="Century Gothic" panose="020B0502020202020204" pitchFamily="34" charset="0"/>
              </a:rPr>
              <a:t>Durante l’ultimo anno, ci sono state occasioni istituzionalizzate (Consiglio di Coordinamento Didattico o altro) e non istituzionalizzate, in cui si siano verificate eventuali sinergie/sovrapposizioni tra insegnamenti circa i contenuti impartiti e i risultati di apprendimento attesi/perseguiti? </a:t>
            </a:r>
          </a:p>
        </p:txBody>
      </p:sp>
      <p:sp>
        <p:nvSpPr>
          <p:cNvPr id="16" name="Rettangolo 15"/>
          <p:cNvSpPr/>
          <p:nvPr/>
        </p:nvSpPr>
        <p:spPr>
          <a:xfrm>
            <a:off x="1651471" y="1303267"/>
            <a:ext cx="8215891" cy="738664"/>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Nel corso dell’intervista una serie di domande ha avuto ad oggetto la </a:t>
            </a:r>
            <a:r>
              <a:rPr kumimoji="0" lang="it-IT" sz="1400" b="1" i="0" u="none" strike="noStrike" kern="0" cap="none" spc="0" normalizeH="0" baseline="0" noProof="0" dirty="0">
                <a:ln>
                  <a:noFill/>
                </a:ln>
                <a:solidFill>
                  <a:schemeClr val="tx2"/>
                </a:solidFill>
                <a:effectLst/>
                <a:uLnTx/>
                <a:uFillTx/>
                <a:latin typeface="Century Gothic" panose="020B0502020202020204" pitchFamily="34" charset="0"/>
              </a:rPr>
              <a:t>progettazione dei contenuti di apprendimento e l’organizzazione dell’insegnamento</a:t>
            </a:r>
            <a:r>
              <a:rPr kumimoji="0" lang="it-IT" sz="14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 I quesiti relativi a tale approfondimento possono essere riassunti come segue: </a:t>
            </a:r>
            <a:endParaRPr kumimoji="0" lang="it-IT" sz="1400" b="0" i="0" u="none" strike="noStrike" kern="0" cap="none" spc="0" normalizeH="0" baseline="0" noProof="0" dirty="0">
              <a:ln>
                <a:noFill/>
              </a:ln>
              <a:solidFill>
                <a:schemeClr val="tx1">
                  <a:lumMod val="75000"/>
                  <a:lumOff val="25000"/>
                </a:schemeClr>
              </a:solidFill>
              <a:effectLst/>
              <a:uLnTx/>
              <a:uFillTx/>
            </a:endParaRPr>
          </a:p>
        </p:txBody>
      </p:sp>
      <p:pic>
        <p:nvPicPr>
          <p:cNvPr id="53" name="Immagine 52"/>
          <p:cNvPicPr>
            <a:picLocks noChangeAspect="1"/>
          </p:cNvPicPr>
          <p:nvPr/>
        </p:nvPicPr>
        <p:blipFill>
          <a:blip r:embed="rId4"/>
          <a:stretch>
            <a:fillRect/>
          </a:stretch>
        </p:blipFill>
        <p:spPr>
          <a:xfrm>
            <a:off x="7402538" y="3057987"/>
            <a:ext cx="2518452" cy="2448718"/>
          </a:xfrm>
          <a:prstGeom prst="rect">
            <a:avLst/>
          </a:prstGeom>
        </p:spPr>
      </p:pic>
      <p:sp>
        <p:nvSpPr>
          <p:cNvPr id="11"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COORDINAMENTO  TRA DOCENTI</a:t>
            </a:r>
          </a:p>
        </p:txBody>
      </p:sp>
      <p:sp>
        <p:nvSpPr>
          <p:cNvPr id="12" name="Freeform 25"/>
          <p:cNvSpPr>
            <a:spLocks noChangeAspect="1"/>
          </p:cNvSpPr>
          <p:nvPr/>
        </p:nvSpPr>
        <p:spPr bwMode="auto">
          <a:xfrm>
            <a:off x="103949" y="5066488"/>
            <a:ext cx="1354609" cy="2368307"/>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rgbClr val="D2527F">
              <a:alpha val="80000"/>
            </a:srgbClr>
          </a:solidFill>
          <a:ln w="3175" cap="flat" cmpd="sng">
            <a:noFill/>
            <a:prstDash val="solid"/>
            <a:round/>
            <a:headEnd type="none" w="med" len="med"/>
            <a:tailEnd type="none" w="med" len="med"/>
          </a:ln>
          <a:effectLst>
            <a:outerShdw blurRad="25400" dist="38100" dir="2400000" algn="ctr" rotWithShape="0">
              <a:prstClr val="black">
                <a:alpha val="10000"/>
              </a:prstClr>
            </a:outerShdw>
          </a:effectLst>
          <a:scene3d>
            <a:camera prst="orthographicFront">
              <a:rot lat="3000000" lon="1200000" rev="2400000"/>
            </a:camera>
            <a:lightRig rig="threePt" dir="t"/>
          </a:scene3d>
          <a:sp3d/>
        </p:spPr>
        <p:txBody>
          <a:bodyPr/>
          <a:lstStyle/>
          <a:p>
            <a:pPr fontAlgn="auto">
              <a:spcBef>
                <a:spcPts val="0"/>
              </a:spcBef>
              <a:spcAft>
                <a:spcPts val="0"/>
              </a:spcAft>
              <a:defRPr/>
            </a:pPr>
            <a:endParaRPr lang="da-DK" kern="0">
              <a:solidFill>
                <a:sysClr val="windowText" lastClr="000000">
                  <a:lumMod val="95000"/>
                  <a:lumOff val="5000"/>
                </a:sysClr>
              </a:solidFill>
              <a:latin typeface="Century Gothic" panose="020B0502020202020204" pitchFamily="34" charset="0"/>
            </a:endParaRPr>
          </a:p>
        </p:txBody>
      </p:sp>
      <p:grpSp>
        <p:nvGrpSpPr>
          <p:cNvPr id="13" name="Group 90"/>
          <p:cNvGrpSpPr>
            <a:grpSpLocks noChangeAspect="1"/>
          </p:cNvGrpSpPr>
          <p:nvPr/>
        </p:nvGrpSpPr>
        <p:grpSpPr>
          <a:xfrm>
            <a:off x="304681" y="5825472"/>
            <a:ext cx="666291" cy="505330"/>
            <a:chOff x="882650" y="830263"/>
            <a:chExt cx="282576" cy="214312"/>
          </a:xfrm>
          <a:solidFill>
            <a:schemeClr val="bg1"/>
          </a:solidFill>
          <a:scene3d>
            <a:camera prst="orthographicFront">
              <a:rot lat="3000000" lon="1200000" rev="2400000"/>
            </a:camera>
            <a:lightRig rig="threePt" dir="t"/>
          </a:scene3d>
        </p:grpSpPr>
        <p:sp>
          <p:nvSpPr>
            <p:cNvPr id="14" name="Freeform 36"/>
            <p:cNvSpPr>
              <a:spLocks/>
            </p:cNvSpPr>
            <p:nvPr/>
          </p:nvSpPr>
          <p:spPr bwMode="auto">
            <a:xfrm>
              <a:off x="882650" y="830263"/>
              <a:ext cx="222250" cy="142875"/>
            </a:xfrm>
            <a:custGeom>
              <a:avLst/>
              <a:gdLst>
                <a:gd name="T0" fmla="*/ 258 w 700"/>
                <a:gd name="T1" fmla="*/ 292 h 448"/>
                <a:gd name="T2" fmla="*/ 258 w 700"/>
                <a:gd name="T3" fmla="*/ 283 h 448"/>
                <a:gd name="T4" fmla="*/ 252 w 700"/>
                <a:gd name="T5" fmla="*/ 277 h 448"/>
                <a:gd name="T6" fmla="*/ 245 w 700"/>
                <a:gd name="T7" fmla="*/ 272 h 448"/>
                <a:gd name="T8" fmla="*/ 236 w 700"/>
                <a:gd name="T9" fmla="*/ 275 h 448"/>
                <a:gd name="T10" fmla="*/ 130 w 700"/>
                <a:gd name="T11" fmla="*/ 398 h 448"/>
                <a:gd name="T12" fmla="*/ 127 w 700"/>
                <a:gd name="T13" fmla="*/ 357 h 448"/>
                <a:gd name="T14" fmla="*/ 129 w 700"/>
                <a:gd name="T15" fmla="*/ 315 h 448"/>
                <a:gd name="T16" fmla="*/ 137 w 700"/>
                <a:gd name="T17" fmla="*/ 275 h 448"/>
                <a:gd name="T18" fmla="*/ 150 w 700"/>
                <a:gd name="T19" fmla="*/ 235 h 448"/>
                <a:gd name="T20" fmla="*/ 168 w 700"/>
                <a:gd name="T21" fmla="*/ 195 h 448"/>
                <a:gd name="T22" fmla="*/ 194 w 700"/>
                <a:gd name="T23" fmla="*/ 157 h 448"/>
                <a:gd name="T24" fmla="*/ 225 w 700"/>
                <a:gd name="T25" fmla="*/ 121 h 448"/>
                <a:gd name="T26" fmla="*/ 261 w 700"/>
                <a:gd name="T27" fmla="*/ 91 h 448"/>
                <a:gd name="T28" fmla="*/ 300 w 700"/>
                <a:gd name="T29" fmla="*/ 66 h 448"/>
                <a:gd name="T30" fmla="*/ 343 w 700"/>
                <a:gd name="T31" fmla="*/ 47 h 448"/>
                <a:gd name="T32" fmla="*/ 394 w 700"/>
                <a:gd name="T33" fmla="*/ 34 h 448"/>
                <a:gd name="T34" fmla="*/ 456 w 700"/>
                <a:gd name="T35" fmla="*/ 31 h 448"/>
                <a:gd name="T36" fmla="*/ 517 w 700"/>
                <a:gd name="T37" fmla="*/ 40 h 448"/>
                <a:gd name="T38" fmla="*/ 575 w 700"/>
                <a:gd name="T39" fmla="*/ 60 h 448"/>
                <a:gd name="T40" fmla="*/ 628 w 700"/>
                <a:gd name="T41" fmla="*/ 91 h 448"/>
                <a:gd name="T42" fmla="*/ 675 w 700"/>
                <a:gd name="T43" fmla="*/ 133 h 448"/>
                <a:gd name="T44" fmla="*/ 682 w 700"/>
                <a:gd name="T45" fmla="*/ 138 h 448"/>
                <a:gd name="T46" fmla="*/ 691 w 700"/>
                <a:gd name="T47" fmla="*/ 138 h 448"/>
                <a:gd name="T48" fmla="*/ 697 w 700"/>
                <a:gd name="T49" fmla="*/ 133 h 448"/>
                <a:gd name="T50" fmla="*/ 700 w 700"/>
                <a:gd name="T51" fmla="*/ 125 h 448"/>
                <a:gd name="T52" fmla="*/ 698 w 700"/>
                <a:gd name="T53" fmla="*/ 117 h 448"/>
                <a:gd name="T54" fmla="*/ 664 w 700"/>
                <a:gd name="T55" fmla="*/ 81 h 448"/>
                <a:gd name="T56" fmla="*/ 608 w 700"/>
                <a:gd name="T57" fmla="*/ 43 h 448"/>
                <a:gd name="T58" fmla="*/ 546 w 700"/>
                <a:gd name="T59" fmla="*/ 15 h 448"/>
                <a:gd name="T60" fmla="*/ 480 w 700"/>
                <a:gd name="T61" fmla="*/ 1 h 448"/>
                <a:gd name="T62" fmla="*/ 412 w 700"/>
                <a:gd name="T63" fmla="*/ 1 h 448"/>
                <a:gd name="T64" fmla="*/ 350 w 700"/>
                <a:gd name="T65" fmla="*/ 13 h 448"/>
                <a:gd name="T66" fmla="*/ 303 w 700"/>
                <a:gd name="T67" fmla="*/ 31 h 448"/>
                <a:gd name="T68" fmla="*/ 258 w 700"/>
                <a:gd name="T69" fmla="*/ 57 h 448"/>
                <a:gd name="T70" fmla="*/ 217 w 700"/>
                <a:gd name="T71" fmla="*/ 88 h 448"/>
                <a:gd name="T72" fmla="*/ 180 w 700"/>
                <a:gd name="T73" fmla="*/ 125 h 448"/>
                <a:gd name="T74" fmla="*/ 150 w 700"/>
                <a:gd name="T75" fmla="*/ 168 h 448"/>
                <a:gd name="T76" fmla="*/ 116 w 700"/>
                <a:gd name="T77" fmla="*/ 240 h 448"/>
                <a:gd name="T78" fmla="*/ 99 w 700"/>
                <a:gd name="T79" fmla="*/ 317 h 448"/>
                <a:gd name="T80" fmla="*/ 28 w 700"/>
                <a:gd name="T81" fmla="*/ 267 h 448"/>
                <a:gd name="T82" fmla="*/ 22 w 700"/>
                <a:gd name="T83" fmla="*/ 262 h 448"/>
                <a:gd name="T84" fmla="*/ 13 w 700"/>
                <a:gd name="T85" fmla="*/ 261 h 448"/>
                <a:gd name="T86" fmla="*/ 4 w 700"/>
                <a:gd name="T87" fmla="*/ 265 h 448"/>
                <a:gd name="T88" fmla="*/ 0 w 700"/>
                <a:gd name="T89" fmla="*/ 272 h 448"/>
                <a:gd name="T90" fmla="*/ 1 w 700"/>
                <a:gd name="T91" fmla="*/ 281 h 448"/>
                <a:gd name="T92" fmla="*/ 111 w 700"/>
                <a:gd name="T93" fmla="*/ 443 h 448"/>
                <a:gd name="T94" fmla="*/ 115 w 700"/>
                <a:gd name="T95" fmla="*/ 446 h 448"/>
                <a:gd name="T96" fmla="*/ 119 w 700"/>
                <a:gd name="T97" fmla="*/ 448 h 448"/>
                <a:gd name="T98" fmla="*/ 121 w 700"/>
                <a:gd name="T99" fmla="*/ 448 h 448"/>
                <a:gd name="T100" fmla="*/ 123 w 700"/>
                <a:gd name="T101" fmla="*/ 448 h 448"/>
                <a:gd name="T102" fmla="*/ 126 w 700"/>
                <a:gd name="T103" fmla="*/ 446 h 448"/>
                <a:gd name="T104" fmla="*/ 130 w 700"/>
                <a:gd name="T105" fmla="*/ 445 h 448"/>
                <a:gd name="T106" fmla="*/ 133 w 700"/>
                <a:gd name="T107"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0" h="448">
                  <a:moveTo>
                    <a:pt x="254" y="297"/>
                  </a:moveTo>
                  <a:lnTo>
                    <a:pt x="256" y="295"/>
                  </a:lnTo>
                  <a:lnTo>
                    <a:pt x="258" y="292"/>
                  </a:lnTo>
                  <a:lnTo>
                    <a:pt x="258" y="288"/>
                  </a:lnTo>
                  <a:lnTo>
                    <a:pt x="258" y="286"/>
                  </a:lnTo>
                  <a:lnTo>
                    <a:pt x="258" y="283"/>
                  </a:lnTo>
                  <a:lnTo>
                    <a:pt x="256" y="281"/>
                  </a:lnTo>
                  <a:lnTo>
                    <a:pt x="254" y="279"/>
                  </a:lnTo>
                  <a:lnTo>
                    <a:pt x="252" y="277"/>
                  </a:lnTo>
                  <a:lnTo>
                    <a:pt x="250" y="275"/>
                  </a:lnTo>
                  <a:lnTo>
                    <a:pt x="247" y="273"/>
                  </a:lnTo>
                  <a:lnTo>
                    <a:pt x="245" y="272"/>
                  </a:lnTo>
                  <a:lnTo>
                    <a:pt x="241" y="272"/>
                  </a:lnTo>
                  <a:lnTo>
                    <a:pt x="238" y="273"/>
                  </a:lnTo>
                  <a:lnTo>
                    <a:pt x="236" y="275"/>
                  </a:lnTo>
                  <a:lnTo>
                    <a:pt x="234" y="276"/>
                  </a:lnTo>
                  <a:lnTo>
                    <a:pt x="232" y="278"/>
                  </a:lnTo>
                  <a:lnTo>
                    <a:pt x="130" y="398"/>
                  </a:lnTo>
                  <a:lnTo>
                    <a:pt x="129" y="385"/>
                  </a:lnTo>
                  <a:lnTo>
                    <a:pt x="128" y="371"/>
                  </a:lnTo>
                  <a:lnTo>
                    <a:pt x="127" y="357"/>
                  </a:lnTo>
                  <a:lnTo>
                    <a:pt x="127" y="343"/>
                  </a:lnTo>
                  <a:lnTo>
                    <a:pt x="128" y="329"/>
                  </a:lnTo>
                  <a:lnTo>
                    <a:pt x="129" y="315"/>
                  </a:lnTo>
                  <a:lnTo>
                    <a:pt x="131" y="301"/>
                  </a:lnTo>
                  <a:lnTo>
                    <a:pt x="134" y="288"/>
                  </a:lnTo>
                  <a:lnTo>
                    <a:pt x="137" y="275"/>
                  </a:lnTo>
                  <a:lnTo>
                    <a:pt x="141" y="261"/>
                  </a:lnTo>
                  <a:lnTo>
                    <a:pt x="145" y="248"/>
                  </a:lnTo>
                  <a:lnTo>
                    <a:pt x="150" y="235"/>
                  </a:lnTo>
                  <a:lnTo>
                    <a:pt x="156" y="221"/>
                  </a:lnTo>
                  <a:lnTo>
                    <a:pt x="162" y="208"/>
                  </a:lnTo>
                  <a:lnTo>
                    <a:pt x="168" y="195"/>
                  </a:lnTo>
                  <a:lnTo>
                    <a:pt x="176" y="183"/>
                  </a:lnTo>
                  <a:lnTo>
                    <a:pt x="185" y="169"/>
                  </a:lnTo>
                  <a:lnTo>
                    <a:pt x="194" y="157"/>
                  </a:lnTo>
                  <a:lnTo>
                    <a:pt x="204" y="145"/>
                  </a:lnTo>
                  <a:lnTo>
                    <a:pt x="215" y="133"/>
                  </a:lnTo>
                  <a:lnTo>
                    <a:pt x="225" y="121"/>
                  </a:lnTo>
                  <a:lnTo>
                    <a:pt x="237" y="110"/>
                  </a:lnTo>
                  <a:lnTo>
                    <a:pt x="249" y="101"/>
                  </a:lnTo>
                  <a:lnTo>
                    <a:pt x="261" y="91"/>
                  </a:lnTo>
                  <a:lnTo>
                    <a:pt x="274" y="83"/>
                  </a:lnTo>
                  <a:lnTo>
                    <a:pt x="288" y="74"/>
                  </a:lnTo>
                  <a:lnTo>
                    <a:pt x="300" y="66"/>
                  </a:lnTo>
                  <a:lnTo>
                    <a:pt x="314" y="59"/>
                  </a:lnTo>
                  <a:lnTo>
                    <a:pt x="328" y="53"/>
                  </a:lnTo>
                  <a:lnTo>
                    <a:pt x="343" y="47"/>
                  </a:lnTo>
                  <a:lnTo>
                    <a:pt x="358" y="43"/>
                  </a:lnTo>
                  <a:lnTo>
                    <a:pt x="373" y="39"/>
                  </a:lnTo>
                  <a:lnTo>
                    <a:pt x="394" y="34"/>
                  </a:lnTo>
                  <a:lnTo>
                    <a:pt x="414" y="32"/>
                  </a:lnTo>
                  <a:lnTo>
                    <a:pt x="436" y="31"/>
                  </a:lnTo>
                  <a:lnTo>
                    <a:pt x="456" y="31"/>
                  </a:lnTo>
                  <a:lnTo>
                    <a:pt x="476" y="32"/>
                  </a:lnTo>
                  <a:lnTo>
                    <a:pt x="497" y="35"/>
                  </a:lnTo>
                  <a:lnTo>
                    <a:pt x="517" y="40"/>
                  </a:lnTo>
                  <a:lnTo>
                    <a:pt x="536" y="45"/>
                  </a:lnTo>
                  <a:lnTo>
                    <a:pt x="556" y="51"/>
                  </a:lnTo>
                  <a:lnTo>
                    <a:pt x="575" y="60"/>
                  </a:lnTo>
                  <a:lnTo>
                    <a:pt x="593" y="69"/>
                  </a:lnTo>
                  <a:lnTo>
                    <a:pt x="611" y="79"/>
                  </a:lnTo>
                  <a:lnTo>
                    <a:pt x="628" y="91"/>
                  </a:lnTo>
                  <a:lnTo>
                    <a:pt x="645" y="104"/>
                  </a:lnTo>
                  <a:lnTo>
                    <a:pt x="660" y="118"/>
                  </a:lnTo>
                  <a:lnTo>
                    <a:pt x="675" y="133"/>
                  </a:lnTo>
                  <a:lnTo>
                    <a:pt x="677" y="136"/>
                  </a:lnTo>
                  <a:lnTo>
                    <a:pt x="679" y="137"/>
                  </a:lnTo>
                  <a:lnTo>
                    <a:pt x="682" y="138"/>
                  </a:lnTo>
                  <a:lnTo>
                    <a:pt x="684" y="139"/>
                  </a:lnTo>
                  <a:lnTo>
                    <a:pt x="688" y="139"/>
                  </a:lnTo>
                  <a:lnTo>
                    <a:pt x="691" y="138"/>
                  </a:lnTo>
                  <a:lnTo>
                    <a:pt x="693" y="137"/>
                  </a:lnTo>
                  <a:lnTo>
                    <a:pt x="695" y="135"/>
                  </a:lnTo>
                  <a:lnTo>
                    <a:pt x="697" y="133"/>
                  </a:lnTo>
                  <a:lnTo>
                    <a:pt x="699" y="131"/>
                  </a:lnTo>
                  <a:lnTo>
                    <a:pt x="700" y="128"/>
                  </a:lnTo>
                  <a:lnTo>
                    <a:pt x="700" y="125"/>
                  </a:lnTo>
                  <a:lnTo>
                    <a:pt x="700" y="122"/>
                  </a:lnTo>
                  <a:lnTo>
                    <a:pt x="699" y="119"/>
                  </a:lnTo>
                  <a:lnTo>
                    <a:pt x="698" y="117"/>
                  </a:lnTo>
                  <a:lnTo>
                    <a:pt x="697" y="114"/>
                  </a:lnTo>
                  <a:lnTo>
                    <a:pt x="681" y="96"/>
                  </a:lnTo>
                  <a:lnTo>
                    <a:pt x="664" y="81"/>
                  </a:lnTo>
                  <a:lnTo>
                    <a:pt x="646" y="68"/>
                  </a:lnTo>
                  <a:lnTo>
                    <a:pt x="628" y="54"/>
                  </a:lnTo>
                  <a:lnTo>
                    <a:pt x="608" y="43"/>
                  </a:lnTo>
                  <a:lnTo>
                    <a:pt x="588" y="32"/>
                  </a:lnTo>
                  <a:lnTo>
                    <a:pt x="567" y="24"/>
                  </a:lnTo>
                  <a:lnTo>
                    <a:pt x="546" y="15"/>
                  </a:lnTo>
                  <a:lnTo>
                    <a:pt x="525" y="10"/>
                  </a:lnTo>
                  <a:lnTo>
                    <a:pt x="502" y="4"/>
                  </a:lnTo>
                  <a:lnTo>
                    <a:pt x="480" y="1"/>
                  </a:lnTo>
                  <a:lnTo>
                    <a:pt x="457" y="0"/>
                  </a:lnTo>
                  <a:lnTo>
                    <a:pt x="434" y="0"/>
                  </a:lnTo>
                  <a:lnTo>
                    <a:pt x="412" y="1"/>
                  </a:lnTo>
                  <a:lnTo>
                    <a:pt x="389" y="4"/>
                  </a:lnTo>
                  <a:lnTo>
                    <a:pt x="366" y="9"/>
                  </a:lnTo>
                  <a:lnTo>
                    <a:pt x="350" y="13"/>
                  </a:lnTo>
                  <a:lnTo>
                    <a:pt x="334" y="18"/>
                  </a:lnTo>
                  <a:lnTo>
                    <a:pt x="318" y="25"/>
                  </a:lnTo>
                  <a:lnTo>
                    <a:pt x="303" y="31"/>
                  </a:lnTo>
                  <a:lnTo>
                    <a:pt x="286" y="39"/>
                  </a:lnTo>
                  <a:lnTo>
                    <a:pt x="271" y="47"/>
                  </a:lnTo>
                  <a:lnTo>
                    <a:pt x="258" y="57"/>
                  </a:lnTo>
                  <a:lnTo>
                    <a:pt x="244" y="66"/>
                  </a:lnTo>
                  <a:lnTo>
                    <a:pt x="230" y="77"/>
                  </a:lnTo>
                  <a:lnTo>
                    <a:pt x="217" y="88"/>
                  </a:lnTo>
                  <a:lnTo>
                    <a:pt x="204" y="100"/>
                  </a:lnTo>
                  <a:lnTo>
                    <a:pt x="192" y="113"/>
                  </a:lnTo>
                  <a:lnTo>
                    <a:pt x="180" y="125"/>
                  </a:lnTo>
                  <a:lnTo>
                    <a:pt x="170" y="139"/>
                  </a:lnTo>
                  <a:lnTo>
                    <a:pt x="160" y="153"/>
                  </a:lnTo>
                  <a:lnTo>
                    <a:pt x="150" y="168"/>
                  </a:lnTo>
                  <a:lnTo>
                    <a:pt x="136" y="192"/>
                  </a:lnTo>
                  <a:lnTo>
                    <a:pt x="126" y="216"/>
                  </a:lnTo>
                  <a:lnTo>
                    <a:pt x="116" y="240"/>
                  </a:lnTo>
                  <a:lnTo>
                    <a:pt x="108" y="266"/>
                  </a:lnTo>
                  <a:lnTo>
                    <a:pt x="102" y="292"/>
                  </a:lnTo>
                  <a:lnTo>
                    <a:pt x="99" y="317"/>
                  </a:lnTo>
                  <a:lnTo>
                    <a:pt x="97" y="343"/>
                  </a:lnTo>
                  <a:lnTo>
                    <a:pt x="97" y="370"/>
                  </a:lnTo>
                  <a:lnTo>
                    <a:pt x="28" y="267"/>
                  </a:lnTo>
                  <a:lnTo>
                    <a:pt x="26" y="265"/>
                  </a:lnTo>
                  <a:lnTo>
                    <a:pt x="24" y="263"/>
                  </a:lnTo>
                  <a:lnTo>
                    <a:pt x="22" y="262"/>
                  </a:lnTo>
                  <a:lnTo>
                    <a:pt x="18" y="261"/>
                  </a:lnTo>
                  <a:lnTo>
                    <a:pt x="15" y="261"/>
                  </a:lnTo>
                  <a:lnTo>
                    <a:pt x="13" y="261"/>
                  </a:lnTo>
                  <a:lnTo>
                    <a:pt x="10" y="262"/>
                  </a:lnTo>
                  <a:lnTo>
                    <a:pt x="7" y="263"/>
                  </a:lnTo>
                  <a:lnTo>
                    <a:pt x="4" y="265"/>
                  </a:lnTo>
                  <a:lnTo>
                    <a:pt x="3" y="267"/>
                  </a:lnTo>
                  <a:lnTo>
                    <a:pt x="1" y="269"/>
                  </a:lnTo>
                  <a:lnTo>
                    <a:pt x="0" y="272"/>
                  </a:lnTo>
                  <a:lnTo>
                    <a:pt x="0" y="276"/>
                  </a:lnTo>
                  <a:lnTo>
                    <a:pt x="0" y="278"/>
                  </a:lnTo>
                  <a:lnTo>
                    <a:pt x="1" y="281"/>
                  </a:lnTo>
                  <a:lnTo>
                    <a:pt x="3" y="284"/>
                  </a:lnTo>
                  <a:lnTo>
                    <a:pt x="108" y="441"/>
                  </a:lnTo>
                  <a:lnTo>
                    <a:pt x="111" y="443"/>
                  </a:lnTo>
                  <a:lnTo>
                    <a:pt x="113" y="445"/>
                  </a:lnTo>
                  <a:lnTo>
                    <a:pt x="114" y="446"/>
                  </a:lnTo>
                  <a:lnTo>
                    <a:pt x="115" y="446"/>
                  </a:lnTo>
                  <a:lnTo>
                    <a:pt x="117" y="447"/>
                  </a:lnTo>
                  <a:lnTo>
                    <a:pt x="118" y="448"/>
                  </a:lnTo>
                  <a:lnTo>
                    <a:pt x="119" y="448"/>
                  </a:lnTo>
                  <a:lnTo>
                    <a:pt x="120" y="448"/>
                  </a:lnTo>
                  <a:lnTo>
                    <a:pt x="121" y="448"/>
                  </a:lnTo>
                  <a:lnTo>
                    <a:pt x="121" y="448"/>
                  </a:lnTo>
                  <a:lnTo>
                    <a:pt x="122" y="448"/>
                  </a:lnTo>
                  <a:lnTo>
                    <a:pt x="123" y="448"/>
                  </a:lnTo>
                  <a:lnTo>
                    <a:pt x="123" y="448"/>
                  </a:lnTo>
                  <a:lnTo>
                    <a:pt x="125" y="448"/>
                  </a:lnTo>
                  <a:lnTo>
                    <a:pt x="125" y="447"/>
                  </a:lnTo>
                  <a:lnTo>
                    <a:pt x="126" y="446"/>
                  </a:lnTo>
                  <a:lnTo>
                    <a:pt x="128" y="446"/>
                  </a:lnTo>
                  <a:lnTo>
                    <a:pt x="130" y="445"/>
                  </a:lnTo>
                  <a:lnTo>
                    <a:pt x="130" y="445"/>
                  </a:lnTo>
                  <a:lnTo>
                    <a:pt x="130" y="445"/>
                  </a:lnTo>
                  <a:lnTo>
                    <a:pt x="132" y="444"/>
                  </a:lnTo>
                  <a:lnTo>
                    <a:pt x="133" y="442"/>
                  </a:lnTo>
                  <a:lnTo>
                    <a:pt x="254" y="297"/>
                  </a:lnTo>
                  <a:close/>
                </a:path>
              </a:pathLst>
            </a:custGeom>
            <a:grpFill/>
            <a:ln w="9525">
              <a:solidFill>
                <a:schemeClr val="bg1"/>
              </a:solidFill>
              <a:round/>
              <a:headEnd/>
              <a:tailEnd/>
            </a:ln>
            <a:sp3d/>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7" name="Freeform 37"/>
            <p:cNvSpPr>
              <a:spLocks/>
            </p:cNvSpPr>
            <p:nvPr/>
          </p:nvSpPr>
          <p:spPr bwMode="auto">
            <a:xfrm>
              <a:off x="947738" y="914400"/>
              <a:ext cx="217488" cy="130175"/>
            </a:xfrm>
            <a:custGeom>
              <a:avLst/>
              <a:gdLst>
                <a:gd name="T0" fmla="*/ 575 w 685"/>
                <a:gd name="T1" fmla="*/ 4 h 410"/>
                <a:gd name="T2" fmla="*/ 565 w 685"/>
                <a:gd name="T3" fmla="*/ 0 h 410"/>
                <a:gd name="T4" fmla="*/ 555 w 685"/>
                <a:gd name="T5" fmla="*/ 3 h 410"/>
                <a:gd name="T6" fmla="*/ 430 w 685"/>
                <a:gd name="T7" fmla="*/ 153 h 410"/>
                <a:gd name="T8" fmla="*/ 428 w 685"/>
                <a:gd name="T9" fmla="*/ 162 h 410"/>
                <a:gd name="T10" fmla="*/ 431 w 685"/>
                <a:gd name="T11" fmla="*/ 170 h 410"/>
                <a:gd name="T12" fmla="*/ 444 w 685"/>
                <a:gd name="T13" fmla="*/ 176 h 410"/>
                <a:gd name="T14" fmla="*/ 452 w 685"/>
                <a:gd name="T15" fmla="*/ 173 h 410"/>
                <a:gd name="T16" fmla="*/ 553 w 685"/>
                <a:gd name="T17" fmla="*/ 66 h 410"/>
                <a:gd name="T18" fmla="*/ 551 w 685"/>
                <a:gd name="T19" fmla="*/ 107 h 410"/>
                <a:gd name="T20" fmla="*/ 542 w 685"/>
                <a:gd name="T21" fmla="*/ 147 h 410"/>
                <a:gd name="T22" fmla="*/ 530 w 685"/>
                <a:gd name="T23" fmla="*/ 184 h 410"/>
                <a:gd name="T24" fmla="*/ 512 w 685"/>
                <a:gd name="T25" fmla="*/ 221 h 410"/>
                <a:gd name="T26" fmla="*/ 490 w 685"/>
                <a:gd name="T27" fmla="*/ 254 h 410"/>
                <a:gd name="T28" fmla="*/ 464 w 685"/>
                <a:gd name="T29" fmla="*/ 284 h 410"/>
                <a:gd name="T30" fmla="*/ 434 w 685"/>
                <a:gd name="T31" fmla="*/ 312 h 410"/>
                <a:gd name="T32" fmla="*/ 402 w 685"/>
                <a:gd name="T33" fmla="*/ 336 h 410"/>
                <a:gd name="T34" fmla="*/ 365 w 685"/>
                <a:gd name="T35" fmla="*/ 354 h 410"/>
                <a:gd name="T36" fmla="*/ 326 w 685"/>
                <a:gd name="T37" fmla="*/ 368 h 410"/>
                <a:gd name="T38" fmla="*/ 273 w 685"/>
                <a:gd name="T39" fmla="*/ 379 h 410"/>
                <a:gd name="T40" fmla="*/ 215 w 685"/>
                <a:gd name="T41" fmla="*/ 379 h 410"/>
                <a:gd name="T42" fmla="*/ 158 w 685"/>
                <a:gd name="T43" fmla="*/ 368 h 410"/>
                <a:gd name="T44" fmla="*/ 105 w 685"/>
                <a:gd name="T45" fmla="*/ 347 h 410"/>
                <a:gd name="T46" fmla="*/ 56 w 685"/>
                <a:gd name="T47" fmla="*/ 316 h 410"/>
                <a:gd name="T48" fmla="*/ 23 w 685"/>
                <a:gd name="T49" fmla="*/ 288 h 410"/>
                <a:gd name="T50" fmla="*/ 15 w 685"/>
                <a:gd name="T51" fmla="*/ 286 h 410"/>
                <a:gd name="T52" fmla="*/ 6 w 685"/>
                <a:gd name="T53" fmla="*/ 288 h 410"/>
                <a:gd name="T54" fmla="*/ 1 w 685"/>
                <a:gd name="T55" fmla="*/ 296 h 410"/>
                <a:gd name="T56" fmla="*/ 0 w 685"/>
                <a:gd name="T57" fmla="*/ 305 h 410"/>
                <a:gd name="T58" fmla="*/ 4 w 685"/>
                <a:gd name="T59" fmla="*/ 312 h 410"/>
                <a:gd name="T60" fmla="*/ 43 w 685"/>
                <a:gd name="T61" fmla="*/ 344 h 410"/>
                <a:gd name="T62" fmla="*/ 84 w 685"/>
                <a:gd name="T63" fmla="*/ 371 h 410"/>
                <a:gd name="T64" fmla="*/ 130 w 685"/>
                <a:gd name="T65" fmla="*/ 390 h 410"/>
                <a:gd name="T66" fmla="*/ 176 w 685"/>
                <a:gd name="T67" fmla="*/ 403 h 410"/>
                <a:gd name="T68" fmla="*/ 225 w 685"/>
                <a:gd name="T69" fmla="*/ 409 h 410"/>
                <a:gd name="T70" fmla="*/ 281 w 685"/>
                <a:gd name="T71" fmla="*/ 408 h 410"/>
                <a:gd name="T72" fmla="*/ 333 w 685"/>
                <a:gd name="T73" fmla="*/ 397 h 410"/>
                <a:gd name="T74" fmla="*/ 375 w 685"/>
                <a:gd name="T75" fmla="*/ 382 h 410"/>
                <a:gd name="T76" fmla="*/ 414 w 685"/>
                <a:gd name="T77" fmla="*/ 362 h 410"/>
                <a:gd name="T78" fmla="*/ 448 w 685"/>
                <a:gd name="T79" fmla="*/ 339 h 410"/>
                <a:gd name="T80" fmla="*/ 480 w 685"/>
                <a:gd name="T81" fmla="*/ 311 h 410"/>
                <a:gd name="T82" fmla="*/ 508 w 685"/>
                <a:gd name="T83" fmla="*/ 279 h 410"/>
                <a:gd name="T84" fmla="*/ 533 w 685"/>
                <a:gd name="T85" fmla="*/ 245 h 410"/>
                <a:gd name="T86" fmla="*/ 552 w 685"/>
                <a:gd name="T87" fmla="*/ 207 h 410"/>
                <a:gd name="T88" fmla="*/ 568 w 685"/>
                <a:gd name="T89" fmla="*/ 168 h 410"/>
                <a:gd name="T90" fmla="*/ 578 w 685"/>
                <a:gd name="T91" fmla="*/ 127 h 410"/>
                <a:gd name="T92" fmla="*/ 583 w 685"/>
                <a:gd name="T93" fmla="*/ 85 h 410"/>
                <a:gd name="T94" fmla="*/ 660 w 685"/>
                <a:gd name="T95" fmla="*/ 183 h 410"/>
                <a:gd name="T96" fmla="*/ 670 w 685"/>
                <a:gd name="T97" fmla="*/ 188 h 410"/>
                <a:gd name="T98" fmla="*/ 681 w 685"/>
                <a:gd name="T99" fmla="*/ 183 h 410"/>
                <a:gd name="T100" fmla="*/ 685 w 685"/>
                <a:gd name="T101" fmla="*/ 176 h 410"/>
                <a:gd name="T102" fmla="*/ 684 w 685"/>
                <a:gd name="T103" fmla="*/ 16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5" h="410">
                  <a:moveTo>
                    <a:pt x="683" y="164"/>
                  </a:moveTo>
                  <a:lnTo>
                    <a:pt x="577" y="7"/>
                  </a:lnTo>
                  <a:lnTo>
                    <a:pt x="575" y="4"/>
                  </a:lnTo>
                  <a:lnTo>
                    <a:pt x="571" y="2"/>
                  </a:lnTo>
                  <a:lnTo>
                    <a:pt x="569" y="0"/>
                  </a:lnTo>
                  <a:lnTo>
                    <a:pt x="565" y="0"/>
                  </a:lnTo>
                  <a:lnTo>
                    <a:pt x="562" y="0"/>
                  </a:lnTo>
                  <a:lnTo>
                    <a:pt x="559" y="1"/>
                  </a:lnTo>
                  <a:lnTo>
                    <a:pt x="555" y="3"/>
                  </a:lnTo>
                  <a:lnTo>
                    <a:pt x="553" y="6"/>
                  </a:lnTo>
                  <a:lnTo>
                    <a:pt x="431" y="150"/>
                  </a:lnTo>
                  <a:lnTo>
                    <a:pt x="430" y="153"/>
                  </a:lnTo>
                  <a:lnTo>
                    <a:pt x="429" y="157"/>
                  </a:lnTo>
                  <a:lnTo>
                    <a:pt x="428" y="160"/>
                  </a:lnTo>
                  <a:lnTo>
                    <a:pt x="428" y="162"/>
                  </a:lnTo>
                  <a:lnTo>
                    <a:pt x="429" y="165"/>
                  </a:lnTo>
                  <a:lnTo>
                    <a:pt x="430" y="168"/>
                  </a:lnTo>
                  <a:lnTo>
                    <a:pt x="431" y="170"/>
                  </a:lnTo>
                  <a:lnTo>
                    <a:pt x="433" y="173"/>
                  </a:lnTo>
                  <a:lnTo>
                    <a:pt x="438" y="176"/>
                  </a:lnTo>
                  <a:lnTo>
                    <a:pt x="444" y="176"/>
                  </a:lnTo>
                  <a:lnTo>
                    <a:pt x="447" y="176"/>
                  </a:lnTo>
                  <a:lnTo>
                    <a:pt x="450" y="175"/>
                  </a:lnTo>
                  <a:lnTo>
                    <a:pt x="452" y="173"/>
                  </a:lnTo>
                  <a:lnTo>
                    <a:pt x="454" y="170"/>
                  </a:lnTo>
                  <a:lnTo>
                    <a:pt x="553" y="53"/>
                  </a:lnTo>
                  <a:lnTo>
                    <a:pt x="553" y="66"/>
                  </a:lnTo>
                  <a:lnTo>
                    <a:pt x="553" y="80"/>
                  </a:lnTo>
                  <a:lnTo>
                    <a:pt x="552" y="93"/>
                  </a:lnTo>
                  <a:lnTo>
                    <a:pt x="551" y="107"/>
                  </a:lnTo>
                  <a:lnTo>
                    <a:pt x="549" y="120"/>
                  </a:lnTo>
                  <a:lnTo>
                    <a:pt x="546" y="133"/>
                  </a:lnTo>
                  <a:lnTo>
                    <a:pt x="542" y="147"/>
                  </a:lnTo>
                  <a:lnTo>
                    <a:pt x="539" y="159"/>
                  </a:lnTo>
                  <a:lnTo>
                    <a:pt x="535" y="172"/>
                  </a:lnTo>
                  <a:lnTo>
                    <a:pt x="530" y="184"/>
                  </a:lnTo>
                  <a:lnTo>
                    <a:pt x="524" y="196"/>
                  </a:lnTo>
                  <a:lnTo>
                    <a:pt x="519" y="209"/>
                  </a:lnTo>
                  <a:lnTo>
                    <a:pt x="512" y="221"/>
                  </a:lnTo>
                  <a:lnTo>
                    <a:pt x="506" y="232"/>
                  </a:lnTo>
                  <a:lnTo>
                    <a:pt x="498" y="243"/>
                  </a:lnTo>
                  <a:lnTo>
                    <a:pt x="490" y="254"/>
                  </a:lnTo>
                  <a:lnTo>
                    <a:pt x="482" y="265"/>
                  </a:lnTo>
                  <a:lnTo>
                    <a:pt x="474" y="275"/>
                  </a:lnTo>
                  <a:lnTo>
                    <a:pt x="464" y="284"/>
                  </a:lnTo>
                  <a:lnTo>
                    <a:pt x="454" y="294"/>
                  </a:lnTo>
                  <a:lnTo>
                    <a:pt x="445" y="303"/>
                  </a:lnTo>
                  <a:lnTo>
                    <a:pt x="434" y="312"/>
                  </a:lnTo>
                  <a:lnTo>
                    <a:pt x="423" y="320"/>
                  </a:lnTo>
                  <a:lnTo>
                    <a:pt x="413" y="328"/>
                  </a:lnTo>
                  <a:lnTo>
                    <a:pt x="402" y="336"/>
                  </a:lnTo>
                  <a:lnTo>
                    <a:pt x="390" y="342"/>
                  </a:lnTo>
                  <a:lnTo>
                    <a:pt x="377" y="349"/>
                  </a:lnTo>
                  <a:lnTo>
                    <a:pt x="365" y="354"/>
                  </a:lnTo>
                  <a:lnTo>
                    <a:pt x="353" y="359"/>
                  </a:lnTo>
                  <a:lnTo>
                    <a:pt x="340" y="364"/>
                  </a:lnTo>
                  <a:lnTo>
                    <a:pt x="326" y="368"/>
                  </a:lnTo>
                  <a:lnTo>
                    <a:pt x="313" y="372"/>
                  </a:lnTo>
                  <a:lnTo>
                    <a:pt x="294" y="375"/>
                  </a:lnTo>
                  <a:lnTo>
                    <a:pt x="273" y="379"/>
                  </a:lnTo>
                  <a:lnTo>
                    <a:pt x="254" y="380"/>
                  </a:lnTo>
                  <a:lnTo>
                    <a:pt x="235" y="380"/>
                  </a:lnTo>
                  <a:lnTo>
                    <a:pt x="215" y="379"/>
                  </a:lnTo>
                  <a:lnTo>
                    <a:pt x="196" y="376"/>
                  </a:lnTo>
                  <a:lnTo>
                    <a:pt x="178" y="373"/>
                  </a:lnTo>
                  <a:lnTo>
                    <a:pt x="158" y="368"/>
                  </a:lnTo>
                  <a:lnTo>
                    <a:pt x="140" y="362"/>
                  </a:lnTo>
                  <a:lnTo>
                    <a:pt x="122" y="356"/>
                  </a:lnTo>
                  <a:lnTo>
                    <a:pt x="105" y="347"/>
                  </a:lnTo>
                  <a:lnTo>
                    <a:pt x="88" y="338"/>
                  </a:lnTo>
                  <a:lnTo>
                    <a:pt x="72" y="328"/>
                  </a:lnTo>
                  <a:lnTo>
                    <a:pt x="56" y="316"/>
                  </a:lnTo>
                  <a:lnTo>
                    <a:pt x="40" y="305"/>
                  </a:lnTo>
                  <a:lnTo>
                    <a:pt x="25" y="291"/>
                  </a:lnTo>
                  <a:lnTo>
                    <a:pt x="23" y="288"/>
                  </a:lnTo>
                  <a:lnTo>
                    <a:pt x="20" y="287"/>
                  </a:lnTo>
                  <a:lnTo>
                    <a:pt x="18" y="286"/>
                  </a:lnTo>
                  <a:lnTo>
                    <a:pt x="15" y="286"/>
                  </a:lnTo>
                  <a:lnTo>
                    <a:pt x="12" y="286"/>
                  </a:lnTo>
                  <a:lnTo>
                    <a:pt x="9" y="287"/>
                  </a:lnTo>
                  <a:lnTo>
                    <a:pt x="6" y="288"/>
                  </a:lnTo>
                  <a:lnTo>
                    <a:pt x="4" y="291"/>
                  </a:lnTo>
                  <a:lnTo>
                    <a:pt x="2" y="293"/>
                  </a:lnTo>
                  <a:lnTo>
                    <a:pt x="1" y="296"/>
                  </a:lnTo>
                  <a:lnTo>
                    <a:pt x="0" y="298"/>
                  </a:lnTo>
                  <a:lnTo>
                    <a:pt x="0" y="301"/>
                  </a:lnTo>
                  <a:lnTo>
                    <a:pt x="0" y="305"/>
                  </a:lnTo>
                  <a:lnTo>
                    <a:pt x="1" y="307"/>
                  </a:lnTo>
                  <a:lnTo>
                    <a:pt x="3" y="310"/>
                  </a:lnTo>
                  <a:lnTo>
                    <a:pt x="4" y="312"/>
                  </a:lnTo>
                  <a:lnTo>
                    <a:pt x="17" y="323"/>
                  </a:lnTo>
                  <a:lnTo>
                    <a:pt x="30" y="335"/>
                  </a:lnTo>
                  <a:lnTo>
                    <a:pt x="43" y="344"/>
                  </a:lnTo>
                  <a:lnTo>
                    <a:pt x="57" y="354"/>
                  </a:lnTo>
                  <a:lnTo>
                    <a:pt x="71" y="362"/>
                  </a:lnTo>
                  <a:lnTo>
                    <a:pt x="84" y="371"/>
                  </a:lnTo>
                  <a:lnTo>
                    <a:pt x="99" y="379"/>
                  </a:lnTo>
                  <a:lnTo>
                    <a:pt x="114" y="385"/>
                  </a:lnTo>
                  <a:lnTo>
                    <a:pt x="130" y="390"/>
                  </a:lnTo>
                  <a:lnTo>
                    <a:pt x="145" y="396"/>
                  </a:lnTo>
                  <a:lnTo>
                    <a:pt x="161" y="400"/>
                  </a:lnTo>
                  <a:lnTo>
                    <a:pt x="176" y="403"/>
                  </a:lnTo>
                  <a:lnTo>
                    <a:pt x="192" y="405"/>
                  </a:lnTo>
                  <a:lnTo>
                    <a:pt x="208" y="408"/>
                  </a:lnTo>
                  <a:lnTo>
                    <a:pt x="225" y="409"/>
                  </a:lnTo>
                  <a:lnTo>
                    <a:pt x="241" y="410"/>
                  </a:lnTo>
                  <a:lnTo>
                    <a:pt x="260" y="409"/>
                  </a:lnTo>
                  <a:lnTo>
                    <a:pt x="281" y="408"/>
                  </a:lnTo>
                  <a:lnTo>
                    <a:pt x="300" y="404"/>
                  </a:lnTo>
                  <a:lnTo>
                    <a:pt x="319" y="400"/>
                  </a:lnTo>
                  <a:lnTo>
                    <a:pt x="333" y="397"/>
                  </a:lnTo>
                  <a:lnTo>
                    <a:pt x="347" y="393"/>
                  </a:lnTo>
                  <a:lnTo>
                    <a:pt x="361" y="387"/>
                  </a:lnTo>
                  <a:lnTo>
                    <a:pt x="375" y="382"/>
                  </a:lnTo>
                  <a:lnTo>
                    <a:pt x="388" y="376"/>
                  </a:lnTo>
                  <a:lnTo>
                    <a:pt x="401" y="370"/>
                  </a:lnTo>
                  <a:lnTo>
                    <a:pt x="414" y="362"/>
                  </a:lnTo>
                  <a:lnTo>
                    <a:pt x="426" y="355"/>
                  </a:lnTo>
                  <a:lnTo>
                    <a:pt x="437" y="347"/>
                  </a:lnTo>
                  <a:lnTo>
                    <a:pt x="448" y="339"/>
                  </a:lnTo>
                  <a:lnTo>
                    <a:pt x="460" y="329"/>
                  </a:lnTo>
                  <a:lnTo>
                    <a:pt x="471" y="321"/>
                  </a:lnTo>
                  <a:lnTo>
                    <a:pt x="480" y="311"/>
                  </a:lnTo>
                  <a:lnTo>
                    <a:pt x="490" y="300"/>
                  </a:lnTo>
                  <a:lnTo>
                    <a:pt x="500" y="290"/>
                  </a:lnTo>
                  <a:lnTo>
                    <a:pt x="508" y="279"/>
                  </a:lnTo>
                  <a:lnTo>
                    <a:pt x="517" y="268"/>
                  </a:lnTo>
                  <a:lnTo>
                    <a:pt x="525" y="256"/>
                  </a:lnTo>
                  <a:lnTo>
                    <a:pt x="533" y="245"/>
                  </a:lnTo>
                  <a:lnTo>
                    <a:pt x="540" y="233"/>
                  </a:lnTo>
                  <a:lnTo>
                    <a:pt x="547" y="220"/>
                  </a:lnTo>
                  <a:lnTo>
                    <a:pt x="552" y="207"/>
                  </a:lnTo>
                  <a:lnTo>
                    <a:pt x="559" y="194"/>
                  </a:lnTo>
                  <a:lnTo>
                    <a:pt x="563" y="181"/>
                  </a:lnTo>
                  <a:lnTo>
                    <a:pt x="568" y="168"/>
                  </a:lnTo>
                  <a:lnTo>
                    <a:pt x="571" y="154"/>
                  </a:lnTo>
                  <a:lnTo>
                    <a:pt x="576" y="140"/>
                  </a:lnTo>
                  <a:lnTo>
                    <a:pt x="578" y="127"/>
                  </a:lnTo>
                  <a:lnTo>
                    <a:pt x="580" y="113"/>
                  </a:lnTo>
                  <a:lnTo>
                    <a:pt x="582" y="99"/>
                  </a:lnTo>
                  <a:lnTo>
                    <a:pt x="583" y="85"/>
                  </a:lnTo>
                  <a:lnTo>
                    <a:pt x="583" y="71"/>
                  </a:lnTo>
                  <a:lnTo>
                    <a:pt x="658" y="180"/>
                  </a:lnTo>
                  <a:lnTo>
                    <a:pt x="660" y="183"/>
                  </a:lnTo>
                  <a:lnTo>
                    <a:pt x="664" y="186"/>
                  </a:lnTo>
                  <a:lnTo>
                    <a:pt x="667" y="188"/>
                  </a:lnTo>
                  <a:lnTo>
                    <a:pt x="670" y="188"/>
                  </a:lnTo>
                  <a:lnTo>
                    <a:pt x="674" y="188"/>
                  </a:lnTo>
                  <a:lnTo>
                    <a:pt x="679" y="186"/>
                  </a:lnTo>
                  <a:lnTo>
                    <a:pt x="681" y="183"/>
                  </a:lnTo>
                  <a:lnTo>
                    <a:pt x="683" y="181"/>
                  </a:lnTo>
                  <a:lnTo>
                    <a:pt x="684" y="178"/>
                  </a:lnTo>
                  <a:lnTo>
                    <a:pt x="685" y="176"/>
                  </a:lnTo>
                  <a:lnTo>
                    <a:pt x="685" y="173"/>
                  </a:lnTo>
                  <a:lnTo>
                    <a:pt x="685" y="169"/>
                  </a:lnTo>
                  <a:lnTo>
                    <a:pt x="684" y="167"/>
                  </a:lnTo>
                  <a:lnTo>
                    <a:pt x="683" y="164"/>
                  </a:lnTo>
                  <a:close/>
                </a:path>
              </a:pathLst>
            </a:custGeom>
            <a:grpFill/>
            <a:ln w="9525">
              <a:solidFill>
                <a:schemeClr val="bg1"/>
              </a:solidFill>
              <a:round/>
              <a:headEnd/>
              <a:tailEnd/>
            </a:ln>
            <a:sp3d/>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Freeform 38"/>
            <p:cNvSpPr>
              <a:spLocks noEditPoints="1"/>
            </p:cNvSpPr>
            <p:nvPr/>
          </p:nvSpPr>
          <p:spPr bwMode="auto">
            <a:xfrm>
              <a:off x="993775" y="906463"/>
              <a:ext cx="57150" cy="57150"/>
            </a:xfrm>
            <a:custGeom>
              <a:avLst/>
              <a:gdLst>
                <a:gd name="T0" fmla="*/ 128 w 180"/>
                <a:gd name="T1" fmla="*/ 139 h 181"/>
                <a:gd name="T2" fmla="*/ 119 w 180"/>
                <a:gd name="T3" fmla="*/ 144 h 181"/>
                <a:gd name="T4" fmla="*/ 108 w 180"/>
                <a:gd name="T5" fmla="*/ 148 h 181"/>
                <a:gd name="T6" fmla="*/ 96 w 180"/>
                <a:gd name="T7" fmla="*/ 150 h 181"/>
                <a:gd name="T8" fmla="*/ 84 w 180"/>
                <a:gd name="T9" fmla="*/ 150 h 181"/>
                <a:gd name="T10" fmla="*/ 72 w 180"/>
                <a:gd name="T11" fmla="*/ 148 h 181"/>
                <a:gd name="T12" fmla="*/ 62 w 180"/>
                <a:gd name="T13" fmla="*/ 144 h 181"/>
                <a:gd name="T14" fmla="*/ 52 w 180"/>
                <a:gd name="T15" fmla="*/ 139 h 181"/>
                <a:gd name="T16" fmla="*/ 43 w 180"/>
                <a:gd name="T17" fmla="*/ 130 h 181"/>
                <a:gd name="T18" fmla="*/ 37 w 180"/>
                <a:gd name="T19" fmla="*/ 119 h 181"/>
                <a:gd name="T20" fmla="*/ 32 w 180"/>
                <a:gd name="T21" fmla="*/ 109 h 181"/>
                <a:gd name="T22" fmla="*/ 30 w 180"/>
                <a:gd name="T23" fmla="*/ 97 h 181"/>
                <a:gd name="T24" fmla="*/ 30 w 180"/>
                <a:gd name="T25" fmla="*/ 86 h 181"/>
                <a:gd name="T26" fmla="*/ 32 w 180"/>
                <a:gd name="T27" fmla="*/ 74 h 181"/>
                <a:gd name="T28" fmla="*/ 37 w 180"/>
                <a:gd name="T29" fmla="*/ 63 h 181"/>
                <a:gd name="T30" fmla="*/ 43 w 180"/>
                <a:gd name="T31" fmla="*/ 53 h 181"/>
                <a:gd name="T32" fmla="*/ 56 w 180"/>
                <a:gd name="T33" fmla="*/ 41 h 181"/>
                <a:gd name="T34" fmla="*/ 72 w 180"/>
                <a:gd name="T35" fmla="*/ 33 h 181"/>
                <a:gd name="T36" fmla="*/ 84 w 180"/>
                <a:gd name="T37" fmla="*/ 31 h 181"/>
                <a:gd name="T38" fmla="*/ 96 w 180"/>
                <a:gd name="T39" fmla="*/ 31 h 181"/>
                <a:gd name="T40" fmla="*/ 108 w 180"/>
                <a:gd name="T41" fmla="*/ 33 h 181"/>
                <a:gd name="T42" fmla="*/ 123 w 180"/>
                <a:gd name="T43" fmla="*/ 41 h 181"/>
                <a:gd name="T44" fmla="*/ 137 w 180"/>
                <a:gd name="T45" fmla="*/ 53 h 181"/>
                <a:gd name="T46" fmla="*/ 143 w 180"/>
                <a:gd name="T47" fmla="*/ 63 h 181"/>
                <a:gd name="T48" fmla="*/ 148 w 180"/>
                <a:gd name="T49" fmla="*/ 74 h 181"/>
                <a:gd name="T50" fmla="*/ 150 w 180"/>
                <a:gd name="T51" fmla="*/ 86 h 181"/>
                <a:gd name="T52" fmla="*/ 150 w 180"/>
                <a:gd name="T53" fmla="*/ 97 h 181"/>
                <a:gd name="T54" fmla="*/ 148 w 180"/>
                <a:gd name="T55" fmla="*/ 109 h 181"/>
                <a:gd name="T56" fmla="*/ 143 w 180"/>
                <a:gd name="T57" fmla="*/ 119 h 181"/>
                <a:gd name="T58" fmla="*/ 137 w 180"/>
                <a:gd name="T59" fmla="*/ 130 h 181"/>
                <a:gd name="T60" fmla="*/ 26 w 180"/>
                <a:gd name="T61" fmla="*/ 27 h 181"/>
                <a:gd name="T62" fmla="*/ 15 w 180"/>
                <a:gd name="T63" fmla="*/ 41 h 181"/>
                <a:gd name="T64" fmla="*/ 6 w 180"/>
                <a:gd name="T65" fmla="*/ 57 h 181"/>
                <a:gd name="T66" fmla="*/ 2 w 180"/>
                <a:gd name="T67" fmla="*/ 73 h 181"/>
                <a:gd name="T68" fmla="*/ 0 w 180"/>
                <a:gd name="T69" fmla="*/ 91 h 181"/>
                <a:gd name="T70" fmla="*/ 2 w 180"/>
                <a:gd name="T71" fmla="*/ 109 h 181"/>
                <a:gd name="T72" fmla="*/ 6 w 180"/>
                <a:gd name="T73" fmla="*/ 125 h 181"/>
                <a:gd name="T74" fmla="*/ 15 w 180"/>
                <a:gd name="T75" fmla="*/ 141 h 181"/>
                <a:gd name="T76" fmla="*/ 26 w 180"/>
                <a:gd name="T77" fmla="*/ 156 h 181"/>
                <a:gd name="T78" fmla="*/ 40 w 180"/>
                <a:gd name="T79" fmla="*/ 166 h 181"/>
                <a:gd name="T80" fmla="*/ 55 w 180"/>
                <a:gd name="T81" fmla="*/ 174 h 181"/>
                <a:gd name="T82" fmla="*/ 72 w 180"/>
                <a:gd name="T83" fmla="*/ 179 h 181"/>
                <a:gd name="T84" fmla="*/ 90 w 180"/>
                <a:gd name="T85" fmla="*/ 181 h 181"/>
                <a:gd name="T86" fmla="*/ 108 w 180"/>
                <a:gd name="T87" fmla="*/ 179 h 181"/>
                <a:gd name="T88" fmla="*/ 124 w 180"/>
                <a:gd name="T89" fmla="*/ 174 h 181"/>
                <a:gd name="T90" fmla="*/ 140 w 180"/>
                <a:gd name="T91" fmla="*/ 166 h 181"/>
                <a:gd name="T92" fmla="*/ 154 w 180"/>
                <a:gd name="T93" fmla="*/ 156 h 181"/>
                <a:gd name="T94" fmla="*/ 166 w 180"/>
                <a:gd name="T95" fmla="*/ 141 h 181"/>
                <a:gd name="T96" fmla="*/ 173 w 180"/>
                <a:gd name="T97" fmla="*/ 125 h 181"/>
                <a:gd name="T98" fmla="*/ 179 w 180"/>
                <a:gd name="T99" fmla="*/ 109 h 181"/>
                <a:gd name="T100" fmla="*/ 180 w 180"/>
                <a:gd name="T101" fmla="*/ 91 h 181"/>
                <a:gd name="T102" fmla="*/ 179 w 180"/>
                <a:gd name="T103" fmla="*/ 73 h 181"/>
                <a:gd name="T104" fmla="*/ 173 w 180"/>
                <a:gd name="T105" fmla="*/ 57 h 181"/>
                <a:gd name="T106" fmla="*/ 166 w 180"/>
                <a:gd name="T107" fmla="*/ 41 h 181"/>
                <a:gd name="T108" fmla="*/ 154 w 180"/>
                <a:gd name="T109" fmla="*/ 27 h 181"/>
                <a:gd name="T110" fmla="*/ 140 w 180"/>
                <a:gd name="T111" fmla="*/ 16 h 181"/>
                <a:gd name="T112" fmla="*/ 124 w 180"/>
                <a:gd name="T113" fmla="*/ 8 h 181"/>
                <a:gd name="T114" fmla="*/ 108 w 180"/>
                <a:gd name="T115" fmla="*/ 2 h 181"/>
                <a:gd name="T116" fmla="*/ 90 w 180"/>
                <a:gd name="T117" fmla="*/ 0 h 181"/>
                <a:gd name="T118" fmla="*/ 72 w 180"/>
                <a:gd name="T119" fmla="*/ 2 h 181"/>
                <a:gd name="T120" fmla="*/ 55 w 180"/>
                <a:gd name="T121" fmla="*/ 8 h 181"/>
                <a:gd name="T122" fmla="*/ 40 w 180"/>
                <a:gd name="T123" fmla="*/ 16 h 181"/>
                <a:gd name="T124" fmla="*/ 26 w 180"/>
                <a:gd name="T125" fmla="*/ 2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 h="181">
                  <a:moveTo>
                    <a:pt x="133" y="134"/>
                  </a:moveTo>
                  <a:lnTo>
                    <a:pt x="128" y="139"/>
                  </a:lnTo>
                  <a:lnTo>
                    <a:pt x="123" y="142"/>
                  </a:lnTo>
                  <a:lnTo>
                    <a:pt x="119" y="144"/>
                  </a:lnTo>
                  <a:lnTo>
                    <a:pt x="113" y="146"/>
                  </a:lnTo>
                  <a:lnTo>
                    <a:pt x="108" y="148"/>
                  </a:lnTo>
                  <a:lnTo>
                    <a:pt x="101" y="149"/>
                  </a:lnTo>
                  <a:lnTo>
                    <a:pt x="96" y="150"/>
                  </a:lnTo>
                  <a:lnTo>
                    <a:pt x="90" y="150"/>
                  </a:lnTo>
                  <a:lnTo>
                    <a:pt x="84" y="150"/>
                  </a:lnTo>
                  <a:lnTo>
                    <a:pt x="78" y="149"/>
                  </a:lnTo>
                  <a:lnTo>
                    <a:pt x="72" y="148"/>
                  </a:lnTo>
                  <a:lnTo>
                    <a:pt x="67" y="146"/>
                  </a:lnTo>
                  <a:lnTo>
                    <a:pt x="62" y="144"/>
                  </a:lnTo>
                  <a:lnTo>
                    <a:pt x="56" y="142"/>
                  </a:lnTo>
                  <a:lnTo>
                    <a:pt x="52" y="139"/>
                  </a:lnTo>
                  <a:lnTo>
                    <a:pt x="48" y="134"/>
                  </a:lnTo>
                  <a:lnTo>
                    <a:pt x="43" y="130"/>
                  </a:lnTo>
                  <a:lnTo>
                    <a:pt x="39" y="125"/>
                  </a:lnTo>
                  <a:lnTo>
                    <a:pt x="37" y="119"/>
                  </a:lnTo>
                  <a:lnTo>
                    <a:pt x="34" y="114"/>
                  </a:lnTo>
                  <a:lnTo>
                    <a:pt x="32" y="109"/>
                  </a:lnTo>
                  <a:lnTo>
                    <a:pt x="31" y="103"/>
                  </a:lnTo>
                  <a:lnTo>
                    <a:pt x="30" y="97"/>
                  </a:lnTo>
                  <a:lnTo>
                    <a:pt x="30" y="91"/>
                  </a:lnTo>
                  <a:lnTo>
                    <a:pt x="30" y="86"/>
                  </a:lnTo>
                  <a:lnTo>
                    <a:pt x="31" y="80"/>
                  </a:lnTo>
                  <a:lnTo>
                    <a:pt x="32" y="74"/>
                  </a:lnTo>
                  <a:lnTo>
                    <a:pt x="34" y="69"/>
                  </a:lnTo>
                  <a:lnTo>
                    <a:pt x="37" y="63"/>
                  </a:lnTo>
                  <a:lnTo>
                    <a:pt x="39" y="58"/>
                  </a:lnTo>
                  <a:lnTo>
                    <a:pt x="43" y="53"/>
                  </a:lnTo>
                  <a:lnTo>
                    <a:pt x="48" y="48"/>
                  </a:lnTo>
                  <a:lnTo>
                    <a:pt x="56" y="41"/>
                  </a:lnTo>
                  <a:lnTo>
                    <a:pt x="67" y="36"/>
                  </a:lnTo>
                  <a:lnTo>
                    <a:pt x="72" y="33"/>
                  </a:lnTo>
                  <a:lnTo>
                    <a:pt x="78" y="31"/>
                  </a:lnTo>
                  <a:lnTo>
                    <a:pt x="84" y="31"/>
                  </a:lnTo>
                  <a:lnTo>
                    <a:pt x="90" y="30"/>
                  </a:lnTo>
                  <a:lnTo>
                    <a:pt x="96" y="31"/>
                  </a:lnTo>
                  <a:lnTo>
                    <a:pt x="101" y="31"/>
                  </a:lnTo>
                  <a:lnTo>
                    <a:pt x="108" y="33"/>
                  </a:lnTo>
                  <a:lnTo>
                    <a:pt x="113" y="36"/>
                  </a:lnTo>
                  <a:lnTo>
                    <a:pt x="123" y="41"/>
                  </a:lnTo>
                  <a:lnTo>
                    <a:pt x="133" y="48"/>
                  </a:lnTo>
                  <a:lnTo>
                    <a:pt x="137" y="53"/>
                  </a:lnTo>
                  <a:lnTo>
                    <a:pt x="140" y="58"/>
                  </a:lnTo>
                  <a:lnTo>
                    <a:pt x="143" y="63"/>
                  </a:lnTo>
                  <a:lnTo>
                    <a:pt x="145" y="69"/>
                  </a:lnTo>
                  <a:lnTo>
                    <a:pt x="148" y="74"/>
                  </a:lnTo>
                  <a:lnTo>
                    <a:pt x="149" y="80"/>
                  </a:lnTo>
                  <a:lnTo>
                    <a:pt x="150" y="86"/>
                  </a:lnTo>
                  <a:lnTo>
                    <a:pt x="150" y="91"/>
                  </a:lnTo>
                  <a:lnTo>
                    <a:pt x="150" y="97"/>
                  </a:lnTo>
                  <a:lnTo>
                    <a:pt x="149" y="103"/>
                  </a:lnTo>
                  <a:lnTo>
                    <a:pt x="148" y="109"/>
                  </a:lnTo>
                  <a:lnTo>
                    <a:pt x="145" y="114"/>
                  </a:lnTo>
                  <a:lnTo>
                    <a:pt x="143" y="119"/>
                  </a:lnTo>
                  <a:lnTo>
                    <a:pt x="140" y="125"/>
                  </a:lnTo>
                  <a:lnTo>
                    <a:pt x="137" y="130"/>
                  </a:lnTo>
                  <a:lnTo>
                    <a:pt x="133" y="134"/>
                  </a:lnTo>
                  <a:close/>
                  <a:moveTo>
                    <a:pt x="26" y="27"/>
                  </a:moveTo>
                  <a:lnTo>
                    <a:pt x="20" y="35"/>
                  </a:lnTo>
                  <a:lnTo>
                    <a:pt x="15" y="41"/>
                  </a:lnTo>
                  <a:lnTo>
                    <a:pt x="10" y="48"/>
                  </a:lnTo>
                  <a:lnTo>
                    <a:pt x="6" y="57"/>
                  </a:lnTo>
                  <a:lnTo>
                    <a:pt x="4" y="66"/>
                  </a:lnTo>
                  <a:lnTo>
                    <a:pt x="2" y="73"/>
                  </a:lnTo>
                  <a:lnTo>
                    <a:pt x="0" y="82"/>
                  </a:lnTo>
                  <a:lnTo>
                    <a:pt x="0" y="91"/>
                  </a:lnTo>
                  <a:lnTo>
                    <a:pt x="0" y="100"/>
                  </a:lnTo>
                  <a:lnTo>
                    <a:pt x="2" y="109"/>
                  </a:lnTo>
                  <a:lnTo>
                    <a:pt x="4" y="117"/>
                  </a:lnTo>
                  <a:lnTo>
                    <a:pt x="6" y="125"/>
                  </a:lnTo>
                  <a:lnTo>
                    <a:pt x="10" y="133"/>
                  </a:lnTo>
                  <a:lnTo>
                    <a:pt x="15" y="141"/>
                  </a:lnTo>
                  <a:lnTo>
                    <a:pt x="20" y="148"/>
                  </a:lnTo>
                  <a:lnTo>
                    <a:pt x="26" y="156"/>
                  </a:lnTo>
                  <a:lnTo>
                    <a:pt x="33" y="161"/>
                  </a:lnTo>
                  <a:lnTo>
                    <a:pt x="40" y="166"/>
                  </a:lnTo>
                  <a:lnTo>
                    <a:pt x="48" y="171"/>
                  </a:lnTo>
                  <a:lnTo>
                    <a:pt x="55" y="174"/>
                  </a:lnTo>
                  <a:lnTo>
                    <a:pt x="64" y="177"/>
                  </a:lnTo>
                  <a:lnTo>
                    <a:pt x="72" y="179"/>
                  </a:lnTo>
                  <a:lnTo>
                    <a:pt x="81" y="180"/>
                  </a:lnTo>
                  <a:lnTo>
                    <a:pt x="90" y="181"/>
                  </a:lnTo>
                  <a:lnTo>
                    <a:pt x="99" y="180"/>
                  </a:lnTo>
                  <a:lnTo>
                    <a:pt x="108" y="179"/>
                  </a:lnTo>
                  <a:lnTo>
                    <a:pt x="116" y="177"/>
                  </a:lnTo>
                  <a:lnTo>
                    <a:pt x="124" y="174"/>
                  </a:lnTo>
                  <a:lnTo>
                    <a:pt x="133" y="171"/>
                  </a:lnTo>
                  <a:lnTo>
                    <a:pt x="140" y="166"/>
                  </a:lnTo>
                  <a:lnTo>
                    <a:pt x="148" y="161"/>
                  </a:lnTo>
                  <a:lnTo>
                    <a:pt x="154" y="156"/>
                  </a:lnTo>
                  <a:lnTo>
                    <a:pt x="160" y="148"/>
                  </a:lnTo>
                  <a:lnTo>
                    <a:pt x="166" y="141"/>
                  </a:lnTo>
                  <a:lnTo>
                    <a:pt x="170" y="133"/>
                  </a:lnTo>
                  <a:lnTo>
                    <a:pt x="173" y="125"/>
                  </a:lnTo>
                  <a:lnTo>
                    <a:pt x="176" y="117"/>
                  </a:lnTo>
                  <a:lnTo>
                    <a:pt x="179" y="109"/>
                  </a:lnTo>
                  <a:lnTo>
                    <a:pt x="180" y="100"/>
                  </a:lnTo>
                  <a:lnTo>
                    <a:pt x="180" y="91"/>
                  </a:lnTo>
                  <a:lnTo>
                    <a:pt x="180" y="82"/>
                  </a:lnTo>
                  <a:lnTo>
                    <a:pt x="179" y="73"/>
                  </a:lnTo>
                  <a:lnTo>
                    <a:pt x="176" y="66"/>
                  </a:lnTo>
                  <a:lnTo>
                    <a:pt x="173" y="57"/>
                  </a:lnTo>
                  <a:lnTo>
                    <a:pt x="170" y="48"/>
                  </a:lnTo>
                  <a:lnTo>
                    <a:pt x="166" y="41"/>
                  </a:lnTo>
                  <a:lnTo>
                    <a:pt x="160" y="35"/>
                  </a:lnTo>
                  <a:lnTo>
                    <a:pt x="154" y="27"/>
                  </a:lnTo>
                  <a:lnTo>
                    <a:pt x="148" y="22"/>
                  </a:lnTo>
                  <a:lnTo>
                    <a:pt x="140" y="16"/>
                  </a:lnTo>
                  <a:lnTo>
                    <a:pt x="133" y="12"/>
                  </a:lnTo>
                  <a:lnTo>
                    <a:pt x="124" y="8"/>
                  </a:lnTo>
                  <a:lnTo>
                    <a:pt x="116" y="5"/>
                  </a:lnTo>
                  <a:lnTo>
                    <a:pt x="108" y="2"/>
                  </a:lnTo>
                  <a:lnTo>
                    <a:pt x="99" y="1"/>
                  </a:lnTo>
                  <a:lnTo>
                    <a:pt x="90" y="0"/>
                  </a:lnTo>
                  <a:lnTo>
                    <a:pt x="81" y="1"/>
                  </a:lnTo>
                  <a:lnTo>
                    <a:pt x="72" y="2"/>
                  </a:lnTo>
                  <a:lnTo>
                    <a:pt x="64" y="5"/>
                  </a:lnTo>
                  <a:lnTo>
                    <a:pt x="55" y="8"/>
                  </a:lnTo>
                  <a:lnTo>
                    <a:pt x="48" y="12"/>
                  </a:lnTo>
                  <a:lnTo>
                    <a:pt x="40" y="16"/>
                  </a:lnTo>
                  <a:lnTo>
                    <a:pt x="33" y="22"/>
                  </a:lnTo>
                  <a:lnTo>
                    <a:pt x="26" y="27"/>
                  </a:lnTo>
                  <a:close/>
                </a:path>
              </a:pathLst>
            </a:custGeom>
            <a:grpFill/>
            <a:ln w="9525">
              <a:solidFill>
                <a:schemeClr val="bg1"/>
              </a:solidFill>
              <a:round/>
              <a:headEnd/>
              <a:tailEnd/>
            </a:ln>
            <a:sp3d/>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sp>
        <p:nvSpPr>
          <p:cNvPr id="19" name="CasellaDiTesto 18"/>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1733960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20" name="Freeform 5"/>
          <p:cNvSpPr>
            <a:spLocks/>
          </p:cNvSpPr>
          <p:nvPr/>
        </p:nvSpPr>
        <p:spPr bwMode="auto">
          <a:xfrm>
            <a:off x="560827" y="6605515"/>
            <a:ext cx="935132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Rectangle 1"/>
          <p:cNvSpPr/>
          <p:nvPr/>
        </p:nvSpPr>
        <p:spPr>
          <a:xfrm rot="5400000">
            <a:off x="4848941" y="1552016"/>
            <a:ext cx="5681626" cy="43672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p:cNvSpPr>
            <a:spLocks noGrp="1"/>
          </p:cNvSpPr>
          <p:nvPr>
            <p:ph type="title"/>
          </p:nvPr>
        </p:nvSpPr>
        <p:spPr>
          <a:xfrm>
            <a:off x="495300" y="274638"/>
            <a:ext cx="8915400" cy="506940"/>
          </a:xfrm>
        </p:spPr>
        <p:txBody>
          <a:bodyPr>
            <a:normAutofit fontScale="90000"/>
          </a:bodyPr>
          <a:lstStyle/>
          <a:p>
            <a:r>
              <a:rPr lang="it-IT" dirty="0"/>
              <a:t>Coordinamento a livello di cds sui contenuti</a:t>
            </a:r>
          </a:p>
        </p:txBody>
      </p:sp>
      <p:sp>
        <p:nvSpPr>
          <p:cNvPr id="6" name="Rettangolo 5"/>
          <p:cNvSpPr/>
          <p:nvPr/>
        </p:nvSpPr>
        <p:spPr>
          <a:xfrm>
            <a:off x="6390767" y="5048629"/>
            <a:ext cx="3728466" cy="1015663"/>
          </a:xfrm>
          <a:prstGeom prst="rect">
            <a:avLst/>
          </a:prstGeom>
        </p:spPr>
        <p:txBody>
          <a:bodyPr wrap="square">
            <a:spAutoFit/>
          </a:bodyPr>
          <a:lstStyle/>
          <a:p>
            <a:pPr marL="285750" lvl="0" indent="-285750" defTabSz="914400">
              <a:buFont typeface="Wingdings" panose="05000000000000000000" pitchFamily="2" charset="2"/>
              <a:buChar char="ü"/>
              <a:defRPr/>
            </a:pPr>
            <a:r>
              <a:rPr lang="it-IT" sz="1200" b="1" kern="0" dirty="0">
                <a:solidFill>
                  <a:schemeClr val="tx2"/>
                </a:solidFill>
                <a:latin typeface="Century Gothic" panose="020B0502020202020204" pitchFamily="34" charset="0"/>
              </a:rPr>
              <a:t>#G12: «La progettazione è lasciata all'autonomia del singolo docente(…)»</a:t>
            </a:r>
          </a:p>
          <a:p>
            <a:pPr marL="285750" lvl="0" indent="-285750" defTabSz="914400">
              <a:buFont typeface="Wingdings" panose="05000000000000000000" pitchFamily="2" charset="2"/>
              <a:buChar char="ü"/>
              <a:defRPr/>
            </a:pPr>
            <a:r>
              <a:rPr lang="it-IT" sz="1200" b="1" kern="0" dirty="0">
                <a:solidFill>
                  <a:schemeClr val="tx2"/>
                </a:solidFill>
                <a:latin typeface="Century Gothic" panose="020B0502020202020204" pitchFamily="34" charset="0"/>
              </a:rPr>
              <a:t>#M11: «I contenuti dell'insegnamento e la sua organizzazione sono decisi in totale autonomia dal docente…»</a:t>
            </a:r>
          </a:p>
        </p:txBody>
      </p:sp>
      <p:sp>
        <p:nvSpPr>
          <p:cNvPr id="5" name="Rectangle 27"/>
          <p:cNvSpPr/>
          <p:nvPr>
            <p:custDataLst>
              <p:tags r:id="rId1"/>
            </p:custDataLst>
          </p:nvPr>
        </p:nvSpPr>
        <p:spPr>
          <a:xfrm>
            <a:off x="2287928" y="2685978"/>
            <a:ext cx="2988323" cy="3754874"/>
          </a:xfrm>
          <a:prstGeom prst="rect">
            <a:avLst/>
          </a:prstGeom>
        </p:spPr>
        <p:txBody>
          <a:bodyPr wrap="square">
            <a:spAutoFit/>
          </a:bodyPr>
          <a:lstStyle/>
          <a:p>
            <a:pPr algn="just"/>
            <a:r>
              <a:rPr lang="it-IT" sz="1400" dirty="0">
                <a:solidFill>
                  <a:schemeClr val="tx1">
                    <a:lumMod val="75000"/>
                    <a:lumOff val="25000"/>
                  </a:schemeClr>
                </a:solidFill>
                <a:latin typeface="Century Gothic" panose="020B0502020202020204" pitchFamily="34" charset="0"/>
              </a:rPr>
              <a:t>A livello complessivo, </a:t>
            </a:r>
            <a:r>
              <a:rPr lang="it-IT" sz="1400" b="1" dirty="0">
                <a:solidFill>
                  <a:schemeClr val="tx1">
                    <a:lumMod val="75000"/>
                    <a:lumOff val="25000"/>
                  </a:schemeClr>
                </a:solidFill>
                <a:latin typeface="Century Gothic" panose="020B0502020202020204" pitchFamily="34" charset="0"/>
              </a:rPr>
              <a:t>solo nel 38% </a:t>
            </a:r>
            <a:r>
              <a:rPr lang="it-IT" sz="1400" dirty="0">
                <a:solidFill>
                  <a:schemeClr val="tx1">
                    <a:lumMod val="75000"/>
                    <a:lumOff val="25000"/>
                  </a:schemeClr>
                </a:solidFill>
                <a:latin typeface="Century Gothic" panose="020B0502020202020204" pitchFamily="34" charset="0"/>
              </a:rPr>
              <a:t>dei casi </a:t>
            </a:r>
            <a:r>
              <a:rPr lang="en-US" sz="1400" kern="0" dirty="0">
                <a:solidFill>
                  <a:schemeClr val="tx1">
                    <a:lumMod val="75000"/>
                    <a:lumOff val="25000"/>
                  </a:schemeClr>
                </a:solidFill>
                <a:latin typeface="Century Gothic" panose="020B0502020202020204" pitchFamily="34" charset="0"/>
              </a:rPr>
              <a:t>vi sono state </a:t>
            </a:r>
            <a:r>
              <a:rPr lang="en-US" sz="1400" b="1" kern="0" dirty="0">
                <a:solidFill>
                  <a:schemeClr val="tx1">
                    <a:lumMod val="75000"/>
                    <a:lumOff val="25000"/>
                  </a:schemeClr>
                </a:solidFill>
                <a:latin typeface="Century Gothic" panose="020B0502020202020204" pitchFamily="34" charset="0"/>
              </a:rPr>
              <a:t>occasioni di </a:t>
            </a:r>
            <a:r>
              <a:rPr lang="it-IT" sz="1400" b="1" kern="0" dirty="0">
                <a:solidFill>
                  <a:schemeClr val="tx1">
                    <a:lumMod val="75000"/>
                    <a:lumOff val="25000"/>
                  </a:schemeClr>
                </a:solidFill>
                <a:latin typeface="Century Gothic" panose="020B0502020202020204" pitchFamily="34" charset="0"/>
              </a:rPr>
              <a:t>confronto formali </a:t>
            </a:r>
            <a:r>
              <a:rPr lang="it-IT" sz="1400" kern="0" dirty="0">
                <a:solidFill>
                  <a:schemeClr val="tx1">
                    <a:lumMod val="75000"/>
                    <a:lumOff val="25000"/>
                  </a:schemeClr>
                </a:solidFill>
                <a:latin typeface="Century Gothic" panose="020B0502020202020204" pitchFamily="34" charset="0"/>
              </a:rPr>
              <a:t>(previste e organizzate sulla base di regole interne) sui contenuti degli insegnamenti. In generale prevale un’idea di </a:t>
            </a:r>
            <a:r>
              <a:rPr lang="it-IT" sz="1400" b="1" kern="0" dirty="0">
                <a:solidFill>
                  <a:schemeClr val="tx1">
                    <a:lumMod val="75000"/>
                    <a:lumOff val="25000"/>
                  </a:schemeClr>
                </a:solidFill>
                <a:latin typeface="Century Gothic" panose="020B0502020202020204" pitchFamily="34" charset="0"/>
              </a:rPr>
              <a:t>coordinamento basato sul confronto informale e non strutturato </a:t>
            </a:r>
            <a:r>
              <a:rPr lang="it-IT" sz="1400" kern="0" dirty="0">
                <a:solidFill>
                  <a:schemeClr val="tx1">
                    <a:lumMod val="75000"/>
                    <a:lumOff val="25000"/>
                  </a:schemeClr>
                </a:solidFill>
                <a:latin typeface="Century Gothic" panose="020B0502020202020204" pitchFamily="34" charset="0"/>
              </a:rPr>
              <a:t>tra i docenti…</a:t>
            </a:r>
          </a:p>
          <a:p>
            <a:pPr algn="just"/>
            <a:endParaRPr lang="it-IT" sz="1400" kern="0" dirty="0">
              <a:solidFill>
                <a:schemeClr val="tx1">
                  <a:lumMod val="75000"/>
                  <a:lumOff val="25000"/>
                </a:schemeClr>
              </a:solidFill>
              <a:latin typeface="Century Gothic" panose="020B0502020202020204" pitchFamily="34" charset="0"/>
            </a:endParaRPr>
          </a:p>
          <a:p>
            <a:pPr algn="just"/>
            <a:r>
              <a:rPr lang="it-IT" sz="1400" kern="0" dirty="0">
                <a:solidFill>
                  <a:schemeClr val="tx1">
                    <a:lumMod val="75000"/>
                    <a:lumOff val="25000"/>
                  </a:schemeClr>
                </a:solidFill>
                <a:latin typeface="Century Gothic" panose="020B0502020202020204" pitchFamily="34" charset="0"/>
              </a:rPr>
              <a:t>  </a:t>
            </a:r>
            <a:r>
              <a:rPr lang="it-IT" sz="1400" b="1" kern="0" dirty="0">
                <a:solidFill>
                  <a:schemeClr val="tx1">
                    <a:lumMod val="75000"/>
                    <a:lumOff val="25000"/>
                  </a:schemeClr>
                </a:solidFill>
                <a:latin typeface="Century Gothic" panose="020B0502020202020204" pitchFamily="34" charset="0"/>
              </a:rPr>
              <a:t>… la tematica del confronto è vista con interesse e la sua assenza viene giudicata come un punto di debolezza...</a:t>
            </a:r>
          </a:p>
          <a:p>
            <a:pPr lvl="0" algn="just" defTabSz="914400">
              <a:defRPr/>
            </a:pPr>
            <a:endParaRPr lang="it-IT" sz="1400" kern="0" dirty="0">
              <a:solidFill>
                <a:schemeClr val="tx1">
                  <a:lumMod val="75000"/>
                  <a:lumOff val="25000"/>
                </a:schemeClr>
              </a:solidFill>
              <a:latin typeface="Century Gothic" panose="020B0502020202020204" pitchFamily="34" charset="0"/>
            </a:endParaRPr>
          </a:p>
          <a:p>
            <a:pPr lvl="0" algn="just" defTabSz="914400">
              <a:defRPr/>
            </a:pPr>
            <a:endParaRPr lang="en-US" sz="1400" dirty="0">
              <a:solidFill>
                <a:schemeClr val="tx1">
                  <a:lumMod val="75000"/>
                  <a:lumOff val="25000"/>
                </a:schemeClr>
              </a:solidFill>
              <a:latin typeface="Century Gothic" panose="020B0502020202020204" pitchFamily="34" charset="0"/>
            </a:endParaRPr>
          </a:p>
        </p:txBody>
      </p:sp>
      <p:sp>
        <p:nvSpPr>
          <p:cNvPr id="7" name="CasellaDiTesto 6"/>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8"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360000" algn="r" defTabSz="-895350"/>
            <a:r>
              <a:rPr lang="en-US" sz="3200" b="1" dirty="0">
                <a:solidFill>
                  <a:schemeClr val="bg1"/>
                </a:solidFill>
              </a:rPr>
              <a:t>COORDINAMENTO FRA I DOCENTI SUI CONTENUTI</a:t>
            </a:r>
            <a:endParaRPr lang="it-IT" sz="3200" b="1" dirty="0">
              <a:solidFill>
                <a:schemeClr val="bg1"/>
              </a:solidFill>
            </a:endParaRPr>
          </a:p>
        </p:txBody>
      </p:sp>
      <p:sp>
        <p:nvSpPr>
          <p:cNvPr id="9"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Immagine 15"/>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7353" b="95098" l="0" r="100000">
                        <a14:foregroundMark x1="56863" y1="56373" x2="56863" y2="56373"/>
                      </a14:backgroundRemoval>
                    </a14:imgEffect>
                  </a14:imgLayer>
                </a14:imgProps>
              </a:ext>
            </a:extLst>
          </a:blip>
          <a:stretch>
            <a:fillRect/>
          </a:stretch>
        </p:blipFill>
        <p:spPr>
          <a:xfrm>
            <a:off x="5834318" y="5241955"/>
            <a:ext cx="495300" cy="495300"/>
          </a:xfrm>
          <a:prstGeom prst="rect">
            <a:avLst/>
          </a:prstGeom>
        </p:spPr>
      </p:pic>
      <p:sp>
        <p:nvSpPr>
          <p:cNvPr id="13" name="Rettangolo 12"/>
          <p:cNvSpPr/>
          <p:nvPr/>
        </p:nvSpPr>
        <p:spPr>
          <a:xfrm>
            <a:off x="2095891" y="1465903"/>
            <a:ext cx="3459344" cy="830997"/>
          </a:xfrm>
          <a:prstGeom prst="rect">
            <a:avLst/>
          </a:prstGeom>
        </p:spPr>
        <p:txBody>
          <a:bodyPr wrap="square">
            <a:spAutoFit/>
          </a:bodyPr>
          <a:lstStyle/>
          <a:p>
            <a:pPr algn="ctr"/>
            <a:r>
              <a:rPr lang="it-IT" sz="1600" b="1" dirty="0">
                <a:solidFill>
                  <a:schemeClr val="tx2"/>
                </a:solidFill>
                <a:latin typeface="Century Gothic" panose="020B0502020202020204" pitchFamily="34" charset="0"/>
              </a:rPr>
              <a:t>I docenti, nella progettazione della didattica, si coordinano o si confrontano con altri docenti?</a:t>
            </a:r>
            <a:endParaRPr lang="it-IT" sz="1600" dirty="0">
              <a:solidFill>
                <a:schemeClr val="tx2"/>
              </a:solidFill>
            </a:endParaRPr>
          </a:p>
        </p:txBody>
      </p:sp>
      <p:pic>
        <p:nvPicPr>
          <p:cNvPr id="14" name="Immagine 13"/>
          <p:cNvPicPr>
            <a:picLocks noChangeAspect="1"/>
          </p:cNvPicPr>
          <p:nvPr/>
        </p:nvPicPr>
        <p:blipFill>
          <a:blip r:embed="rId7"/>
          <a:stretch>
            <a:fillRect/>
          </a:stretch>
        </p:blipFill>
        <p:spPr>
          <a:xfrm>
            <a:off x="5834318" y="1532620"/>
            <a:ext cx="3964434" cy="2338969"/>
          </a:xfrm>
          <a:prstGeom prst="rect">
            <a:avLst/>
          </a:prstGeom>
        </p:spPr>
      </p:pic>
      <p:sp>
        <p:nvSpPr>
          <p:cNvPr id="21" name="Rectangle 44"/>
          <p:cNvSpPr>
            <a:spLocks noChangeAspect="1"/>
          </p:cNvSpPr>
          <p:nvPr>
            <p:custDataLst>
              <p:tags r:id="rId2"/>
            </p:custDataLst>
          </p:nvPr>
        </p:nvSpPr>
        <p:spPr>
          <a:xfrm>
            <a:off x="1968848" y="6537174"/>
            <a:ext cx="3537294" cy="276999"/>
          </a:xfrm>
          <a:prstGeom prst="rect">
            <a:avLst/>
          </a:prstGeom>
        </p:spPr>
        <p:txBody>
          <a:bodyPr wrap="square">
            <a:spAutoFit/>
          </a:bodyPr>
          <a:lstStyle/>
          <a:p>
            <a:r>
              <a:rPr lang="en-US" sz="1200" b="1" dirty="0">
                <a:solidFill>
                  <a:schemeClr val="bg1"/>
                </a:solidFill>
                <a:latin typeface="Calibri Light" pitchFamily="34" charset="0"/>
              </a:rPr>
              <a:t>COORDINAMENTO  TRA DOCENTI</a:t>
            </a:r>
          </a:p>
        </p:txBody>
      </p:sp>
      <p:sp>
        <p:nvSpPr>
          <p:cNvPr id="22" name="Segnaposto numero diapositiva 13"/>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15</a:t>
            </a:fld>
            <a:endParaRPr lang="it-IT" dirty="0">
              <a:latin typeface="Calibri Light" pitchFamily="34" charset="0"/>
            </a:endParaRPr>
          </a:p>
        </p:txBody>
      </p:sp>
      <p:sp>
        <p:nvSpPr>
          <p:cNvPr id="23" name="Freeform 25"/>
          <p:cNvSpPr>
            <a:spLocks noChangeAspect="1"/>
          </p:cNvSpPr>
          <p:nvPr/>
        </p:nvSpPr>
        <p:spPr bwMode="auto">
          <a:xfrm>
            <a:off x="103949" y="5066488"/>
            <a:ext cx="1354609" cy="2368307"/>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rgbClr val="D2527F">
              <a:alpha val="80000"/>
            </a:srgbClr>
          </a:solidFill>
          <a:ln w="3175" cap="flat" cmpd="sng">
            <a:noFill/>
            <a:prstDash val="solid"/>
            <a:round/>
            <a:headEnd type="none" w="med" len="med"/>
            <a:tailEnd type="none" w="med" len="med"/>
          </a:ln>
          <a:effectLst>
            <a:outerShdw blurRad="25400" dist="38100" dir="2400000" algn="ctr" rotWithShape="0">
              <a:prstClr val="black">
                <a:alpha val="10000"/>
              </a:prstClr>
            </a:outerShdw>
          </a:effectLst>
          <a:scene3d>
            <a:camera prst="orthographicFront">
              <a:rot lat="3000000" lon="1200000" rev="2400000"/>
            </a:camera>
            <a:lightRig rig="threePt" dir="t"/>
          </a:scene3d>
          <a:sp3d/>
        </p:spPr>
        <p:txBody>
          <a:bodyPr/>
          <a:lstStyle/>
          <a:p>
            <a:pPr fontAlgn="auto">
              <a:spcBef>
                <a:spcPts val="0"/>
              </a:spcBef>
              <a:spcAft>
                <a:spcPts val="0"/>
              </a:spcAft>
              <a:defRPr/>
            </a:pPr>
            <a:endParaRPr lang="da-DK" kern="0">
              <a:solidFill>
                <a:sysClr val="windowText" lastClr="000000">
                  <a:lumMod val="95000"/>
                  <a:lumOff val="5000"/>
                </a:sysClr>
              </a:solidFill>
              <a:latin typeface="Century Gothic" panose="020B0502020202020204" pitchFamily="34" charset="0"/>
            </a:endParaRPr>
          </a:p>
        </p:txBody>
      </p:sp>
      <p:grpSp>
        <p:nvGrpSpPr>
          <p:cNvPr id="29" name="Group 90"/>
          <p:cNvGrpSpPr>
            <a:grpSpLocks noChangeAspect="1"/>
          </p:cNvGrpSpPr>
          <p:nvPr/>
        </p:nvGrpSpPr>
        <p:grpSpPr>
          <a:xfrm>
            <a:off x="304681" y="5825472"/>
            <a:ext cx="666291" cy="505330"/>
            <a:chOff x="882650" y="830263"/>
            <a:chExt cx="282576" cy="214312"/>
          </a:xfrm>
          <a:solidFill>
            <a:schemeClr val="bg1"/>
          </a:solidFill>
          <a:scene3d>
            <a:camera prst="orthographicFront">
              <a:rot lat="3000000" lon="1200000" rev="2400000"/>
            </a:camera>
            <a:lightRig rig="threePt" dir="t"/>
          </a:scene3d>
        </p:grpSpPr>
        <p:sp>
          <p:nvSpPr>
            <p:cNvPr id="30" name="Freeform 36"/>
            <p:cNvSpPr>
              <a:spLocks/>
            </p:cNvSpPr>
            <p:nvPr/>
          </p:nvSpPr>
          <p:spPr bwMode="auto">
            <a:xfrm>
              <a:off x="882650" y="830263"/>
              <a:ext cx="222250" cy="142875"/>
            </a:xfrm>
            <a:custGeom>
              <a:avLst/>
              <a:gdLst>
                <a:gd name="T0" fmla="*/ 258 w 700"/>
                <a:gd name="T1" fmla="*/ 292 h 448"/>
                <a:gd name="T2" fmla="*/ 258 w 700"/>
                <a:gd name="T3" fmla="*/ 283 h 448"/>
                <a:gd name="T4" fmla="*/ 252 w 700"/>
                <a:gd name="T5" fmla="*/ 277 h 448"/>
                <a:gd name="T6" fmla="*/ 245 w 700"/>
                <a:gd name="T7" fmla="*/ 272 h 448"/>
                <a:gd name="T8" fmla="*/ 236 w 700"/>
                <a:gd name="T9" fmla="*/ 275 h 448"/>
                <a:gd name="T10" fmla="*/ 130 w 700"/>
                <a:gd name="T11" fmla="*/ 398 h 448"/>
                <a:gd name="T12" fmla="*/ 127 w 700"/>
                <a:gd name="T13" fmla="*/ 357 h 448"/>
                <a:gd name="T14" fmla="*/ 129 w 700"/>
                <a:gd name="T15" fmla="*/ 315 h 448"/>
                <a:gd name="T16" fmla="*/ 137 w 700"/>
                <a:gd name="T17" fmla="*/ 275 h 448"/>
                <a:gd name="T18" fmla="*/ 150 w 700"/>
                <a:gd name="T19" fmla="*/ 235 h 448"/>
                <a:gd name="T20" fmla="*/ 168 w 700"/>
                <a:gd name="T21" fmla="*/ 195 h 448"/>
                <a:gd name="T22" fmla="*/ 194 w 700"/>
                <a:gd name="T23" fmla="*/ 157 h 448"/>
                <a:gd name="T24" fmla="*/ 225 w 700"/>
                <a:gd name="T25" fmla="*/ 121 h 448"/>
                <a:gd name="T26" fmla="*/ 261 w 700"/>
                <a:gd name="T27" fmla="*/ 91 h 448"/>
                <a:gd name="T28" fmla="*/ 300 w 700"/>
                <a:gd name="T29" fmla="*/ 66 h 448"/>
                <a:gd name="T30" fmla="*/ 343 w 700"/>
                <a:gd name="T31" fmla="*/ 47 h 448"/>
                <a:gd name="T32" fmla="*/ 394 w 700"/>
                <a:gd name="T33" fmla="*/ 34 h 448"/>
                <a:gd name="T34" fmla="*/ 456 w 700"/>
                <a:gd name="T35" fmla="*/ 31 h 448"/>
                <a:gd name="T36" fmla="*/ 517 w 700"/>
                <a:gd name="T37" fmla="*/ 40 h 448"/>
                <a:gd name="T38" fmla="*/ 575 w 700"/>
                <a:gd name="T39" fmla="*/ 60 h 448"/>
                <a:gd name="T40" fmla="*/ 628 w 700"/>
                <a:gd name="T41" fmla="*/ 91 h 448"/>
                <a:gd name="T42" fmla="*/ 675 w 700"/>
                <a:gd name="T43" fmla="*/ 133 h 448"/>
                <a:gd name="T44" fmla="*/ 682 w 700"/>
                <a:gd name="T45" fmla="*/ 138 h 448"/>
                <a:gd name="T46" fmla="*/ 691 w 700"/>
                <a:gd name="T47" fmla="*/ 138 h 448"/>
                <a:gd name="T48" fmla="*/ 697 w 700"/>
                <a:gd name="T49" fmla="*/ 133 h 448"/>
                <a:gd name="T50" fmla="*/ 700 w 700"/>
                <a:gd name="T51" fmla="*/ 125 h 448"/>
                <a:gd name="T52" fmla="*/ 698 w 700"/>
                <a:gd name="T53" fmla="*/ 117 h 448"/>
                <a:gd name="T54" fmla="*/ 664 w 700"/>
                <a:gd name="T55" fmla="*/ 81 h 448"/>
                <a:gd name="T56" fmla="*/ 608 w 700"/>
                <a:gd name="T57" fmla="*/ 43 h 448"/>
                <a:gd name="T58" fmla="*/ 546 w 700"/>
                <a:gd name="T59" fmla="*/ 15 h 448"/>
                <a:gd name="T60" fmla="*/ 480 w 700"/>
                <a:gd name="T61" fmla="*/ 1 h 448"/>
                <a:gd name="T62" fmla="*/ 412 w 700"/>
                <a:gd name="T63" fmla="*/ 1 h 448"/>
                <a:gd name="T64" fmla="*/ 350 w 700"/>
                <a:gd name="T65" fmla="*/ 13 h 448"/>
                <a:gd name="T66" fmla="*/ 303 w 700"/>
                <a:gd name="T67" fmla="*/ 31 h 448"/>
                <a:gd name="T68" fmla="*/ 258 w 700"/>
                <a:gd name="T69" fmla="*/ 57 h 448"/>
                <a:gd name="T70" fmla="*/ 217 w 700"/>
                <a:gd name="T71" fmla="*/ 88 h 448"/>
                <a:gd name="T72" fmla="*/ 180 w 700"/>
                <a:gd name="T73" fmla="*/ 125 h 448"/>
                <a:gd name="T74" fmla="*/ 150 w 700"/>
                <a:gd name="T75" fmla="*/ 168 h 448"/>
                <a:gd name="T76" fmla="*/ 116 w 700"/>
                <a:gd name="T77" fmla="*/ 240 h 448"/>
                <a:gd name="T78" fmla="*/ 99 w 700"/>
                <a:gd name="T79" fmla="*/ 317 h 448"/>
                <a:gd name="T80" fmla="*/ 28 w 700"/>
                <a:gd name="T81" fmla="*/ 267 h 448"/>
                <a:gd name="T82" fmla="*/ 22 w 700"/>
                <a:gd name="T83" fmla="*/ 262 h 448"/>
                <a:gd name="T84" fmla="*/ 13 w 700"/>
                <a:gd name="T85" fmla="*/ 261 h 448"/>
                <a:gd name="T86" fmla="*/ 4 w 700"/>
                <a:gd name="T87" fmla="*/ 265 h 448"/>
                <a:gd name="T88" fmla="*/ 0 w 700"/>
                <a:gd name="T89" fmla="*/ 272 h 448"/>
                <a:gd name="T90" fmla="*/ 1 w 700"/>
                <a:gd name="T91" fmla="*/ 281 h 448"/>
                <a:gd name="T92" fmla="*/ 111 w 700"/>
                <a:gd name="T93" fmla="*/ 443 h 448"/>
                <a:gd name="T94" fmla="*/ 115 w 700"/>
                <a:gd name="T95" fmla="*/ 446 h 448"/>
                <a:gd name="T96" fmla="*/ 119 w 700"/>
                <a:gd name="T97" fmla="*/ 448 h 448"/>
                <a:gd name="T98" fmla="*/ 121 w 700"/>
                <a:gd name="T99" fmla="*/ 448 h 448"/>
                <a:gd name="T100" fmla="*/ 123 w 700"/>
                <a:gd name="T101" fmla="*/ 448 h 448"/>
                <a:gd name="T102" fmla="*/ 126 w 700"/>
                <a:gd name="T103" fmla="*/ 446 h 448"/>
                <a:gd name="T104" fmla="*/ 130 w 700"/>
                <a:gd name="T105" fmla="*/ 445 h 448"/>
                <a:gd name="T106" fmla="*/ 133 w 700"/>
                <a:gd name="T107"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0" h="448">
                  <a:moveTo>
                    <a:pt x="254" y="297"/>
                  </a:moveTo>
                  <a:lnTo>
                    <a:pt x="256" y="295"/>
                  </a:lnTo>
                  <a:lnTo>
                    <a:pt x="258" y="292"/>
                  </a:lnTo>
                  <a:lnTo>
                    <a:pt x="258" y="288"/>
                  </a:lnTo>
                  <a:lnTo>
                    <a:pt x="258" y="286"/>
                  </a:lnTo>
                  <a:lnTo>
                    <a:pt x="258" y="283"/>
                  </a:lnTo>
                  <a:lnTo>
                    <a:pt x="256" y="281"/>
                  </a:lnTo>
                  <a:lnTo>
                    <a:pt x="254" y="279"/>
                  </a:lnTo>
                  <a:lnTo>
                    <a:pt x="252" y="277"/>
                  </a:lnTo>
                  <a:lnTo>
                    <a:pt x="250" y="275"/>
                  </a:lnTo>
                  <a:lnTo>
                    <a:pt x="247" y="273"/>
                  </a:lnTo>
                  <a:lnTo>
                    <a:pt x="245" y="272"/>
                  </a:lnTo>
                  <a:lnTo>
                    <a:pt x="241" y="272"/>
                  </a:lnTo>
                  <a:lnTo>
                    <a:pt x="238" y="273"/>
                  </a:lnTo>
                  <a:lnTo>
                    <a:pt x="236" y="275"/>
                  </a:lnTo>
                  <a:lnTo>
                    <a:pt x="234" y="276"/>
                  </a:lnTo>
                  <a:lnTo>
                    <a:pt x="232" y="278"/>
                  </a:lnTo>
                  <a:lnTo>
                    <a:pt x="130" y="398"/>
                  </a:lnTo>
                  <a:lnTo>
                    <a:pt x="129" y="385"/>
                  </a:lnTo>
                  <a:lnTo>
                    <a:pt x="128" y="371"/>
                  </a:lnTo>
                  <a:lnTo>
                    <a:pt x="127" y="357"/>
                  </a:lnTo>
                  <a:lnTo>
                    <a:pt x="127" y="343"/>
                  </a:lnTo>
                  <a:lnTo>
                    <a:pt x="128" y="329"/>
                  </a:lnTo>
                  <a:lnTo>
                    <a:pt x="129" y="315"/>
                  </a:lnTo>
                  <a:lnTo>
                    <a:pt x="131" y="301"/>
                  </a:lnTo>
                  <a:lnTo>
                    <a:pt x="134" y="288"/>
                  </a:lnTo>
                  <a:lnTo>
                    <a:pt x="137" y="275"/>
                  </a:lnTo>
                  <a:lnTo>
                    <a:pt x="141" y="261"/>
                  </a:lnTo>
                  <a:lnTo>
                    <a:pt x="145" y="248"/>
                  </a:lnTo>
                  <a:lnTo>
                    <a:pt x="150" y="235"/>
                  </a:lnTo>
                  <a:lnTo>
                    <a:pt x="156" y="221"/>
                  </a:lnTo>
                  <a:lnTo>
                    <a:pt x="162" y="208"/>
                  </a:lnTo>
                  <a:lnTo>
                    <a:pt x="168" y="195"/>
                  </a:lnTo>
                  <a:lnTo>
                    <a:pt x="176" y="183"/>
                  </a:lnTo>
                  <a:lnTo>
                    <a:pt x="185" y="169"/>
                  </a:lnTo>
                  <a:lnTo>
                    <a:pt x="194" y="157"/>
                  </a:lnTo>
                  <a:lnTo>
                    <a:pt x="204" y="145"/>
                  </a:lnTo>
                  <a:lnTo>
                    <a:pt x="215" y="133"/>
                  </a:lnTo>
                  <a:lnTo>
                    <a:pt x="225" y="121"/>
                  </a:lnTo>
                  <a:lnTo>
                    <a:pt x="237" y="110"/>
                  </a:lnTo>
                  <a:lnTo>
                    <a:pt x="249" y="101"/>
                  </a:lnTo>
                  <a:lnTo>
                    <a:pt x="261" y="91"/>
                  </a:lnTo>
                  <a:lnTo>
                    <a:pt x="274" y="83"/>
                  </a:lnTo>
                  <a:lnTo>
                    <a:pt x="288" y="74"/>
                  </a:lnTo>
                  <a:lnTo>
                    <a:pt x="300" y="66"/>
                  </a:lnTo>
                  <a:lnTo>
                    <a:pt x="314" y="59"/>
                  </a:lnTo>
                  <a:lnTo>
                    <a:pt x="328" y="53"/>
                  </a:lnTo>
                  <a:lnTo>
                    <a:pt x="343" y="47"/>
                  </a:lnTo>
                  <a:lnTo>
                    <a:pt x="358" y="43"/>
                  </a:lnTo>
                  <a:lnTo>
                    <a:pt x="373" y="39"/>
                  </a:lnTo>
                  <a:lnTo>
                    <a:pt x="394" y="34"/>
                  </a:lnTo>
                  <a:lnTo>
                    <a:pt x="414" y="32"/>
                  </a:lnTo>
                  <a:lnTo>
                    <a:pt x="436" y="31"/>
                  </a:lnTo>
                  <a:lnTo>
                    <a:pt x="456" y="31"/>
                  </a:lnTo>
                  <a:lnTo>
                    <a:pt x="476" y="32"/>
                  </a:lnTo>
                  <a:lnTo>
                    <a:pt x="497" y="35"/>
                  </a:lnTo>
                  <a:lnTo>
                    <a:pt x="517" y="40"/>
                  </a:lnTo>
                  <a:lnTo>
                    <a:pt x="536" y="45"/>
                  </a:lnTo>
                  <a:lnTo>
                    <a:pt x="556" y="51"/>
                  </a:lnTo>
                  <a:lnTo>
                    <a:pt x="575" y="60"/>
                  </a:lnTo>
                  <a:lnTo>
                    <a:pt x="593" y="69"/>
                  </a:lnTo>
                  <a:lnTo>
                    <a:pt x="611" y="79"/>
                  </a:lnTo>
                  <a:lnTo>
                    <a:pt x="628" y="91"/>
                  </a:lnTo>
                  <a:lnTo>
                    <a:pt x="645" y="104"/>
                  </a:lnTo>
                  <a:lnTo>
                    <a:pt x="660" y="118"/>
                  </a:lnTo>
                  <a:lnTo>
                    <a:pt x="675" y="133"/>
                  </a:lnTo>
                  <a:lnTo>
                    <a:pt x="677" y="136"/>
                  </a:lnTo>
                  <a:lnTo>
                    <a:pt x="679" y="137"/>
                  </a:lnTo>
                  <a:lnTo>
                    <a:pt x="682" y="138"/>
                  </a:lnTo>
                  <a:lnTo>
                    <a:pt x="684" y="139"/>
                  </a:lnTo>
                  <a:lnTo>
                    <a:pt x="688" y="139"/>
                  </a:lnTo>
                  <a:lnTo>
                    <a:pt x="691" y="138"/>
                  </a:lnTo>
                  <a:lnTo>
                    <a:pt x="693" y="137"/>
                  </a:lnTo>
                  <a:lnTo>
                    <a:pt x="695" y="135"/>
                  </a:lnTo>
                  <a:lnTo>
                    <a:pt x="697" y="133"/>
                  </a:lnTo>
                  <a:lnTo>
                    <a:pt x="699" y="131"/>
                  </a:lnTo>
                  <a:lnTo>
                    <a:pt x="700" y="128"/>
                  </a:lnTo>
                  <a:lnTo>
                    <a:pt x="700" y="125"/>
                  </a:lnTo>
                  <a:lnTo>
                    <a:pt x="700" y="122"/>
                  </a:lnTo>
                  <a:lnTo>
                    <a:pt x="699" y="119"/>
                  </a:lnTo>
                  <a:lnTo>
                    <a:pt x="698" y="117"/>
                  </a:lnTo>
                  <a:lnTo>
                    <a:pt x="697" y="114"/>
                  </a:lnTo>
                  <a:lnTo>
                    <a:pt x="681" y="96"/>
                  </a:lnTo>
                  <a:lnTo>
                    <a:pt x="664" y="81"/>
                  </a:lnTo>
                  <a:lnTo>
                    <a:pt x="646" y="68"/>
                  </a:lnTo>
                  <a:lnTo>
                    <a:pt x="628" y="54"/>
                  </a:lnTo>
                  <a:lnTo>
                    <a:pt x="608" y="43"/>
                  </a:lnTo>
                  <a:lnTo>
                    <a:pt x="588" y="32"/>
                  </a:lnTo>
                  <a:lnTo>
                    <a:pt x="567" y="24"/>
                  </a:lnTo>
                  <a:lnTo>
                    <a:pt x="546" y="15"/>
                  </a:lnTo>
                  <a:lnTo>
                    <a:pt x="525" y="10"/>
                  </a:lnTo>
                  <a:lnTo>
                    <a:pt x="502" y="4"/>
                  </a:lnTo>
                  <a:lnTo>
                    <a:pt x="480" y="1"/>
                  </a:lnTo>
                  <a:lnTo>
                    <a:pt x="457" y="0"/>
                  </a:lnTo>
                  <a:lnTo>
                    <a:pt x="434" y="0"/>
                  </a:lnTo>
                  <a:lnTo>
                    <a:pt x="412" y="1"/>
                  </a:lnTo>
                  <a:lnTo>
                    <a:pt x="389" y="4"/>
                  </a:lnTo>
                  <a:lnTo>
                    <a:pt x="366" y="9"/>
                  </a:lnTo>
                  <a:lnTo>
                    <a:pt x="350" y="13"/>
                  </a:lnTo>
                  <a:lnTo>
                    <a:pt x="334" y="18"/>
                  </a:lnTo>
                  <a:lnTo>
                    <a:pt x="318" y="25"/>
                  </a:lnTo>
                  <a:lnTo>
                    <a:pt x="303" y="31"/>
                  </a:lnTo>
                  <a:lnTo>
                    <a:pt x="286" y="39"/>
                  </a:lnTo>
                  <a:lnTo>
                    <a:pt x="271" y="47"/>
                  </a:lnTo>
                  <a:lnTo>
                    <a:pt x="258" y="57"/>
                  </a:lnTo>
                  <a:lnTo>
                    <a:pt x="244" y="66"/>
                  </a:lnTo>
                  <a:lnTo>
                    <a:pt x="230" y="77"/>
                  </a:lnTo>
                  <a:lnTo>
                    <a:pt x="217" y="88"/>
                  </a:lnTo>
                  <a:lnTo>
                    <a:pt x="204" y="100"/>
                  </a:lnTo>
                  <a:lnTo>
                    <a:pt x="192" y="113"/>
                  </a:lnTo>
                  <a:lnTo>
                    <a:pt x="180" y="125"/>
                  </a:lnTo>
                  <a:lnTo>
                    <a:pt x="170" y="139"/>
                  </a:lnTo>
                  <a:lnTo>
                    <a:pt x="160" y="153"/>
                  </a:lnTo>
                  <a:lnTo>
                    <a:pt x="150" y="168"/>
                  </a:lnTo>
                  <a:lnTo>
                    <a:pt x="136" y="192"/>
                  </a:lnTo>
                  <a:lnTo>
                    <a:pt x="126" y="216"/>
                  </a:lnTo>
                  <a:lnTo>
                    <a:pt x="116" y="240"/>
                  </a:lnTo>
                  <a:lnTo>
                    <a:pt x="108" y="266"/>
                  </a:lnTo>
                  <a:lnTo>
                    <a:pt x="102" y="292"/>
                  </a:lnTo>
                  <a:lnTo>
                    <a:pt x="99" y="317"/>
                  </a:lnTo>
                  <a:lnTo>
                    <a:pt x="97" y="343"/>
                  </a:lnTo>
                  <a:lnTo>
                    <a:pt x="97" y="370"/>
                  </a:lnTo>
                  <a:lnTo>
                    <a:pt x="28" y="267"/>
                  </a:lnTo>
                  <a:lnTo>
                    <a:pt x="26" y="265"/>
                  </a:lnTo>
                  <a:lnTo>
                    <a:pt x="24" y="263"/>
                  </a:lnTo>
                  <a:lnTo>
                    <a:pt x="22" y="262"/>
                  </a:lnTo>
                  <a:lnTo>
                    <a:pt x="18" y="261"/>
                  </a:lnTo>
                  <a:lnTo>
                    <a:pt x="15" y="261"/>
                  </a:lnTo>
                  <a:lnTo>
                    <a:pt x="13" y="261"/>
                  </a:lnTo>
                  <a:lnTo>
                    <a:pt x="10" y="262"/>
                  </a:lnTo>
                  <a:lnTo>
                    <a:pt x="7" y="263"/>
                  </a:lnTo>
                  <a:lnTo>
                    <a:pt x="4" y="265"/>
                  </a:lnTo>
                  <a:lnTo>
                    <a:pt x="3" y="267"/>
                  </a:lnTo>
                  <a:lnTo>
                    <a:pt x="1" y="269"/>
                  </a:lnTo>
                  <a:lnTo>
                    <a:pt x="0" y="272"/>
                  </a:lnTo>
                  <a:lnTo>
                    <a:pt x="0" y="276"/>
                  </a:lnTo>
                  <a:lnTo>
                    <a:pt x="0" y="278"/>
                  </a:lnTo>
                  <a:lnTo>
                    <a:pt x="1" y="281"/>
                  </a:lnTo>
                  <a:lnTo>
                    <a:pt x="3" y="284"/>
                  </a:lnTo>
                  <a:lnTo>
                    <a:pt x="108" y="441"/>
                  </a:lnTo>
                  <a:lnTo>
                    <a:pt x="111" y="443"/>
                  </a:lnTo>
                  <a:lnTo>
                    <a:pt x="113" y="445"/>
                  </a:lnTo>
                  <a:lnTo>
                    <a:pt x="114" y="446"/>
                  </a:lnTo>
                  <a:lnTo>
                    <a:pt x="115" y="446"/>
                  </a:lnTo>
                  <a:lnTo>
                    <a:pt x="117" y="447"/>
                  </a:lnTo>
                  <a:lnTo>
                    <a:pt x="118" y="448"/>
                  </a:lnTo>
                  <a:lnTo>
                    <a:pt x="119" y="448"/>
                  </a:lnTo>
                  <a:lnTo>
                    <a:pt x="120" y="448"/>
                  </a:lnTo>
                  <a:lnTo>
                    <a:pt x="121" y="448"/>
                  </a:lnTo>
                  <a:lnTo>
                    <a:pt x="121" y="448"/>
                  </a:lnTo>
                  <a:lnTo>
                    <a:pt x="122" y="448"/>
                  </a:lnTo>
                  <a:lnTo>
                    <a:pt x="123" y="448"/>
                  </a:lnTo>
                  <a:lnTo>
                    <a:pt x="123" y="448"/>
                  </a:lnTo>
                  <a:lnTo>
                    <a:pt x="125" y="448"/>
                  </a:lnTo>
                  <a:lnTo>
                    <a:pt x="125" y="447"/>
                  </a:lnTo>
                  <a:lnTo>
                    <a:pt x="126" y="446"/>
                  </a:lnTo>
                  <a:lnTo>
                    <a:pt x="128" y="446"/>
                  </a:lnTo>
                  <a:lnTo>
                    <a:pt x="130" y="445"/>
                  </a:lnTo>
                  <a:lnTo>
                    <a:pt x="130" y="445"/>
                  </a:lnTo>
                  <a:lnTo>
                    <a:pt x="130" y="445"/>
                  </a:lnTo>
                  <a:lnTo>
                    <a:pt x="132" y="444"/>
                  </a:lnTo>
                  <a:lnTo>
                    <a:pt x="133" y="442"/>
                  </a:lnTo>
                  <a:lnTo>
                    <a:pt x="254" y="297"/>
                  </a:lnTo>
                  <a:close/>
                </a:path>
              </a:pathLst>
            </a:custGeom>
            <a:grpFill/>
            <a:ln w="9525">
              <a:solidFill>
                <a:schemeClr val="bg1"/>
              </a:solidFill>
              <a:round/>
              <a:headEnd/>
              <a:tailEnd/>
            </a:ln>
            <a:sp3d/>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31" name="Freeform 37"/>
            <p:cNvSpPr>
              <a:spLocks/>
            </p:cNvSpPr>
            <p:nvPr/>
          </p:nvSpPr>
          <p:spPr bwMode="auto">
            <a:xfrm>
              <a:off x="947738" y="914400"/>
              <a:ext cx="217488" cy="130175"/>
            </a:xfrm>
            <a:custGeom>
              <a:avLst/>
              <a:gdLst>
                <a:gd name="T0" fmla="*/ 575 w 685"/>
                <a:gd name="T1" fmla="*/ 4 h 410"/>
                <a:gd name="T2" fmla="*/ 565 w 685"/>
                <a:gd name="T3" fmla="*/ 0 h 410"/>
                <a:gd name="T4" fmla="*/ 555 w 685"/>
                <a:gd name="T5" fmla="*/ 3 h 410"/>
                <a:gd name="T6" fmla="*/ 430 w 685"/>
                <a:gd name="T7" fmla="*/ 153 h 410"/>
                <a:gd name="T8" fmla="*/ 428 w 685"/>
                <a:gd name="T9" fmla="*/ 162 h 410"/>
                <a:gd name="T10" fmla="*/ 431 w 685"/>
                <a:gd name="T11" fmla="*/ 170 h 410"/>
                <a:gd name="T12" fmla="*/ 444 w 685"/>
                <a:gd name="T13" fmla="*/ 176 h 410"/>
                <a:gd name="T14" fmla="*/ 452 w 685"/>
                <a:gd name="T15" fmla="*/ 173 h 410"/>
                <a:gd name="T16" fmla="*/ 553 w 685"/>
                <a:gd name="T17" fmla="*/ 66 h 410"/>
                <a:gd name="T18" fmla="*/ 551 w 685"/>
                <a:gd name="T19" fmla="*/ 107 h 410"/>
                <a:gd name="T20" fmla="*/ 542 w 685"/>
                <a:gd name="T21" fmla="*/ 147 h 410"/>
                <a:gd name="T22" fmla="*/ 530 w 685"/>
                <a:gd name="T23" fmla="*/ 184 h 410"/>
                <a:gd name="T24" fmla="*/ 512 w 685"/>
                <a:gd name="T25" fmla="*/ 221 h 410"/>
                <a:gd name="T26" fmla="*/ 490 w 685"/>
                <a:gd name="T27" fmla="*/ 254 h 410"/>
                <a:gd name="T28" fmla="*/ 464 w 685"/>
                <a:gd name="T29" fmla="*/ 284 h 410"/>
                <a:gd name="T30" fmla="*/ 434 w 685"/>
                <a:gd name="T31" fmla="*/ 312 h 410"/>
                <a:gd name="T32" fmla="*/ 402 w 685"/>
                <a:gd name="T33" fmla="*/ 336 h 410"/>
                <a:gd name="T34" fmla="*/ 365 w 685"/>
                <a:gd name="T35" fmla="*/ 354 h 410"/>
                <a:gd name="T36" fmla="*/ 326 w 685"/>
                <a:gd name="T37" fmla="*/ 368 h 410"/>
                <a:gd name="T38" fmla="*/ 273 w 685"/>
                <a:gd name="T39" fmla="*/ 379 h 410"/>
                <a:gd name="T40" fmla="*/ 215 w 685"/>
                <a:gd name="T41" fmla="*/ 379 h 410"/>
                <a:gd name="T42" fmla="*/ 158 w 685"/>
                <a:gd name="T43" fmla="*/ 368 h 410"/>
                <a:gd name="T44" fmla="*/ 105 w 685"/>
                <a:gd name="T45" fmla="*/ 347 h 410"/>
                <a:gd name="T46" fmla="*/ 56 w 685"/>
                <a:gd name="T47" fmla="*/ 316 h 410"/>
                <a:gd name="T48" fmla="*/ 23 w 685"/>
                <a:gd name="T49" fmla="*/ 288 h 410"/>
                <a:gd name="T50" fmla="*/ 15 w 685"/>
                <a:gd name="T51" fmla="*/ 286 h 410"/>
                <a:gd name="T52" fmla="*/ 6 w 685"/>
                <a:gd name="T53" fmla="*/ 288 h 410"/>
                <a:gd name="T54" fmla="*/ 1 w 685"/>
                <a:gd name="T55" fmla="*/ 296 h 410"/>
                <a:gd name="T56" fmla="*/ 0 w 685"/>
                <a:gd name="T57" fmla="*/ 305 h 410"/>
                <a:gd name="T58" fmla="*/ 4 w 685"/>
                <a:gd name="T59" fmla="*/ 312 h 410"/>
                <a:gd name="T60" fmla="*/ 43 w 685"/>
                <a:gd name="T61" fmla="*/ 344 h 410"/>
                <a:gd name="T62" fmla="*/ 84 w 685"/>
                <a:gd name="T63" fmla="*/ 371 h 410"/>
                <a:gd name="T64" fmla="*/ 130 w 685"/>
                <a:gd name="T65" fmla="*/ 390 h 410"/>
                <a:gd name="T66" fmla="*/ 176 w 685"/>
                <a:gd name="T67" fmla="*/ 403 h 410"/>
                <a:gd name="T68" fmla="*/ 225 w 685"/>
                <a:gd name="T69" fmla="*/ 409 h 410"/>
                <a:gd name="T70" fmla="*/ 281 w 685"/>
                <a:gd name="T71" fmla="*/ 408 h 410"/>
                <a:gd name="T72" fmla="*/ 333 w 685"/>
                <a:gd name="T73" fmla="*/ 397 h 410"/>
                <a:gd name="T74" fmla="*/ 375 w 685"/>
                <a:gd name="T75" fmla="*/ 382 h 410"/>
                <a:gd name="T76" fmla="*/ 414 w 685"/>
                <a:gd name="T77" fmla="*/ 362 h 410"/>
                <a:gd name="T78" fmla="*/ 448 w 685"/>
                <a:gd name="T79" fmla="*/ 339 h 410"/>
                <a:gd name="T80" fmla="*/ 480 w 685"/>
                <a:gd name="T81" fmla="*/ 311 h 410"/>
                <a:gd name="T82" fmla="*/ 508 w 685"/>
                <a:gd name="T83" fmla="*/ 279 h 410"/>
                <a:gd name="T84" fmla="*/ 533 w 685"/>
                <a:gd name="T85" fmla="*/ 245 h 410"/>
                <a:gd name="T86" fmla="*/ 552 w 685"/>
                <a:gd name="T87" fmla="*/ 207 h 410"/>
                <a:gd name="T88" fmla="*/ 568 w 685"/>
                <a:gd name="T89" fmla="*/ 168 h 410"/>
                <a:gd name="T90" fmla="*/ 578 w 685"/>
                <a:gd name="T91" fmla="*/ 127 h 410"/>
                <a:gd name="T92" fmla="*/ 583 w 685"/>
                <a:gd name="T93" fmla="*/ 85 h 410"/>
                <a:gd name="T94" fmla="*/ 660 w 685"/>
                <a:gd name="T95" fmla="*/ 183 h 410"/>
                <a:gd name="T96" fmla="*/ 670 w 685"/>
                <a:gd name="T97" fmla="*/ 188 h 410"/>
                <a:gd name="T98" fmla="*/ 681 w 685"/>
                <a:gd name="T99" fmla="*/ 183 h 410"/>
                <a:gd name="T100" fmla="*/ 685 w 685"/>
                <a:gd name="T101" fmla="*/ 176 h 410"/>
                <a:gd name="T102" fmla="*/ 684 w 685"/>
                <a:gd name="T103" fmla="*/ 16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5" h="410">
                  <a:moveTo>
                    <a:pt x="683" y="164"/>
                  </a:moveTo>
                  <a:lnTo>
                    <a:pt x="577" y="7"/>
                  </a:lnTo>
                  <a:lnTo>
                    <a:pt x="575" y="4"/>
                  </a:lnTo>
                  <a:lnTo>
                    <a:pt x="571" y="2"/>
                  </a:lnTo>
                  <a:lnTo>
                    <a:pt x="569" y="0"/>
                  </a:lnTo>
                  <a:lnTo>
                    <a:pt x="565" y="0"/>
                  </a:lnTo>
                  <a:lnTo>
                    <a:pt x="562" y="0"/>
                  </a:lnTo>
                  <a:lnTo>
                    <a:pt x="559" y="1"/>
                  </a:lnTo>
                  <a:lnTo>
                    <a:pt x="555" y="3"/>
                  </a:lnTo>
                  <a:lnTo>
                    <a:pt x="553" y="6"/>
                  </a:lnTo>
                  <a:lnTo>
                    <a:pt x="431" y="150"/>
                  </a:lnTo>
                  <a:lnTo>
                    <a:pt x="430" y="153"/>
                  </a:lnTo>
                  <a:lnTo>
                    <a:pt x="429" y="157"/>
                  </a:lnTo>
                  <a:lnTo>
                    <a:pt x="428" y="160"/>
                  </a:lnTo>
                  <a:lnTo>
                    <a:pt x="428" y="162"/>
                  </a:lnTo>
                  <a:lnTo>
                    <a:pt x="429" y="165"/>
                  </a:lnTo>
                  <a:lnTo>
                    <a:pt x="430" y="168"/>
                  </a:lnTo>
                  <a:lnTo>
                    <a:pt x="431" y="170"/>
                  </a:lnTo>
                  <a:lnTo>
                    <a:pt x="433" y="173"/>
                  </a:lnTo>
                  <a:lnTo>
                    <a:pt x="438" y="176"/>
                  </a:lnTo>
                  <a:lnTo>
                    <a:pt x="444" y="176"/>
                  </a:lnTo>
                  <a:lnTo>
                    <a:pt x="447" y="176"/>
                  </a:lnTo>
                  <a:lnTo>
                    <a:pt x="450" y="175"/>
                  </a:lnTo>
                  <a:lnTo>
                    <a:pt x="452" y="173"/>
                  </a:lnTo>
                  <a:lnTo>
                    <a:pt x="454" y="170"/>
                  </a:lnTo>
                  <a:lnTo>
                    <a:pt x="553" y="53"/>
                  </a:lnTo>
                  <a:lnTo>
                    <a:pt x="553" y="66"/>
                  </a:lnTo>
                  <a:lnTo>
                    <a:pt x="553" y="80"/>
                  </a:lnTo>
                  <a:lnTo>
                    <a:pt x="552" y="93"/>
                  </a:lnTo>
                  <a:lnTo>
                    <a:pt x="551" y="107"/>
                  </a:lnTo>
                  <a:lnTo>
                    <a:pt x="549" y="120"/>
                  </a:lnTo>
                  <a:lnTo>
                    <a:pt x="546" y="133"/>
                  </a:lnTo>
                  <a:lnTo>
                    <a:pt x="542" y="147"/>
                  </a:lnTo>
                  <a:lnTo>
                    <a:pt x="539" y="159"/>
                  </a:lnTo>
                  <a:lnTo>
                    <a:pt x="535" y="172"/>
                  </a:lnTo>
                  <a:lnTo>
                    <a:pt x="530" y="184"/>
                  </a:lnTo>
                  <a:lnTo>
                    <a:pt x="524" y="196"/>
                  </a:lnTo>
                  <a:lnTo>
                    <a:pt x="519" y="209"/>
                  </a:lnTo>
                  <a:lnTo>
                    <a:pt x="512" y="221"/>
                  </a:lnTo>
                  <a:lnTo>
                    <a:pt x="506" y="232"/>
                  </a:lnTo>
                  <a:lnTo>
                    <a:pt x="498" y="243"/>
                  </a:lnTo>
                  <a:lnTo>
                    <a:pt x="490" y="254"/>
                  </a:lnTo>
                  <a:lnTo>
                    <a:pt x="482" y="265"/>
                  </a:lnTo>
                  <a:lnTo>
                    <a:pt x="474" y="275"/>
                  </a:lnTo>
                  <a:lnTo>
                    <a:pt x="464" y="284"/>
                  </a:lnTo>
                  <a:lnTo>
                    <a:pt x="454" y="294"/>
                  </a:lnTo>
                  <a:lnTo>
                    <a:pt x="445" y="303"/>
                  </a:lnTo>
                  <a:lnTo>
                    <a:pt x="434" y="312"/>
                  </a:lnTo>
                  <a:lnTo>
                    <a:pt x="423" y="320"/>
                  </a:lnTo>
                  <a:lnTo>
                    <a:pt x="413" y="328"/>
                  </a:lnTo>
                  <a:lnTo>
                    <a:pt x="402" y="336"/>
                  </a:lnTo>
                  <a:lnTo>
                    <a:pt x="390" y="342"/>
                  </a:lnTo>
                  <a:lnTo>
                    <a:pt x="377" y="349"/>
                  </a:lnTo>
                  <a:lnTo>
                    <a:pt x="365" y="354"/>
                  </a:lnTo>
                  <a:lnTo>
                    <a:pt x="353" y="359"/>
                  </a:lnTo>
                  <a:lnTo>
                    <a:pt x="340" y="364"/>
                  </a:lnTo>
                  <a:lnTo>
                    <a:pt x="326" y="368"/>
                  </a:lnTo>
                  <a:lnTo>
                    <a:pt x="313" y="372"/>
                  </a:lnTo>
                  <a:lnTo>
                    <a:pt x="294" y="375"/>
                  </a:lnTo>
                  <a:lnTo>
                    <a:pt x="273" y="379"/>
                  </a:lnTo>
                  <a:lnTo>
                    <a:pt x="254" y="380"/>
                  </a:lnTo>
                  <a:lnTo>
                    <a:pt x="235" y="380"/>
                  </a:lnTo>
                  <a:lnTo>
                    <a:pt x="215" y="379"/>
                  </a:lnTo>
                  <a:lnTo>
                    <a:pt x="196" y="376"/>
                  </a:lnTo>
                  <a:lnTo>
                    <a:pt x="178" y="373"/>
                  </a:lnTo>
                  <a:lnTo>
                    <a:pt x="158" y="368"/>
                  </a:lnTo>
                  <a:lnTo>
                    <a:pt x="140" y="362"/>
                  </a:lnTo>
                  <a:lnTo>
                    <a:pt x="122" y="356"/>
                  </a:lnTo>
                  <a:lnTo>
                    <a:pt x="105" y="347"/>
                  </a:lnTo>
                  <a:lnTo>
                    <a:pt x="88" y="338"/>
                  </a:lnTo>
                  <a:lnTo>
                    <a:pt x="72" y="328"/>
                  </a:lnTo>
                  <a:lnTo>
                    <a:pt x="56" y="316"/>
                  </a:lnTo>
                  <a:lnTo>
                    <a:pt x="40" y="305"/>
                  </a:lnTo>
                  <a:lnTo>
                    <a:pt x="25" y="291"/>
                  </a:lnTo>
                  <a:lnTo>
                    <a:pt x="23" y="288"/>
                  </a:lnTo>
                  <a:lnTo>
                    <a:pt x="20" y="287"/>
                  </a:lnTo>
                  <a:lnTo>
                    <a:pt x="18" y="286"/>
                  </a:lnTo>
                  <a:lnTo>
                    <a:pt x="15" y="286"/>
                  </a:lnTo>
                  <a:lnTo>
                    <a:pt x="12" y="286"/>
                  </a:lnTo>
                  <a:lnTo>
                    <a:pt x="9" y="287"/>
                  </a:lnTo>
                  <a:lnTo>
                    <a:pt x="6" y="288"/>
                  </a:lnTo>
                  <a:lnTo>
                    <a:pt x="4" y="291"/>
                  </a:lnTo>
                  <a:lnTo>
                    <a:pt x="2" y="293"/>
                  </a:lnTo>
                  <a:lnTo>
                    <a:pt x="1" y="296"/>
                  </a:lnTo>
                  <a:lnTo>
                    <a:pt x="0" y="298"/>
                  </a:lnTo>
                  <a:lnTo>
                    <a:pt x="0" y="301"/>
                  </a:lnTo>
                  <a:lnTo>
                    <a:pt x="0" y="305"/>
                  </a:lnTo>
                  <a:lnTo>
                    <a:pt x="1" y="307"/>
                  </a:lnTo>
                  <a:lnTo>
                    <a:pt x="3" y="310"/>
                  </a:lnTo>
                  <a:lnTo>
                    <a:pt x="4" y="312"/>
                  </a:lnTo>
                  <a:lnTo>
                    <a:pt x="17" y="323"/>
                  </a:lnTo>
                  <a:lnTo>
                    <a:pt x="30" y="335"/>
                  </a:lnTo>
                  <a:lnTo>
                    <a:pt x="43" y="344"/>
                  </a:lnTo>
                  <a:lnTo>
                    <a:pt x="57" y="354"/>
                  </a:lnTo>
                  <a:lnTo>
                    <a:pt x="71" y="362"/>
                  </a:lnTo>
                  <a:lnTo>
                    <a:pt x="84" y="371"/>
                  </a:lnTo>
                  <a:lnTo>
                    <a:pt x="99" y="379"/>
                  </a:lnTo>
                  <a:lnTo>
                    <a:pt x="114" y="385"/>
                  </a:lnTo>
                  <a:lnTo>
                    <a:pt x="130" y="390"/>
                  </a:lnTo>
                  <a:lnTo>
                    <a:pt x="145" y="396"/>
                  </a:lnTo>
                  <a:lnTo>
                    <a:pt x="161" y="400"/>
                  </a:lnTo>
                  <a:lnTo>
                    <a:pt x="176" y="403"/>
                  </a:lnTo>
                  <a:lnTo>
                    <a:pt x="192" y="405"/>
                  </a:lnTo>
                  <a:lnTo>
                    <a:pt x="208" y="408"/>
                  </a:lnTo>
                  <a:lnTo>
                    <a:pt x="225" y="409"/>
                  </a:lnTo>
                  <a:lnTo>
                    <a:pt x="241" y="410"/>
                  </a:lnTo>
                  <a:lnTo>
                    <a:pt x="260" y="409"/>
                  </a:lnTo>
                  <a:lnTo>
                    <a:pt x="281" y="408"/>
                  </a:lnTo>
                  <a:lnTo>
                    <a:pt x="300" y="404"/>
                  </a:lnTo>
                  <a:lnTo>
                    <a:pt x="319" y="400"/>
                  </a:lnTo>
                  <a:lnTo>
                    <a:pt x="333" y="397"/>
                  </a:lnTo>
                  <a:lnTo>
                    <a:pt x="347" y="393"/>
                  </a:lnTo>
                  <a:lnTo>
                    <a:pt x="361" y="387"/>
                  </a:lnTo>
                  <a:lnTo>
                    <a:pt x="375" y="382"/>
                  </a:lnTo>
                  <a:lnTo>
                    <a:pt x="388" y="376"/>
                  </a:lnTo>
                  <a:lnTo>
                    <a:pt x="401" y="370"/>
                  </a:lnTo>
                  <a:lnTo>
                    <a:pt x="414" y="362"/>
                  </a:lnTo>
                  <a:lnTo>
                    <a:pt x="426" y="355"/>
                  </a:lnTo>
                  <a:lnTo>
                    <a:pt x="437" y="347"/>
                  </a:lnTo>
                  <a:lnTo>
                    <a:pt x="448" y="339"/>
                  </a:lnTo>
                  <a:lnTo>
                    <a:pt x="460" y="329"/>
                  </a:lnTo>
                  <a:lnTo>
                    <a:pt x="471" y="321"/>
                  </a:lnTo>
                  <a:lnTo>
                    <a:pt x="480" y="311"/>
                  </a:lnTo>
                  <a:lnTo>
                    <a:pt x="490" y="300"/>
                  </a:lnTo>
                  <a:lnTo>
                    <a:pt x="500" y="290"/>
                  </a:lnTo>
                  <a:lnTo>
                    <a:pt x="508" y="279"/>
                  </a:lnTo>
                  <a:lnTo>
                    <a:pt x="517" y="268"/>
                  </a:lnTo>
                  <a:lnTo>
                    <a:pt x="525" y="256"/>
                  </a:lnTo>
                  <a:lnTo>
                    <a:pt x="533" y="245"/>
                  </a:lnTo>
                  <a:lnTo>
                    <a:pt x="540" y="233"/>
                  </a:lnTo>
                  <a:lnTo>
                    <a:pt x="547" y="220"/>
                  </a:lnTo>
                  <a:lnTo>
                    <a:pt x="552" y="207"/>
                  </a:lnTo>
                  <a:lnTo>
                    <a:pt x="559" y="194"/>
                  </a:lnTo>
                  <a:lnTo>
                    <a:pt x="563" y="181"/>
                  </a:lnTo>
                  <a:lnTo>
                    <a:pt x="568" y="168"/>
                  </a:lnTo>
                  <a:lnTo>
                    <a:pt x="571" y="154"/>
                  </a:lnTo>
                  <a:lnTo>
                    <a:pt x="576" y="140"/>
                  </a:lnTo>
                  <a:lnTo>
                    <a:pt x="578" y="127"/>
                  </a:lnTo>
                  <a:lnTo>
                    <a:pt x="580" y="113"/>
                  </a:lnTo>
                  <a:lnTo>
                    <a:pt x="582" y="99"/>
                  </a:lnTo>
                  <a:lnTo>
                    <a:pt x="583" y="85"/>
                  </a:lnTo>
                  <a:lnTo>
                    <a:pt x="583" y="71"/>
                  </a:lnTo>
                  <a:lnTo>
                    <a:pt x="658" y="180"/>
                  </a:lnTo>
                  <a:lnTo>
                    <a:pt x="660" y="183"/>
                  </a:lnTo>
                  <a:lnTo>
                    <a:pt x="664" y="186"/>
                  </a:lnTo>
                  <a:lnTo>
                    <a:pt x="667" y="188"/>
                  </a:lnTo>
                  <a:lnTo>
                    <a:pt x="670" y="188"/>
                  </a:lnTo>
                  <a:lnTo>
                    <a:pt x="674" y="188"/>
                  </a:lnTo>
                  <a:lnTo>
                    <a:pt x="679" y="186"/>
                  </a:lnTo>
                  <a:lnTo>
                    <a:pt x="681" y="183"/>
                  </a:lnTo>
                  <a:lnTo>
                    <a:pt x="683" y="181"/>
                  </a:lnTo>
                  <a:lnTo>
                    <a:pt x="684" y="178"/>
                  </a:lnTo>
                  <a:lnTo>
                    <a:pt x="685" y="176"/>
                  </a:lnTo>
                  <a:lnTo>
                    <a:pt x="685" y="173"/>
                  </a:lnTo>
                  <a:lnTo>
                    <a:pt x="685" y="169"/>
                  </a:lnTo>
                  <a:lnTo>
                    <a:pt x="684" y="167"/>
                  </a:lnTo>
                  <a:lnTo>
                    <a:pt x="683" y="164"/>
                  </a:lnTo>
                  <a:close/>
                </a:path>
              </a:pathLst>
            </a:custGeom>
            <a:grpFill/>
            <a:ln w="9525">
              <a:solidFill>
                <a:schemeClr val="bg1"/>
              </a:solidFill>
              <a:round/>
              <a:headEnd/>
              <a:tailEnd/>
            </a:ln>
            <a:sp3d/>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32" name="Freeform 38"/>
            <p:cNvSpPr>
              <a:spLocks noEditPoints="1"/>
            </p:cNvSpPr>
            <p:nvPr/>
          </p:nvSpPr>
          <p:spPr bwMode="auto">
            <a:xfrm>
              <a:off x="993775" y="906463"/>
              <a:ext cx="57150" cy="57150"/>
            </a:xfrm>
            <a:custGeom>
              <a:avLst/>
              <a:gdLst>
                <a:gd name="T0" fmla="*/ 128 w 180"/>
                <a:gd name="T1" fmla="*/ 139 h 181"/>
                <a:gd name="T2" fmla="*/ 119 w 180"/>
                <a:gd name="T3" fmla="*/ 144 h 181"/>
                <a:gd name="T4" fmla="*/ 108 w 180"/>
                <a:gd name="T5" fmla="*/ 148 h 181"/>
                <a:gd name="T6" fmla="*/ 96 w 180"/>
                <a:gd name="T7" fmla="*/ 150 h 181"/>
                <a:gd name="T8" fmla="*/ 84 w 180"/>
                <a:gd name="T9" fmla="*/ 150 h 181"/>
                <a:gd name="T10" fmla="*/ 72 w 180"/>
                <a:gd name="T11" fmla="*/ 148 h 181"/>
                <a:gd name="T12" fmla="*/ 62 w 180"/>
                <a:gd name="T13" fmla="*/ 144 h 181"/>
                <a:gd name="T14" fmla="*/ 52 w 180"/>
                <a:gd name="T15" fmla="*/ 139 h 181"/>
                <a:gd name="T16" fmla="*/ 43 w 180"/>
                <a:gd name="T17" fmla="*/ 130 h 181"/>
                <a:gd name="T18" fmla="*/ 37 w 180"/>
                <a:gd name="T19" fmla="*/ 119 h 181"/>
                <a:gd name="T20" fmla="*/ 32 w 180"/>
                <a:gd name="T21" fmla="*/ 109 h 181"/>
                <a:gd name="T22" fmla="*/ 30 w 180"/>
                <a:gd name="T23" fmla="*/ 97 h 181"/>
                <a:gd name="T24" fmla="*/ 30 w 180"/>
                <a:gd name="T25" fmla="*/ 86 h 181"/>
                <a:gd name="T26" fmla="*/ 32 w 180"/>
                <a:gd name="T27" fmla="*/ 74 h 181"/>
                <a:gd name="T28" fmla="*/ 37 w 180"/>
                <a:gd name="T29" fmla="*/ 63 h 181"/>
                <a:gd name="T30" fmla="*/ 43 w 180"/>
                <a:gd name="T31" fmla="*/ 53 h 181"/>
                <a:gd name="T32" fmla="*/ 56 w 180"/>
                <a:gd name="T33" fmla="*/ 41 h 181"/>
                <a:gd name="T34" fmla="*/ 72 w 180"/>
                <a:gd name="T35" fmla="*/ 33 h 181"/>
                <a:gd name="T36" fmla="*/ 84 w 180"/>
                <a:gd name="T37" fmla="*/ 31 h 181"/>
                <a:gd name="T38" fmla="*/ 96 w 180"/>
                <a:gd name="T39" fmla="*/ 31 h 181"/>
                <a:gd name="T40" fmla="*/ 108 w 180"/>
                <a:gd name="T41" fmla="*/ 33 h 181"/>
                <a:gd name="T42" fmla="*/ 123 w 180"/>
                <a:gd name="T43" fmla="*/ 41 h 181"/>
                <a:gd name="T44" fmla="*/ 137 w 180"/>
                <a:gd name="T45" fmla="*/ 53 h 181"/>
                <a:gd name="T46" fmla="*/ 143 w 180"/>
                <a:gd name="T47" fmla="*/ 63 h 181"/>
                <a:gd name="T48" fmla="*/ 148 w 180"/>
                <a:gd name="T49" fmla="*/ 74 h 181"/>
                <a:gd name="T50" fmla="*/ 150 w 180"/>
                <a:gd name="T51" fmla="*/ 86 h 181"/>
                <a:gd name="T52" fmla="*/ 150 w 180"/>
                <a:gd name="T53" fmla="*/ 97 h 181"/>
                <a:gd name="T54" fmla="*/ 148 w 180"/>
                <a:gd name="T55" fmla="*/ 109 h 181"/>
                <a:gd name="T56" fmla="*/ 143 w 180"/>
                <a:gd name="T57" fmla="*/ 119 h 181"/>
                <a:gd name="T58" fmla="*/ 137 w 180"/>
                <a:gd name="T59" fmla="*/ 130 h 181"/>
                <a:gd name="T60" fmla="*/ 26 w 180"/>
                <a:gd name="T61" fmla="*/ 27 h 181"/>
                <a:gd name="T62" fmla="*/ 15 w 180"/>
                <a:gd name="T63" fmla="*/ 41 h 181"/>
                <a:gd name="T64" fmla="*/ 6 w 180"/>
                <a:gd name="T65" fmla="*/ 57 h 181"/>
                <a:gd name="T66" fmla="*/ 2 w 180"/>
                <a:gd name="T67" fmla="*/ 73 h 181"/>
                <a:gd name="T68" fmla="*/ 0 w 180"/>
                <a:gd name="T69" fmla="*/ 91 h 181"/>
                <a:gd name="T70" fmla="*/ 2 w 180"/>
                <a:gd name="T71" fmla="*/ 109 h 181"/>
                <a:gd name="T72" fmla="*/ 6 w 180"/>
                <a:gd name="T73" fmla="*/ 125 h 181"/>
                <a:gd name="T74" fmla="*/ 15 w 180"/>
                <a:gd name="T75" fmla="*/ 141 h 181"/>
                <a:gd name="T76" fmla="*/ 26 w 180"/>
                <a:gd name="T77" fmla="*/ 156 h 181"/>
                <a:gd name="T78" fmla="*/ 40 w 180"/>
                <a:gd name="T79" fmla="*/ 166 h 181"/>
                <a:gd name="T80" fmla="*/ 55 w 180"/>
                <a:gd name="T81" fmla="*/ 174 h 181"/>
                <a:gd name="T82" fmla="*/ 72 w 180"/>
                <a:gd name="T83" fmla="*/ 179 h 181"/>
                <a:gd name="T84" fmla="*/ 90 w 180"/>
                <a:gd name="T85" fmla="*/ 181 h 181"/>
                <a:gd name="T86" fmla="*/ 108 w 180"/>
                <a:gd name="T87" fmla="*/ 179 h 181"/>
                <a:gd name="T88" fmla="*/ 124 w 180"/>
                <a:gd name="T89" fmla="*/ 174 h 181"/>
                <a:gd name="T90" fmla="*/ 140 w 180"/>
                <a:gd name="T91" fmla="*/ 166 h 181"/>
                <a:gd name="T92" fmla="*/ 154 w 180"/>
                <a:gd name="T93" fmla="*/ 156 h 181"/>
                <a:gd name="T94" fmla="*/ 166 w 180"/>
                <a:gd name="T95" fmla="*/ 141 h 181"/>
                <a:gd name="T96" fmla="*/ 173 w 180"/>
                <a:gd name="T97" fmla="*/ 125 h 181"/>
                <a:gd name="T98" fmla="*/ 179 w 180"/>
                <a:gd name="T99" fmla="*/ 109 h 181"/>
                <a:gd name="T100" fmla="*/ 180 w 180"/>
                <a:gd name="T101" fmla="*/ 91 h 181"/>
                <a:gd name="T102" fmla="*/ 179 w 180"/>
                <a:gd name="T103" fmla="*/ 73 h 181"/>
                <a:gd name="T104" fmla="*/ 173 w 180"/>
                <a:gd name="T105" fmla="*/ 57 h 181"/>
                <a:gd name="T106" fmla="*/ 166 w 180"/>
                <a:gd name="T107" fmla="*/ 41 h 181"/>
                <a:gd name="T108" fmla="*/ 154 w 180"/>
                <a:gd name="T109" fmla="*/ 27 h 181"/>
                <a:gd name="T110" fmla="*/ 140 w 180"/>
                <a:gd name="T111" fmla="*/ 16 h 181"/>
                <a:gd name="T112" fmla="*/ 124 w 180"/>
                <a:gd name="T113" fmla="*/ 8 h 181"/>
                <a:gd name="T114" fmla="*/ 108 w 180"/>
                <a:gd name="T115" fmla="*/ 2 h 181"/>
                <a:gd name="T116" fmla="*/ 90 w 180"/>
                <a:gd name="T117" fmla="*/ 0 h 181"/>
                <a:gd name="T118" fmla="*/ 72 w 180"/>
                <a:gd name="T119" fmla="*/ 2 h 181"/>
                <a:gd name="T120" fmla="*/ 55 w 180"/>
                <a:gd name="T121" fmla="*/ 8 h 181"/>
                <a:gd name="T122" fmla="*/ 40 w 180"/>
                <a:gd name="T123" fmla="*/ 16 h 181"/>
                <a:gd name="T124" fmla="*/ 26 w 180"/>
                <a:gd name="T125" fmla="*/ 2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 h="181">
                  <a:moveTo>
                    <a:pt x="133" y="134"/>
                  </a:moveTo>
                  <a:lnTo>
                    <a:pt x="128" y="139"/>
                  </a:lnTo>
                  <a:lnTo>
                    <a:pt x="123" y="142"/>
                  </a:lnTo>
                  <a:lnTo>
                    <a:pt x="119" y="144"/>
                  </a:lnTo>
                  <a:lnTo>
                    <a:pt x="113" y="146"/>
                  </a:lnTo>
                  <a:lnTo>
                    <a:pt x="108" y="148"/>
                  </a:lnTo>
                  <a:lnTo>
                    <a:pt x="101" y="149"/>
                  </a:lnTo>
                  <a:lnTo>
                    <a:pt x="96" y="150"/>
                  </a:lnTo>
                  <a:lnTo>
                    <a:pt x="90" y="150"/>
                  </a:lnTo>
                  <a:lnTo>
                    <a:pt x="84" y="150"/>
                  </a:lnTo>
                  <a:lnTo>
                    <a:pt x="78" y="149"/>
                  </a:lnTo>
                  <a:lnTo>
                    <a:pt x="72" y="148"/>
                  </a:lnTo>
                  <a:lnTo>
                    <a:pt x="67" y="146"/>
                  </a:lnTo>
                  <a:lnTo>
                    <a:pt x="62" y="144"/>
                  </a:lnTo>
                  <a:lnTo>
                    <a:pt x="56" y="142"/>
                  </a:lnTo>
                  <a:lnTo>
                    <a:pt x="52" y="139"/>
                  </a:lnTo>
                  <a:lnTo>
                    <a:pt x="48" y="134"/>
                  </a:lnTo>
                  <a:lnTo>
                    <a:pt x="43" y="130"/>
                  </a:lnTo>
                  <a:lnTo>
                    <a:pt x="39" y="125"/>
                  </a:lnTo>
                  <a:lnTo>
                    <a:pt x="37" y="119"/>
                  </a:lnTo>
                  <a:lnTo>
                    <a:pt x="34" y="114"/>
                  </a:lnTo>
                  <a:lnTo>
                    <a:pt x="32" y="109"/>
                  </a:lnTo>
                  <a:lnTo>
                    <a:pt x="31" y="103"/>
                  </a:lnTo>
                  <a:lnTo>
                    <a:pt x="30" y="97"/>
                  </a:lnTo>
                  <a:lnTo>
                    <a:pt x="30" y="91"/>
                  </a:lnTo>
                  <a:lnTo>
                    <a:pt x="30" y="86"/>
                  </a:lnTo>
                  <a:lnTo>
                    <a:pt x="31" y="80"/>
                  </a:lnTo>
                  <a:lnTo>
                    <a:pt x="32" y="74"/>
                  </a:lnTo>
                  <a:lnTo>
                    <a:pt x="34" y="69"/>
                  </a:lnTo>
                  <a:lnTo>
                    <a:pt x="37" y="63"/>
                  </a:lnTo>
                  <a:lnTo>
                    <a:pt x="39" y="58"/>
                  </a:lnTo>
                  <a:lnTo>
                    <a:pt x="43" y="53"/>
                  </a:lnTo>
                  <a:lnTo>
                    <a:pt x="48" y="48"/>
                  </a:lnTo>
                  <a:lnTo>
                    <a:pt x="56" y="41"/>
                  </a:lnTo>
                  <a:lnTo>
                    <a:pt x="67" y="36"/>
                  </a:lnTo>
                  <a:lnTo>
                    <a:pt x="72" y="33"/>
                  </a:lnTo>
                  <a:lnTo>
                    <a:pt x="78" y="31"/>
                  </a:lnTo>
                  <a:lnTo>
                    <a:pt x="84" y="31"/>
                  </a:lnTo>
                  <a:lnTo>
                    <a:pt x="90" y="30"/>
                  </a:lnTo>
                  <a:lnTo>
                    <a:pt x="96" y="31"/>
                  </a:lnTo>
                  <a:lnTo>
                    <a:pt x="101" y="31"/>
                  </a:lnTo>
                  <a:lnTo>
                    <a:pt x="108" y="33"/>
                  </a:lnTo>
                  <a:lnTo>
                    <a:pt x="113" y="36"/>
                  </a:lnTo>
                  <a:lnTo>
                    <a:pt x="123" y="41"/>
                  </a:lnTo>
                  <a:lnTo>
                    <a:pt x="133" y="48"/>
                  </a:lnTo>
                  <a:lnTo>
                    <a:pt x="137" y="53"/>
                  </a:lnTo>
                  <a:lnTo>
                    <a:pt x="140" y="58"/>
                  </a:lnTo>
                  <a:lnTo>
                    <a:pt x="143" y="63"/>
                  </a:lnTo>
                  <a:lnTo>
                    <a:pt x="145" y="69"/>
                  </a:lnTo>
                  <a:lnTo>
                    <a:pt x="148" y="74"/>
                  </a:lnTo>
                  <a:lnTo>
                    <a:pt x="149" y="80"/>
                  </a:lnTo>
                  <a:lnTo>
                    <a:pt x="150" y="86"/>
                  </a:lnTo>
                  <a:lnTo>
                    <a:pt x="150" y="91"/>
                  </a:lnTo>
                  <a:lnTo>
                    <a:pt x="150" y="97"/>
                  </a:lnTo>
                  <a:lnTo>
                    <a:pt x="149" y="103"/>
                  </a:lnTo>
                  <a:lnTo>
                    <a:pt x="148" y="109"/>
                  </a:lnTo>
                  <a:lnTo>
                    <a:pt x="145" y="114"/>
                  </a:lnTo>
                  <a:lnTo>
                    <a:pt x="143" y="119"/>
                  </a:lnTo>
                  <a:lnTo>
                    <a:pt x="140" y="125"/>
                  </a:lnTo>
                  <a:lnTo>
                    <a:pt x="137" y="130"/>
                  </a:lnTo>
                  <a:lnTo>
                    <a:pt x="133" y="134"/>
                  </a:lnTo>
                  <a:close/>
                  <a:moveTo>
                    <a:pt x="26" y="27"/>
                  </a:moveTo>
                  <a:lnTo>
                    <a:pt x="20" y="35"/>
                  </a:lnTo>
                  <a:lnTo>
                    <a:pt x="15" y="41"/>
                  </a:lnTo>
                  <a:lnTo>
                    <a:pt x="10" y="48"/>
                  </a:lnTo>
                  <a:lnTo>
                    <a:pt x="6" y="57"/>
                  </a:lnTo>
                  <a:lnTo>
                    <a:pt x="4" y="66"/>
                  </a:lnTo>
                  <a:lnTo>
                    <a:pt x="2" y="73"/>
                  </a:lnTo>
                  <a:lnTo>
                    <a:pt x="0" y="82"/>
                  </a:lnTo>
                  <a:lnTo>
                    <a:pt x="0" y="91"/>
                  </a:lnTo>
                  <a:lnTo>
                    <a:pt x="0" y="100"/>
                  </a:lnTo>
                  <a:lnTo>
                    <a:pt x="2" y="109"/>
                  </a:lnTo>
                  <a:lnTo>
                    <a:pt x="4" y="117"/>
                  </a:lnTo>
                  <a:lnTo>
                    <a:pt x="6" y="125"/>
                  </a:lnTo>
                  <a:lnTo>
                    <a:pt x="10" y="133"/>
                  </a:lnTo>
                  <a:lnTo>
                    <a:pt x="15" y="141"/>
                  </a:lnTo>
                  <a:lnTo>
                    <a:pt x="20" y="148"/>
                  </a:lnTo>
                  <a:lnTo>
                    <a:pt x="26" y="156"/>
                  </a:lnTo>
                  <a:lnTo>
                    <a:pt x="33" y="161"/>
                  </a:lnTo>
                  <a:lnTo>
                    <a:pt x="40" y="166"/>
                  </a:lnTo>
                  <a:lnTo>
                    <a:pt x="48" y="171"/>
                  </a:lnTo>
                  <a:lnTo>
                    <a:pt x="55" y="174"/>
                  </a:lnTo>
                  <a:lnTo>
                    <a:pt x="64" y="177"/>
                  </a:lnTo>
                  <a:lnTo>
                    <a:pt x="72" y="179"/>
                  </a:lnTo>
                  <a:lnTo>
                    <a:pt x="81" y="180"/>
                  </a:lnTo>
                  <a:lnTo>
                    <a:pt x="90" y="181"/>
                  </a:lnTo>
                  <a:lnTo>
                    <a:pt x="99" y="180"/>
                  </a:lnTo>
                  <a:lnTo>
                    <a:pt x="108" y="179"/>
                  </a:lnTo>
                  <a:lnTo>
                    <a:pt x="116" y="177"/>
                  </a:lnTo>
                  <a:lnTo>
                    <a:pt x="124" y="174"/>
                  </a:lnTo>
                  <a:lnTo>
                    <a:pt x="133" y="171"/>
                  </a:lnTo>
                  <a:lnTo>
                    <a:pt x="140" y="166"/>
                  </a:lnTo>
                  <a:lnTo>
                    <a:pt x="148" y="161"/>
                  </a:lnTo>
                  <a:lnTo>
                    <a:pt x="154" y="156"/>
                  </a:lnTo>
                  <a:lnTo>
                    <a:pt x="160" y="148"/>
                  </a:lnTo>
                  <a:lnTo>
                    <a:pt x="166" y="141"/>
                  </a:lnTo>
                  <a:lnTo>
                    <a:pt x="170" y="133"/>
                  </a:lnTo>
                  <a:lnTo>
                    <a:pt x="173" y="125"/>
                  </a:lnTo>
                  <a:lnTo>
                    <a:pt x="176" y="117"/>
                  </a:lnTo>
                  <a:lnTo>
                    <a:pt x="179" y="109"/>
                  </a:lnTo>
                  <a:lnTo>
                    <a:pt x="180" y="100"/>
                  </a:lnTo>
                  <a:lnTo>
                    <a:pt x="180" y="91"/>
                  </a:lnTo>
                  <a:lnTo>
                    <a:pt x="180" y="82"/>
                  </a:lnTo>
                  <a:lnTo>
                    <a:pt x="179" y="73"/>
                  </a:lnTo>
                  <a:lnTo>
                    <a:pt x="176" y="66"/>
                  </a:lnTo>
                  <a:lnTo>
                    <a:pt x="173" y="57"/>
                  </a:lnTo>
                  <a:lnTo>
                    <a:pt x="170" y="48"/>
                  </a:lnTo>
                  <a:lnTo>
                    <a:pt x="166" y="41"/>
                  </a:lnTo>
                  <a:lnTo>
                    <a:pt x="160" y="35"/>
                  </a:lnTo>
                  <a:lnTo>
                    <a:pt x="154" y="27"/>
                  </a:lnTo>
                  <a:lnTo>
                    <a:pt x="148" y="22"/>
                  </a:lnTo>
                  <a:lnTo>
                    <a:pt x="140" y="16"/>
                  </a:lnTo>
                  <a:lnTo>
                    <a:pt x="133" y="12"/>
                  </a:lnTo>
                  <a:lnTo>
                    <a:pt x="124" y="8"/>
                  </a:lnTo>
                  <a:lnTo>
                    <a:pt x="116" y="5"/>
                  </a:lnTo>
                  <a:lnTo>
                    <a:pt x="108" y="2"/>
                  </a:lnTo>
                  <a:lnTo>
                    <a:pt x="99" y="1"/>
                  </a:lnTo>
                  <a:lnTo>
                    <a:pt x="90" y="0"/>
                  </a:lnTo>
                  <a:lnTo>
                    <a:pt x="81" y="1"/>
                  </a:lnTo>
                  <a:lnTo>
                    <a:pt x="72" y="2"/>
                  </a:lnTo>
                  <a:lnTo>
                    <a:pt x="64" y="5"/>
                  </a:lnTo>
                  <a:lnTo>
                    <a:pt x="55" y="8"/>
                  </a:lnTo>
                  <a:lnTo>
                    <a:pt x="48" y="12"/>
                  </a:lnTo>
                  <a:lnTo>
                    <a:pt x="40" y="16"/>
                  </a:lnTo>
                  <a:lnTo>
                    <a:pt x="33" y="22"/>
                  </a:lnTo>
                  <a:lnTo>
                    <a:pt x="26" y="27"/>
                  </a:lnTo>
                  <a:close/>
                </a:path>
              </a:pathLst>
            </a:custGeom>
            <a:grpFill/>
            <a:ln w="9525">
              <a:solidFill>
                <a:schemeClr val="bg1"/>
              </a:solidFill>
              <a:round/>
              <a:headEnd/>
              <a:tailEnd/>
            </a:ln>
            <a:sp3d/>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sp>
        <p:nvSpPr>
          <p:cNvPr id="33" name="CasellaDiTesto 32"/>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677863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360000" algn="r" defTabSz="-895350"/>
            <a:r>
              <a:rPr lang="en-US" sz="3200" b="1" dirty="0">
                <a:solidFill>
                  <a:schemeClr val="bg1"/>
                </a:solidFill>
              </a:rPr>
              <a:t>COORDINAMENTO FRA I DOCENTI SUI CONTENUTI</a:t>
            </a:r>
            <a:endParaRPr lang="it-IT" sz="3200" b="1" dirty="0">
              <a:solidFill>
                <a:schemeClr val="bg1"/>
              </a:solidFill>
            </a:endParaRP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16</a:t>
            </a:fld>
            <a:endParaRPr lang="it-IT" dirty="0">
              <a:latin typeface="Calibri Light" pitchFamily="34" charset="0"/>
            </a:endParaRPr>
          </a:p>
        </p:txBody>
      </p:sp>
      <p:sp>
        <p:nvSpPr>
          <p:cNvPr id="3" name="Rettangolo 2"/>
          <p:cNvSpPr/>
          <p:nvPr/>
        </p:nvSpPr>
        <p:spPr>
          <a:xfrm>
            <a:off x="1593640" y="1257847"/>
            <a:ext cx="7845195" cy="523220"/>
          </a:xfrm>
          <a:prstGeom prst="rect">
            <a:avLst/>
          </a:prstGeom>
        </p:spPr>
        <p:txBody>
          <a:bodyPr wrap="square">
            <a:spAutoFit/>
          </a:bodyPr>
          <a:lstStyle/>
          <a:p>
            <a:r>
              <a:rPr lang="it-IT" sz="1400" b="1" kern="0" dirty="0">
                <a:solidFill>
                  <a:schemeClr val="tx1">
                    <a:lumMod val="75000"/>
                    <a:lumOff val="25000"/>
                  </a:schemeClr>
                </a:solidFill>
                <a:latin typeface="Century Gothic" panose="020B0502020202020204" pitchFamily="34" charset="0"/>
              </a:rPr>
              <a:t>Dalle interviste emerge inoltre una differenza abbastanza rilevante tra le differenti discipline analizzate.</a:t>
            </a:r>
            <a:endParaRPr lang="it-IT" sz="1400" b="1" dirty="0"/>
          </a:p>
        </p:txBody>
      </p:sp>
      <p:pic>
        <p:nvPicPr>
          <p:cNvPr id="10" name="Immagine 9"/>
          <p:cNvPicPr>
            <a:picLocks noChangeAspect="1"/>
          </p:cNvPicPr>
          <p:nvPr/>
        </p:nvPicPr>
        <p:blipFill>
          <a:blip r:embed="rId4"/>
          <a:stretch>
            <a:fillRect/>
          </a:stretch>
        </p:blipFill>
        <p:spPr>
          <a:xfrm>
            <a:off x="1739841" y="1630293"/>
            <a:ext cx="7849310" cy="4975221"/>
          </a:xfrm>
          <a:prstGeom prst="rect">
            <a:avLst/>
          </a:prstGeom>
        </p:spPr>
      </p:pic>
      <p:sp>
        <p:nvSpPr>
          <p:cNvPr id="17"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COORDINAMENTO  TRA DOCENTI</a:t>
            </a:r>
          </a:p>
        </p:txBody>
      </p:sp>
      <p:sp>
        <p:nvSpPr>
          <p:cNvPr id="18" name="Freeform 25"/>
          <p:cNvSpPr>
            <a:spLocks noChangeAspect="1"/>
          </p:cNvSpPr>
          <p:nvPr/>
        </p:nvSpPr>
        <p:spPr bwMode="auto">
          <a:xfrm>
            <a:off x="103949" y="5066488"/>
            <a:ext cx="1354609" cy="2368307"/>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rgbClr val="D2527F">
              <a:alpha val="80000"/>
            </a:srgbClr>
          </a:solidFill>
          <a:ln w="3175" cap="flat" cmpd="sng">
            <a:noFill/>
            <a:prstDash val="solid"/>
            <a:round/>
            <a:headEnd type="none" w="med" len="med"/>
            <a:tailEnd type="none" w="med" len="med"/>
          </a:ln>
          <a:effectLst>
            <a:outerShdw blurRad="25400" dist="38100" dir="2400000" algn="ctr" rotWithShape="0">
              <a:prstClr val="black">
                <a:alpha val="10000"/>
              </a:prstClr>
            </a:outerShdw>
          </a:effectLst>
          <a:scene3d>
            <a:camera prst="orthographicFront">
              <a:rot lat="3000000" lon="1200000" rev="2400000"/>
            </a:camera>
            <a:lightRig rig="threePt" dir="t"/>
          </a:scene3d>
          <a:sp3d/>
        </p:spPr>
        <p:txBody>
          <a:bodyPr/>
          <a:lstStyle/>
          <a:p>
            <a:pPr fontAlgn="auto">
              <a:spcBef>
                <a:spcPts val="0"/>
              </a:spcBef>
              <a:spcAft>
                <a:spcPts val="0"/>
              </a:spcAft>
              <a:defRPr/>
            </a:pPr>
            <a:endParaRPr lang="da-DK" kern="0">
              <a:solidFill>
                <a:sysClr val="windowText" lastClr="000000">
                  <a:lumMod val="95000"/>
                  <a:lumOff val="5000"/>
                </a:sysClr>
              </a:solidFill>
              <a:latin typeface="Century Gothic" panose="020B0502020202020204" pitchFamily="34" charset="0"/>
            </a:endParaRPr>
          </a:p>
        </p:txBody>
      </p:sp>
      <p:grpSp>
        <p:nvGrpSpPr>
          <p:cNvPr id="19" name="Group 90"/>
          <p:cNvGrpSpPr>
            <a:grpSpLocks noChangeAspect="1"/>
          </p:cNvGrpSpPr>
          <p:nvPr/>
        </p:nvGrpSpPr>
        <p:grpSpPr>
          <a:xfrm>
            <a:off x="304681" y="5825472"/>
            <a:ext cx="666291" cy="505330"/>
            <a:chOff x="882650" y="830263"/>
            <a:chExt cx="282576" cy="214312"/>
          </a:xfrm>
          <a:solidFill>
            <a:schemeClr val="bg1"/>
          </a:solidFill>
          <a:scene3d>
            <a:camera prst="orthographicFront">
              <a:rot lat="3000000" lon="1200000" rev="2400000"/>
            </a:camera>
            <a:lightRig rig="threePt" dir="t"/>
          </a:scene3d>
        </p:grpSpPr>
        <p:sp>
          <p:nvSpPr>
            <p:cNvPr id="20" name="Freeform 36"/>
            <p:cNvSpPr>
              <a:spLocks/>
            </p:cNvSpPr>
            <p:nvPr/>
          </p:nvSpPr>
          <p:spPr bwMode="auto">
            <a:xfrm>
              <a:off x="882650" y="830263"/>
              <a:ext cx="222250" cy="142875"/>
            </a:xfrm>
            <a:custGeom>
              <a:avLst/>
              <a:gdLst>
                <a:gd name="T0" fmla="*/ 258 w 700"/>
                <a:gd name="T1" fmla="*/ 292 h 448"/>
                <a:gd name="T2" fmla="*/ 258 w 700"/>
                <a:gd name="T3" fmla="*/ 283 h 448"/>
                <a:gd name="T4" fmla="*/ 252 w 700"/>
                <a:gd name="T5" fmla="*/ 277 h 448"/>
                <a:gd name="T6" fmla="*/ 245 w 700"/>
                <a:gd name="T7" fmla="*/ 272 h 448"/>
                <a:gd name="T8" fmla="*/ 236 w 700"/>
                <a:gd name="T9" fmla="*/ 275 h 448"/>
                <a:gd name="T10" fmla="*/ 130 w 700"/>
                <a:gd name="T11" fmla="*/ 398 h 448"/>
                <a:gd name="T12" fmla="*/ 127 w 700"/>
                <a:gd name="T13" fmla="*/ 357 h 448"/>
                <a:gd name="T14" fmla="*/ 129 w 700"/>
                <a:gd name="T15" fmla="*/ 315 h 448"/>
                <a:gd name="T16" fmla="*/ 137 w 700"/>
                <a:gd name="T17" fmla="*/ 275 h 448"/>
                <a:gd name="T18" fmla="*/ 150 w 700"/>
                <a:gd name="T19" fmla="*/ 235 h 448"/>
                <a:gd name="T20" fmla="*/ 168 w 700"/>
                <a:gd name="T21" fmla="*/ 195 h 448"/>
                <a:gd name="T22" fmla="*/ 194 w 700"/>
                <a:gd name="T23" fmla="*/ 157 h 448"/>
                <a:gd name="T24" fmla="*/ 225 w 700"/>
                <a:gd name="T25" fmla="*/ 121 h 448"/>
                <a:gd name="T26" fmla="*/ 261 w 700"/>
                <a:gd name="T27" fmla="*/ 91 h 448"/>
                <a:gd name="T28" fmla="*/ 300 w 700"/>
                <a:gd name="T29" fmla="*/ 66 h 448"/>
                <a:gd name="T30" fmla="*/ 343 w 700"/>
                <a:gd name="T31" fmla="*/ 47 h 448"/>
                <a:gd name="T32" fmla="*/ 394 w 700"/>
                <a:gd name="T33" fmla="*/ 34 h 448"/>
                <a:gd name="T34" fmla="*/ 456 w 700"/>
                <a:gd name="T35" fmla="*/ 31 h 448"/>
                <a:gd name="T36" fmla="*/ 517 w 700"/>
                <a:gd name="T37" fmla="*/ 40 h 448"/>
                <a:gd name="T38" fmla="*/ 575 w 700"/>
                <a:gd name="T39" fmla="*/ 60 h 448"/>
                <a:gd name="T40" fmla="*/ 628 w 700"/>
                <a:gd name="T41" fmla="*/ 91 h 448"/>
                <a:gd name="T42" fmla="*/ 675 w 700"/>
                <a:gd name="T43" fmla="*/ 133 h 448"/>
                <a:gd name="T44" fmla="*/ 682 w 700"/>
                <a:gd name="T45" fmla="*/ 138 h 448"/>
                <a:gd name="T46" fmla="*/ 691 w 700"/>
                <a:gd name="T47" fmla="*/ 138 h 448"/>
                <a:gd name="T48" fmla="*/ 697 w 700"/>
                <a:gd name="T49" fmla="*/ 133 h 448"/>
                <a:gd name="T50" fmla="*/ 700 w 700"/>
                <a:gd name="T51" fmla="*/ 125 h 448"/>
                <a:gd name="T52" fmla="*/ 698 w 700"/>
                <a:gd name="T53" fmla="*/ 117 h 448"/>
                <a:gd name="T54" fmla="*/ 664 w 700"/>
                <a:gd name="T55" fmla="*/ 81 h 448"/>
                <a:gd name="T56" fmla="*/ 608 w 700"/>
                <a:gd name="T57" fmla="*/ 43 h 448"/>
                <a:gd name="T58" fmla="*/ 546 w 700"/>
                <a:gd name="T59" fmla="*/ 15 h 448"/>
                <a:gd name="T60" fmla="*/ 480 w 700"/>
                <a:gd name="T61" fmla="*/ 1 h 448"/>
                <a:gd name="T62" fmla="*/ 412 w 700"/>
                <a:gd name="T63" fmla="*/ 1 h 448"/>
                <a:gd name="T64" fmla="*/ 350 w 700"/>
                <a:gd name="T65" fmla="*/ 13 h 448"/>
                <a:gd name="T66" fmla="*/ 303 w 700"/>
                <a:gd name="T67" fmla="*/ 31 h 448"/>
                <a:gd name="T68" fmla="*/ 258 w 700"/>
                <a:gd name="T69" fmla="*/ 57 h 448"/>
                <a:gd name="T70" fmla="*/ 217 w 700"/>
                <a:gd name="T71" fmla="*/ 88 h 448"/>
                <a:gd name="T72" fmla="*/ 180 w 700"/>
                <a:gd name="T73" fmla="*/ 125 h 448"/>
                <a:gd name="T74" fmla="*/ 150 w 700"/>
                <a:gd name="T75" fmla="*/ 168 h 448"/>
                <a:gd name="T76" fmla="*/ 116 w 700"/>
                <a:gd name="T77" fmla="*/ 240 h 448"/>
                <a:gd name="T78" fmla="*/ 99 w 700"/>
                <a:gd name="T79" fmla="*/ 317 h 448"/>
                <a:gd name="T80" fmla="*/ 28 w 700"/>
                <a:gd name="T81" fmla="*/ 267 h 448"/>
                <a:gd name="T82" fmla="*/ 22 w 700"/>
                <a:gd name="T83" fmla="*/ 262 h 448"/>
                <a:gd name="T84" fmla="*/ 13 w 700"/>
                <a:gd name="T85" fmla="*/ 261 h 448"/>
                <a:gd name="T86" fmla="*/ 4 w 700"/>
                <a:gd name="T87" fmla="*/ 265 h 448"/>
                <a:gd name="T88" fmla="*/ 0 w 700"/>
                <a:gd name="T89" fmla="*/ 272 h 448"/>
                <a:gd name="T90" fmla="*/ 1 w 700"/>
                <a:gd name="T91" fmla="*/ 281 h 448"/>
                <a:gd name="T92" fmla="*/ 111 w 700"/>
                <a:gd name="T93" fmla="*/ 443 h 448"/>
                <a:gd name="T94" fmla="*/ 115 w 700"/>
                <a:gd name="T95" fmla="*/ 446 h 448"/>
                <a:gd name="T96" fmla="*/ 119 w 700"/>
                <a:gd name="T97" fmla="*/ 448 h 448"/>
                <a:gd name="T98" fmla="*/ 121 w 700"/>
                <a:gd name="T99" fmla="*/ 448 h 448"/>
                <a:gd name="T100" fmla="*/ 123 w 700"/>
                <a:gd name="T101" fmla="*/ 448 h 448"/>
                <a:gd name="T102" fmla="*/ 126 w 700"/>
                <a:gd name="T103" fmla="*/ 446 h 448"/>
                <a:gd name="T104" fmla="*/ 130 w 700"/>
                <a:gd name="T105" fmla="*/ 445 h 448"/>
                <a:gd name="T106" fmla="*/ 133 w 700"/>
                <a:gd name="T107"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0" h="448">
                  <a:moveTo>
                    <a:pt x="254" y="297"/>
                  </a:moveTo>
                  <a:lnTo>
                    <a:pt x="256" y="295"/>
                  </a:lnTo>
                  <a:lnTo>
                    <a:pt x="258" y="292"/>
                  </a:lnTo>
                  <a:lnTo>
                    <a:pt x="258" y="288"/>
                  </a:lnTo>
                  <a:lnTo>
                    <a:pt x="258" y="286"/>
                  </a:lnTo>
                  <a:lnTo>
                    <a:pt x="258" y="283"/>
                  </a:lnTo>
                  <a:lnTo>
                    <a:pt x="256" y="281"/>
                  </a:lnTo>
                  <a:lnTo>
                    <a:pt x="254" y="279"/>
                  </a:lnTo>
                  <a:lnTo>
                    <a:pt x="252" y="277"/>
                  </a:lnTo>
                  <a:lnTo>
                    <a:pt x="250" y="275"/>
                  </a:lnTo>
                  <a:lnTo>
                    <a:pt x="247" y="273"/>
                  </a:lnTo>
                  <a:lnTo>
                    <a:pt x="245" y="272"/>
                  </a:lnTo>
                  <a:lnTo>
                    <a:pt x="241" y="272"/>
                  </a:lnTo>
                  <a:lnTo>
                    <a:pt x="238" y="273"/>
                  </a:lnTo>
                  <a:lnTo>
                    <a:pt x="236" y="275"/>
                  </a:lnTo>
                  <a:lnTo>
                    <a:pt x="234" y="276"/>
                  </a:lnTo>
                  <a:lnTo>
                    <a:pt x="232" y="278"/>
                  </a:lnTo>
                  <a:lnTo>
                    <a:pt x="130" y="398"/>
                  </a:lnTo>
                  <a:lnTo>
                    <a:pt x="129" y="385"/>
                  </a:lnTo>
                  <a:lnTo>
                    <a:pt x="128" y="371"/>
                  </a:lnTo>
                  <a:lnTo>
                    <a:pt x="127" y="357"/>
                  </a:lnTo>
                  <a:lnTo>
                    <a:pt x="127" y="343"/>
                  </a:lnTo>
                  <a:lnTo>
                    <a:pt x="128" y="329"/>
                  </a:lnTo>
                  <a:lnTo>
                    <a:pt x="129" y="315"/>
                  </a:lnTo>
                  <a:lnTo>
                    <a:pt x="131" y="301"/>
                  </a:lnTo>
                  <a:lnTo>
                    <a:pt x="134" y="288"/>
                  </a:lnTo>
                  <a:lnTo>
                    <a:pt x="137" y="275"/>
                  </a:lnTo>
                  <a:lnTo>
                    <a:pt x="141" y="261"/>
                  </a:lnTo>
                  <a:lnTo>
                    <a:pt x="145" y="248"/>
                  </a:lnTo>
                  <a:lnTo>
                    <a:pt x="150" y="235"/>
                  </a:lnTo>
                  <a:lnTo>
                    <a:pt x="156" y="221"/>
                  </a:lnTo>
                  <a:lnTo>
                    <a:pt x="162" y="208"/>
                  </a:lnTo>
                  <a:lnTo>
                    <a:pt x="168" y="195"/>
                  </a:lnTo>
                  <a:lnTo>
                    <a:pt x="176" y="183"/>
                  </a:lnTo>
                  <a:lnTo>
                    <a:pt x="185" y="169"/>
                  </a:lnTo>
                  <a:lnTo>
                    <a:pt x="194" y="157"/>
                  </a:lnTo>
                  <a:lnTo>
                    <a:pt x="204" y="145"/>
                  </a:lnTo>
                  <a:lnTo>
                    <a:pt x="215" y="133"/>
                  </a:lnTo>
                  <a:lnTo>
                    <a:pt x="225" y="121"/>
                  </a:lnTo>
                  <a:lnTo>
                    <a:pt x="237" y="110"/>
                  </a:lnTo>
                  <a:lnTo>
                    <a:pt x="249" y="101"/>
                  </a:lnTo>
                  <a:lnTo>
                    <a:pt x="261" y="91"/>
                  </a:lnTo>
                  <a:lnTo>
                    <a:pt x="274" y="83"/>
                  </a:lnTo>
                  <a:lnTo>
                    <a:pt x="288" y="74"/>
                  </a:lnTo>
                  <a:lnTo>
                    <a:pt x="300" y="66"/>
                  </a:lnTo>
                  <a:lnTo>
                    <a:pt x="314" y="59"/>
                  </a:lnTo>
                  <a:lnTo>
                    <a:pt x="328" y="53"/>
                  </a:lnTo>
                  <a:lnTo>
                    <a:pt x="343" y="47"/>
                  </a:lnTo>
                  <a:lnTo>
                    <a:pt x="358" y="43"/>
                  </a:lnTo>
                  <a:lnTo>
                    <a:pt x="373" y="39"/>
                  </a:lnTo>
                  <a:lnTo>
                    <a:pt x="394" y="34"/>
                  </a:lnTo>
                  <a:lnTo>
                    <a:pt x="414" y="32"/>
                  </a:lnTo>
                  <a:lnTo>
                    <a:pt x="436" y="31"/>
                  </a:lnTo>
                  <a:lnTo>
                    <a:pt x="456" y="31"/>
                  </a:lnTo>
                  <a:lnTo>
                    <a:pt x="476" y="32"/>
                  </a:lnTo>
                  <a:lnTo>
                    <a:pt x="497" y="35"/>
                  </a:lnTo>
                  <a:lnTo>
                    <a:pt x="517" y="40"/>
                  </a:lnTo>
                  <a:lnTo>
                    <a:pt x="536" y="45"/>
                  </a:lnTo>
                  <a:lnTo>
                    <a:pt x="556" y="51"/>
                  </a:lnTo>
                  <a:lnTo>
                    <a:pt x="575" y="60"/>
                  </a:lnTo>
                  <a:lnTo>
                    <a:pt x="593" y="69"/>
                  </a:lnTo>
                  <a:lnTo>
                    <a:pt x="611" y="79"/>
                  </a:lnTo>
                  <a:lnTo>
                    <a:pt x="628" y="91"/>
                  </a:lnTo>
                  <a:lnTo>
                    <a:pt x="645" y="104"/>
                  </a:lnTo>
                  <a:lnTo>
                    <a:pt x="660" y="118"/>
                  </a:lnTo>
                  <a:lnTo>
                    <a:pt x="675" y="133"/>
                  </a:lnTo>
                  <a:lnTo>
                    <a:pt x="677" y="136"/>
                  </a:lnTo>
                  <a:lnTo>
                    <a:pt x="679" y="137"/>
                  </a:lnTo>
                  <a:lnTo>
                    <a:pt x="682" y="138"/>
                  </a:lnTo>
                  <a:lnTo>
                    <a:pt x="684" y="139"/>
                  </a:lnTo>
                  <a:lnTo>
                    <a:pt x="688" y="139"/>
                  </a:lnTo>
                  <a:lnTo>
                    <a:pt x="691" y="138"/>
                  </a:lnTo>
                  <a:lnTo>
                    <a:pt x="693" y="137"/>
                  </a:lnTo>
                  <a:lnTo>
                    <a:pt x="695" y="135"/>
                  </a:lnTo>
                  <a:lnTo>
                    <a:pt x="697" y="133"/>
                  </a:lnTo>
                  <a:lnTo>
                    <a:pt x="699" y="131"/>
                  </a:lnTo>
                  <a:lnTo>
                    <a:pt x="700" y="128"/>
                  </a:lnTo>
                  <a:lnTo>
                    <a:pt x="700" y="125"/>
                  </a:lnTo>
                  <a:lnTo>
                    <a:pt x="700" y="122"/>
                  </a:lnTo>
                  <a:lnTo>
                    <a:pt x="699" y="119"/>
                  </a:lnTo>
                  <a:lnTo>
                    <a:pt x="698" y="117"/>
                  </a:lnTo>
                  <a:lnTo>
                    <a:pt x="697" y="114"/>
                  </a:lnTo>
                  <a:lnTo>
                    <a:pt x="681" y="96"/>
                  </a:lnTo>
                  <a:lnTo>
                    <a:pt x="664" y="81"/>
                  </a:lnTo>
                  <a:lnTo>
                    <a:pt x="646" y="68"/>
                  </a:lnTo>
                  <a:lnTo>
                    <a:pt x="628" y="54"/>
                  </a:lnTo>
                  <a:lnTo>
                    <a:pt x="608" y="43"/>
                  </a:lnTo>
                  <a:lnTo>
                    <a:pt x="588" y="32"/>
                  </a:lnTo>
                  <a:lnTo>
                    <a:pt x="567" y="24"/>
                  </a:lnTo>
                  <a:lnTo>
                    <a:pt x="546" y="15"/>
                  </a:lnTo>
                  <a:lnTo>
                    <a:pt x="525" y="10"/>
                  </a:lnTo>
                  <a:lnTo>
                    <a:pt x="502" y="4"/>
                  </a:lnTo>
                  <a:lnTo>
                    <a:pt x="480" y="1"/>
                  </a:lnTo>
                  <a:lnTo>
                    <a:pt x="457" y="0"/>
                  </a:lnTo>
                  <a:lnTo>
                    <a:pt x="434" y="0"/>
                  </a:lnTo>
                  <a:lnTo>
                    <a:pt x="412" y="1"/>
                  </a:lnTo>
                  <a:lnTo>
                    <a:pt x="389" y="4"/>
                  </a:lnTo>
                  <a:lnTo>
                    <a:pt x="366" y="9"/>
                  </a:lnTo>
                  <a:lnTo>
                    <a:pt x="350" y="13"/>
                  </a:lnTo>
                  <a:lnTo>
                    <a:pt x="334" y="18"/>
                  </a:lnTo>
                  <a:lnTo>
                    <a:pt x="318" y="25"/>
                  </a:lnTo>
                  <a:lnTo>
                    <a:pt x="303" y="31"/>
                  </a:lnTo>
                  <a:lnTo>
                    <a:pt x="286" y="39"/>
                  </a:lnTo>
                  <a:lnTo>
                    <a:pt x="271" y="47"/>
                  </a:lnTo>
                  <a:lnTo>
                    <a:pt x="258" y="57"/>
                  </a:lnTo>
                  <a:lnTo>
                    <a:pt x="244" y="66"/>
                  </a:lnTo>
                  <a:lnTo>
                    <a:pt x="230" y="77"/>
                  </a:lnTo>
                  <a:lnTo>
                    <a:pt x="217" y="88"/>
                  </a:lnTo>
                  <a:lnTo>
                    <a:pt x="204" y="100"/>
                  </a:lnTo>
                  <a:lnTo>
                    <a:pt x="192" y="113"/>
                  </a:lnTo>
                  <a:lnTo>
                    <a:pt x="180" y="125"/>
                  </a:lnTo>
                  <a:lnTo>
                    <a:pt x="170" y="139"/>
                  </a:lnTo>
                  <a:lnTo>
                    <a:pt x="160" y="153"/>
                  </a:lnTo>
                  <a:lnTo>
                    <a:pt x="150" y="168"/>
                  </a:lnTo>
                  <a:lnTo>
                    <a:pt x="136" y="192"/>
                  </a:lnTo>
                  <a:lnTo>
                    <a:pt x="126" y="216"/>
                  </a:lnTo>
                  <a:lnTo>
                    <a:pt x="116" y="240"/>
                  </a:lnTo>
                  <a:lnTo>
                    <a:pt x="108" y="266"/>
                  </a:lnTo>
                  <a:lnTo>
                    <a:pt x="102" y="292"/>
                  </a:lnTo>
                  <a:lnTo>
                    <a:pt x="99" y="317"/>
                  </a:lnTo>
                  <a:lnTo>
                    <a:pt x="97" y="343"/>
                  </a:lnTo>
                  <a:lnTo>
                    <a:pt x="97" y="370"/>
                  </a:lnTo>
                  <a:lnTo>
                    <a:pt x="28" y="267"/>
                  </a:lnTo>
                  <a:lnTo>
                    <a:pt x="26" y="265"/>
                  </a:lnTo>
                  <a:lnTo>
                    <a:pt x="24" y="263"/>
                  </a:lnTo>
                  <a:lnTo>
                    <a:pt x="22" y="262"/>
                  </a:lnTo>
                  <a:lnTo>
                    <a:pt x="18" y="261"/>
                  </a:lnTo>
                  <a:lnTo>
                    <a:pt x="15" y="261"/>
                  </a:lnTo>
                  <a:lnTo>
                    <a:pt x="13" y="261"/>
                  </a:lnTo>
                  <a:lnTo>
                    <a:pt x="10" y="262"/>
                  </a:lnTo>
                  <a:lnTo>
                    <a:pt x="7" y="263"/>
                  </a:lnTo>
                  <a:lnTo>
                    <a:pt x="4" y="265"/>
                  </a:lnTo>
                  <a:lnTo>
                    <a:pt x="3" y="267"/>
                  </a:lnTo>
                  <a:lnTo>
                    <a:pt x="1" y="269"/>
                  </a:lnTo>
                  <a:lnTo>
                    <a:pt x="0" y="272"/>
                  </a:lnTo>
                  <a:lnTo>
                    <a:pt x="0" y="276"/>
                  </a:lnTo>
                  <a:lnTo>
                    <a:pt x="0" y="278"/>
                  </a:lnTo>
                  <a:lnTo>
                    <a:pt x="1" y="281"/>
                  </a:lnTo>
                  <a:lnTo>
                    <a:pt x="3" y="284"/>
                  </a:lnTo>
                  <a:lnTo>
                    <a:pt x="108" y="441"/>
                  </a:lnTo>
                  <a:lnTo>
                    <a:pt x="111" y="443"/>
                  </a:lnTo>
                  <a:lnTo>
                    <a:pt x="113" y="445"/>
                  </a:lnTo>
                  <a:lnTo>
                    <a:pt x="114" y="446"/>
                  </a:lnTo>
                  <a:lnTo>
                    <a:pt x="115" y="446"/>
                  </a:lnTo>
                  <a:lnTo>
                    <a:pt x="117" y="447"/>
                  </a:lnTo>
                  <a:lnTo>
                    <a:pt x="118" y="448"/>
                  </a:lnTo>
                  <a:lnTo>
                    <a:pt x="119" y="448"/>
                  </a:lnTo>
                  <a:lnTo>
                    <a:pt x="120" y="448"/>
                  </a:lnTo>
                  <a:lnTo>
                    <a:pt x="121" y="448"/>
                  </a:lnTo>
                  <a:lnTo>
                    <a:pt x="121" y="448"/>
                  </a:lnTo>
                  <a:lnTo>
                    <a:pt x="122" y="448"/>
                  </a:lnTo>
                  <a:lnTo>
                    <a:pt x="123" y="448"/>
                  </a:lnTo>
                  <a:lnTo>
                    <a:pt x="123" y="448"/>
                  </a:lnTo>
                  <a:lnTo>
                    <a:pt x="125" y="448"/>
                  </a:lnTo>
                  <a:lnTo>
                    <a:pt x="125" y="447"/>
                  </a:lnTo>
                  <a:lnTo>
                    <a:pt x="126" y="446"/>
                  </a:lnTo>
                  <a:lnTo>
                    <a:pt x="128" y="446"/>
                  </a:lnTo>
                  <a:lnTo>
                    <a:pt x="130" y="445"/>
                  </a:lnTo>
                  <a:lnTo>
                    <a:pt x="130" y="445"/>
                  </a:lnTo>
                  <a:lnTo>
                    <a:pt x="130" y="445"/>
                  </a:lnTo>
                  <a:lnTo>
                    <a:pt x="132" y="444"/>
                  </a:lnTo>
                  <a:lnTo>
                    <a:pt x="133" y="442"/>
                  </a:lnTo>
                  <a:lnTo>
                    <a:pt x="254" y="297"/>
                  </a:lnTo>
                  <a:close/>
                </a:path>
              </a:pathLst>
            </a:custGeom>
            <a:grpFill/>
            <a:ln w="9525">
              <a:solidFill>
                <a:schemeClr val="bg1"/>
              </a:solidFill>
              <a:round/>
              <a:headEnd/>
              <a:tailEnd/>
            </a:ln>
            <a:sp3d/>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1" name="Freeform 37"/>
            <p:cNvSpPr>
              <a:spLocks/>
            </p:cNvSpPr>
            <p:nvPr/>
          </p:nvSpPr>
          <p:spPr bwMode="auto">
            <a:xfrm>
              <a:off x="947738" y="914400"/>
              <a:ext cx="217488" cy="130175"/>
            </a:xfrm>
            <a:custGeom>
              <a:avLst/>
              <a:gdLst>
                <a:gd name="T0" fmla="*/ 575 w 685"/>
                <a:gd name="T1" fmla="*/ 4 h 410"/>
                <a:gd name="T2" fmla="*/ 565 w 685"/>
                <a:gd name="T3" fmla="*/ 0 h 410"/>
                <a:gd name="T4" fmla="*/ 555 w 685"/>
                <a:gd name="T5" fmla="*/ 3 h 410"/>
                <a:gd name="T6" fmla="*/ 430 w 685"/>
                <a:gd name="T7" fmla="*/ 153 h 410"/>
                <a:gd name="T8" fmla="*/ 428 w 685"/>
                <a:gd name="T9" fmla="*/ 162 h 410"/>
                <a:gd name="T10" fmla="*/ 431 w 685"/>
                <a:gd name="T11" fmla="*/ 170 h 410"/>
                <a:gd name="T12" fmla="*/ 444 w 685"/>
                <a:gd name="T13" fmla="*/ 176 h 410"/>
                <a:gd name="T14" fmla="*/ 452 w 685"/>
                <a:gd name="T15" fmla="*/ 173 h 410"/>
                <a:gd name="T16" fmla="*/ 553 w 685"/>
                <a:gd name="T17" fmla="*/ 66 h 410"/>
                <a:gd name="T18" fmla="*/ 551 w 685"/>
                <a:gd name="T19" fmla="*/ 107 h 410"/>
                <a:gd name="T20" fmla="*/ 542 w 685"/>
                <a:gd name="T21" fmla="*/ 147 h 410"/>
                <a:gd name="T22" fmla="*/ 530 w 685"/>
                <a:gd name="T23" fmla="*/ 184 h 410"/>
                <a:gd name="T24" fmla="*/ 512 w 685"/>
                <a:gd name="T25" fmla="*/ 221 h 410"/>
                <a:gd name="T26" fmla="*/ 490 w 685"/>
                <a:gd name="T27" fmla="*/ 254 h 410"/>
                <a:gd name="T28" fmla="*/ 464 w 685"/>
                <a:gd name="T29" fmla="*/ 284 h 410"/>
                <a:gd name="T30" fmla="*/ 434 w 685"/>
                <a:gd name="T31" fmla="*/ 312 h 410"/>
                <a:gd name="T32" fmla="*/ 402 w 685"/>
                <a:gd name="T33" fmla="*/ 336 h 410"/>
                <a:gd name="T34" fmla="*/ 365 w 685"/>
                <a:gd name="T35" fmla="*/ 354 h 410"/>
                <a:gd name="T36" fmla="*/ 326 w 685"/>
                <a:gd name="T37" fmla="*/ 368 h 410"/>
                <a:gd name="T38" fmla="*/ 273 w 685"/>
                <a:gd name="T39" fmla="*/ 379 h 410"/>
                <a:gd name="T40" fmla="*/ 215 w 685"/>
                <a:gd name="T41" fmla="*/ 379 h 410"/>
                <a:gd name="T42" fmla="*/ 158 w 685"/>
                <a:gd name="T43" fmla="*/ 368 h 410"/>
                <a:gd name="T44" fmla="*/ 105 w 685"/>
                <a:gd name="T45" fmla="*/ 347 h 410"/>
                <a:gd name="T46" fmla="*/ 56 w 685"/>
                <a:gd name="T47" fmla="*/ 316 h 410"/>
                <a:gd name="T48" fmla="*/ 23 w 685"/>
                <a:gd name="T49" fmla="*/ 288 h 410"/>
                <a:gd name="T50" fmla="*/ 15 w 685"/>
                <a:gd name="T51" fmla="*/ 286 h 410"/>
                <a:gd name="T52" fmla="*/ 6 w 685"/>
                <a:gd name="T53" fmla="*/ 288 h 410"/>
                <a:gd name="T54" fmla="*/ 1 w 685"/>
                <a:gd name="T55" fmla="*/ 296 h 410"/>
                <a:gd name="T56" fmla="*/ 0 w 685"/>
                <a:gd name="T57" fmla="*/ 305 h 410"/>
                <a:gd name="T58" fmla="*/ 4 w 685"/>
                <a:gd name="T59" fmla="*/ 312 h 410"/>
                <a:gd name="T60" fmla="*/ 43 w 685"/>
                <a:gd name="T61" fmla="*/ 344 h 410"/>
                <a:gd name="T62" fmla="*/ 84 w 685"/>
                <a:gd name="T63" fmla="*/ 371 h 410"/>
                <a:gd name="T64" fmla="*/ 130 w 685"/>
                <a:gd name="T65" fmla="*/ 390 h 410"/>
                <a:gd name="T66" fmla="*/ 176 w 685"/>
                <a:gd name="T67" fmla="*/ 403 h 410"/>
                <a:gd name="T68" fmla="*/ 225 w 685"/>
                <a:gd name="T69" fmla="*/ 409 h 410"/>
                <a:gd name="T70" fmla="*/ 281 w 685"/>
                <a:gd name="T71" fmla="*/ 408 h 410"/>
                <a:gd name="T72" fmla="*/ 333 w 685"/>
                <a:gd name="T73" fmla="*/ 397 h 410"/>
                <a:gd name="T74" fmla="*/ 375 w 685"/>
                <a:gd name="T75" fmla="*/ 382 h 410"/>
                <a:gd name="T76" fmla="*/ 414 w 685"/>
                <a:gd name="T77" fmla="*/ 362 h 410"/>
                <a:gd name="T78" fmla="*/ 448 w 685"/>
                <a:gd name="T79" fmla="*/ 339 h 410"/>
                <a:gd name="T80" fmla="*/ 480 w 685"/>
                <a:gd name="T81" fmla="*/ 311 h 410"/>
                <a:gd name="T82" fmla="*/ 508 w 685"/>
                <a:gd name="T83" fmla="*/ 279 h 410"/>
                <a:gd name="T84" fmla="*/ 533 w 685"/>
                <a:gd name="T85" fmla="*/ 245 h 410"/>
                <a:gd name="T86" fmla="*/ 552 w 685"/>
                <a:gd name="T87" fmla="*/ 207 h 410"/>
                <a:gd name="T88" fmla="*/ 568 w 685"/>
                <a:gd name="T89" fmla="*/ 168 h 410"/>
                <a:gd name="T90" fmla="*/ 578 w 685"/>
                <a:gd name="T91" fmla="*/ 127 h 410"/>
                <a:gd name="T92" fmla="*/ 583 w 685"/>
                <a:gd name="T93" fmla="*/ 85 h 410"/>
                <a:gd name="T94" fmla="*/ 660 w 685"/>
                <a:gd name="T95" fmla="*/ 183 h 410"/>
                <a:gd name="T96" fmla="*/ 670 w 685"/>
                <a:gd name="T97" fmla="*/ 188 h 410"/>
                <a:gd name="T98" fmla="*/ 681 w 685"/>
                <a:gd name="T99" fmla="*/ 183 h 410"/>
                <a:gd name="T100" fmla="*/ 685 w 685"/>
                <a:gd name="T101" fmla="*/ 176 h 410"/>
                <a:gd name="T102" fmla="*/ 684 w 685"/>
                <a:gd name="T103" fmla="*/ 16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5" h="410">
                  <a:moveTo>
                    <a:pt x="683" y="164"/>
                  </a:moveTo>
                  <a:lnTo>
                    <a:pt x="577" y="7"/>
                  </a:lnTo>
                  <a:lnTo>
                    <a:pt x="575" y="4"/>
                  </a:lnTo>
                  <a:lnTo>
                    <a:pt x="571" y="2"/>
                  </a:lnTo>
                  <a:lnTo>
                    <a:pt x="569" y="0"/>
                  </a:lnTo>
                  <a:lnTo>
                    <a:pt x="565" y="0"/>
                  </a:lnTo>
                  <a:lnTo>
                    <a:pt x="562" y="0"/>
                  </a:lnTo>
                  <a:lnTo>
                    <a:pt x="559" y="1"/>
                  </a:lnTo>
                  <a:lnTo>
                    <a:pt x="555" y="3"/>
                  </a:lnTo>
                  <a:lnTo>
                    <a:pt x="553" y="6"/>
                  </a:lnTo>
                  <a:lnTo>
                    <a:pt x="431" y="150"/>
                  </a:lnTo>
                  <a:lnTo>
                    <a:pt x="430" y="153"/>
                  </a:lnTo>
                  <a:lnTo>
                    <a:pt x="429" y="157"/>
                  </a:lnTo>
                  <a:lnTo>
                    <a:pt x="428" y="160"/>
                  </a:lnTo>
                  <a:lnTo>
                    <a:pt x="428" y="162"/>
                  </a:lnTo>
                  <a:lnTo>
                    <a:pt x="429" y="165"/>
                  </a:lnTo>
                  <a:lnTo>
                    <a:pt x="430" y="168"/>
                  </a:lnTo>
                  <a:lnTo>
                    <a:pt x="431" y="170"/>
                  </a:lnTo>
                  <a:lnTo>
                    <a:pt x="433" y="173"/>
                  </a:lnTo>
                  <a:lnTo>
                    <a:pt x="438" y="176"/>
                  </a:lnTo>
                  <a:lnTo>
                    <a:pt x="444" y="176"/>
                  </a:lnTo>
                  <a:lnTo>
                    <a:pt x="447" y="176"/>
                  </a:lnTo>
                  <a:lnTo>
                    <a:pt x="450" y="175"/>
                  </a:lnTo>
                  <a:lnTo>
                    <a:pt x="452" y="173"/>
                  </a:lnTo>
                  <a:lnTo>
                    <a:pt x="454" y="170"/>
                  </a:lnTo>
                  <a:lnTo>
                    <a:pt x="553" y="53"/>
                  </a:lnTo>
                  <a:lnTo>
                    <a:pt x="553" y="66"/>
                  </a:lnTo>
                  <a:lnTo>
                    <a:pt x="553" y="80"/>
                  </a:lnTo>
                  <a:lnTo>
                    <a:pt x="552" y="93"/>
                  </a:lnTo>
                  <a:lnTo>
                    <a:pt x="551" y="107"/>
                  </a:lnTo>
                  <a:lnTo>
                    <a:pt x="549" y="120"/>
                  </a:lnTo>
                  <a:lnTo>
                    <a:pt x="546" y="133"/>
                  </a:lnTo>
                  <a:lnTo>
                    <a:pt x="542" y="147"/>
                  </a:lnTo>
                  <a:lnTo>
                    <a:pt x="539" y="159"/>
                  </a:lnTo>
                  <a:lnTo>
                    <a:pt x="535" y="172"/>
                  </a:lnTo>
                  <a:lnTo>
                    <a:pt x="530" y="184"/>
                  </a:lnTo>
                  <a:lnTo>
                    <a:pt x="524" y="196"/>
                  </a:lnTo>
                  <a:lnTo>
                    <a:pt x="519" y="209"/>
                  </a:lnTo>
                  <a:lnTo>
                    <a:pt x="512" y="221"/>
                  </a:lnTo>
                  <a:lnTo>
                    <a:pt x="506" y="232"/>
                  </a:lnTo>
                  <a:lnTo>
                    <a:pt x="498" y="243"/>
                  </a:lnTo>
                  <a:lnTo>
                    <a:pt x="490" y="254"/>
                  </a:lnTo>
                  <a:lnTo>
                    <a:pt x="482" y="265"/>
                  </a:lnTo>
                  <a:lnTo>
                    <a:pt x="474" y="275"/>
                  </a:lnTo>
                  <a:lnTo>
                    <a:pt x="464" y="284"/>
                  </a:lnTo>
                  <a:lnTo>
                    <a:pt x="454" y="294"/>
                  </a:lnTo>
                  <a:lnTo>
                    <a:pt x="445" y="303"/>
                  </a:lnTo>
                  <a:lnTo>
                    <a:pt x="434" y="312"/>
                  </a:lnTo>
                  <a:lnTo>
                    <a:pt x="423" y="320"/>
                  </a:lnTo>
                  <a:lnTo>
                    <a:pt x="413" y="328"/>
                  </a:lnTo>
                  <a:lnTo>
                    <a:pt x="402" y="336"/>
                  </a:lnTo>
                  <a:lnTo>
                    <a:pt x="390" y="342"/>
                  </a:lnTo>
                  <a:lnTo>
                    <a:pt x="377" y="349"/>
                  </a:lnTo>
                  <a:lnTo>
                    <a:pt x="365" y="354"/>
                  </a:lnTo>
                  <a:lnTo>
                    <a:pt x="353" y="359"/>
                  </a:lnTo>
                  <a:lnTo>
                    <a:pt x="340" y="364"/>
                  </a:lnTo>
                  <a:lnTo>
                    <a:pt x="326" y="368"/>
                  </a:lnTo>
                  <a:lnTo>
                    <a:pt x="313" y="372"/>
                  </a:lnTo>
                  <a:lnTo>
                    <a:pt x="294" y="375"/>
                  </a:lnTo>
                  <a:lnTo>
                    <a:pt x="273" y="379"/>
                  </a:lnTo>
                  <a:lnTo>
                    <a:pt x="254" y="380"/>
                  </a:lnTo>
                  <a:lnTo>
                    <a:pt x="235" y="380"/>
                  </a:lnTo>
                  <a:lnTo>
                    <a:pt x="215" y="379"/>
                  </a:lnTo>
                  <a:lnTo>
                    <a:pt x="196" y="376"/>
                  </a:lnTo>
                  <a:lnTo>
                    <a:pt x="178" y="373"/>
                  </a:lnTo>
                  <a:lnTo>
                    <a:pt x="158" y="368"/>
                  </a:lnTo>
                  <a:lnTo>
                    <a:pt x="140" y="362"/>
                  </a:lnTo>
                  <a:lnTo>
                    <a:pt x="122" y="356"/>
                  </a:lnTo>
                  <a:lnTo>
                    <a:pt x="105" y="347"/>
                  </a:lnTo>
                  <a:lnTo>
                    <a:pt x="88" y="338"/>
                  </a:lnTo>
                  <a:lnTo>
                    <a:pt x="72" y="328"/>
                  </a:lnTo>
                  <a:lnTo>
                    <a:pt x="56" y="316"/>
                  </a:lnTo>
                  <a:lnTo>
                    <a:pt x="40" y="305"/>
                  </a:lnTo>
                  <a:lnTo>
                    <a:pt x="25" y="291"/>
                  </a:lnTo>
                  <a:lnTo>
                    <a:pt x="23" y="288"/>
                  </a:lnTo>
                  <a:lnTo>
                    <a:pt x="20" y="287"/>
                  </a:lnTo>
                  <a:lnTo>
                    <a:pt x="18" y="286"/>
                  </a:lnTo>
                  <a:lnTo>
                    <a:pt x="15" y="286"/>
                  </a:lnTo>
                  <a:lnTo>
                    <a:pt x="12" y="286"/>
                  </a:lnTo>
                  <a:lnTo>
                    <a:pt x="9" y="287"/>
                  </a:lnTo>
                  <a:lnTo>
                    <a:pt x="6" y="288"/>
                  </a:lnTo>
                  <a:lnTo>
                    <a:pt x="4" y="291"/>
                  </a:lnTo>
                  <a:lnTo>
                    <a:pt x="2" y="293"/>
                  </a:lnTo>
                  <a:lnTo>
                    <a:pt x="1" y="296"/>
                  </a:lnTo>
                  <a:lnTo>
                    <a:pt x="0" y="298"/>
                  </a:lnTo>
                  <a:lnTo>
                    <a:pt x="0" y="301"/>
                  </a:lnTo>
                  <a:lnTo>
                    <a:pt x="0" y="305"/>
                  </a:lnTo>
                  <a:lnTo>
                    <a:pt x="1" y="307"/>
                  </a:lnTo>
                  <a:lnTo>
                    <a:pt x="3" y="310"/>
                  </a:lnTo>
                  <a:lnTo>
                    <a:pt x="4" y="312"/>
                  </a:lnTo>
                  <a:lnTo>
                    <a:pt x="17" y="323"/>
                  </a:lnTo>
                  <a:lnTo>
                    <a:pt x="30" y="335"/>
                  </a:lnTo>
                  <a:lnTo>
                    <a:pt x="43" y="344"/>
                  </a:lnTo>
                  <a:lnTo>
                    <a:pt x="57" y="354"/>
                  </a:lnTo>
                  <a:lnTo>
                    <a:pt x="71" y="362"/>
                  </a:lnTo>
                  <a:lnTo>
                    <a:pt x="84" y="371"/>
                  </a:lnTo>
                  <a:lnTo>
                    <a:pt x="99" y="379"/>
                  </a:lnTo>
                  <a:lnTo>
                    <a:pt x="114" y="385"/>
                  </a:lnTo>
                  <a:lnTo>
                    <a:pt x="130" y="390"/>
                  </a:lnTo>
                  <a:lnTo>
                    <a:pt x="145" y="396"/>
                  </a:lnTo>
                  <a:lnTo>
                    <a:pt x="161" y="400"/>
                  </a:lnTo>
                  <a:lnTo>
                    <a:pt x="176" y="403"/>
                  </a:lnTo>
                  <a:lnTo>
                    <a:pt x="192" y="405"/>
                  </a:lnTo>
                  <a:lnTo>
                    <a:pt x="208" y="408"/>
                  </a:lnTo>
                  <a:lnTo>
                    <a:pt x="225" y="409"/>
                  </a:lnTo>
                  <a:lnTo>
                    <a:pt x="241" y="410"/>
                  </a:lnTo>
                  <a:lnTo>
                    <a:pt x="260" y="409"/>
                  </a:lnTo>
                  <a:lnTo>
                    <a:pt x="281" y="408"/>
                  </a:lnTo>
                  <a:lnTo>
                    <a:pt x="300" y="404"/>
                  </a:lnTo>
                  <a:lnTo>
                    <a:pt x="319" y="400"/>
                  </a:lnTo>
                  <a:lnTo>
                    <a:pt x="333" y="397"/>
                  </a:lnTo>
                  <a:lnTo>
                    <a:pt x="347" y="393"/>
                  </a:lnTo>
                  <a:lnTo>
                    <a:pt x="361" y="387"/>
                  </a:lnTo>
                  <a:lnTo>
                    <a:pt x="375" y="382"/>
                  </a:lnTo>
                  <a:lnTo>
                    <a:pt x="388" y="376"/>
                  </a:lnTo>
                  <a:lnTo>
                    <a:pt x="401" y="370"/>
                  </a:lnTo>
                  <a:lnTo>
                    <a:pt x="414" y="362"/>
                  </a:lnTo>
                  <a:lnTo>
                    <a:pt x="426" y="355"/>
                  </a:lnTo>
                  <a:lnTo>
                    <a:pt x="437" y="347"/>
                  </a:lnTo>
                  <a:lnTo>
                    <a:pt x="448" y="339"/>
                  </a:lnTo>
                  <a:lnTo>
                    <a:pt x="460" y="329"/>
                  </a:lnTo>
                  <a:lnTo>
                    <a:pt x="471" y="321"/>
                  </a:lnTo>
                  <a:lnTo>
                    <a:pt x="480" y="311"/>
                  </a:lnTo>
                  <a:lnTo>
                    <a:pt x="490" y="300"/>
                  </a:lnTo>
                  <a:lnTo>
                    <a:pt x="500" y="290"/>
                  </a:lnTo>
                  <a:lnTo>
                    <a:pt x="508" y="279"/>
                  </a:lnTo>
                  <a:lnTo>
                    <a:pt x="517" y="268"/>
                  </a:lnTo>
                  <a:lnTo>
                    <a:pt x="525" y="256"/>
                  </a:lnTo>
                  <a:lnTo>
                    <a:pt x="533" y="245"/>
                  </a:lnTo>
                  <a:lnTo>
                    <a:pt x="540" y="233"/>
                  </a:lnTo>
                  <a:lnTo>
                    <a:pt x="547" y="220"/>
                  </a:lnTo>
                  <a:lnTo>
                    <a:pt x="552" y="207"/>
                  </a:lnTo>
                  <a:lnTo>
                    <a:pt x="559" y="194"/>
                  </a:lnTo>
                  <a:lnTo>
                    <a:pt x="563" y="181"/>
                  </a:lnTo>
                  <a:lnTo>
                    <a:pt x="568" y="168"/>
                  </a:lnTo>
                  <a:lnTo>
                    <a:pt x="571" y="154"/>
                  </a:lnTo>
                  <a:lnTo>
                    <a:pt x="576" y="140"/>
                  </a:lnTo>
                  <a:lnTo>
                    <a:pt x="578" y="127"/>
                  </a:lnTo>
                  <a:lnTo>
                    <a:pt x="580" y="113"/>
                  </a:lnTo>
                  <a:lnTo>
                    <a:pt x="582" y="99"/>
                  </a:lnTo>
                  <a:lnTo>
                    <a:pt x="583" y="85"/>
                  </a:lnTo>
                  <a:lnTo>
                    <a:pt x="583" y="71"/>
                  </a:lnTo>
                  <a:lnTo>
                    <a:pt x="658" y="180"/>
                  </a:lnTo>
                  <a:lnTo>
                    <a:pt x="660" y="183"/>
                  </a:lnTo>
                  <a:lnTo>
                    <a:pt x="664" y="186"/>
                  </a:lnTo>
                  <a:lnTo>
                    <a:pt x="667" y="188"/>
                  </a:lnTo>
                  <a:lnTo>
                    <a:pt x="670" y="188"/>
                  </a:lnTo>
                  <a:lnTo>
                    <a:pt x="674" y="188"/>
                  </a:lnTo>
                  <a:lnTo>
                    <a:pt x="679" y="186"/>
                  </a:lnTo>
                  <a:lnTo>
                    <a:pt x="681" y="183"/>
                  </a:lnTo>
                  <a:lnTo>
                    <a:pt x="683" y="181"/>
                  </a:lnTo>
                  <a:lnTo>
                    <a:pt x="684" y="178"/>
                  </a:lnTo>
                  <a:lnTo>
                    <a:pt x="685" y="176"/>
                  </a:lnTo>
                  <a:lnTo>
                    <a:pt x="685" y="173"/>
                  </a:lnTo>
                  <a:lnTo>
                    <a:pt x="685" y="169"/>
                  </a:lnTo>
                  <a:lnTo>
                    <a:pt x="684" y="167"/>
                  </a:lnTo>
                  <a:lnTo>
                    <a:pt x="683" y="164"/>
                  </a:lnTo>
                  <a:close/>
                </a:path>
              </a:pathLst>
            </a:custGeom>
            <a:grpFill/>
            <a:ln w="9525">
              <a:solidFill>
                <a:schemeClr val="bg1"/>
              </a:solidFill>
              <a:round/>
              <a:headEnd/>
              <a:tailEnd/>
            </a:ln>
            <a:sp3d/>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2" name="Freeform 38"/>
            <p:cNvSpPr>
              <a:spLocks noEditPoints="1"/>
            </p:cNvSpPr>
            <p:nvPr/>
          </p:nvSpPr>
          <p:spPr bwMode="auto">
            <a:xfrm>
              <a:off x="993775" y="906463"/>
              <a:ext cx="57150" cy="57150"/>
            </a:xfrm>
            <a:custGeom>
              <a:avLst/>
              <a:gdLst>
                <a:gd name="T0" fmla="*/ 128 w 180"/>
                <a:gd name="T1" fmla="*/ 139 h 181"/>
                <a:gd name="T2" fmla="*/ 119 w 180"/>
                <a:gd name="T3" fmla="*/ 144 h 181"/>
                <a:gd name="T4" fmla="*/ 108 w 180"/>
                <a:gd name="T5" fmla="*/ 148 h 181"/>
                <a:gd name="T6" fmla="*/ 96 w 180"/>
                <a:gd name="T7" fmla="*/ 150 h 181"/>
                <a:gd name="T8" fmla="*/ 84 w 180"/>
                <a:gd name="T9" fmla="*/ 150 h 181"/>
                <a:gd name="T10" fmla="*/ 72 w 180"/>
                <a:gd name="T11" fmla="*/ 148 h 181"/>
                <a:gd name="T12" fmla="*/ 62 w 180"/>
                <a:gd name="T13" fmla="*/ 144 h 181"/>
                <a:gd name="T14" fmla="*/ 52 w 180"/>
                <a:gd name="T15" fmla="*/ 139 h 181"/>
                <a:gd name="T16" fmla="*/ 43 w 180"/>
                <a:gd name="T17" fmla="*/ 130 h 181"/>
                <a:gd name="T18" fmla="*/ 37 w 180"/>
                <a:gd name="T19" fmla="*/ 119 h 181"/>
                <a:gd name="T20" fmla="*/ 32 w 180"/>
                <a:gd name="T21" fmla="*/ 109 h 181"/>
                <a:gd name="T22" fmla="*/ 30 w 180"/>
                <a:gd name="T23" fmla="*/ 97 h 181"/>
                <a:gd name="T24" fmla="*/ 30 w 180"/>
                <a:gd name="T25" fmla="*/ 86 h 181"/>
                <a:gd name="T26" fmla="*/ 32 w 180"/>
                <a:gd name="T27" fmla="*/ 74 h 181"/>
                <a:gd name="T28" fmla="*/ 37 w 180"/>
                <a:gd name="T29" fmla="*/ 63 h 181"/>
                <a:gd name="T30" fmla="*/ 43 w 180"/>
                <a:gd name="T31" fmla="*/ 53 h 181"/>
                <a:gd name="T32" fmla="*/ 56 w 180"/>
                <a:gd name="T33" fmla="*/ 41 h 181"/>
                <a:gd name="T34" fmla="*/ 72 w 180"/>
                <a:gd name="T35" fmla="*/ 33 h 181"/>
                <a:gd name="T36" fmla="*/ 84 w 180"/>
                <a:gd name="T37" fmla="*/ 31 h 181"/>
                <a:gd name="T38" fmla="*/ 96 w 180"/>
                <a:gd name="T39" fmla="*/ 31 h 181"/>
                <a:gd name="T40" fmla="*/ 108 w 180"/>
                <a:gd name="T41" fmla="*/ 33 h 181"/>
                <a:gd name="T42" fmla="*/ 123 w 180"/>
                <a:gd name="T43" fmla="*/ 41 h 181"/>
                <a:gd name="T44" fmla="*/ 137 w 180"/>
                <a:gd name="T45" fmla="*/ 53 h 181"/>
                <a:gd name="T46" fmla="*/ 143 w 180"/>
                <a:gd name="T47" fmla="*/ 63 h 181"/>
                <a:gd name="T48" fmla="*/ 148 w 180"/>
                <a:gd name="T49" fmla="*/ 74 h 181"/>
                <a:gd name="T50" fmla="*/ 150 w 180"/>
                <a:gd name="T51" fmla="*/ 86 h 181"/>
                <a:gd name="T52" fmla="*/ 150 w 180"/>
                <a:gd name="T53" fmla="*/ 97 h 181"/>
                <a:gd name="T54" fmla="*/ 148 w 180"/>
                <a:gd name="T55" fmla="*/ 109 h 181"/>
                <a:gd name="T56" fmla="*/ 143 w 180"/>
                <a:gd name="T57" fmla="*/ 119 h 181"/>
                <a:gd name="T58" fmla="*/ 137 w 180"/>
                <a:gd name="T59" fmla="*/ 130 h 181"/>
                <a:gd name="T60" fmla="*/ 26 w 180"/>
                <a:gd name="T61" fmla="*/ 27 h 181"/>
                <a:gd name="T62" fmla="*/ 15 w 180"/>
                <a:gd name="T63" fmla="*/ 41 h 181"/>
                <a:gd name="T64" fmla="*/ 6 w 180"/>
                <a:gd name="T65" fmla="*/ 57 h 181"/>
                <a:gd name="T66" fmla="*/ 2 w 180"/>
                <a:gd name="T67" fmla="*/ 73 h 181"/>
                <a:gd name="T68" fmla="*/ 0 w 180"/>
                <a:gd name="T69" fmla="*/ 91 h 181"/>
                <a:gd name="T70" fmla="*/ 2 w 180"/>
                <a:gd name="T71" fmla="*/ 109 h 181"/>
                <a:gd name="T72" fmla="*/ 6 w 180"/>
                <a:gd name="T73" fmla="*/ 125 h 181"/>
                <a:gd name="T74" fmla="*/ 15 w 180"/>
                <a:gd name="T75" fmla="*/ 141 h 181"/>
                <a:gd name="T76" fmla="*/ 26 w 180"/>
                <a:gd name="T77" fmla="*/ 156 h 181"/>
                <a:gd name="T78" fmla="*/ 40 w 180"/>
                <a:gd name="T79" fmla="*/ 166 h 181"/>
                <a:gd name="T80" fmla="*/ 55 w 180"/>
                <a:gd name="T81" fmla="*/ 174 h 181"/>
                <a:gd name="T82" fmla="*/ 72 w 180"/>
                <a:gd name="T83" fmla="*/ 179 h 181"/>
                <a:gd name="T84" fmla="*/ 90 w 180"/>
                <a:gd name="T85" fmla="*/ 181 h 181"/>
                <a:gd name="T86" fmla="*/ 108 w 180"/>
                <a:gd name="T87" fmla="*/ 179 h 181"/>
                <a:gd name="T88" fmla="*/ 124 w 180"/>
                <a:gd name="T89" fmla="*/ 174 h 181"/>
                <a:gd name="T90" fmla="*/ 140 w 180"/>
                <a:gd name="T91" fmla="*/ 166 h 181"/>
                <a:gd name="T92" fmla="*/ 154 w 180"/>
                <a:gd name="T93" fmla="*/ 156 h 181"/>
                <a:gd name="T94" fmla="*/ 166 w 180"/>
                <a:gd name="T95" fmla="*/ 141 h 181"/>
                <a:gd name="T96" fmla="*/ 173 w 180"/>
                <a:gd name="T97" fmla="*/ 125 h 181"/>
                <a:gd name="T98" fmla="*/ 179 w 180"/>
                <a:gd name="T99" fmla="*/ 109 h 181"/>
                <a:gd name="T100" fmla="*/ 180 w 180"/>
                <a:gd name="T101" fmla="*/ 91 h 181"/>
                <a:gd name="T102" fmla="*/ 179 w 180"/>
                <a:gd name="T103" fmla="*/ 73 h 181"/>
                <a:gd name="T104" fmla="*/ 173 w 180"/>
                <a:gd name="T105" fmla="*/ 57 h 181"/>
                <a:gd name="T106" fmla="*/ 166 w 180"/>
                <a:gd name="T107" fmla="*/ 41 h 181"/>
                <a:gd name="T108" fmla="*/ 154 w 180"/>
                <a:gd name="T109" fmla="*/ 27 h 181"/>
                <a:gd name="T110" fmla="*/ 140 w 180"/>
                <a:gd name="T111" fmla="*/ 16 h 181"/>
                <a:gd name="T112" fmla="*/ 124 w 180"/>
                <a:gd name="T113" fmla="*/ 8 h 181"/>
                <a:gd name="T114" fmla="*/ 108 w 180"/>
                <a:gd name="T115" fmla="*/ 2 h 181"/>
                <a:gd name="T116" fmla="*/ 90 w 180"/>
                <a:gd name="T117" fmla="*/ 0 h 181"/>
                <a:gd name="T118" fmla="*/ 72 w 180"/>
                <a:gd name="T119" fmla="*/ 2 h 181"/>
                <a:gd name="T120" fmla="*/ 55 w 180"/>
                <a:gd name="T121" fmla="*/ 8 h 181"/>
                <a:gd name="T122" fmla="*/ 40 w 180"/>
                <a:gd name="T123" fmla="*/ 16 h 181"/>
                <a:gd name="T124" fmla="*/ 26 w 180"/>
                <a:gd name="T125" fmla="*/ 2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 h="181">
                  <a:moveTo>
                    <a:pt x="133" y="134"/>
                  </a:moveTo>
                  <a:lnTo>
                    <a:pt x="128" y="139"/>
                  </a:lnTo>
                  <a:lnTo>
                    <a:pt x="123" y="142"/>
                  </a:lnTo>
                  <a:lnTo>
                    <a:pt x="119" y="144"/>
                  </a:lnTo>
                  <a:lnTo>
                    <a:pt x="113" y="146"/>
                  </a:lnTo>
                  <a:lnTo>
                    <a:pt x="108" y="148"/>
                  </a:lnTo>
                  <a:lnTo>
                    <a:pt x="101" y="149"/>
                  </a:lnTo>
                  <a:lnTo>
                    <a:pt x="96" y="150"/>
                  </a:lnTo>
                  <a:lnTo>
                    <a:pt x="90" y="150"/>
                  </a:lnTo>
                  <a:lnTo>
                    <a:pt x="84" y="150"/>
                  </a:lnTo>
                  <a:lnTo>
                    <a:pt x="78" y="149"/>
                  </a:lnTo>
                  <a:lnTo>
                    <a:pt x="72" y="148"/>
                  </a:lnTo>
                  <a:lnTo>
                    <a:pt x="67" y="146"/>
                  </a:lnTo>
                  <a:lnTo>
                    <a:pt x="62" y="144"/>
                  </a:lnTo>
                  <a:lnTo>
                    <a:pt x="56" y="142"/>
                  </a:lnTo>
                  <a:lnTo>
                    <a:pt x="52" y="139"/>
                  </a:lnTo>
                  <a:lnTo>
                    <a:pt x="48" y="134"/>
                  </a:lnTo>
                  <a:lnTo>
                    <a:pt x="43" y="130"/>
                  </a:lnTo>
                  <a:lnTo>
                    <a:pt x="39" y="125"/>
                  </a:lnTo>
                  <a:lnTo>
                    <a:pt x="37" y="119"/>
                  </a:lnTo>
                  <a:lnTo>
                    <a:pt x="34" y="114"/>
                  </a:lnTo>
                  <a:lnTo>
                    <a:pt x="32" y="109"/>
                  </a:lnTo>
                  <a:lnTo>
                    <a:pt x="31" y="103"/>
                  </a:lnTo>
                  <a:lnTo>
                    <a:pt x="30" y="97"/>
                  </a:lnTo>
                  <a:lnTo>
                    <a:pt x="30" y="91"/>
                  </a:lnTo>
                  <a:lnTo>
                    <a:pt x="30" y="86"/>
                  </a:lnTo>
                  <a:lnTo>
                    <a:pt x="31" y="80"/>
                  </a:lnTo>
                  <a:lnTo>
                    <a:pt x="32" y="74"/>
                  </a:lnTo>
                  <a:lnTo>
                    <a:pt x="34" y="69"/>
                  </a:lnTo>
                  <a:lnTo>
                    <a:pt x="37" y="63"/>
                  </a:lnTo>
                  <a:lnTo>
                    <a:pt x="39" y="58"/>
                  </a:lnTo>
                  <a:lnTo>
                    <a:pt x="43" y="53"/>
                  </a:lnTo>
                  <a:lnTo>
                    <a:pt x="48" y="48"/>
                  </a:lnTo>
                  <a:lnTo>
                    <a:pt x="56" y="41"/>
                  </a:lnTo>
                  <a:lnTo>
                    <a:pt x="67" y="36"/>
                  </a:lnTo>
                  <a:lnTo>
                    <a:pt x="72" y="33"/>
                  </a:lnTo>
                  <a:lnTo>
                    <a:pt x="78" y="31"/>
                  </a:lnTo>
                  <a:lnTo>
                    <a:pt x="84" y="31"/>
                  </a:lnTo>
                  <a:lnTo>
                    <a:pt x="90" y="30"/>
                  </a:lnTo>
                  <a:lnTo>
                    <a:pt x="96" y="31"/>
                  </a:lnTo>
                  <a:lnTo>
                    <a:pt x="101" y="31"/>
                  </a:lnTo>
                  <a:lnTo>
                    <a:pt x="108" y="33"/>
                  </a:lnTo>
                  <a:lnTo>
                    <a:pt x="113" y="36"/>
                  </a:lnTo>
                  <a:lnTo>
                    <a:pt x="123" y="41"/>
                  </a:lnTo>
                  <a:lnTo>
                    <a:pt x="133" y="48"/>
                  </a:lnTo>
                  <a:lnTo>
                    <a:pt x="137" y="53"/>
                  </a:lnTo>
                  <a:lnTo>
                    <a:pt x="140" y="58"/>
                  </a:lnTo>
                  <a:lnTo>
                    <a:pt x="143" y="63"/>
                  </a:lnTo>
                  <a:lnTo>
                    <a:pt x="145" y="69"/>
                  </a:lnTo>
                  <a:lnTo>
                    <a:pt x="148" y="74"/>
                  </a:lnTo>
                  <a:lnTo>
                    <a:pt x="149" y="80"/>
                  </a:lnTo>
                  <a:lnTo>
                    <a:pt x="150" y="86"/>
                  </a:lnTo>
                  <a:lnTo>
                    <a:pt x="150" y="91"/>
                  </a:lnTo>
                  <a:lnTo>
                    <a:pt x="150" y="97"/>
                  </a:lnTo>
                  <a:lnTo>
                    <a:pt x="149" y="103"/>
                  </a:lnTo>
                  <a:lnTo>
                    <a:pt x="148" y="109"/>
                  </a:lnTo>
                  <a:lnTo>
                    <a:pt x="145" y="114"/>
                  </a:lnTo>
                  <a:lnTo>
                    <a:pt x="143" y="119"/>
                  </a:lnTo>
                  <a:lnTo>
                    <a:pt x="140" y="125"/>
                  </a:lnTo>
                  <a:lnTo>
                    <a:pt x="137" y="130"/>
                  </a:lnTo>
                  <a:lnTo>
                    <a:pt x="133" y="134"/>
                  </a:lnTo>
                  <a:close/>
                  <a:moveTo>
                    <a:pt x="26" y="27"/>
                  </a:moveTo>
                  <a:lnTo>
                    <a:pt x="20" y="35"/>
                  </a:lnTo>
                  <a:lnTo>
                    <a:pt x="15" y="41"/>
                  </a:lnTo>
                  <a:lnTo>
                    <a:pt x="10" y="48"/>
                  </a:lnTo>
                  <a:lnTo>
                    <a:pt x="6" y="57"/>
                  </a:lnTo>
                  <a:lnTo>
                    <a:pt x="4" y="66"/>
                  </a:lnTo>
                  <a:lnTo>
                    <a:pt x="2" y="73"/>
                  </a:lnTo>
                  <a:lnTo>
                    <a:pt x="0" y="82"/>
                  </a:lnTo>
                  <a:lnTo>
                    <a:pt x="0" y="91"/>
                  </a:lnTo>
                  <a:lnTo>
                    <a:pt x="0" y="100"/>
                  </a:lnTo>
                  <a:lnTo>
                    <a:pt x="2" y="109"/>
                  </a:lnTo>
                  <a:lnTo>
                    <a:pt x="4" y="117"/>
                  </a:lnTo>
                  <a:lnTo>
                    <a:pt x="6" y="125"/>
                  </a:lnTo>
                  <a:lnTo>
                    <a:pt x="10" y="133"/>
                  </a:lnTo>
                  <a:lnTo>
                    <a:pt x="15" y="141"/>
                  </a:lnTo>
                  <a:lnTo>
                    <a:pt x="20" y="148"/>
                  </a:lnTo>
                  <a:lnTo>
                    <a:pt x="26" y="156"/>
                  </a:lnTo>
                  <a:lnTo>
                    <a:pt x="33" y="161"/>
                  </a:lnTo>
                  <a:lnTo>
                    <a:pt x="40" y="166"/>
                  </a:lnTo>
                  <a:lnTo>
                    <a:pt x="48" y="171"/>
                  </a:lnTo>
                  <a:lnTo>
                    <a:pt x="55" y="174"/>
                  </a:lnTo>
                  <a:lnTo>
                    <a:pt x="64" y="177"/>
                  </a:lnTo>
                  <a:lnTo>
                    <a:pt x="72" y="179"/>
                  </a:lnTo>
                  <a:lnTo>
                    <a:pt x="81" y="180"/>
                  </a:lnTo>
                  <a:lnTo>
                    <a:pt x="90" y="181"/>
                  </a:lnTo>
                  <a:lnTo>
                    <a:pt x="99" y="180"/>
                  </a:lnTo>
                  <a:lnTo>
                    <a:pt x="108" y="179"/>
                  </a:lnTo>
                  <a:lnTo>
                    <a:pt x="116" y="177"/>
                  </a:lnTo>
                  <a:lnTo>
                    <a:pt x="124" y="174"/>
                  </a:lnTo>
                  <a:lnTo>
                    <a:pt x="133" y="171"/>
                  </a:lnTo>
                  <a:lnTo>
                    <a:pt x="140" y="166"/>
                  </a:lnTo>
                  <a:lnTo>
                    <a:pt x="148" y="161"/>
                  </a:lnTo>
                  <a:lnTo>
                    <a:pt x="154" y="156"/>
                  </a:lnTo>
                  <a:lnTo>
                    <a:pt x="160" y="148"/>
                  </a:lnTo>
                  <a:lnTo>
                    <a:pt x="166" y="141"/>
                  </a:lnTo>
                  <a:lnTo>
                    <a:pt x="170" y="133"/>
                  </a:lnTo>
                  <a:lnTo>
                    <a:pt x="173" y="125"/>
                  </a:lnTo>
                  <a:lnTo>
                    <a:pt x="176" y="117"/>
                  </a:lnTo>
                  <a:lnTo>
                    <a:pt x="179" y="109"/>
                  </a:lnTo>
                  <a:lnTo>
                    <a:pt x="180" y="100"/>
                  </a:lnTo>
                  <a:lnTo>
                    <a:pt x="180" y="91"/>
                  </a:lnTo>
                  <a:lnTo>
                    <a:pt x="180" y="82"/>
                  </a:lnTo>
                  <a:lnTo>
                    <a:pt x="179" y="73"/>
                  </a:lnTo>
                  <a:lnTo>
                    <a:pt x="176" y="66"/>
                  </a:lnTo>
                  <a:lnTo>
                    <a:pt x="173" y="57"/>
                  </a:lnTo>
                  <a:lnTo>
                    <a:pt x="170" y="48"/>
                  </a:lnTo>
                  <a:lnTo>
                    <a:pt x="166" y="41"/>
                  </a:lnTo>
                  <a:lnTo>
                    <a:pt x="160" y="35"/>
                  </a:lnTo>
                  <a:lnTo>
                    <a:pt x="154" y="27"/>
                  </a:lnTo>
                  <a:lnTo>
                    <a:pt x="148" y="22"/>
                  </a:lnTo>
                  <a:lnTo>
                    <a:pt x="140" y="16"/>
                  </a:lnTo>
                  <a:lnTo>
                    <a:pt x="133" y="12"/>
                  </a:lnTo>
                  <a:lnTo>
                    <a:pt x="124" y="8"/>
                  </a:lnTo>
                  <a:lnTo>
                    <a:pt x="116" y="5"/>
                  </a:lnTo>
                  <a:lnTo>
                    <a:pt x="108" y="2"/>
                  </a:lnTo>
                  <a:lnTo>
                    <a:pt x="99" y="1"/>
                  </a:lnTo>
                  <a:lnTo>
                    <a:pt x="90" y="0"/>
                  </a:lnTo>
                  <a:lnTo>
                    <a:pt x="81" y="1"/>
                  </a:lnTo>
                  <a:lnTo>
                    <a:pt x="72" y="2"/>
                  </a:lnTo>
                  <a:lnTo>
                    <a:pt x="64" y="5"/>
                  </a:lnTo>
                  <a:lnTo>
                    <a:pt x="55" y="8"/>
                  </a:lnTo>
                  <a:lnTo>
                    <a:pt x="48" y="12"/>
                  </a:lnTo>
                  <a:lnTo>
                    <a:pt x="40" y="16"/>
                  </a:lnTo>
                  <a:lnTo>
                    <a:pt x="33" y="22"/>
                  </a:lnTo>
                  <a:lnTo>
                    <a:pt x="26" y="27"/>
                  </a:lnTo>
                  <a:close/>
                </a:path>
              </a:pathLst>
            </a:custGeom>
            <a:grpFill/>
            <a:ln w="9525">
              <a:solidFill>
                <a:schemeClr val="bg1"/>
              </a:solidFill>
              <a:round/>
              <a:headEnd/>
              <a:tailEnd/>
            </a:ln>
            <a:sp3d/>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sp>
        <p:nvSpPr>
          <p:cNvPr id="23" name="CasellaDiTesto 22"/>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1592891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1602213" y="2903756"/>
            <a:ext cx="8336030" cy="1384995"/>
          </a:xfrm>
          <a:prstGeom prst="rect">
            <a:avLst/>
          </a:prstGeom>
          <a:solidFill>
            <a:schemeClr val="bg2"/>
          </a:solidFill>
          <a:ln>
            <a:noFill/>
          </a:ln>
        </p:spPr>
        <p:txBody>
          <a:bodyPr wrap="square" numCol="1">
            <a:spAutoFit/>
          </a:bodyPr>
          <a:lstStyle/>
          <a:p>
            <a:pPr marL="811213" indent="-285750" algn="just" defTabSz="914400">
              <a:buFont typeface="Wingdings" panose="05000000000000000000" pitchFamily="2" charset="2"/>
              <a:buChar char="ü"/>
              <a:defRPr/>
            </a:pPr>
            <a:r>
              <a:rPr lang="it-IT" sz="1200" b="1" kern="0" dirty="0">
                <a:solidFill>
                  <a:schemeClr val="tx2"/>
                </a:solidFill>
                <a:latin typeface="Century Gothic" panose="020B0502020202020204" pitchFamily="34" charset="0"/>
              </a:rPr>
              <a:t>#H07: «Nella riunione periodica dei docenti capita di discutere con i colleghi sulle basi e sulle nozioni impartite che servono come base per ulteriori insegnamenti. Si tratta di raccordi che si basano sullo scambio interpersonale tra i docenti»</a:t>
            </a:r>
          </a:p>
          <a:p>
            <a:pPr marL="811213" indent="-285750" algn="just" defTabSz="914400">
              <a:buFont typeface="Wingdings" panose="05000000000000000000" pitchFamily="2" charset="2"/>
              <a:buChar char="ü"/>
              <a:defRPr/>
            </a:pPr>
            <a:r>
              <a:rPr lang="it-IT" sz="1200" b="1" kern="0" dirty="0">
                <a:solidFill>
                  <a:schemeClr val="tx2"/>
                </a:solidFill>
                <a:latin typeface="Century Gothic" panose="020B0502020202020204" pitchFamily="34" charset="0"/>
              </a:rPr>
              <a:t>#I04: «Non ci sono momenti istituzionalizzati. Ci si confronta informalmente con altri docenti che insegnano corsi simili»</a:t>
            </a:r>
          </a:p>
          <a:p>
            <a:pPr marL="811213" indent="-285750" algn="just" defTabSz="914400">
              <a:buFont typeface="Wingdings" panose="05000000000000000000" pitchFamily="2" charset="2"/>
              <a:buChar char="ü"/>
              <a:defRPr/>
            </a:pPr>
            <a:r>
              <a:rPr lang="it-IT" sz="1200" b="1" kern="0" dirty="0">
                <a:solidFill>
                  <a:schemeClr val="tx2"/>
                </a:solidFill>
                <a:latin typeface="Century Gothic" panose="020B0502020202020204" pitchFamily="34" charset="0"/>
              </a:rPr>
              <a:t>#I15: «Il Presidente di CdS è il player, con lui si cercano gli accoppiamenti migliori tra insegnamenti e obiettivi formativi. Ciascun anno viene sviluppato un ambito (privati, pubblico e restauro).»</a:t>
            </a:r>
          </a:p>
        </p:txBody>
      </p:sp>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360000" algn="r" defTabSz="-895350"/>
            <a:r>
              <a:rPr lang="en-US" sz="3200" b="1" dirty="0">
                <a:solidFill>
                  <a:schemeClr val="bg1"/>
                </a:solidFill>
              </a:rPr>
              <a:t>COORDINAMENTO FRA I DOCENTI SUI CONTENUTI</a:t>
            </a:r>
            <a:endParaRPr lang="it-IT" sz="3200" b="1" dirty="0">
              <a:solidFill>
                <a:schemeClr val="bg1"/>
              </a:solidFill>
            </a:endParaRP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Rettangolo 7"/>
          <p:cNvSpPr/>
          <p:nvPr/>
        </p:nvSpPr>
        <p:spPr>
          <a:xfrm>
            <a:off x="1584960" y="1225659"/>
            <a:ext cx="8336030" cy="1692771"/>
          </a:xfrm>
          <a:prstGeom prst="rect">
            <a:avLst/>
          </a:prstGeom>
        </p:spPr>
        <p:txBody>
          <a:bodyPr wrap="square">
            <a:spAutoFit/>
          </a:bodyPr>
          <a:lstStyle/>
          <a:p>
            <a:pPr algn="just"/>
            <a:r>
              <a:rPr lang="it-IT" sz="1300" kern="0" dirty="0">
                <a:solidFill>
                  <a:schemeClr val="tx1">
                    <a:lumMod val="75000"/>
                    <a:lumOff val="25000"/>
                  </a:schemeClr>
                </a:solidFill>
                <a:latin typeface="Century Gothic" panose="020B0502020202020204" pitchFamily="34" charset="0"/>
              </a:rPr>
              <a:t>Per quanto riguarda la disciplina, dai dati si osserva </a:t>
            </a:r>
            <a:r>
              <a:rPr lang="it-IT" sz="1300" kern="0" dirty="0">
                <a:solidFill>
                  <a:schemeClr val="tx2"/>
                </a:solidFill>
                <a:latin typeface="Century Gothic" panose="020B0502020202020204" pitchFamily="34" charset="0"/>
              </a:rPr>
              <a:t>che </a:t>
            </a:r>
            <a:r>
              <a:rPr lang="it-IT" sz="1300" b="1" kern="0" dirty="0">
                <a:solidFill>
                  <a:schemeClr val="tx2"/>
                </a:solidFill>
                <a:latin typeface="Century Gothic" panose="020B0502020202020204" pitchFamily="34" charset="0"/>
              </a:rPr>
              <a:t>nelle facoltà scientifiche (Chimica e Ingegneria), vi è un buon livello di coordinamento</a:t>
            </a:r>
            <a:r>
              <a:rPr lang="it-IT" sz="1300" kern="0" dirty="0">
                <a:solidFill>
                  <a:schemeClr val="tx1">
                    <a:lumMod val="75000"/>
                    <a:lumOff val="25000"/>
                  </a:schemeClr>
                </a:solidFill>
                <a:latin typeface="Century Gothic" panose="020B0502020202020204" pitchFamily="34" charset="0"/>
              </a:rPr>
              <a:t>, soprattutto di tipo informale. </a:t>
            </a:r>
            <a:r>
              <a:rPr lang="it-IT" sz="1300" b="1" kern="0" dirty="0">
                <a:solidFill>
                  <a:schemeClr val="tx1">
                    <a:lumMod val="75000"/>
                    <a:lumOff val="25000"/>
                  </a:schemeClr>
                </a:solidFill>
                <a:latin typeface="Century Gothic" panose="020B0502020202020204" pitchFamily="34" charset="0"/>
              </a:rPr>
              <a:t>In Medicina, dove è presente un modello di didattica più orientato a modelli UE, il livello di coordinamento è importante e sembra dare buoni risultati. </a:t>
            </a:r>
            <a:r>
              <a:rPr lang="it-IT" sz="1300" kern="0" dirty="0">
                <a:solidFill>
                  <a:schemeClr val="tx1">
                    <a:lumMod val="75000"/>
                    <a:lumOff val="25000"/>
                  </a:schemeClr>
                </a:solidFill>
                <a:latin typeface="Century Gothic" panose="020B0502020202020204" pitchFamily="34" charset="0"/>
              </a:rPr>
              <a:t>Questo è dovuto in gran parte alla presenza di </a:t>
            </a:r>
            <a:r>
              <a:rPr lang="it-IT" sz="1300" b="1" kern="0" dirty="0">
                <a:solidFill>
                  <a:schemeClr val="tx2"/>
                </a:solidFill>
                <a:latin typeface="Century Gothic" panose="020B0502020202020204" pitchFamily="34" charset="0"/>
              </a:rPr>
              <a:t>corsi integrati</a:t>
            </a:r>
            <a:r>
              <a:rPr lang="it-IT" sz="1300" kern="0" dirty="0">
                <a:solidFill>
                  <a:schemeClr val="tx1">
                    <a:lumMod val="75000"/>
                    <a:lumOff val="25000"/>
                  </a:schemeClr>
                </a:solidFill>
                <a:latin typeface="Century Gothic" panose="020B0502020202020204" pitchFamily="34" charset="0"/>
              </a:rPr>
              <a:t>, dove diversi docenti si trovano a insegnare moduli specifici all’interno di </a:t>
            </a:r>
            <a:r>
              <a:rPr lang="it-IT" sz="1300" b="1" kern="0" dirty="0">
                <a:solidFill>
                  <a:schemeClr val="tx1">
                    <a:lumMod val="75000"/>
                    <a:lumOff val="25000"/>
                  </a:schemeClr>
                </a:solidFill>
                <a:latin typeface="Century Gothic" panose="020B0502020202020204" pitchFamily="34" charset="0"/>
              </a:rPr>
              <a:t>insegnamenti di ampio spettro</a:t>
            </a:r>
            <a:r>
              <a:rPr lang="it-IT" sz="1300" kern="0" dirty="0">
                <a:solidFill>
                  <a:schemeClr val="tx1">
                    <a:lumMod val="75000"/>
                    <a:lumOff val="25000"/>
                  </a:schemeClr>
                </a:solidFill>
                <a:latin typeface="Century Gothic" panose="020B0502020202020204" pitchFamily="34" charset="0"/>
              </a:rPr>
              <a:t>. In questo caso, il coordinamento avviene (ed è spesso effettivo) sia sui contenuti sia sulle modalità di valutazione. Il coordinamento formale, dove esiste, assume spesso </a:t>
            </a:r>
            <a:r>
              <a:rPr lang="it-IT" sz="1300" b="1" kern="0" dirty="0">
                <a:solidFill>
                  <a:schemeClr val="tx1">
                    <a:lumMod val="75000"/>
                    <a:lumOff val="25000"/>
                  </a:schemeClr>
                </a:solidFill>
                <a:latin typeface="Century Gothic" panose="020B0502020202020204" pitchFamily="34" charset="0"/>
              </a:rPr>
              <a:t>un ruolo di ratifica </a:t>
            </a:r>
            <a:r>
              <a:rPr lang="it-IT" sz="1300" kern="0" dirty="0">
                <a:solidFill>
                  <a:schemeClr val="tx1">
                    <a:lumMod val="75000"/>
                    <a:lumOff val="25000"/>
                  </a:schemeClr>
                </a:solidFill>
                <a:latin typeface="Century Gothic" panose="020B0502020202020204" pitchFamily="34" charset="0"/>
              </a:rPr>
              <a:t>di decisioni già prese all’interno delle differenti aree disciplinari e in momenti informali.</a:t>
            </a:r>
            <a:endParaRPr lang="it-IT" sz="1300" dirty="0">
              <a:solidFill>
                <a:schemeClr val="tx1">
                  <a:lumMod val="75000"/>
                  <a:lumOff val="25000"/>
                </a:schemeClr>
              </a:solidFill>
            </a:endParaRPr>
          </a:p>
        </p:txBody>
      </p:sp>
      <p:pic>
        <p:nvPicPr>
          <p:cNvPr id="11" name="Immagine 10"/>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7353" b="95098" l="0" r="100000">
                        <a14:foregroundMark x1="56863" y1="56373" x2="56863" y2="56373"/>
                      </a14:backgroundRemoval>
                    </a14:imgEffect>
                  </a14:imgLayer>
                </a14:imgProps>
              </a:ext>
            </a:extLst>
          </a:blip>
          <a:stretch>
            <a:fillRect/>
          </a:stretch>
        </p:blipFill>
        <p:spPr>
          <a:xfrm>
            <a:off x="1627221" y="3390806"/>
            <a:ext cx="495300" cy="495300"/>
          </a:xfrm>
          <a:prstGeom prst="rect">
            <a:avLst/>
          </a:prstGeom>
        </p:spPr>
      </p:pic>
      <p:sp>
        <p:nvSpPr>
          <p:cNvPr id="2"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17</a:t>
            </a:fld>
            <a:endParaRPr lang="it-IT" dirty="0">
              <a:latin typeface="Calibri Light" pitchFamily="34" charset="0"/>
            </a:endParaRPr>
          </a:p>
        </p:txBody>
      </p:sp>
      <p:sp>
        <p:nvSpPr>
          <p:cNvPr id="18" name="Rettangolo 17"/>
          <p:cNvSpPr/>
          <p:nvPr/>
        </p:nvSpPr>
        <p:spPr>
          <a:xfrm>
            <a:off x="1558209" y="4473179"/>
            <a:ext cx="8290824" cy="1169551"/>
          </a:xfrm>
          <a:prstGeom prst="rect">
            <a:avLst/>
          </a:prstGeom>
        </p:spPr>
        <p:txBody>
          <a:bodyPr wrap="square">
            <a:spAutoFit/>
          </a:bodyPr>
          <a:lstStyle/>
          <a:p>
            <a:pPr algn="just"/>
            <a:r>
              <a:rPr lang="it-IT" sz="1400" kern="0" dirty="0">
                <a:solidFill>
                  <a:schemeClr val="tx1">
                    <a:lumMod val="75000"/>
                    <a:lumOff val="25000"/>
                  </a:schemeClr>
                </a:solidFill>
                <a:latin typeface="Century Gothic" panose="020B0502020202020204" pitchFamily="34" charset="0"/>
              </a:rPr>
              <a:t>Per quanto riguarda la </a:t>
            </a:r>
            <a:r>
              <a:rPr lang="it-IT" sz="1400" b="1" kern="0" dirty="0">
                <a:solidFill>
                  <a:schemeClr val="tx2"/>
                </a:solidFill>
                <a:latin typeface="Century Gothic" panose="020B0502020202020204" pitchFamily="34" charset="0"/>
              </a:rPr>
              <a:t>filosofia</a:t>
            </a:r>
            <a:r>
              <a:rPr lang="it-IT" sz="1400" kern="0" dirty="0">
                <a:solidFill>
                  <a:schemeClr val="tx1">
                    <a:lumMod val="75000"/>
                    <a:lumOff val="25000"/>
                  </a:schemeClr>
                </a:solidFill>
                <a:latin typeface="Century Gothic" panose="020B0502020202020204" pitchFamily="34" charset="0"/>
              </a:rPr>
              <a:t>, è necessario un discorso a parte.  I dati mostrano che è sempre presente un coordinamento. Questo è almeno in parte spiegato dal fatto che, molto spesso, i docenti affrontano nei loro corsi diversi autori o testi specifici di essi. Tale caratteristica permette una maggiore «semplicità» di confronto.  Se il testo dell’autore è già affrontato in un corso, non verrà utilizzato anche da altri docenti. </a:t>
            </a:r>
          </a:p>
        </p:txBody>
      </p:sp>
      <p:sp>
        <p:nvSpPr>
          <p:cNvPr id="19" name="Rettangolo 18"/>
          <p:cNvSpPr/>
          <p:nvPr/>
        </p:nvSpPr>
        <p:spPr>
          <a:xfrm>
            <a:off x="1627221" y="5746037"/>
            <a:ext cx="8152800" cy="830997"/>
          </a:xfrm>
          <a:prstGeom prst="rect">
            <a:avLst/>
          </a:prstGeom>
          <a:solidFill>
            <a:schemeClr val="bg2"/>
          </a:solidFill>
          <a:ln>
            <a:noFill/>
          </a:ln>
        </p:spPr>
        <p:txBody>
          <a:bodyPr wrap="square" numCol="1">
            <a:spAutoFit/>
          </a:bodyPr>
          <a:lstStyle/>
          <a:p>
            <a:pPr marL="723900" lvl="0" indent="-285750" algn="just" defTabSz="914400">
              <a:buFont typeface="Wingdings" panose="05000000000000000000" pitchFamily="2" charset="2"/>
              <a:buChar char="ü"/>
              <a:defRPr/>
            </a:pPr>
            <a:r>
              <a:rPr lang="it-IT" sz="1200" b="1" kern="0" dirty="0">
                <a:solidFill>
                  <a:schemeClr val="tx2"/>
                </a:solidFill>
                <a:latin typeface="Century Gothic" panose="020B0502020202020204" pitchFamily="34" charset="0"/>
              </a:rPr>
              <a:t>#F01: «C'è un confronto continuo. Si tratta di un  lavoro che spesso fanno in commissione didattica e poi nel consiglio di classe per coprire gli ambiti utili per gli studenti.»</a:t>
            </a:r>
          </a:p>
          <a:p>
            <a:pPr marL="723900" lvl="0" indent="-285750" algn="just" defTabSz="914400">
              <a:buFont typeface="Wingdings" panose="05000000000000000000" pitchFamily="2" charset="2"/>
              <a:buChar char="ü"/>
              <a:defRPr/>
            </a:pPr>
            <a:r>
              <a:rPr lang="it-IT" sz="1200" b="1" kern="0" dirty="0">
                <a:solidFill>
                  <a:schemeClr val="tx2"/>
                </a:solidFill>
                <a:latin typeface="Century Gothic" panose="020B0502020202020204" pitchFamily="34" charset="0"/>
              </a:rPr>
              <a:t>#F10: «In genere si fa all'interno del consiglio di corso di laurea. Ognuno di noi espone il suo programma e si valuta insieme ai colleghi si valutano sovrapposizioni»</a:t>
            </a:r>
          </a:p>
        </p:txBody>
      </p:sp>
      <p:pic>
        <p:nvPicPr>
          <p:cNvPr id="20" name="Immagine 19"/>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7353" b="95098" l="0" r="100000">
                        <a14:foregroundMark x1="56863" y1="56373" x2="56863" y2="56373"/>
                      </a14:backgroundRemoval>
                    </a14:imgEffect>
                  </a14:imgLayer>
                </a14:imgProps>
              </a:ext>
            </a:extLst>
          </a:blip>
          <a:stretch>
            <a:fillRect/>
          </a:stretch>
        </p:blipFill>
        <p:spPr>
          <a:xfrm>
            <a:off x="1644474" y="5881772"/>
            <a:ext cx="495300" cy="495300"/>
          </a:xfrm>
          <a:prstGeom prst="rect">
            <a:avLst/>
          </a:prstGeom>
        </p:spPr>
      </p:pic>
      <p:sp>
        <p:nvSpPr>
          <p:cNvPr id="22"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COORDINAMENTO  TRA DOCENTI</a:t>
            </a:r>
          </a:p>
        </p:txBody>
      </p:sp>
      <p:sp>
        <p:nvSpPr>
          <p:cNvPr id="21" name="Freeform 25"/>
          <p:cNvSpPr>
            <a:spLocks noChangeAspect="1"/>
          </p:cNvSpPr>
          <p:nvPr/>
        </p:nvSpPr>
        <p:spPr bwMode="auto">
          <a:xfrm>
            <a:off x="103949" y="5066488"/>
            <a:ext cx="1354609" cy="2368307"/>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rgbClr val="D2527F">
              <a:alpha val="80000"/>
            </a:srgbClr>
          </a:solidFill>
          <a:ln w="3175" cap="flat" cmpd="sng">
            <a:noFill/>
            <a:prstDash val="solid"/>
            <a:round/>
            <a:headEnd type="none" w="med" len="med"/>
            <a:tailEnd type="none" w="med" len="med"/>
          </a:ln>
          <a:effectLst>
            <a:outerShdw blurRad="25400" dist="38100" dir="2400000" algn="ctr" rotWithShape="0">
              <a:prstClr val="black">
                <a:alpha val="10000"/>
              </a:prstClr>
            </a:outerShdw>
          </a:effectLst>
          <a:scene3d>
            <a:camera prst="orthographicFront">
              <a:rot lat="3000000" lon="1200000" rev="2400000"/>
            </a:camera>
            <a:lightRig rig="threePt" dir="t"/>
          </a:scene3d>
          <a:sp3d/>
        </p:spPr>
        <p:txBody>
          <a:bodyPr/>
          <a:lstStyle/>
          <a:p>
            <a:pPr fontAlgn="auto">
              <a:spcBef>
                <a:spcPts val="0"/>
              </a:spcBef>
              <a:spcAft>
                <a:spcPts val="0"/>
              </a:spcAft>
              <a:defRPr/>
            </a:pPr>
            <a:endParaRPr lang="da-DK" kern="0">
              <a:solidFill>
                <a:sysClr val="windowText" lastClr="000000">
                  <a:lumMod val="95000"/>
                  <a:lumOff val="5000"/>
                </a:sysClr>
              </a:solidFill>
              <a:latin typeface="Century Gothic" panose="020B0502020202020204" pitchFamily="34" charset="0"/>
            </a:endParaRPr>
          </a:p>
        </p:txBody>
      </p:sp>
      <p:grpSp>
        <p:nvGrpSpPr>
          <p:cNvPr id="28" name="Group 90"/>
          <p:cNvGrpSpPr>
            <a:grpSpLocks noChangeAspect="1"/>
          </p:cNvGrpSpPr>
          <p:nvPr/>
        </p:nvGrpSpPr>
        <p:grpSpPr>
          <a:xfrm>
            <a:off x="304681" y="5825472"/>
            <a:ext cx="666291" cy="505330"/>
            <a:chOff x="882650" y="830263"/>
            <a:chExt cx="282576" cy="214312"/>
          </a:xfrm>
          <a:solidFill>
            <a:schemeClr val="bg1"/>
          </a:solidFill>
          <a:scene3d>
            <a:camera prst="orthographicFront">
              <a:rot lat="3000000" lon="1200000" rev="2400000"/>
            </a:camera>
            <a:lightRig rig="threePt" dir="t"/>
          </a:scene3d>
        </p:grpSpPr>
        <p:sp>
          <p:nvSpPr>
            <p:cNvPr id="29" name="Freeform 36"/>
            <p:cNvSpPr>
              <a:spLocks/>
            </p:cNvSpPr>
            <p:nvPr/>
          </p:nvSpPr>
          <p:spPr bwMode="auto">
            <a:xfrm>
              <a:off x="882650" y="830263"/>
              <a:ext cx="222250" cy="142875"/>
            </a:xfrm>
            <a:custGeom>
              <a:avLst/>
              <a:gdLst>
                <a:gd name="T0" fmla="*/ 258 w 700"/>
                <a:gd name="T1" fmla="*/ 292 h 448"/>
                <a:gd name="T2" fmla="*/ 258 w 700"/>
                <a:gd name="T3" fmla="*/ 283 h 448"/>
                <a:gd name="T4" fmla="*/ 252 w 700"/>
                <a:gd name="T5" fmla="*/ 277 h 448"/>
                <a:gd name="T6" fmla="*/ 245 w 700"/>
                <a:gd name="T7" fmla="*/ 272 h 448"/>
                <a:gd name="T8" fmla="*/ 236 w 700"/>
                <a:gd name="T9" fmla="*/ 275 h 448"/>
                <a:gd name="T10" fmla="*/ 130 w 700"/>
                <a:gd name="T11" fmla="*/ 398 h 448"/>
                <a:gd name="T12" fmla="*/ 127 w 700"/>
                <a:gd name="T13" fmla="*/ 357 h 448"/>
                <a:gd name="T14" fmla="*/ 129 w 700"/>
                <a:gd name="T15" fmla="*/ 315 h 448"/>
                <a:gd name="T16" fmla="*/ 137 w 700"/>
                <a:gd name="T17" fmla="*/ 275 h 448"/>
                <a:gd name="T18" fmla="*/ 150 w 700"/>
                <a:gd name="T19" fmla="*/ 235 h 448"/>
                <a:gd name="T20" fmla="*/ 168 w 700"/>
                <a:gd name="T21" fmla="*/ 195 h 448"/>
                <a:gd name="T22" fmla="*/ 194 w 700"/>
                <a:gd name="T23" fmla="*/ 157 h 448"/>
                <a:gd name="T24" fmla="*/ 225 w 700"/>
                <a:gd name="T25" fmla="*/ 121 h 448"/>
                <a:gd name="T26" fmla="*/ 261 w 700"/>
                <a:gd name="T27" fmla="*/ 91 h 448"/>
                <a:gd name="T28" fmla="*/ 300 w 700"/>
                <a:gd name="T29" fmla="*/ 66 h 448"/>
                <a:gd name="T30" fmla="*/ 343 w 700"/>
                <a:gd name="T31" fmla="*/ 47 h 448"/>
                <a:gd name="T32" fmla="*/ 394 w 700"/>
                <a:gd name="T33" fmla="*/ 34 h 448"/>
                <a:gd name="T34" fmla="*/ 456 w 700"/>
                <a:gd name="T35" fmla="*/ 31 h 448"/>
                <a:gd name="T36" fmla="*/ 517 w 700"/>
                <a:gd name="T37" fmla="*/ 40 h 448"/>
                <a:gd name="T38" fmla="*/ 575 w 700"/>
                <a:gd name="T39" fmla="*/ 60 h 448"/>
                <a:gd name="T40" fmla="*/ 628 w 700"/>
                <a:gd name="T41" fmla="*/ 91 h 448"/>
                <a:gd name="T42" fmla="*/ 675 w 700"/>
                <a:gd name="T43" fmla="*/ 133 h 448"/>
                <a:gd name="T44" fmla="*/ 682 w 700"/>
                <a:gd name="T45" fmla="*/ 138 h 448"/>
                <a:gd name="T46" fmla="*/ 691 w 700"/>
                <a:gd name="T47" fmla="*/ 138 h 448"/>
                <a:gd name="T48" fmla="*/ 697 w 700"/>
                <a:gd name="T49" fmla="*/ 133 h 448"/>
                <a:gd name="T50" fmla="*/ 700 w 700"/>
                <a:gd name="T51" fmla="*/ 125 h 448"/>
                <a:gd name="T52" fmla="*/ 698 w 700"/>
                <a:gd name="T53" fmla="*/ 117 h 448"/>
                <a:gd name="T54" fmla="*/ 664 w 700"/>
                <a:gd name="T55" fmla="*/ 81 h 448"/>
                <a:gd name="T56" fmla="*/ 608 w 700"/>
                <a:gd name="T57" fmla="*/ 43 h 448"/>
                <a:gd name="T58" fmla="*/ 546 w 700"/>
                <a:gd name="T59" fmla="*/ 15 h 448"/>
                <a:gd name="T60" fmla="*/ 480 w 700"/>
                <a:gd name="T61" fmla="*/ 1 h 448"/>
                <a:gd name="T62" fmla="*/ 412 w 700"/>
                <a:gd name="T63" fmla="*/ 1 h 448"/>
                <a:gd name="T64" fmla="*/ 350 w 700"/>
                <a:gd name="T65" fmla="*/ 13 h 448"/>
                <a:gd name="T66" fmla="*/ 303 w 700"/>
                <a:gd name="T67" fmla="*/ 31 h 448"/>
                <a:gd name="T68" fmla="*/ 258 w 700"/>
                <a:gd name="T69" fmla="*/ 57 h 448"/>
                <a:gd name="T70" fmla="*/ 217 w 700"/>
                <a:gd name="T71" fmla="*/ 88 h 448"/>
                <a:gd name="T72" fmla="*/ 180 w 700"/>
                <a:gd name="T73" fmla="*/ 125 h 448"/>
                <a:gd name="T74" fmla="*/ 150 w 700"/>
                <a:gd name="T75" fmla="*/ 168 h 448"/>
                <a:gd name="T76" fmla="*/ 116 w 700"/>
                <a:gd name="T77" fmla="*/ 240 h 448"/>
                <a:gd name="T78" fmla="*/ 99 w 700"/>
                <a:gd name="T79" fmla="*/ 317 h 448"/>
                <a:gd name="T80" fmla="*/ 28 w 700"/>
                <a:gd name="T81" fmla="*/ 267 h 448"/>
                <a:gd name="T82" fmla="*/ 22 w 700"/>
                <a:gd name="T83" fmla="*/ 262 h 448"/>
                <a:gd name="T84" fmla="*/ 13 w 700"/>
                <a:gd name="T85" fmla="*/ 261 h 448"/>
                <a:gd name="T86" fmla="*/ 4 w 700"/>
                <a:gd name="T87" fmla="*/ 265 h 448"/>
                <a:gd name="T88" fmla="*/ 0 w 700"/>
                <a:gd name="T89" fmla="*/ 272 h 448"/>
                <a:gd name="T90" fmla="*/ 1 w 700"/>
                <a:gd name="T91" fmla="*/ 281 h 448"/>
                <a:gd name="T92" fmla="*/ 111 w 700"/>
                <a:gd name="T93" fmla="*/ 443 h 448"/>
                <a:gd name="T94" fmla="*/ 115 w 700"/>
                <a:gd name="T95" fmla="*/ 446 h 448"/>
                <a:gd name="T96" fmla="*/ 119 w 700"/>
                <a:gd name="T97" fmla="*/ 448 h 448"/>
                <a:gd name="T98" fmla="*/ 121 w 700"/>
                <a:gd name="T99" fmla="*/ 448 h 448"/>
                <a:gd name="T100" fmla="*/ 123 w 700"/>
                <a:gd name="T101" fmla="*/ 448 h 448"/>
                <a:gd name="T102" fmla="*/ 126 w 700"/>
                <a:gd name="T103" fmla="*/ 446 h 448"/>
                <a:gd name="T104" fmla="*/ 130 w 700"/>
                <a:gd name="T105" fmla="*/ 445 h 448"/>
                <a:gd name="T106" fmla="*/ 133 w 700"/>
                <a:gd name="T107"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0" h="448">
                  <a:moveTo>
                    <a:pt x="254" y="297"/>
                  </a:moveTo>
                  <a:lnTo>
                    <a:pt x="256" y="295"/>
                  </a:lnTo>
                  <a:lnTo>
                    <a:pt x="258" y="292"/>
                  </a:lnTo>
                  <a:lnTo>
                    <a:pt x="258" y="288"/>
                  </a:lnTo>
                  <a:lnTo>
                    <a:pt x="258" y="286"/>
                  </a:lnTo>
                  <a:lnTo>
                    <a:pt x="258" y="283"/>
                  </a:lnTo>
                  <a:lnTo>
                    <a:pt x="256" y="281"/>
                  </a:lnTo>
                  <a:lnTo>
                    <a:pt x="254" y="279"/>
                  </a:lnTo>
                  <a:lnTo>
                    <a:pt x="252" y="277"/>
                  </a:lnTo>
                  <a:lnTo>
                    <a:pt x="250" y="275"/>
                  </a:lnTo>
                  <a:lnTo>
                    <a:pt x="247" y="273"/>
                  </a:lnTo>
                  <a:lnTo>
                    <a:pt x="245" y="272"/>
                  </a:lnTo>
                  <a:lnTo>
                    <a:pt x="241" y="272"/>
                  </a:lnTo>
                  <a:lnTo>
                    <a:pt x="238" y="273"/>
                  </a:lnTo>
                  <a:lnTo>
                    <a:pt x="236" y="275"/>
                  </a:lnTo>
                  <a:lnTo>
                    <a:pt x="234" y="276"/>
                  </a:lnTo>
                  <a:lnTo>
                    <a:pt x="232" y="278"/>
                  </a:lnTo>
                  <a:lnTo>
                    <a:pt x="130" y="398"/>
                  </a:lnTo>
                  <a:lnTo>
                    <a:pt x="129" y="385"/>
                  </a:lnTo>
                  <a:lnTo>
                    <a:pt x="128" y="371"/>
                  </a:lnTo>
                  <a:lnTo>
                    <a:pt x="127" y="357"/>
                  </a:lnTo>
                  <a:lnTo>
                    <a:pt x="127" y="343"/>
                  </a:lnTo>
                  <a:lnTo>
                    <a:pt x="128" y="329"/>
                  </a:lnTo>
                  <a:lnTo>
                    <a:pt x="129" y="315"/>
                  </a:lnTo>
                  <a:lnTo>
                    <a:pt x="131" y="301"/>
                  </a:lnTo>
                  <a:lnTo>
                    <a:pt x="134" y="288"/>
                  </a:lnTo>
                  <a:lnTo>
                    <a:pt x="137" y="275"/>
                  </a:lnTo>
                  <a:lnTo>
                    <a:pt x="141" y="261"/>
                  </a:lnTo>
                  <a:lnTo>
                    <a:pt x="145" y="248"/>
                  </a:lnTo>
                  <a:lnTo>
                    <a:pt x="150" y="235"/>
                  </a:lnTo>
                  <a:lnTo>
                    <a:pt x="156" y="221"/>
                  </a:lnTo>
                  <a:lnTo>
                    <a:pt x="162" y="208"/>
                  </a:lnTo>
                  <a:lnTo>
                    <a:pt x="168" y="195"/>
                  </a:lnTo>
                  <a:lnTo>
                    <a:pt x="176" y="183"/>
                  </a:lnTo>
                  <a:lnTo>
                    <a:pt x="185" y="169"/>
                  </a:lnTo>
                  <a:lnTo>
                    <a:pt x="194" y="157"/>
                  </a:lnTo>
                  <a:lnTo>
                    <a:pt x="204" y="145"/>
                  </a:lnTo>
                  <a:lnTo>
                    <a:pt x="215" y="133"/>
                  </a:lnTo>
                  <a:lnTo>
                    <a:pt x="225" y="121"/>
                  </a:lnTo>
                  <a:lnTo>
                    <a:pt x="237" y="110"/>
                  </a:lnTo>
                  <a:lnTo>
                    <a:pt x="249" y="101"/>
                  </a:lnTo>
                  <a:lnTo>
                    <a:pt x="261" y="91"/>
                  </a:lnTo>
                  <a:lnTo>
                    <a:pt x="274" y="83"/>
                  </a:lnTo>
                  <a:lnTo>
                    <a:pt x="288" y="74"/>
                  </a:lnTo>
                  <a:lnTo>
                    <a:pt x="300" y="66"/>
                  </a:lnTo>
                  <a:lnTo>
                    <a:pt x="314" y="59"/>
                  </a:lnTo>
                  <a:lnTo>
                    <a:pt x="328" y="53"/>
                  </a:lnTo>
                  <a:lnTo>
                    <a:pt x="343" y="47"/>
                  </a:lnTo>
                  <a:lnTo>
                    <a:pt x="358" y="43"/>
                  </a:lnTo>
                  <a:lnTo>
                    <a:pt x="373" y="39"/>
                  </a:lnTo>
                  <a:lnTo>
                    <a:pt x="394" y="34"/>
                  </a:lnTo>
                  <a:lnTo>
                    <a:pt x="414" y="32"/>
                  </a:lnTo>
                  <a:lnTo>
                    <a:pt x="436" y="31"/>
                  </a:lnTo>
                  <a:lnTo>
                    <a:pt x="456" y="31"/>
                  </a:lnTo>
                  <a:lnTo>
                    <a:pt x="476" y="32"/>
                  </a:lnTo>
                  <a:lnTo>
                    <a:pt x="497" y="35"/>
                  </a:lnTo>
                  <a:lnTo>
                    <a:pt x="517" y="40"/>
                  </a:lnTo>
                  <a:lnTo>
                    <a:pt x="536" y="45"/>
                  </a:lnTo>
                  <a:lnTo>
                    <a:pt x="556" y="51"/>
                  </a:lnTo>
                  <a:lnTo>
                    <a:pt x="575" y="60"/>
                  </a:lnTo>
                  <a:lnTo>
                    <a:pt x="593" y="69"/>
                  </a:lnTo>
                  <a:lnTo>
                    <a:pt x="611" y="79"/>
                  </a:lnTo>
                  <a:lnTo>
                    <a:pt x="628" y="91"/>
                  </a:lnTo>
                  <a:lnTo>
                    <a:pt x="645" y="104"/>
                  </a:lnTo>
                  <a:lnTo>
                    <a:pt x="660" y="118"/>
                  </a:lnTo>
                  <a:lnTo>
                    <a:pt x="675" y="133"/>
                  </a:lnTo>
                  <a:lnTo>
                    <a:pt x="677" y="136"/>
                  </a:lnTo>
                  <a:lnTo>
                    <a:pt x="679" y="137"/>
                  </a:lnTo>
                  <a:lnTo>
                    <a:pt x="682" y="138"/>
                  </a:lnTo>
                  <a:lnTo>
                    <a:pt x="684" y="139"/>
                  </a:lnTo>
                  <a:lnTo>
                    <a:pt x="688" y="139"/>
                  </a:lnTo>
                  <a:lnTo>
                    <a:pt x="691" y="138"/>
                  </a:lnTo>
                  <a:lnTo>
                    <a:pt x="693" y="137"/>
                  </a:lnTo>
                  <a:lnTo>
                    <a:pt x="695" y="135"/>
                  </a:lnTo>
                  <a:lnTo>
                    <a:pt x="697" y="133"/>
                  </a:lnTo>
                  <a:lnTo>
                    <a:pt x="699" y="131"/>
                  </a:lnTo>
                  <a:lnTo>
                    <a:pt x="700" y="128"/>
                  </a:lnTo>
                  <a:lnTo>
                    <a:pt x="700" y="125"/>
                  </a:lnTo>
                  <a:lnTo>
                    <a:pt x="700" y="122"/>
                  </a:lnTo>
                  <a:lnTo>
                    <a:pt x="699" y="119"/>
                  </a:lnTo>
                  <a:lnTo>
                    <a:pt x="698" y="117"/>
                  </a:lnTo>
                  <a:lnTo>
                    <a:pt x="697" y="114"/>
                  </a:lnTo>
                  <a:lnTo>
                    <a:pt x="681" y="96"/>
                  </a:lnTo>
                  <a:lnTo>
                    <a:pt x="664" y="81"/>
                  </a:lnTo>
                  <a:lnTo>
                    <a:pt x="646" y="68"/>
                  </a:lnTo>
                  <a:lnTo>
                    <a:pt x="628" y="54"/>
                  </a:lnTo>
                  <a:lnTo>
                    <a:pt x="608" y="43"/>
                  </a:lnTo>
                  <a:lnTo>
                    <a:pt x="588" y="32"/>
                  </a:lnTo>
                  <a:lnTo>
                    <a:pt x="567" y="24"/>
                  </a:lnTo>
                  <a:lnTo>
                    <a:pt x="546" y="15"/>
                  </a:lnTo>
                  <a:lnTo>
                    <a:pt x="525" y="10"/>
                  </a:lnTo>
                  <a:lnTo>
                    <a:pt x="502" y="4"/>
                  </a:lnTo>
                  <a:lnTo>
                    <a:pt x="480" y="1"/>
                  </a:lnTo>
                  <a:lnTo>
                    <a:pt x="457" y="0"/>
                  </a:lnTo>
                  <a:lnTo>
                    <a:pt x="434" y="0"/>
                  </a:lnTo>
                  <a:lnTo>
                    <a:pt x="412" y="1"/>
                  </a:lnTo>
                  <a:lnTo>
                    <a:pt x="389" y="4"/>
                  </a:lnTo>
                  <a:lnTo>
                    <a:pt x="366" y="9"/>
                  </a:lnTo>
                  <a:lnTo>
                    <a:pt x="350" y="13"/>
                  </a:lnTo>
                  <a:lnTo>
                    <a:pt x="334" y="18"/>
                  </a:lnTo>
                  <a:lnTo>
                    <a:pt x="318" y="25"/>
                  </a:lnTo>
                  <a:lnTo>
                    <a:pt x="303" y="31"/>
                  </a:lnTo>
                  <a:lnTo>
                    <a:pt x="286" y="39"/>
                  </a:lnTo>
                  <a:lnTo>
                    <a:pt x="271" y="47"/>
                  </a:lnTo>
                  <a:lnTo>
                    <a:pt x="258" y="57"/>
                  </a:lnTo>
                  <a:lnTo>
                    <a:pt x="244" y="66"/>
                  </a:lnTo>
                  <a:lnTo>
                    <a:pt x="230" y="77"/>
                  </a:lnTo>
                  <a:lnTo>
                    <a:pt x="217" y="88"/>
                  </a:lnTo>
                  <a:lnTo>
                    <a:pt x="204" y="100"/>
                  </a:lnTo>
                  <a:lnTo>
                    <a:pt x="192" y="113"/>
                  </a:lnTo>
                  <a:lnTo>
                    <a:pt x="180" y="125"/>
                  </a:lnTo>
                  <a:lnTo>
                    <a:pt x="170" y="139"/>
                  </a:lnTo>
                  <a:lnTo>
                    <a:pt x="160" y="153"/>
                  </a:lnTo>
                  <a:lnTo>
                    <a:pt x="150" y="168"/>
                  </a:lnTo>
                  <a:lnTo>
                    <a:pt x="136" y="192"/>
                  </a:lnTo>
                  <a:lnTo>
                    <a:pt x="126" y="216"/>
                  </a:lnTo>
                  <a:lnTo>
                    <a:pt x="116" y="240"/>
                  </a:lnTo>
                  <a:lnTo>
                    <a:pt x="108" y="266"/>
                  </a:lnTo>
                  <a:lnTo>
                    <a:pt x="102" y="292"/>
                  </a:lnTo>
                  <a:lnTo>
                    <a:pt x="99" y="317"/>
                  </a:lnTo>
                  <a:lnTo>
                    <a:pt x="97" y="343"/>
                  </a:lnTo>
                  <a:lnTo>
                    <a:pt x="97" y="370"/>
                  </a:lnTo>
                  <a:lnTo>
                    <a:pt x="28" y="267"/>
                  </a:lnTo>
                  <a:lnTo>
                    <a:pt x="26" y="265"/>
                  </a:lnTo>
                  <a:lnTo>
                    <a:pt x="24" y="263"/>
                  </a:lnTo>
                  <a:lnTo>
                    <a:pt x="22" y="262"/>
                  </a:lnTo>
                  <a:lnTo>
                    <a:pt x="18" y="261"/>
                  </a:lnTo>
                  <a:lnTo>
                    <a:pt x="15" y="261"/>
                  </a:lnTo>
                  <a:lnTo>
                    <a:pt x="13" y="261"/>
                  </a:lnTo>
                  <a:lnTo>
                    <a:pt x="10" y="262"/>
                  </a:lnTo>
                  <a:lnTo>
                    <a:pt x="7" y="263"/>
                  </a:lnTo>
                  <a:lnTo>
                    <a:pt x="4" y="265"/>
                  </a:lnTo>
                  <a:lnTo>
                    <a:pt x="3" y="267"/>
                  </a:lnTo>
                  <a:lnTo>
                    <a:pt x="1" y="269"/>
                  </a:lnTo>
                  <a:lnTo>
                    <a:pt x="0" y="272"/>
                  </a:lnTo>
                  <a:lnTo>
                    <a:pt x="0" y="276"/>
                  </a:lnTo>
                  <a:lnTo>
                    <a:pt x="0" y="278"/>
                  </a:lnTo>
                  <a:lnTo>
                    <a:pt x="1" y="281"/>
                  </a:lnTo>
                  <a:lnTo>
                    <a:pt x="3" y="284"/>
                  </a:lnTo>
                  <a:lnTo>
                    <a:pt x="108" y="441"/>
                  </a:lnTo>
                  <a:lnTo>
                    <a:pt x="111" y="443"/>
                  </a:lnTo>
                  <a:lnTo>
                    <a:pt x="113" y="445"/>
                  </a:lnTo>
                  <a:lnTo>
                    <a:pt x="114" y="446"/>
                  </a:lnTo>
                  <a:lnTo>
                    <a:pt x="115" y="446"/>
                  </a:lnTo>
                  <a:lnTo>
                    <a:pt x="117" y="447"/>
                  </a:lnTo>
                  <a:lnTo>
                    <a:pt x="118" y="448"/>
                  </a:lnTo>
                  <a:lnTo>
                    <a:pt x="119" y="448"/>
                  </a:lnTo>
                  <a:lnTo>
                    <a:pt x="120" y="448"/>
                  </a:lnTo>
                  <a:lnTo>
                    <a:pt x="121" y="448"/>
                  </a:lnTo>
                  <a:lnTo>
                    <a:pt x="121" y="448"/>
                  </a:lnTo>
                  <a:lnTo>
                    <a:pt x="122" y="448"/>
                  </a:lnTo>
                  <a:lnTo>
                    <a:pt x="123" y="448"/>
                  </a:lnTo>
                  <a:lnTo>
                    <a:pt x="123" y="448"/>
                  </a:lnTo>
                  <a:lnTo>
                    <a:pt x="125" y="448"/>
                  </a:lnTo>
                  <a:lnTo>
                    <a:pt x="125" y="447"/>
                  </a:lnTo>
                  <a:lnTo>
                    <a:pt x="126" y="446"/>
                  </a:lnTo>
                  <a:lnTo>
                    <a:pt x="128" y="446"/>
                  </a:lnTo>
                  <a:lnTo>
                    <a:pt x="130" y="445"/>
                  </a:lnTo>
                  <a:lnTo>
                    <a:pt x="130" y="445"/>
                  </a:lnTo>
                  <a:lnTo>
                    <a:pt x="130" y="445"/>
                  </a:lnTo>
                  <a:lnTo>
                    <a:pt x="132" y="444"/>
                  </a:lnTo>
                  <a:lnTo>
                    <a:pt x="133" y="442"/>
                  </a:lnTo>
                  <a:lnTo>
                    <a:pt x="254" y="297"/>
                  </a:lnTo>
                  <a:close/>
                </a:path>
              </a:pathLst>
            </a:custGeom>
            <a:grpFill/>
            <a:ln w="9525">
              <a:solidFill>
                <a:schemeClr val="bg1"/>
              </a:solidFill>
              <a:round/>
              <a:headEnd/>
              <a:tailEnd/>
            </a:ln>
            <a:sp3d/>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30" name="Freeform 37"/>
            <p:cNvSpPr>
              <a:spLocks/>
            </p:cNvSpPr>
            <p:nvPr/>
          </p:nvSpPr>
          <p:spPr bwMode="auto">
            <a:xfrm>
              <a:off x="947738" y="914400"/>
              <a:ext cx="217488" cy="130175"/>
            </a:xfrm>
            <a:custGeom>
              <a:avLst/>
              <a:gdLst>
                <a:gd name="T0" fmla="*/ 575 w 685"/>
                <a:gd name="T1" fmla="*/ 4 h 410"/>
                <a:gd name="T2" fmla="*/ 565 w 685"/>
                <a:gd name="T3" fmla="*/ 0 h 410"/>
                <a:gd name="T4" fmla="*/ 555 w 685"/>
                <a:gd name="T5" fmla="*/ 3 h 410"/>
                <a:gd name="T6" fmla="*/ 430 w 685"/>
                <a:gd name="T7" fmla="*/ 153 h 410"/>
                <a:gd name="T8" fmla="*/ 428 w 685"/>
                <a:gd name="T9" fmla="*/ 162 h 410"/>
                <a:gd name="T10" fmla="*/ 431 w 685"/>
                <a:gd name="T11" fmla="*/ 170 h 410"/>
                <a:gd name="T12" fmla="*/ 444 w 685"/>
                <a:gd name="T13" fmla="*/ 176 h 410"/>
                <a:gd name="T14" fmla="*/ 452 w 685"/>
                <a:gd name="T15" fmla="*/ 173 h 410"/>
                <a:gd name="T16" fmla="*/ 553 w 685"/>
                <a:gd name="T17" fmla="*/ 66 h 410"/>
                <a:gd name="T18" fmla="*/ 551 w 685"/>
                <a:gd name="T19" fmla="*/ 107 h 410"/>
                <a:gd name="T20" fmla="*/ 542 w 685"/>
                <a:gd name="T21" fmla="*/ 147 h 410"/>
                <a:gd name="T22" fmla="*/ 530 w 685"/>
                <a:gd name="T23" fmla="*/ 184 h 410"/>
                <a:gd name="T24" fmla="*/ 512 w 685"/>
                <a:gd name="T25" fmla="*/ 221 h 410"/>
                <a:gd name="T26" fmla="*/ 490 w 685"/>
                <a:gd name="T27" fmla="*/ 254 h 410"/>
                <a:gd name="T28" fmla="*/ 464 w 685"/>
                <a:gd name="T29" fmla="*/ 284 h 410"/>
                <a:gd name="T30" fmla="*/ 434 w 685"/>
                <a:gd name="T31" fmla="*/ 312 h 410"/>
                <a:gd name="T32" fmla="*/ 402 w 685"/>
                <a:gd name="T33" fmla="*/ 336 h 410"/>
                <a:gd name="T34" fmla="*/ 365 w 685"/>
                <a:gd name="T35" fmla="*/ 354 h 410"/>
                <a:gd name="T36" fmla="*/ 326 w 685"/>
                <a:gd name="T37" fmla="*/ 368 h 410"/>
                <a:gd name="T38" fmla="*/ 273 w 685"/>
                <a:gd name="T39" fmla="*/ 379 h 410"/>
                <a:gd name="T40" fmla="*/ 215 w 685"/>
                <a:gd name="T41" fmla="*/ 379 h 410"/>
                <a:gd name="T42" fmla="*/ 158 w 685"/>
                <a:gd name="T43" fmla="*/ 368 h 410"/>
                <a:gd name="T44" fmla="*/ 105 w 685"/>
                <a:gd name="T45" fmla="*/ 347 h 410"/>
                <a:gd name="T46" fmla="*/ 56 w 685"/>
                <a:gd name="T47" fmla="*/ 316 h 410"/>
                <a:gd name="T48" fmla="*/ 23 w 685"/>
                <a:gd name="T49" fmla="*/ 288 h 410"/>
                <a:gd name="T50" fmla="*/ 15 w 685"/>
                <a:gd name="T51" fmla="*/ 286 h 410"/>
                <a:gd name="T52" fmla="*/ 6 w 685"/>
                <a:gd name="T53" fmla="*/ 288 h 410"/>
                <a:gd name="T54" fmla="*/ 1 w 685"/>
                <a:gd name="T55" fmla="*/ 296 h 410"/>
                <a:gd name="T56" fmla="*/ 0 w 685"/>
                <a:gd name="T57" fmla="*/ 305 h 410"/>
                <a:gd name="T58" fmla="*/ 4 w 685"/>
                <a:gd name="T59" fmla="*/ 312 h 410"/>
                <a:gd name="T60" fmla="*/ 43 w 685"/>
                <a:gd name="T61" fmla="*/ 344 h 410"/>
                <a:gd name="T62" fmla="*/ 84 w 685"/>
                <a:gd name="T63" fmla="*/ 371 h 410"/>
                <a:gd name="T64" fmla="*/ 130 w 685"/>
                <a:gd name="T65" fmla="*/ 390 h 410"/>
                <a:gd name="T66" fmla="*/ 176 w 685"/>
                <a:gd name="T67" fmla="*/ 403 h 410"/>
                <a:gd name="T68" fmla="*/ 225 w 685"/>
                <a:gd name="T69" fmla="*/ 409 h 410"/>
                <a:gd name="T70" fmla="*/ 281 w 685"/>
                <a:gd name="T71" fmla="*/ 408 h 410"/>
                <a:gd name="T72" fmla="*/ 333 w 685"/>
                <a:gd name="T73" fmla="*/ 397 h 410"/>
                <a:gd name="T74" fmla="*/ 375 w 685"/>
                <a:gd name="T75" fmla="*/ 382 h 410"/>
                <a:gd name="T76" fmla="*/ 414 w 685"/>
                <a:gd name="T77" fmla="*/ 362 h 410"/>
                <a:gd name="T78" fmla="*/ 448 w 685"/>
                <a:gd name="T79" fmla="*/ 339 h 410"/>
                <a:gd name="T80" fmla="*/ 480 w 685"/>
                <a:gd name="T81" fmla="*/ 311 h 410"/>
                <a:gd name="T82" fmla="*/ 508 w 685"/>
                <a:gd name="T83" fmla="*/ 279 h 410"/>
                <a:gd name="T84" fmla="*/ 533 w 685"/>
                <a:gd name="T85" fmla="*/ 245 h 410"/>
                <a:gd name="T86" fmla="*/ 552 w 685"/>
                <a:gd name="T87" fmla="*/ 207 h 410"/>
                <a:gd name="T88" fmla="*/ 568 w 685"/>
                <a:gd name="T89" fmla="*/ 168 h 410"/>
                <a:gd name="T90" fmla="*/ 578 w 685"/>
                <a:gd name="T91" fmla="*/ 127 h 410"/>
                <a:gd name="T92" fmla="*/ 583 w 685"/>
                <a:gd name="T93" fmla="*/ 85 h 410"/>
                <a:gd name="T94" fmla="*/ 660 w 685"/>
                <a:gd name="T95" fmla="*/ 183 h 410"/>
                <a:gd name="T96" fmla="*/ 670 w 685"/>
                <a:gd name="T97" fmla="*/ 188 h 410"/>
                <a:gd name="T98" fmla="*/ 681 w 685"/>
                <a:gd name="T99" fmla="*/ 183 h 410"/>
                <a:gd name="T100" fmla="*/ 685 w 685"/>
                <a:gd name="T101" fmla="*/ 176 h 410"/>
                <a:gd name="T102" fmla="*/ 684 w 685"/>
                <a:gd name="T103" fmla="*/ 16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5" h="410">
                  <a:moveTo>
                    <a:pt x="683" y="164"/>
                  </a:moveTo>
                  <a:lnTo>
                    <a:pt x="577" y="7"/>
                  </a:lnTo>
                  <a:lnTo>
                    <a:pt x="575" y="4"/>
                  </a:lnTo>
                  <a:lnTo>
                    <a:pt x="571" y="2"/>
                  </a:lnTo>
                  <a:lnTo>
                    <a:pt x="569" y="0"/>
                  </a:lnTo>
                  <a:lnTo>
                    <a:pt x="565" y="0"/>
                  </a:lnTo>
                  <a:lnTo>
                    <a:pt x="562" y="0"/>
                  </a:lnTo>
                  <a:lnTo>
                    <a:pt x="559" y="1"/>
                  </a:lnTo>
                  <a:lnTo>
                    <a:pt x="555" y="3"/>
                  </a:lnTo>
                  <a:lnTo>
                    <a:pt x="553" y="6"/>
                  </a:lnTo>
                  <a:lnTo>
                    <a:pt x="431" y="150"/>
                  </a:lnTo>
                  <a:lnTo>
                    <a:pt x="430" y="153"/>
                  </a:lnTo>
                  <a:lnTo>
                    <a:pt x="429" y="157"/>
                  </a:lnTo>
                  <a:lnTo>
                    <a:pt x="428" y="160"/>
                  </a:lnTo>
                  <a:lnTo>
                    <a:pt x="428" y="162"/>
                  </a:lnTo>
                  <a:lnTo>
                    <a:pt x="429" y="165"/>
                  </a:lnTo>
                  <a:lnTo>
                    <a:pt x="430" y="168"/>
                  </a:lnTo>
                  <a:lnTo>
                    <a:pt x="431" y="170"/>
                  </a:lnTo>
                  <a:lnTo>
                    <a:pt x="433" y="173"/>
                  </a:lnTo>
                  <a:lnTo>
                    <a:pt x="438" y="176"/>
                  </a:lnTo>
                  <a:lnTo>
                    <a:pt x="444" y="176"/>
                  </a:lnTo>
                  <a:lnTo>
                    <a:pt x="447" y="176"/>
                  </a:lnTo>
                  <a:lnTo>
                    <a:pt x="450" y="175"/>
                  </a:lnTo>
                  <a:lnTo>
                    <a:pt x="452" y="173"/>
                  </a:lnTo>
                  <a:lnTo>
                    <a:pt x="454" y="170"/>
                  </a:lnTo>
                  <a:lnTo>
                    <a:pt x="553" y="53"/>
                  </a:lnTo>
                  <a:lnTo>
                    <a:pt x="553" y="66"/>
                  </a:lnTo>
                  <a:lnTo>
                    <a:pt x="553" y="80"/>
                  </a:lnTo>
                  <a:lnTo>
                    <a:pt x="552" y="93"/>
                  </a:lnTo>
                  <a:lnTo>
                    <a:pt x="551" y="107"/>
                  </a:lnTo>
                  <a:lnTo>
                    <a:pt x="549" y="120"/>
                  </a:lnTo>
                  <a:lnTo>
                    <a:pt x="546" y="133"/>
                  </a:lnTo>
                  <a:lnTo>
                    <a:pt x="542" y="147"/>
                  </a:lnTo>
                  <a:lnTo>
                    <a:pt x="539" y="159"/>
                  </a:lnTo>
                  <a:lnTo>
                    <a:pt x="535" y="172"/>
                  </a:lnTo>
                  <a:lnTo>
                    <a:pt x="530" y="184"/>
                  </a:lnTo>
                  <a:lnTo>
                    <a:pt x="524" y="196"/>
                  </a:lnTo>
                  <a:lnTo>
                    <a:pt x="519" y="209"/>
                  </a:lnTo>
                  <a:lnTo>
                    <a:pt x="512" y="221"/>
                  </a:lnTo>
                  <a:lnTo>
                    <a:pt x="506" y="232"/>
                  </a:lnTo>
                  <a:lnTo>
                    <a:pt x="498" y="243"/>
                  </a:lnTo>
                  <a:lnTo>
                    <a:pt x="490" y="254"/>
                  </a:lnTo>
                  <a:lnTo>
                    <a:pt x="482" y="265"/>
                  </a:lnTo>
                  <a:lnTo>
                    <a:pt x="474" y="275"/>
                  </a:lnTo>
                  <a:lnTo>
                    <a:pt x="464" y="284"/>
                  </a:lnTo>
                  <a:lnTo>
                    <a:pt x="454" y="294"/>
                  </a:lnTo>
                  <a:lnTo>
                    <a:pt x="445" y="303"/>
                  </a:lnTo>
                  <a:lnTo>
                    <a:pt x="434" y="312"/>
                  </a:lnTo>
                  <a:lnTo>
                    <a:pt x="423" y="320"/>
                  </a:lnTo>
                  <a:lnTo>
                    <a:pt x="413" y="328"/>
                  </a:lnTo>
                  <a:lnTo>
                    <a:pt x="402" y="336"/>
                  </a:lnTo>
                  <a:lnTo>
                    <a:pt x="390" y="342"/>
                  </a:lnTo>
                  <a:lnTo>
                    <a:pt x="377" y="349"/>
                  </a:lnTo>
                  <a:lnTo>
                    <a:pt x="365" y="354"/>
                  </a:lnTo>
                  <a:lnTo>
                    <a:pt x="353" y="359"/>
                  </a:lnTo>
                  <a:lnTo>
                    <a:pt x="340" y="364"/>
                  </a:lnTo>
                  <a:lnTo>
                    <a:pt x="326" y="368"/>
                  </a:lnTo>
                  <a:lnTo>
                    <a:pt x="313" y="372"/>
                  </a:lnTo>
                  <a:lnTo>
                    <a:pt x="294" y="375"/>
                  </a:lnTo>
                  <a:lnTo>
                    <a:pt x="273" y="379"/>
                  </a:lnTo>
                  <a:lnTo>
                    <a:pt x="254" y="380"/>
                  </a:lnTo>
                  <a:lnTo>
                    <a:pt x="235" y="380"/>
                  </a:lnTo>
                  <a:lnTo>
                    <a:pt x="215" y="379"/>
                  </a:lnTo>
                  <a:lnTo>
                    <a:pt x="196" y="376"/>
                  </a:lnTo>
                  <a:lnTo>
                    <a:pt x="178" y="373"/>
                  </a:lnTo>
                  <a:lnTo>
                    <a:pt x="158" y="368"/>
                  </a:lnTo>
                  <a:lnTo>
                    <a:pt x="140" y="362"/>
                  </a:lnTo>
                  <a:lnTo>
                    <a:pt x="122" y="356"/>
                  </a:lnTo>
                  <a:lnTo>
                    <a:pt x="105" y="347"/>
                  </a:lnTo>
                  <a:lnTo>
                    <a:pt x="88" y="338"/>
                  </a:lnTo>
                  <a:lnTo>
                    <a:pt x="72" y="328"/>
                  </a:lnTo>
                  <a:lnTo>
                    <a:pt x="56" y="316"/>
                  </a:lnTo>
                  <a:lnTo>
                    <a:pt x="40" y="305"/>
                  </a:lnTo>
                  <a:lnTo>
                    <a:pt x="25" y="291"/>
                  </a:lnTo>
                  <a:lnTo>
                    <a:pt x="23" y="288"/>
                  </a:lnTo>
                  <a:lnTo>
                    <a:pt x="20" y="287"/>
                  </a:lnTo>
                  <a:lnTo>
                    <a:pt x="18" y="286"/>
                  </a:lnTo>
                  <a:lnTo>
                    <a:pt x="15" y="286"/>
                  </a:lnTo>
                  <a:lnTo>
                    <a:pt x="12" y="286"/>
                  </a:lnTo>
                  <a:lnTo>
                    <a:pt x="9" y="287"/>
                  </a:lnTo>
                  <a:lnTo>
                    <a:pt x="6" y="288"/>
                  </a:lnTo>
                  <a:lnTo>
                    <a:pt x="4" y="291"/>
                  </a:lnTo>
                  <a:lnTo>
                    <a:pt x="2" y="293"/>
                  </a:lnTo>
                  <a:lnTo>
                    <a:pt x="1" y="296"/>
                  </a:lnTo>
                  <a:lnTo>
                    <a:pt x="0" y="298"/>
                  </a:lnTo>
                  <a:lnTo>
                    <a:pt x="0" y="301"/>
                  </a:lnTo>
                  <a:lnTo>
                    <a:pt x="0" y="305"/>
                  </a:lnTo>
                  <a:lnTo>
                    <a:pt x="1" y="307"/>
                  </a:lnTo>
                  <a:lnTo>
                    <a:pt x="3" y="310"/>
                  </a:lnTo>
                  <a:lnTo>
                    <a:pt x="4" y="312"/>
                  </a:lnTo>
                  <a:lnTo>
                    <a:pt x="17" y="323"/>
                  </a:lnTo>
                  <a:lnTo>
                    <a:pt x="30" y="335"/>
                  </a:lnTo>
                  <a:lnTo>
                    <a:pt x="43" y="344"/>
                  </a:lnTo>
                  <a:lnTo>
                    <a:pt x="57" y="354"/>
                  </a:lnTo>
                  <a:lnTo>
                    <a:pt x="71" y="362"/>
                  </a:lnTo>
                  <a:lnTo>
                    <a:pt x="84" y="371"/>
                  </a:lnTo>
                  <a:lnTo>
                    <a:pt x="99" y="379"/>
                  </a:lnTo>
                  <a:lnTo>
                    <a:pt x="114" y="385"/>
                  </a:lnTo>
                  <a:lnTo>
                    <a:pt x="130" y="390"/>
                  </a:lnTo>
                  <a:lnTo>
                    <a:pt x="145" y="396"/>
                  </a:lnTo>
                  <a:lnTo>
                    <a:pt x="161" y="400"/>
                  </a:lnTo>
                  <a:lnTo>
                    <a:pt x="176" y="403"/>
                  </a:lnTo>
                  <a:lnTo>
                    <a:pt x="192" y="405"/>
                  </a:lnTo>
                  <a:lnTo>
                    <a:pt x="208" y="408"/>
                  </a:lnTo>
                  <a:lnTo>
                    <a:pt x="225" y="409"/>
                  </a:lnTo>
                  <a:lnTo>
                    <a:pt x="241" y="410"/>
                  </a:lnTo>
                  <a:lnTo>
                    <a:pt x="260" y="409"/>
                  </a:lnTo>
                  <a:lnTo>
                    <a:pt x="281" y="408"/>
                  </a:lnTo>
                  <a:lnTo>
                    <a:pt x="300" y="404"/>
                  </a:lnTo>
                  <a:lnTo>
                    <a:pt x="319" y="400"/>
                  </a:lnTo>
                  <a:lnTo>
                    <a:pt x="333" y="397"/>
                  </a:lnTo>
                  <a:lnTo>
                    <a:pt x="347" y="393"/>
                  </a:lnTo>
                  <a:lnTo>
                    <a:pt x="361" y="387"/>
                  </a:lnTo>
                  <a:lnTo>
                    <a:pt x="375" y="382"/>
                  </a:lnTo>
                  <a:lnTo>
                    <a:pt x="388" y="376"/>
                  </a:lnTo>
                  <a:lnTo>
                    <a:pt x="401" y="370"/>
                  </a:lnTo>
                  <a:lnTo>
                    <a:pt x="414" y="362"/>
                  </a:lnTo>
                  <a:lnTo>
                    <a:pt x="426" y="355"/>
                  </a:lnTo>
                  <a:lnTo>
                    <a:pt x="437" y="347"/>
                  </a:lnTo>
                  <a:lnTo>
                    <a:pt x="448" y="339"/>
                  </a:lnTo>
                  <a:lnTo>
                    <a:pt x="460" y="329"/>
                  </a:lnTo>
                  <a:lnTo>
                    <a:pt x="471" y="321"/>
                  </a:lnTo>
                  <a:lnTo>
                    <a:pt x="480" y="311"/>
                  </a:lnTo>
                  <a:lnTo>
                    <a:pt x="490" y="300"/>
                  </a:lnTo>
                  <a:lnTo>
                    <a:pt x="500" y="290"/>
                  </a:lnTo>
                  <a:lnTo>
                    <a:pt x="508" y="279"/>
                  </a:lnTo>
                  <a:lnTo>
                    <a:pt x="517" y="268"/>
                  </a:lnTo>
                  <a:lnTo>
                    <a:pt x="525" y="256"/>
                  </a:lnTo>
                  <a:lnTo>
                    <a:pt x="533" y="245"/>
                  </a:lnTo>
                  <a:lnTo>
                    <a:pt x="540" y="233"/>
                  </a:lnTo>
                  <a:lnTo>
                    <a:pt x="547" y="220"/>
                  </a:lnTo>
                  <a:lnTo>
                    <a:pt x="552" y="207"/>
                  </a:lnTo>
                  <a:lnTo>
                    <a:pt x="559" y="194"/>
                  </a:lnTo>
                  <a:lnTo>
                    <a:pt x="563" y="181"/>
                  </a:lnTo>
                  <a:lnTo>
                    <a:pt x="568" y="168"/>
                  </a:lnTo>
                  <a:lnTo>
                    <a:pt x="571" y="154"/>
                  </a:lnTo>
                  <a:lnTo>
                    <a:pt x="576" y="140"/>
                  </a:lnTo>
                  <a:lnTo>
                    <a:pt x="578" y="127"/>
                  </a:lnTo>
                  <a:lnTo>
                    <a:pt x="580" y="113"/>
                  </a:lnTo>
                  <a:lnTo>
                    <a:pt x="582" y="99"/>
                  </a:lnTo>
                  <a:lnTo>
                    <a:pt x="583" y="85"/>
                  </a:lnTo>
                  <a:lnTo>
                    <a:pt x="583" y="71"/>
                  </a:lnTo>
                  <a:lnTo>
                    <a:pt x="658" y="180"/>
                  </a:lnTo>
                  <a:lnTo>
                    <a:pt x="660" y="183"/>
                  </a:lnTo>
                  <a:lnTo>
                    <a:pt x="664" y="186"/>
                  </a:lnTo>
                  <a:lnTo>
                    <a:pt x="667" y="188"/>
                  </a:lnTo>
                  <a:lnTo>
                    <a:pt x="670" y="188"/>
                  </a:lnTo>
                  <a:lnTo>
                    <a:pt x="674" y="188"/>
                  </a:lnTo>
                  <a:lnTo>
                    <a:pt x="679" y="186"/>
                  </a:lnTo>
                  <a:lnTo>
                    <a:pt x="681" y="183"/>
                  </a:lnTo>
                  <a:lnTo>
                    <a:pt x="683" y="181"/>
                  </a:lnTo>
                  <a:lnTo>
                    <a:pt x="684" y="178"/>
                  </a:lnTo>
                  <a:lnTo>
                    <a:pt x="685" y="176"/>
                  </a:lnTo>
                  <a:lnTo>
                    <a:pt x="685" y="173"/>
                  </a:lnTo>
                  <a:lnTo>
                    <a:pt x="685" y="169"/>
                  </a:lnTo>
                  <a:lnTo>
                    <a:pt x="684" y="167"/>
                  </a:lnTo>
                  <a:lnTo>
                    <a:pt x="683" y="164"/>
                  </a:lnTo>
                  <a:close/>
                </a:path>
              </a:pathLst>
            </a:custGeom>
            <a:grpFill/>
            <a:ln w="9525">
              <a:solidFill>
                <a:schemeClr val="bg1"/>
              </a:solidFill>
              <a:round/>
              <a:headEnd/>
              <a:tailEnd/>
            </a:ln>
            <a:sp3d/>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31" name="Freeform 38"/>
            <p:cNvSpPr>
              <a:spLocks noEditPoints="1"/>
            </p:cNvSpPr>
            <p:nvPr/>
          </p:nvSpPr>
          <p:spPr bwMode="auto">
            <a:xfrm>
              <a:off x="993775" y="906463"/>
              <a:ext cx="57150" cy="57150"/>
            </a:xfrm>
            <a:custGeom>
              <a:avLst/>
              <a:gdLst>
                <a:gd name="T0" fmla="*/ 128 w 180"/>
                <a:gd name="T1" fmla="*/ 139 h 181"/>
                <a:gd name="T2" fmla="*/ 119 w 180"/>
                <a:gd name="T3" fmla="*/ 144 h 181"/>
                <a:gd name="T4" fmla="*/ 108 w 180"/>
                <a:gd name="T5" fmla="*/ 148 h 181"/>
                <a:gd name="T6" fmla="*/ 96 w 180"/>
                <a:gd name="T7" fmla="*/ 150 h 181"/>
                <a:gd name="T8" fmla="*/ 84 w 180"/>
                <a:gd name="T9" fmla="*/ 150 h 181"/>
                <a:gd name="T10" fmla="*/ 72 w 180"/>
                <a:gd name="T11" fmla="*/ 148 h 181"/>
                <a:gd name="T12" fmla="*/ 62 w 180"/>
                <a:gd name="T13" fmla="*/ 144 h 181"/>
                <a:gd name="T14" fmla="*/ 52 w 180"/>
                <a:gd name="T15" fmla="*/ 139 h 181"/>
                <a:gd name="T16" fmla="*/ 43 w 180"/>
                <a:gd name="T17" fmla="*/ 130 h 181"/>
                <a:gd name="T18" fmla="*/ 37 w 180"/>
                <a:gd name="T19" fmla="*/ 119 h 181"/>
                <a:gd name="T20" fmla="*/ 32 w 180"/>
                <a:gd name="T21" fmla="*/ 109 h 181"/>
                <a:gd name="T22" fmla="*/ 30 w 180"/>
                <a:gd name="T23" fmla="*/ 97 h 181"/>
                <a:gd name="T24" fmla="*/ 30 w 180"/>
                <a:gd name="T25" fmla="*/ 86 h 181"/>
                <a:gd name="T26" fmla="*/ 32 w 180"/>
                <a:gd name="T27" fmla="*/ 74 h 181"/>
                <a:gd name="T28" fmla="*/ 37 w 180"/>
                <a:gd name="T29" fmla="*/ 63 h 181"/>
                <a:gd name="T30" fmla="*/ 43 w 180"/>
                <a:gd name="T31" fmla="*/ 53 h 181"/>
                <a:gd name="T32" fmla="*/ 56 w 180"/>
                <a:gd name="T33" fmla="*/ 41 h 181"/>
                <a:gd name="T34" fmla="*/ 72 w 180"/>
                <a:gd name="T35" fmla="*/ 33 h 181"/>
                <a:gd name="T36" fmla="*/ 84 w 180"/>
                <a:gd name="T37" fmla="*/ 31 h 181"/>
                <a:gd name="T38" fmla="*/ 96 w 180"/>
                <a:gd name="T39" fmla="*/ 31 h 181"/>
                <a:gd name="T40" fmla="*/ 108 w 180"/>
                <a:gd name="T41" fmla="*/ 33 h 181"/>
                <a:gd name="T42" fmla="*/ 123 w 180"/>
                <a:gd name="T43" fmla="*/ 41 h 181"/>
                <a:gd name="T44" fmla="*/ 137 w 180"/>
                <a:gd name="T45" fmla="*/ 53 h 181"/>
                <a:gd name="T46" fmla="*/ 143 w 180"/>
                <a:gd name="T47" fmla="*/ 63 h 181"/>
                <a:gd name="T48" fmla="*/ 148 w 180"/>
                <a:gd name="T49" fmla="*/ 74 h 181"/>
                <a:gd name="T50" fmla="*/ 150 w 180"/>
                <a:gd name="T51" fmla="*/ 86 h 181"/>
                <a:gd name="T52" fmla="*/ 150 w 180"/>
                <a:gd name="T53" fmla="*/ 97 h 181"/>
                <a:gd name="T54" fmla="*/ 148 w 180"/>
                <a:gd name="T55" fmla="*/ 109 h 181"/>
                <a:gd name="T56" fmla="*/ 143 w 180"/>
                <a:gd name="T57" fmla="*/ 119 h 181"/>
                <a:gd name="T58" fmla="*/ 137 w 180"/>
                <a:gd name="T59" fmla="*/ 130 h 181"/>
                <a:gd name="T60" fmla="*/ 26 w 180"/>
                <a:gd name="T61" fmla="*/ 27 h 181"/>
                <a:gd name="T62" fmla="*/ 15 w 180"/>
                <a:gd name="T63" fmla="*/ 41 h 181"/>
                <a:gd name="T64" fmla="*/ 6 w 180"/>
                <a:gd name="T65" fmla="*/ 57 h 181"/>
                <a:gd name="T66" fmla="*/ 2 w 180"/>
                <a:gd name="T67" fmla="*/ 73 h 181"/>
                <a:gd name="T68" fmla="*/ 0 w 180"/>
                <a:gd name="T69" fmla="*/ 91 h 181"/>
                <a:gd name="T70" fmla="*/ 2 w 180"/>
                <a:gd name="T71" fmla="*/ 109 h 181"/>
                <a:gd name="T72" fmla="*/ 6 w 180"/>
                <a:gd name="T73" fmla="*/ 125 h 181"/>
                <a:gd name="T74" fmla="*/ 15 w 180"/>
                <a:gd name="T75" fmla="*/ 141 h 181"/>
                <a:gd name="T76" fmla="*/ 26 w 180"/>
                <a:gd name="T77" fmla="*/ 156 h 181"/>
                <a:gd name="T78" fmla="*/ 40 w 180"/>
                <a:gd name="T79" fmla="*/ 166 h 181"/>
                <a:gd name="T80" fmla="*/ 55 w 180"/>
                <a:gd name="T81" fmla="*/ 174 h 181"/>
                <a:gd name="T82" fmla="*/ 72 w 180"/>
                <a:gd name="T83" fmla="*/ 179 h 181"/>
                <a:gd name="T84" fmla="*/ 90 w 180"/>
                <a:gd name="T85" fmla="*/ 181 h 181"/>
                <a:gd name="T86" fmla="*/ 108 w 180"/>
                <a:gd name="T87" fmla="*/ 179 h 181"/>
                <a:gd name="T88" fmla="*/ 124 w 180"/>
                <a:gd name="T89" fmla="*/ 174 h 181"/>
                <a:gd name="T90" fmla="*/ 140 w 180"/>
                <a:gd name="T91" fmla="*/ 166 h 181"/>
                <a:gd name="T92" fmla="*/ 154 w 180"/>
                <a:gd name="T93" fmla="*/ 156 h 181"/>
                <a:gd name="T94" fmla="*/ 166 w 180"/>
                <a:gd name="T95" fmla="*/ 141 h 181"/>
                <a:gd name="T96" fmla="*/ 173 w 180"/>
                <a:gd name="T97" fmla="*/ 125 h 181"/>
                <a:gd name="T98" fmla="*/ 179 w 180"/>
                <a:gd name="T99" fmla="*/ 109 h 181"/>
                <a:gd name="T100" fmla="*/ 180 w 180"/>
                <a:gd name="T101" fmla="*/ 91 h 181"/>
                <a:gd name="T102" fmla="*/ 179 w 180"/>
                <a:gd name="T103" fmla="*/ 73 h 181"/>
                <a:gd name="T104" fmla="*/ 173 w 180"/>
                <a:gd name="T105" fmla="*/ 57 h 181"/>
                <a:gd name="T106" fmla="*/ 166 w 180"/>
                <a:gd name="T107" fmla="*/ 41 h 181"/>
                <a:gd name="T108" fmla="*/ 154 w 180"/>
                <a:gd name="T109" fmla="*/ 27 h 181"/>
                <a:gd name="T110" fmla="*/ 140 w 180"/>
                <a:gd name="T111" fmla="*/ 16 h 181"/>
                <a:gd name="T112" fmla="*/ 124 w 180"/>
                <a:gd name="T113" fmla="*/ 8 h 181"/>
                <a:gd name="T114" fmla="*/ 108 w 180"/>
                <a:gd name="T115" fmla="*/ 2 h 181"/>
                <a:gd name="T116" fmla="*/ 90 w 180"/>
                <a:gd name="T117" fmla="*/ 0 h 181"/>
                <a:gd name="T118" fmla="*/ 72 w 180"/>
                <a:gd name="T119" fmla="*/ 2 h 181"/>
                <a:gd name="T120" fmla="*/ 55 w 180"/>
                <a:gd name="T121" fmla="*/ 8 h 181"/>
                <a:gd name="T122" fmla="*/ 40 w 180"/>
                <a:gd name="T123" fmla="*/ 16 h 181"/>
                <a:gd name="T124" fmla="*/ 26 w 180"/>
                <a:gd name="T125" fmla="*/ 2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 h="181">
                  <a:moveTo>
                    <a:pt x="133" y="134"/>
                  </a:moveTo>
                  <a:lnTo>
                    <a:pt x="128" y="139"/>
                  </a:lnTo>
                  <a:lnTo>
                    <a:pt x="123" y="142"/>
                  </a:lnTo>
                  <a:lnTo>
                    <a:pt x="119" y="144"/>
                  </a:lnTo>
                  <a:lnTo>
                    <a:pt x="113" y="146"/>
                  </a:lnTo>
                  <a:lnTo>
                    <a:pt x="108" y="148"/>
                  </a:lnTo>
                  <a:lnTo>
                    <a:pt x="101" y="149"/>
                  </a:lnTo>
                  <a:lnTo>
                    <a:pt x="96" y="150"/>
                  </a:lnTo>
                  <a:lnTo>
                    <a:pt x="90" y="150"/>
                  </a:lnTo>
                  <a:lnTo>
                    <a:pt x="84" y="150"/>
                  </a:lnTo>
                  <a:lnTo>
                    <a:pt x="78" y="149"/>
                  </a:lnTo>
                  <a:lnTo>
                    <a:pt x="72" y="148"/>
                  </a:lnTo>
                  <a:lnTo>
                    <a:pt x="67" y="146"/>
                  </a:lnTo>
                  <a:lnTo>
                    <a:pt x="62" y="144"/>
                  </a:lnTo>
                  <a:lnTo>
                    <a:pt x="56" y="142"/>
                  </a:lnTo>
                  <a:lnTo>
                    <a:pt x="52" y="139"/>
                  </a:lnTo>
                  <a:lnTo>
                    <a:pt x="48" y="134"/>
                  </a:lnTo>
                  <a:lnTo>
                    <a:pt x="43" y="130"/>
                  </a:lnTo>
                  <a:lnTo>
                    <a:pt x="39" y="125"/>
                  </a:lnTo>
                  <a:lnTo>
                    <a:pt x="37" y="119"/>
                  </a:lnTo>
                  <a:lnTo>
                    <a:pt x="34" y="114"/>
                  </a:lnTo>
                  <a:lnTo>
                    <a:pt x="32" y="109"/>
                  </a:lnTo>
                  <a:lnTo>
                    <a:pt x="31" y="103"/>
                  </a:lnTo>
                  <a:lnTo>
                    <a:pt x="30" y="97"/>
                  </a:lnTo>
                  <a:lnTo>
                    <a:pt x="30" y="91"/>
                  </a:lnTo>
                  <a:lnTo>
                    <a:pt x="30" y="86"/>
                  </a:lnTo>
                  <a:lnTo>
                    <a:pt x="31" y="80"/>
                  </a:lnTo>
                  <a:lnTo>
                    <a:pt x="32" y="74"/>
                  </a:lnTo>
                  <a:lnTo>
                    <a:pt x="34" y="69"/>
                  </a:lnTo>
                  <a:lnTo>
                    <a:pt x="37" y="63"/>
                  </a:lnTo>
                  <a:lnTo>
                    <a:pt x="39" y="58"/>
                  </a:lnTo>
                  <a:lnTo>
                    <a:pt x="43" y="53"/>
                  </a:lnTo>
                  <a:lnTo>
                    <a:pt x="48" y="48"/>
                  </a:lnTo>
                  <a:lnTo>
                    <a:pt x="56" y="41"/>
                  </a:lnTo>
                  <a:lnTo>
                    <a:pt x="67" y="36"/>
                  </a:lnTo>
                  <a:lnTo>
                    <a:pt x="72" y="33"/>
                  </a:lnTo>
                  <a:lnTo>
                    <a:pt x="78" y="31"/>
                  </a:lnTo>
                  <a:lnTo>
                    <a:pt x="84" y="31"/>
                  </a:lnTo>
                  <a:lnTo>
                    <a:pt x="90" y="30"/>
                  </a:lnTo>
                  <a:lnTo>
                    <a:pt x="96" y="31"/>
                  </a:lnTo>
                  <a:lnTo>
                    <a:pt x="101" y="31"/>
                  </a:lnTo>
                  <a:lnTo>
                    <a:pt x="108" y="33"/>
                  </a:lnTo>
                  <a:lnTo>
                    <a:pt x="113" y="36"/>
                  </a:lnTo>
                  <a:lnTo>
                    <a:pt x="123" y="41"/>
                  </a:lnTo>
                  <a:lnTo>
                    <a:pt x="133" y="48"/>
                  </a:lnTo>
                  <a:lnTo>
                    <a:pt x="137" y="53"/>
                  </a:lnTo>
                  <a:lnTo>
                    <a:pt x="140" y="58"/>
                  </a:lnTo>
                  <a:lnTo>
                    <a:pt x="143" y="63"/>
                  </a:lnTo>
                  <a:lnTo>
                    <a:pt x="145" y="69"/>
                  </a:lnTo>
                  <a:lnTo>
                    <a:pt x="148" y="74"/>
                  </a:lnTo>
                  <a:lnTo>
                    <a:pt x="149" y="80"/>
                  </a:lnTo>
                  <a:lnTo>
                    <a:pt x="150" y="86"/>
                  </a:lnTo>
                  <a:lnTo>
                    <a:pt x="150" y="91"/>
                  </a:lnTo>
                  <a:lnTo>
                    <a:pt x="150" y="97"/>
                  </a:lnTo>
                  <a:lnTo>
                    <a:pt x="149" y="103"/>
                  </a:lnTo>
                  <a:lnTo>
                    <a:pt x="148" y="109"/>
                  </a:lnTo>
                  <a:lnTo>
                    <a:pt x="145" y="114"/>
                  </a:lnTo>
                  <a:lnTo>
                    <a:pt x="143" y="119"/>
                  </a:lnTo>
                  <a:lnTo>
                    <a:pt x="140" y="125"/>
                  </a:lnTo>
                  <a:lnTo>
                    <a:pt x="137" y="130"/>
                  </a:lnTo>
                  <a:lnTo>
                    <a:pt x="133" y="134"/>
                  </a:lnTo>
                  <a:close/>
                  <a:moveTo>
                    <a:pt x="26" y="27"/>
                  </a:moveTo>
                  <a:lnTo>
                    <a:pt x="20" y="35"/>
                  </a:lnTo>
                  <a:lnTo>
                    <a:pt x="15" y="41"/>
                  </a:lnTo>
                  <a:lnTo>
                    <a:pt x="10" y="48"/>
                  </a:lnTo>
                  <a:lnTo>
                    <a:pt x="6" y="57"/>
                  </a:lnTo>
                  <a:lnTo>
                    <a:pt x="4" y="66"/>
                  </a:lnTo>
                  <a:lnTo>
                    <a:pt x="2" y="73"/>
                  </a:lnTo>
                  <a:lnTo>
                    <a:pt x="0" y="82"/>
                  </a:lnTo>
                  <a:lnTo>
                    <a:pt x="0" y="91"/>
                  </a:lnTo>
                  <a:lnTo>
                    <a:pt x="0" y="100"/>
                  </a:lnTo>
                  <a:lnTo>
                    <a:pt x="2" y="109"/>
                  </a:lnTo>
                  <a:lnTo>
                    <a:pt x="4" y="117"/>
                  </a:lnTo>
                  <a:lnTo>
                    <a:pt x="6" y="125"/>
                  </a:lnTo>
                  <a:lnTo>
                    <a:pt x="10" y="133"/>
                  </a:lnTo>
                  <a:lnTo>
                    <a:pt x="15" y="141"/>
                  </a:lnTo>
                  <a:lnTo>
                    <a:pt x="20" y="148"/>
                  </a:lnTo>
                  <a:lnTo>
                    <a:pt x="26" y="156"/>
                  </a:lnTo>
                  <a:lnTo>
                    <a:pt x="33" y="161"/>
                  </a:lnTo>
                  <a:lnTo>
                    <a:pt x="40" y="166"/>
                  </a:lnTo>
                  <a:lnTo>
                    <a:pt x="48" y="171"/>
                  </a:lnTo>
                  <a:lnTo>
                    <a:pt x="55" y="174"/>
                  </a:lnTo>
                  <a:lnTo>
                    <a:pt x="64" y="177"/>
                  </a:lnTo>
                  <a:lnTo>
                    <a:pt x="72" y="179"/>
                  </a:lnTo>
                  <a:lnTo>
                    <a:pt x="81" y="180"/>
                  </a:lnTo>
                  <a:lnTo>
                    <a:pt x="90" y="181"/>
                  </a:lnTo>
                  <a:lnTo>
                    <a:pt x="99" y="180"/>
                  </a:lnTo>
                  <a:lnTo>
                    <a:pt x="108" y="179"/>
                  </a:lnTo>
                  <a:lnTo>
                    <a:pt x="116" y="177"/>
                  </a:lnTo>
                  <a:lnTo>
                    <a:pt x="124" y="174"/>
                  </a:lnTo>
                  <a:lnTo>
                    <a:pt x="133" y="171"/>
                  </a:lnTo>
                  <a:lnTo>
                    <a:pt x="140" y="166"/>
                  </a:lnTo>
                  <a:lnTo>
                    <a:pt x="148" y="161"/>
                  </a:lnTo>
                  <a:lnTo>
                    <a:pt x="154" y="156"/>
                  </a:lnTo>
                  <a:lnTo>
                    <a:pt x="160" y="148"/>
                  </a:lnTo>
                  <a:lnTo>
                    <a:pt x="166" y="141"/>
                  </a:lnTo>
                  <a:lnTo>
                    <a:pt x="170" y="133"/>
                  </a:lnTo>
                  <a:lnTo>
                    <a:pt x="173" y="125"/>
                  </a:lnTo>
                  <a:lnTo>
                    <a:pt x="176" y="117"/>
                  </a:lnTo>
                  <a:lnTo>
                    <a:pt x="179" y="109"/>
                  </a:lnTo>
                  <a:lnTo>
                    <a:pt x="180" y="100"/>
                  </a:lnTo>
                  <a:lnTo>
                    <a:pt x="180" y="91"/>
                  </a:lnTo>
                  <a:lnTo>
                    <a:pt x="180" y="82"/>
                  </a:lnTo>
                  <a:lnTo>
                    <a:pt x="179" y="73"/>
                  </a:lnTo>
                  <a:lnTo>
                    <a:pt x="176" y="66"/>
                  </a:lnTo>
                  <a:lnTo>
                    <a:pt x="173" y="57"/>
                  </a:lnTo>
                  <a:lnTo>
                    <a:pt x="170" y="48"/>
                  </a:lnTo>
                  <a:lnTo>
                    <a:pt x="166" y="41"/>
                  </a:lnTo>
                  <a:lnTo>
                    <a:pt x="160" y="35"/>
                  </a:lnTo>
                  <a:lnTo>
                    <a:pt x="154" y="27"/>
                  </a:lnTo>
                  <a:lnTo>
                    <a:pt x="148" y="22"/>
                  </a:lnTo>
                  <a:lnTo>
                    <a:pt x="140" y="16"/>
                  </a:lnTo>
                  <a:lnTo>
                    <a:pt x="133" y="12"/>
                  </a:lnTo>
                  <a:lnTo>
                    <a:pt x="124" y="8"/>
                  </a:lnTo>
                  <a:lnTo>
                    <a:pt x="116" y="5"/>
                  </a:lnTo>
                  <a:lnTo>
                    <a:pt x="108" y="2"/>
                  </a:lnTo>
                  <a:lnTo>
                    <a:pt x="99" y="1"/>
                  </a:lnTo>
                  <a:lnTo>
                    <a:pt x="90" y="0"/>
                  </a:lnTo>
                  <a:lnTo>
                    <a:pt x="81" y="1"/>
                  </a:lnTo>
                  <a:lnTo>
                    <a:pt x="72" y="2"/>
                  </a:lnTo>
                  <a:lnTo>
                    <a:pt x="64" y="5"/>
                  </a:lnTo>
                  <a:lnTo>
                    <a:pt x="55" y="8"/>
                  </a:lnTo>
                  <a:lnTo>
                    <a:pt x="48" y="12"/>
                  </a:lnTo>
                  <a:lnTo>
                    <a:pt x="40" y="16"/>
                  </a:lnTo>
                  <a:lnTo>
                    <a:pt x="33" y="22"/>
                  </a:lnTo>
                  <a:lnTo>
                    <a:pt x="26" y="27"/>
                  </a:lnTo>
                  <a:close/>
                </a:path>
              </a:pathLst>
            </a:custGeom>
            <a:grpFill/>
            <a:ln w="9525">
              <a:solidFill>
                <a:schemeClr val="bg1"/>
              </a:solidFill>
              <a:round/>
              <a:headEnd/>
              <a:tailEnd/>
            </a:ln>
            <a:sp3d/>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sp>
        <p:nvSpPr>
          <p:cNvPr id="32" name="CasellaDiTesto 31"/>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7253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
          <p:cNvSpPr/>
          <p:nvPr/>
        </p:nvSpPr>
        <p:spPr>
          <a:xfrm rot="16200000">
            <a:off x="5575981" y="2512982"/>
            <a:ext cx="5721920" cy="2968100"/>
          </a:xfrm>
          <a:prstGeom prst="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1200" dirty="0">
              <a:latin typeface="Century Gothic" panose="020B0502020202020204" pitchFamily="34" charset="0"/>
            </a:endParaRPr>
          </a:p>
          <a:p>
            <a:pPr algn="ctr"/>
            <a:endParaRPr lang="en-US" sz="1200" dirty="0">
              <a:latin typeface="Century Gothic" panose="020B0502020202020204" pitchFamily="34" charset="0"/>
            </a:endParaRPr>
          </a:p>
        </p:txBody>
      </p:sp>
      <p:sp>
        <p:nvSpPr>
          <p:cNvPr id="27" name="Rectangle 1"/>
          <p:cNvSpPr/>
          <p:nvPr/>
        </p:nvSpPr>
        <p:spPr>
          <a:xfrm>
            <a:off x="18693" y="1136073"/>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Segnaposto contenuto 3"/>
          <p:cNvSpPr txBox="1">
            <a:spLocks noGrp="1"/>
          </p:cNvSpPr>
          <p:nvPr>
            <p:ph idx="1"/>
          </p:nvPr>
        </p:nvSpPr>
        <p:spPr>
          <a:xfrm>
            <a:off x="1846972" y="2500977"/>
            <a:ext cx="5105919" cy="1771767"/>
          </a:xfrm>
          <a:prstGeom prst="rect">
            <a:avLst/>
          </a:prstGeom>
          <a:noFill/>
        </p:spPr>
        <p:txBody>
          <a:bodyPr wrap="square" rtlCol="0">
            <a:spAutoFit/>
          </a:bodyPr>
          <a:lstStyle/>
          <a:p>
            <a:pPr lvl="0" defTabSz="914400">
              <a:lnSpc>
                <a:spcPct val="90000"/>
              </a:lnSpc>
              <a:spcBef>
                <a:spcPts val="1000"/>
              </a:spcBef>
              <a:buFont typeface="Wingdings" panose="05000000000000000000" pitchFamily="2" charset="2"/>
              <a:buChar char="v"/>
              <a:defRPr/>
            </a:pPr>
            <a:r>
              <a:rPr lang="it-IT" sz="1400" b="1" dirty="0">
                <a:solidFill>
                  <a:schemeClr val="tx1">
                    <a:lumMod val="75000"/>
                    <a:lumOff val="25000"/>
                  </a:schemeClr>
                </a:solidFill>
                <a:latin typeface="Century Gothic" panose="020B0502020202020204" pitchFamily="34" charset="0"/>
              </a:rPr>
              <a:t>Manca</a:t>
            </a:r>
            <a:r>
              <a:rPr lang="it-IT" sz="1400" dirty="0">
                <a:solidFill>
                  <a:schemeClr val="tx1">
                    <a:lumMod val="75000"/>
                    <a:lumOff val="25000"/>
                  </a:schemeClr>
                </a:solidFill>
                <a:latin typeface="Century Gothic" panose="020B0502020202020204" pitchFamily="34" charset="0"/>
              </a:rPr>
              <a:t> nella quasi totalità dei docenti intervistati, una </a:t>
            </a:r>
            <a:r>
              <a:rPr lang="it-IT" sz="1400" b="1" dirty="0">
                <a:solidFill>
                  <a:schemeClr val="tx1">
                    <a:lumMod val="75000"/>
                    <a:lumOff val="25000"/>
                  </a:schemeClr>
                </a:solidFill>
                <a:latin typeface="Century Gothic" panose="020B0502020202020204" pitchFamily="34" charset="0"/>
              </a:rPr>
              <a:t>consapevolezza di come il proprio insegnamento contribuisca al raggiungimento dei risultati di apprendimento attesi del corso di studio</a:t>
            </a:r>
            <a:r>
              <a:rPr lang="it-IT" sz="1400" dirty="0">
                <a:solidFill>
                  <a:schemeClr val="tx1">
                    <a:lumMod val="75000"/>
                    <a:lumOff val="25000"/>
                  </a:schemeClr>
                </a:solidFill>
                <a:latin typeface="Century Gothic" panose="020B0502020202020204" pitchFamily="34" charset="0"/>
              </a:rPr>
              <a:t> nel quale l’insegnamento è inserito. </a:t>
            </a:r>
          </a:p>
          <a:p>
            <a:pPr lvl="0" defTabSz="914400">
              <a:lnSpc>
                <a:spcPct val="90000"/>
              </a:lnSpc>
              <a:spcBef>
                <a:spcPts val="1000"/>
              </a:spcBef>
              <a:buFont typeface="Wingdings" panose="05000000000000000000" pitchFamily="2" charset="2"/>
              <a:buChar char="v"/>
              <a:defRPr/>
            </a:pPr>
            <a:r>
              <a:rPr lang="it-IT" sz="1400" dirty="0">
                <a:solidFill>
                  <a:schemeClr val="tx1">
                    <a:lumMod val="75000"/>
                    <a:lumOff val="25000"/>
                  </a:schemeClr>
                </a:solidFill>
                <a:latin typeface="Century Gothic" panose="020B0502020202020204" pitchFamily="34" charset="0"/>
              </a:rPr>
              <a:t>Emerge in alcuni casi anche </a:t>
            </a:r>
            <a:r>
              <a:rPr lang="it-IT" sz="1400" b="1" dirty="0">
                <a:solidFill>
                  <a:schemeClr val="tx1">
                    <a:lumMod val="75000"/>
                    <a:lumOff val="25000"/>
                  </a:schemeClr>
                </a:solidFill>
                <a:latin typeface="Century Gothic" panose="020B0502020202020204" pitchFamily="34" charset="0"/>
              </a:rPr>
              <a:t>ostilità e fastidio per questa tipologia di strumenti </a:t>
            </a:r>
            <a:r>
              <a:rPr lang="it-IT" sz="1400" dirty="0">
                <a:solidFill>
                  <a:schemeClr val="tx1">
                    <a:lumMod val="75000"/>
                    <a:lumOff val="25000"/>
                  </a:schemeClr>
                </a:solidFill>
                <a:latin typeface="Century Gothic" panose="020B0502020202020204" pitchFamily="34" charset="0"/>
              </a:rPr>
              <a:t>che in qualche modo sono accusati di limitare l’autonomia didattica.</a:t>
            </a:r>
          </a:p>
        </p:txBody>
      </p:sp>
      <p:sp>
        <p:nvSpPr>
          <p:cNvPr id="7"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360000" algn="r" defTabSz="-895350"/>
            <a:r>
              <a:rPr lang="en-US" sz="3200" b="1" dirty="0">
                <a:solidFill>
                  <a:schemeClr val="bg1"/>
                </a:solidFill>
              </a:rPr>
              <a:t>COORDINAMENTO FRA I DOCENTI SUI CONTENUTI</a:t>
            </a:r>
            <a:endParaRPr lang="it-IT" sz="3200" b="1" dirty="0">
              <a:solidFill>
                <a:schemeClr val="bg1"/>
              </a:solidFill>
            </a:endParaRPr>
          </a:p>
        </p:txBody>
      </p:sp>
      <p:sp>
        <p:nvSpPr>
          <p:cNvPr id="10" name="CasellaDiTesto 9"/>
          <p:cNvSpPr txBox="1"/>
          <p:nvPr/>
        </p:nvSpPr>
        <p:spPr>
          <a:xfrm>
            <a:off x="1668704" y="4967975"/>
            <a:ext cx="5042647" cy="1514261"/>
          </a:xfrm>
          <a:prstGeom prst="rect">
            <a:avLst/>
          </a:prstGeom>
          <a:noFill/>
        </p:spPr>
        <p:txBody>
          <a:bodyPr wrap="square" rtlCol="0">
            <a:spAutoFit/>
          </a:bodyPr>
          <a:lstStyle/>
          <a:p>
            <a:pPr marL="285750" indent="-285750" defTabSz="914400">
              <a:lnSpc>
                <a:spcPct val="110000"/>
              </a:lnSpc>
              <a:buFont typeface="Wingdings" panose="05000000000000000000" pitchFamily="2" charset="2"/>
              <a:buChar char="ü"/>
              <a:defRPr/>
            </a:pPr>
            <a:r>
              <a:rPr lang="it-IT" sz="1200" b="1" kern="0" dirty="0">
                <a:solidFill>
                  <a:schemeClr val="tx2"/>
                </a:solidFill>
                <a:latin typeface="Century Gothic" panose="020B0502020202020204" pitchFamily="34" charset="0"/>
              </a:rPr>
              <a:t>#I12: «Mi sembrano tutte delle cose con poco senso. Lo studente all'università deve affrontare uno studio approfondito a un livello elevato. Tutto questo esperienzialismo non mi piace. All'università devi venire per imparare»</a:t>
            </a:r>
          </a:p>
          <a:p>
            <a:pPr marL="285750" indent="-285750" defTabSz="914400">
              <a:lnSpc>
                <a:spcPct val="110000"/>
              </a:lnSpc>
              <a:buFont typeface="Wingdings" panose="05000000000000000000" pitchFamily="2" charset="2"/>
              <a:buChar char="ü"/>
              <a:defRPr/>
            </a:pPr>
            <a:r>
              <a:rPr lang="it-IT" sz="1200" b="1" kern="0" dirty="0">
                <a:solidFill>
                  <a:schemeClr val="tx2"/>
                </a:solidFill>
                <a:latin typeface="Century Gothic" panose="020B0502020202020204" pitchFamily="34" charset="0"/>
              </a:rPr>
              <a:t>#G06: «Io posso andare a dire ad un docente che forse c'è una sovrapposizione, ma poi la libertà di insegnamento è sacra»</a:t>
            </a:r>
          </a:p>
        </p:txBody>
      </p:sp>
      <p:pic>
        <p:nvPicPr>
          <p:cNvPr id="11" name="Immagine 10"/>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7353" b="95098" l="0" r="100000">
                        <a14:foregroundMark x1="56863" y1="56373" x2="56863" y2="56373"/>
                      </a14:backgroundRemoval>
                    </a14:imgEffect>
                  </a14:imgLayer>
                </a14:imgProps>
              </a:ext>
            </a:extLst>
          </a:blip>
          <a:stretch>
            <a:fillRect/>
          </a:stretch>
        </p:blipFill>
        <p:spPr>
          <a:xfrm>
            <a:off x="3592714" y="4349396"/>
            <a:ext cx="495300" cy="495300"/>
          </a:xfrm>
          <a:prstGeom prst="rect">
            <a:avLst/>
          </a:prstGeom>
        </p:spPr>
      </p:pic>
      <p:sp>
        <p:nvSpPr>
          <p:cNvPr id="19" name="Segnaposto contenuto 3"/>
          <p:cNvSpPr txBox="1">
            <a:spLocks/>
          </p:cNvSpPr>
          <p:nvPr/>
        </p:nvSpPr>
        <p:spPr>
          <a:xfrm>
            <a:off x="1724596" y="1431916"/>
            <a:ext cx="5228295" cy="840230"/>
          </a:xfrm>
          <a:prstGeom prst="rect">
            <a:avLst/>
          </a:prstGeom>
          <a:noFill/>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lnSpc>
                <a:spcPct val="90000"/>
              </a:lnSpc>
              <a:spcBef>
                <a:spcPts val="1000"/>
              </a:spcBef>
              <a:buFont typeface="Arial"/>
              <a:buNone/>
              <a:defRPr/>
            </a:pPr>
            <a:r>
              <a:rPr lang="it-IT" sz="1800" b="1" dirty="0">
                <a:solidFill>
                  <a:schemeClr val="tx2"/>
                </a:solidFill>
                <a:latin typeface="Century Gothic" panose="020B0502020202020204" pitchFamily="34" charset="0"/>
              </a:rPr>
              <a:t>Dalle interviste emerge come i</a:t>
            </a:r>
            <a:r>
              <a:rPr lang="it-IT" sz="1800" dirty="0">
                <a:solidFill>
                  <a:schemeClr val="tx2"/>
                </a:solidFill>
                <a:latin typeface="Century Gothic" panose="020B0502020202020204" pitchFamily="34" charset="0"/>
              </a:rPr>
              <a:t> </a:t>
            </a:r>
            <a:r>
              <a:rPr lang="it-IT" sz="1800" b="1" dirty="0">
                <a:solidFill>
                  <a:schemeClr val="tx2"/>
                </a:solidFill>
                <a:latin typeface="Century Gothic" panose="020B0502020202020204" pitchFamily="34" charset="0"/>
              </a:rPr>
              <a:t>docenti intervistati non utilizzino i Descrittori di Dublino. Questo in quanto:</a:t>
            </a:r>
            <a:endParaRPr lang="it-IT" sz="1800" dirty="0">
              <a:solidFill>
                <a:schemeClr val="tx2"/>
              </a:solidFill>
              <a:latin typeface="Century Gothic" panose="020B0502020202020204" pitchFamily="34" charset="0"/>
            </a:endParaRPr>
          </a:p>
        </p:txBody>
      </p:sp>
      <p:sp>
        <p:nvSpPr>
          <p:cNvPr id="20" name="Freeform 5"/>
          <p:cNvSpPr>
            <a:spLocks/>
          </p:cNvSpPr>
          <p:nvPr/>
        </p:nvSpPr>
        <p:spPr bwMode="auto">
          <a:xfrm>
            <a:off x="701582" y="6605515"/>
            <a:ext cx="9210566" cy="156599"/>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18</a:t>
            </a:fld>
            <a:endParaRPr lang="it-IT" dirty="0">
              <a:latin typeface="Calibri Light" pitchFamily="34" charset="0"/>
            </a:endParaRPr>
          </a:p>
        </p:txBody>
      </p:sp>
      <p:sp>
        <p:nvSpPr>
          <p:cNvPr id="22"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COORDINAMENTO  TRA DOCENTI</a:t>
            </a:r>
          </a:p>
        </p:txBody>
      </p:sp>
      <p:sp>
        <p:nvSpPr>
          <p:cNvPr id="29" name="TextBox 15"/>
          <p:cNvSpPr txBox="1">
            <a:spLocks noChangeArrowheads="1"/>
          </p:cNvSpPr>
          <p:nvPr/>
        </p:nvSpPr>
        <p:spPr bwMode="auto">
          <a:xfrm>
            <a:off x="7489931" y="1205481"/>
            <a:ext cx="1944581" cy="523220"/>
          </a:xfrm>
          <a:prstGeom prst="rect">
            <a:avLst/>
          </a:prstGeom>
          <a:extLst/>
        </p:spPr>
        <p:txBody>
          <a:bodyPr wrap="square">
            <a:spAutoFit/>
          </a:bodyPr>
          <a:lstStyle>
            <a:defPPr>
              <a:defRPr lang="en-US"/>
            </a:defPPr>
            <a:lvl1pPr algn="ctr">
              <a:defRPr sz="1200" b="1">
                <a:solidFill>
                  <a:srgbClr val="002060"/>
                </a:solidFill>
                <a:latin typeface="Century Gothic" panose="020B0502020202020204" pitchFamily="34" charset="0"/>
              </a:defRPr>
            </a:lvl1pPr>
          </a:lstStyle>
          <a:p>
            <a:r>
              <a:rPr lang="en-US" altLang="en-US" sz="1400" dirty="0">
                <a:solidFill>
                  <a:schemeClr val="tx1">
                    <a:lumMod val="75000"/>
                    <a:lumOff val="25000"/>
                  </a:schemeClr>
                </a:solidFill>
              </a:rPr>
              <a:t>DESCRITTORI DI DUBLINO</a:t>
            </a:r>
          </a:p>
        </p:txBody>
      </p:sp>
      <p:sp>
        <p:nvSpPr>
          <p:cNvPr id="30" name="Rectangle 27"/>
          <p:cNvSpPr/>
          <p:nvPr>
            <p:custDataLst>
              <p:tags r:id="rId2"/>
            </p:custDataLst>
          </p:nvPr>
        </p:nvSpPr>
        <p:spPr>
          <a:xfrm>
            <a:off x="7144503" y="1745188"/>
            <a:ext cx="2664000" cy="4893647"/>
          </a:xfrm>
          <a:prstGeom prst="rect">
            <a:avLst/>
          </a:prstGeom>
        </p:spPr>
        <p:txBody>
          <a:bodyPr wrap="square">
            <a:spAutoFit/>
          </a:bodyPr>
          <a:lstStyle/>
          <a:p>
            <a:pPr algn="just"/>
            <a:r>
              <a:rPr lang="it-IT" sz="1200" dirty="0">
                <a:latin typeface="Century Gothic" panose="020B0502020202020204" pitchFamily="34" charset="0"/>
              </a:rPr>
              <a:t>Dopo la Conferenza Ministeriale di Praga (2001), un gruppo di esperti ha prodotto i cd. Descrittori di Dublino (</a:t>
            </a:r>
            <a:r>
              <a:rPr lang="it-IT" sz="1200" dirty="0" err="1">
                <a:latin typeface="Century Gothic" panose="020B0502020202020204" pitchFamily="34" charset="0"/>
              </a:rPr>
              <a:t>Dublin</a:t>
            </a:r>
            <a:r>
              <a:rPr lang="it-IT" sz="1200" dirty="0">
                <a:latin typeface="Century Gothic" panose="020B0502020202020204" pitchFamily="34" charset="0"/>
              </a:rPr>
              <a:t> </a:t>
            </a:r>
            <a:r>
              <a:rPr lang="it-IT" sz="1200" dirty="0" err="1">
                <a:latin typeface="Century Gothic" panose="020B0502020202020204" pitchFamily="34" charset="0"/>
              </a:rPr>
              <a:t>descriptors</a:t>
            </a:r>
            <a:r>
              <a:rPr lang="it-IT" sz="1200" dirty="0">
                <a:latin typeface="Century Gothic" panose="020B0502020202020204" pitchFamily="34" charset="0"/>
              </a:rPr>
              <a:t>). Essi sono enunciazioni generali dei tipici risultati conseguiti dagli studenti che hanno ottenuto un titolo dopo aver completato con successo un ciclo di studio.</a:t>
            </a:r>
          </a:p>
          <a:p>
            <a:pPr algn="just"/>
            <a:r>
              <a:rPr lang="it-IT" sz="1200" dirty="0">
                <a:latin typeface="Century Gothic" panose="020B0502020202020204" pitchFamily="34" charset="0"/>
              </a:rPr>
              <a:t>I Descrittori di Dublino sono costruiti sui seguenti elementi:</a:t>
            </a:r>
          </a:p>
          <a:p>
            <a:pPr marL="171450" indent="-171450" algn="just">
              <a:buFont typeface="Wingdings" panose="05000000000000000000" pitchFamily="2" charset="2"/>
              <a:buChar char="v"/>
            </a:pPr>
            <a:r>
              <a:rPr lang="it-IT" sz="1200" dirty="0">
                <a:latin typeface="Century Gothic" panose="020B0502020202020204" pitchFamily="34" charset="0"/>
              </a:rPr>
              <a:t>Conoscenza e capacità di comprensione (</a:t>
            </a:r>
            <a:r>
              <a:rPr lang="it-IT" sz="1200" dirty="0" err="1">
                <a:latin typeface="Century Gothic" panose="020B0502020202020204" pitchFamily="34" charset="0"/>
              </a:rPr>
              <a:t>knowledge</a:t>
            </a:r>
            <a:r>
              <a:rPr lang="it-IT" sz="1200" dirty="0">
                <a:latin typeface="Century Gothic" panose="020B0502020202020204" pitchFamily="34" charset="0"/>
              </a:rPr>
              <a:t> and </a:t>
            </a:r>
            <a:r>
              <a:rPr lang="it-IT" sz="1200" dirty="0" err="1">
                <a:latin typeface="Century Gothic" panose="020B0502020202020204" pitchFamily="34" charset="0"/>
              </a:rPr>
              <a:t>understanding</a:t>
            </a:r>
            <a:r>
              <a:rPr lang="it-IT" sz="1200" dirty="0">
                <a:latin typeface="Century Gothic" panose="020B0502020202020204" pitchFamily="34" charset="0"/>
              </a:rPr>
              <a:t>);</a:t>
            </a:r>
          </a:p>
          <a:p>
            <a:pPr marL="171450" indent="-171450" algn="just">
              <a:buFont typeface="Wingdings" panose="05000000000000000000" pitchFamily="2" charset="2"/>
              <a:buChar char="v"/>
            </a:pPr>
            <a:r>
              <a:rPr lang="it-IT" sz="1200" dirty="0">
                <a:latin typeface="Century Gothic" panose="020B0502020202020204" pitchFamily="34" charset="0"/>
              </a:rPr>
              <a:t>Conoscenza e capacità di comprensione applicate (</a:t>
            </a:r>
            <a:r>
              <a:rPr lang="it-IT" sz="1200" dirty="0" err="1">
                <a:latin typeface="Century Gothic" panose="020B0502020202020204" pitchFamily="34" charset="0"/>
              </a:rPr>
              <a:t>applying</a:t>
            </a:r>
            <a:r>
              <a:rPr lang="it-IT" sz="1200" dirty="0">
                <a:latin typeface="Century Gothic" panose="020B0502020202020204" pitchFamily="34" charset="0"/>
              </a:rPr>
              <a:t> </a:t>
            </a:r>
            <a:r>
              <a:rPr lang="it-IT" sz="1200" dirty="0" err="1">
                <a:latin typeface="Century Gothic" panose="020B0502020202020204" pitchFamily="34" charset="0"/>
              </a:rPr>
              <a:t>knowledge</a:t>
            </a:r>
            <a:r>
              <a:rPr lang="it-IT" sz="1200" dirty="0">
                <a:latin typeface="Century Gothic" panose="020B0502020202020204" pitchFamily="34" charset="0"/>
              </a:rPr>
              <a:t> and </a:t>
            </a:r>
            <a:r>
              <a:rPr lang="it-IT" sz="1200" dirty="0" err="1">
                <a:latin typeface="Century Gothic" panose="020B0502020202020204" pitchFamily="34" charset="0"/>
              </a:rPr>
              <a:t>understanding</a:t>
            </a:r>
            <a:r>
              <a:rPr lang="it-IT" sz="1200" dirty="0">
                <a:latin typeface="Century Gothic" panose="020B0502020202020204" pitchFamily="34" charset="0"/>
              </a:rPr>
              <a:t>);</a:t>
            </a:r>
          </a:p>
          <a:p>
            <a:pPr marL="171450" indent="-171450" algn="just">
              <a:buFont typeface="Wingdings" panose="05000000000000000000" pitchFamily="2" charset="2"/>
              <a:buChar char="v"/>
            </a:pPr>
            <a:r>
              <a:rPr lang="it-IT" sz="1200" dirty="0">
                <a:latin typeface="Century Gothic" panose="020B0502020202020204" pitchFamily="34" charset="0"/>
              </a:rPr>
              <a:t>Autonomia di giudizio (</a:t>
            </a:r>
            <a:r>
              <a:rPr lang="it-IT" sz="1200" dirty="0" err="1">
                <a:latin typeface="Century Gothic" panose="020B0502020202020204" pitchFamily="34" charset="0"/>
              </a:rPr>
              <a:t>making</a:t>
            </a:r>
            <a:r>
              <a:rPr lang="it-IT" sz="1200" dirty="0">
                <a:latin typeface="Century Gothic" panose="020B0502020202020204" pitchFamily="34" charset="0"/>
              </a:rPr>
              <a:t> </a:t>
            </a:r>
            <a:r>
              <a:rPr lang="it-IT" sz="1200" dirty="0" err="1">
                <a:latin typeface="Century Gothic" panose="020B0502020202020204" pitchFamily="34" charset="0"/>
              </a:rPr>
              <a:t>judgements</a:t>
            </a:r>
            <a:r>
              <a:rPr lang="it-IT" sz="1200" dirty="0">
                <a:latin typeface="Century Gothic" panose="020B0502020202020204" pitchFamily="34" charset="0"/>
              </a:rPr>
              <a:t>);</a:t>
            </a:r>
          </a:p>
          <a:p>
            <a:pPr marL="171450" indent="-171450" algn="just">
              <a:buFont typeface="Wingdings" panose="05000000000000000000" pitchFamily="2" charset="2"/>
              <a:buChar char="v"/>
            </a:pPr>
            <a:r>
              <a:rPr lang="it-IT" sz="1200" dirty="0">
                <a:latin typeface="Century Gothic" panose="020B0502020202020204" pitchFamily="34" charset="0"/>
              </a:rPr>
              <a:t>Abilità comunicative (</a:t>
            </a:r>
            <a:r>
              <a:rPr lang="it-IT" sz="1200" dirty="0" err="1">
                <a:latin typeface="Century Gothic" panose="020B0502020202020204" pitchFamily="34" charset="0"/>
              </a:rPr>
              <a:t>communication</a:t>
            </a:r>
            <a:r>
              <a:rPr lang="it-IT" sz="1200" dirty="0">
                <a:latin typeface="Century Gothic" panose="020B0502020202020204" pitchFamily="34" charset="0"/>
              </a:rPr>
              <a:t> </a:t>
            </a:r>
            <a:r>
              <a:rPr lang="it-IT" sz="1200" dirty="0" err="1">
                <a:latin typeface="Century Gothic" panose="020B0502020202020204" pitchFamily="34" charset="0"/>
              </a:rPr>
              <a:t>skills</a:t>
            </a:r>
            <a:r>
              <a:rPr lang="it-IT" sz="1200" dirty="0">
                <a:latin typeface="Century Gothic" panose="020B0502020202020204" pitchFamily="34" charset="0"/>
              </a:rPr>
              <a:t>);</a:t>
            </a:r>
          </a:p>
          <a:p>
            <a:pPr marL="171450" indent="-171450" algn="just">
              <a:buFont typeface="Wingdings" panose="05000000000000000000" pitchFamily="2" charset="2"/>
              <a:buChar char="v"/>
            </a:pPr>
            <a:r>
              <a:rPr lang="it-IT" sz="1200" dirty="0">
                <a:latin typeface="Century Gothic" panose="020B0502020202020204" pitchFamily="34" charset="0"/>
              </a:rPr>
              <a:t>Capacità di apprendere (</a:t>
            </a:r>
            <a:r>
              <a:rPr lang="it-IT" sz="1200" dirty="0" err="1">
                <a:latin typeface="Century Gothic" panose="020B0502020202020204" pitchFamily="34" charset="0"/>
              </a:rPr>
              <a:t>learning</a:t>
            </a:r>
            <a:r>
              <a:rPr lang="it-IT" sz="1200" dirty="0">
                <a:latin typeface="Century Gothic" panose="020B0502020202020204" pitchFamily="34" charset="0"/>
              </a:rPr>
              <a:t> skills). </a:t>
            </a:r>
          </a:p>
        </p:txBody>
      </p:sp>
      <p:cxnSp>
        <p:nvCxnSpPr>
          <p:cNvPr id="31" name="Connettore diritto 30"/>
          <p:cNvCxnSpPr/>
          <p:nvPr/>
        </p:nvCxnSpPr>
        <p:spPr>
          <a:xfrm>
            <a:off x="7253640" y="1738537"/>
            <a:ext cx="2387094" cy="4041"/>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Freeform 25"/>
          <p:cNvSpPr>
            <a:spLocks noChangeAspect="1"/>
          </p:cNvSpPr>
          <p:nvPr/>
        </p:nvSpPr>
        <p:spPr bwMode="auto">
          <a:xfrm>
            <a:off x="103949" y="5066488"/>
            <a:ext cx="1354609" cy="2368307"/>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rgbClr val="D2527F">
              <a:alpha val="80000"/>
            </a:srgbClr>
          </a:solidFill>
          <a:ln w="3175" cap="flat" cmpd="sng">
            <a:noFill/>
            <a:prstDash val="solid"/>
            <a:round/>
            <a:headEnd type="none" w="med" len="med"/>
            <a:tailEnd type="none" w="med" len="med"/>
          </a:ln>
          <a:effectLst>
            <a:outerShdw blurRad="25400" dist="38100" dir="2400000" algn="ctr" rotWithShape="0">
              <a:prstClr val="black">
                <a:alpha val="10000"/>
              </a:prstClr>
            </a:outerShdw>
          </a:effectLst>
          <a:scene3d>
            <a:camera prst="orthographicFront">
              <a:rot lat="3000000" lon="1200000" rev="2400000"/>
            </a:camera>
            <a:lightRig rig="threePt" dir="t"/>
          </a:scene3d>
          <a:sp3d/>
        </p:spPr>
        <p:txBody>
          <a:bodyPr/>
          <a:lstStyle/>
          <a:p>
            <a:pPr fontAlgn="auto">
              <a:spcBef>
                <a:spcPts val="0"/>
              </a:spcBef>
              <a:spcAft>
                <a:spcPts val="0"/>
              </a:spcAft>
              <a:defRPr/>
            </a:pPr>
            <a:endParaRPr lang="da-DK" kern="0">
              <a:solidFill>
                <a:sysClr val="windowText" lastClr="000000">
                  <a:lumMod val="95000"/>
                  <a:lumOff val="5000"/>
                </a:sysClr>
              </a:solidFill>
              <a:latin typeface="Century Gothic" panose="020B0502020202020204" pitchFamily="34" charset="0"/>
            </a:endParaRPr>
          </a:p>
        </p:txBody>
      </p:sp>
      <p:grpSp>
        <p:nvGrpSpPr>
          <p:cNvPr id="24" name="Group 90"/>
          <p:cNvGrpSpPr>
            <a:grpSpLocks noChangeAspect="1"/>
          </p:cNvGrpSpPr>
          <p:nvPr/>
        </p:nvGrpSpPr>
        <p:grpSpPr>
          <a:xfrm>
            <a:off x="304681" y="5825472"/>
            <a:ext cx="666291" cy="505330"/>
            <a:chOff x="882650" y="830263"/>
            <a:chExt cx="282576" cy="214312"/>
          </a:xfrm>
          <a:solidFill>
            <a:schemeClr val="bg1"/>
          </a:solidFill>
          <a:scene3d>
            <a:camera prst="orthographicFront">
              <a:rot lat="3000000" lon="1200000" rev="2400000"/>
            </a:camera>
            <a:lightRig rig="threePt" dir="t"/>
          </a:scene3d>
        </p:grpSpPr>
        <p:sp>
          <p:nvSpPr>
            <p:cNvPr id="25" name="Freeform 36"/>
            <p:cNvSpPr>
              <a:spLocks/>
            </p:cNvSpPr>
            <p:nvPr/>
          </p:nvSpPr>
          <p:spPr bwMode="auto">
            <a:xfrm>
              <a:off x="882650" y="830263"/>
              <a:ext cx="222250" cy="142875"/>
            </a:xfrm>
            <a:custGeom>
              <a:avLst/>
              <a:gdLst>
                <a:gd name="T0" fmla="*/ 258 w 700"/>
                <a:gd name="T1" fmla="*/ 292 h 448"/>
                <a:gd name="T2" fmla="*/ 258 w 700"/>
                <a:gd name="T3" fmla="*/ 283 h 448"/>
                <a:gd name="T4" fmla="*/ 252 w 700"/>
                <a:gd name="T5" fmla="*/ 277 h 448"/>
                <a:gd name="T6" fmla="*/ 245 w 700"/>
                <a:gd name="T7" fmla="*/ 272 h 448"/>
                <a:gd name="T8" fmla="*/ 236 w 700"/>
                <a:gd name="T9" fmla="*/ 275 h 448"/>
                <a:gd name="T10" fmla="*/ 130 w 700"/>
                <a:gd name="T11" fmla="*/ 398 h 448"/>
                <a:gd name="T12" fmla="*/ 127 w 700"/>
                <a:gd name="T13" fmla="*/ 357 h 448"/>
                <a:gd name="T14" fmla="*/ 129 w 700"/>
                <a:gd name="T15" fmla="*/ 315 h 448"/>
                <a:gd name="T16" fmla="*/ 137 w 700"/>
                <a:gd name="T17" fmla="*/ 275 h 448"/>
                <a:gd name="T18" fmla="*/ 150 w 700"/>
                <a:gd name="T19" fmla="*/ 235 h 448"/>
                <a:gd name="T20" fmla="*/ 168 w 700"/>
                <a:gd name="T21" fmla="*/ 195 h 448"/>
                <a:gd name="T22" fmla="*/ 194 w 700"/>
                <a:gd name="T23" fmla="*/ 157 h 448"/>
                <a:gd name="T24" fmla="*/ 225 w 700"/>
                <a:gd name="T25" fmla="*/ 121 h 448"/>
                <a:gd name="T26" fmla="*/ 261 w 700"/>
                <a:gd name="T27" fmla="*/ 91 h 448"/>
                <a:gd name="T28" fmla="*/ 300 w 700"/>
                <a:gd name="T29" fmla="*/ 66 h 448"/>
                <a:gd name="T30" fmla="*/ 343 w 700"/>
                <a:gd name="T31" fmla="*/ 47 h 448"/>
                <a:gd name="T32" fmla="*/ 394 w 700"/>
                <a:gd name="T33" fmla="*/ 34 h 448"/>
                <a:gd name="T34" fmla="*/ 456 w 700"/>
                <a:gd name="T35" fmla="*/ 31 h 448"/>
                <a:gd name="T36" fmla="*/ 517 w 700"/>
                <a:gd name="T37" fmla="*/ 40 h 448"/>
                <a:gd name="T38" fmla="*/ 575 w 700"/>
                <a:gd name="T39" fmla="*/ 60 h 448"/>
                <a:gd name="T40" fmla="*/ 628 w 700"/>
                <a:gd name="T41" fmla="*/ 91 h 448"/>
                <a:gd name="T42" fmla="*/ 675 w 700"/>
                <a:gd name="T43" fmla="*/ 133 h 448"/>
                <a:gd name="T44" fmla="*/ 682 w 700"/>
                <a:gd name="T45" fmla="*/ 138 h 448"/>
                <a:gd name="T46" fmla="*/ 691 w 700"/>
                <a:gd name="T47" fmla="*/ 138 h 448"/>
                <a:gd name="T48" fmla="*/ 697 w 700"/>
                <a:gd name="T49" fmla="*/ 133 h 448"/>
                <a:gd name="T50" fmla="*/ 700 w 700"/>
                <a:gd name="T51" fmla="*/ 125 h 448"/>
                <a:gd name="T52" fmla="*/ 698 w 700"/>
                <a:gd name="T53" fmla="*/ 117 h 448"/>
                <a:gd name="T54" fmla="*/ 664 w 700"/>
                <a:gd name="T55" fmla="*/ 81 h 448"/>
                <a:gd name="T56" fmla="*/ 608 w 700"/>
                <a:gd name="T57" fmla="*/ 43 h 448"/>
                <a:gd name="T58" fmla="*/ 546 w 700"/>
                <a:gd name="T59" fmla="*/ 15 h 448"/>
                <a:gd name="T60" fmla="*/ 480 w 700"/>
                <a:gd name="T61" fmla="*/ 1 h 448"/>
                <a:gd name="T62" fmla="*/ 412 w 700"/>
                <a:gd name="T63" fmla="*/ 1 h 448"/>
                <a:gd name="T64" fmla="*/ 350 w 700"/>
                <a:gd name="T65" fmla="*/ 13 h 448"/>
                <a:gd name="T66" fmla="*/ 303 w 700"/>
                <a:gd name="T67" fmla="*/ 31 h 448"/>
                <a:gd name="T68" fmla="*/ 258 w 700"/>
                <a:gd name="T69" fmla="*/ 57 h 448"/>
                <a:gd name="T70" fmla="*/ 217 w 700"/>
                <a:gd name="T71" fmla="*/ 88 h 448"/>
                <a:gd name="T72" fmla="*/ 180 w 700"/>
                <a:gd name="T73" fmla="*/ 125 h 448"/>
                <a:gd name="T74" fmla="*/ 150 w 700"/>
                <a:gd name="T75" fmla="*/ 168 h 448"/>
                <a:gd name="T76" fmla="*/ 116 w 700"/>
                <a:gd name="T77" fmla="*/ 240 h 448"/>
                <a:gd name="T78" fmla="*/ 99 w 700"/>
                <a:gd name="T79" fmla="*/ 317 h 448"/>
                <a:gd name="T80" fmla="*/ 28 w 700"/>
                <a:gd name="T81" fmla="*/ 267 h 448"/>
                <a:gd name="T82" fmla="*/ 22 w 700"/>
                <a:gd name="T83" fmla="*/ 262 h 448"/>
                <a:gd name="T84" fmla="*/ 13 w 700"/>
                <a:gd name="T85" fmla="*/ 261 h 448"/>
                <a:gd name="T86" fmla="*/ 4 w 700"/>
                <a:gd name="T87" fmla="*/ 265 h 448"/>
                <a:gd name="T88" fmla="*/ 0 w 700"/>
                <a:gd name="T89" fmla="*/ 272 h 448"/>
                <a:gd name="T90" fmla="*/ 1 w 700"/>
                <a:gd name="T91" fmla="*/ 281 h 448"/>
                <a:gd name="T92" fmla="*/ 111 w 700"/>
                <a:gd name="T93" fmla="*/ 443 h 448"/>
                <a:gd name="T94" fmla="*/ 115 w 700"/>
                <a:gd name="T95" fmla="*/ 446 h 448"/>
                <a:gd name="T96" fmla="*/ 119 w 700"/>
                <a:gd name="T97" fmla="*/ 448 h 448"/>
                <a:gd name="T98" fmla="*/ 121 w 700"/>
                <a:gd name="T99" fmla="*/ 448 h 448"/>
                <a:gd name="T100" fmla="*/ 123 w 700"/>
                <a:gd name="T101" fmla="*/ 448 h 448"/>
                <a:gd name="T102" fmla="*/ 126 w 700"/>
                <a:gd name="T103" fmla="*/ 446 h 448"/>
                <a:gd name="T104" fmla="*/ 130 w 700"/>
                <a:gd name="T105" fmla="*/ 445 h 448"/>
                <a:gd name="T106" fmla="*/ 133 w 700"/>
                <a:gd name="T107"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0" h="448">
                  <a:moveTo>
                    <a:pt x="254" y="297"/>
                  </a:moveTo>
                  <a:lnTo>
                    <a:pt x="256" y="295"/>
                  </a:lnTo>
                  <a:lnTo>
                    <a:pt x="258" y="292"/>
                  </a:lnTo>
                  <a:lnTo>
                    <a:pt x="258" y="288"/>
                  </a:lnTo>
                  <a:lnTo>
                    <a:pt x="258" y="286"/>
                  </a:lnTo>
                  <a:lnTo>
                    <a:pt x="258" y="283"/>
                  </a:lnTo>
                  <a:lnTo>
                    <a:pt x="256" y="281"/>
                  </a:lnTo>
                  <a:lnTo>
                    <a:pt x="254" y="279"/>
                  </a:lnTo>
                  <a:lnTo>
                    <a:pt x="252" y="277"/>
                  </a:lnTo>
                  <a:lnTo>
                    <a:pt x="250" y="275"/>
                  </a:lnTo>
                  <a:lnTo>
                    <a:pt x="247" y="273"/>
                  </a:lnTo>
                  <a:lnTo>
                    <a:pt x="245" y="272"/>
                  </a:lnTo>
                  <a:lnTo>
                    <a:pt x="241" y="272"/>
                  </a:lnTo>
                  <a:lnTo>
                    <a:pt x="238" y="273"/>
                  </a:lnTo>
                  <a:lnTo>
                    <a:pt x="236" y="275"/>
                  </a:lnTo>
                  <a:lnTo>
                    <a:pt x="234" y="276"/>
                  </a:lnTo>
                  <a:lnTo>
                    <a:pt x="232" y="278"/>
                  </a:lnTo>
                  <a:lnTo>
                    <a:pt x="130" y="398"/>
                  </a:lnTo>
                  <a:lnTo>
                    <a:pt x="129" y="385"/>
                  </a:lnTo>
                  <a:lnTo>
                    <a:pt x="128" y="371"/>
                  </a:lnTo>
                  <a:lnTo>
                    <a:pt x="127" y="357"/>
                  </a:lnTo>
                  <a:lnTo>
                    <a:pt x="127" y="343"/>
                  </a:lnTo>
                  <a:lnTo>
                    <a:pt x="128" y="329"/>
                  </a:lnTo>
                  <a:lnTo>
                    <a:pt x="129" y="315"/>
                  </a:lnTo>
                  <a:lnTo>
                    <a:pt x="131" y="301"/>
                  </a:lnTo>
                  <a:lnTo>
                    <a:pt x="134" y="288"/>
                  </a:lnTo>
                  <a:lnTo>
                    <a:pt x="137" y="275"/>
                  </a:lnTo>
                  <a:lnTo>
                    <a:pt x="141" y="261"/>
                  </a:lnTo>
                  <a:lnTo>
                    <a:pt x="145" y="248"/>
                  </a:lnTo>
                  <a:lnTo>
                    <a:pt x="150" y="235"/>
                  </a:lnTo>
                  <a:lnTo>
                    <a:pt x="156" y="221"/>
                  </a:lnTo>
                  <a:lnTo>
                    <a:pt x="162" y="208"/>
                  </a:lnTo>
                  <a:lnTo>
                    <a:pt x="168" y="195"/>
                  </a:lnTo>
                  <a:lnTo>
                    <a:pt x="176" y="183"/>
                  </a:lnTo>
                  <a:lnTo>
                    <a:pt x="185" y="169"/>
                  </a:lnTo>
                  <a:lnTo>
                    <a:pt x="194" y="157"/>
                  </a:lnTo>
                  <a:lnTo>
                    <a:pt x="204" y="145"/>
                  </a:lnTo>
                  <a:lnTo>
                    <a:pt x="215" y="133"/>
                  </a:lnTo>
                  <a:lnTo>
                    <a:pt x="225" y="121"/>
                  </a:lnTo>
                  <a:lnTo>
                    <a:pt x="237" y="110"/>
                  </a:lnTo>
                  <a:lnTo>
                    <a:pt x="249" y="101"/>
                  </a:lnTo>
                  <a:lnTo>
                    <a:pt x="261" y="91"/>
                  </a:lnTo>
                  <a:lnTo>
                    <a:pt x="274" y="83"/>
                  </a:lnTo>
                  <a:lnTo>
                    <a:pt x="288" y="74"/>
                  </a:lnTo>
                  <a:lnTo>
                    <a:pt x="300" y="66"/>
                  </a:lnTo>
                  <a:lnTo>
                    <a:pt x="314" y="59"/>
                  </a:lnTo>
                  <a:lnTo>
                    <a:pt x="328" y="53"/>
                  </a:lnTo>
                  <a:lnTo>
                    <a:pt x="343" y="47"/>
                  </a:lnTo>
                  <a:lnTo>
                    <a:pt x="358" y="43"/>
                  </a:lnTo>
                  <a:lnTo>
                    <a:pt x="373" y="39"/>
                  </a:lnTo>
                  <a:lnTo>
                    <a:pt x="394" y="34"/>
                  </a:lnTo>
                  <a:lnTo>
                    <a:pt x="414" y="32"/>
                  </a:lnTo>
                  <a:lnTo>
                    <a:pt x="436" y="31"/>
                  </a:lnTo>
                  <a:lnTo>
                    <a:pt x="456" y="31"/>
                  </a:lnTo>
                  <a:lnTo>
                    <a:pt x="476" y="32"/>
                  </a:lnTo>
                  <a:lnTo>
                    <a:pt x="497" y="35"/>
                  </a:lnTo>
                  <a:lnTo>
                    <a:pt x="517" y="40"/>
                  </a:lnTo>
                  <a:lnTo>
                    <a:pt x="536" y="45"/>
                  </a:lnTo>
                  <a:lnTo>
                    <a:pt x="556" y="51"/>
                  </a:lnTo>
                  <a:lnTo>
                    <a:pt x="575" y="60"/>
                  </a:lnTo>
                  <a:lnTo>
                    <a:pt x="593" y="69"/>
                  </a:lnTo>
                  <a:lnTo>
                    <a:pt x="611" y="79"/>
                  </a:lnTo>
                  <a:lnTo>
                    <a:pt x="628" y="91"/>
                  </a:lnTo>
                  <a:lnTo>
                    <a:pt x="645" y="104"/>
                  </a:lnTo>
                  <a:lnTo>
                    <a:pt x="660" y="118"/>
                  </a:lnTo>
                  <a:lnTo>
                    <a:pt x="675" y="133"/>
                  </a:lnTo>
                  <a:lnTo>
                    <a:pt x="677" y="136"/>
                  </a:lnTo>
                  <a:lnTo>
                    <a:pt x="679" y="137"/>
                  </a:lnTo>
                  <a:lnTo>
                    <a:pt x="682" y="138"/>
                  </a:lnTo>
                  <a:lnTo>
                    <a:pt x="684" y="139"/>
                  </a:lnTo>
                  <a:lnTo>
                    <a:pt x="688" y="139"/>
                  </a:lnTo>
                  <a:lnTo>
                    <a:pt x="691" y="138"/>
                  </a:lnTo>
                  <a:lnTo>
                    <a:pt x="693" y="137"/>
                  </a:lnTo>
                  <a:lnTo>
                    <a:pt x="695" y="135"/>
                  </a:lnTo>
                  <a:lnTo>
                    <a:pt x="697" y="133"/>
                  </a:lnTo>
                  <a:lnTo>
                    <a:pt x="699" y="131"/>
                  </a:lnTo>
                  <a:lnTo>
                    <a:pt x="700" y="128"/>
                  </a:lnTo>
                  <a:lnTo>
                    <a:pt x="700" y="125"/>
                  </a:lnTo>
                  <a:lnTo>
                    <a:pt x="700" y="122"/>
                  </a:lnTo>
                  <a:lnTo>
                    <a:pt x="699" y="119"/>
                  </a:lnTo>
                  <a:lnTo>
                    <a:pt x="698" y="117"/>
                  </a:lnTo>
                  <a:lnTo>
                    <a:pt x="697" y="114"/>
                  </a:lnTo>
                  <a:lnTo>
                    <a:pt x="681" y="96"/>
                  </a:lnTo>
                  <a:lnTo>
                    <a:pt x="664" y="81"/>
                  </a:lnTo>
                  <a:lnTo>
                    <a:pt x="646" y="68"/>
                  </a:lnTo>
                  <a:lnTo>
                    <a:pt x="628" y="54"/>
                  </a:lnTo>
                  <a:lnTo>
                    <a:pt x="608" y="43"/>
                  </a:lnTo>
                  <a:lnTo>
                    <a:pt x="588" y="32"/>
                  </a:lnTo>
                  <a:lnTo>
                    <a:pt x="567" y="24"/>
                  </a:lnTo>
                  <a:lnTo>
                    <a:pt x="546" y="15"/>
                  </a:lnTo>
                  <a:lnTo>
                    <a:pt x="525" y="10"/>
                  </a:lnTo>
                  <a:lnTo>
                    <a:pt x="502" y="4"/>
                  </a:lnTo>
                  <a:lnTo>
                    <a:pt x="480" y="1"/>
                  </a:lnTo>
                  <a:lnTo>
                    <a:pt x="457" y="0"/>
                  </a:lnTo>
                  <a:lnTo>
                    <a:pt x="434" y="0"/>
                  </a:lnTo>
                  <a:lnTo>
                    <a:pt x="412" y="1"/>
                  </a:lnTo>
                  <a:lnTo>
                    <a:pt x="389" y="4"/>
                  </a:lnTo>
                  <a:lnTo>
                    <a:pt x="366" y="9"/>
                  </a:lnTo>
                  <a:lnTo>
                    <a:pt x="350" y="13"/>
                  </a:lnTo>
                  <a:lnTo>
                    <a:pt x="334" y="18"/>
                  </a:lnTo>
                  <a:lnTo>
                    <a:pt x="318" y="25"/>
                  </a:lnTo>
                  <a:lnTo>
                    <a:pt x="303" y="31"/>
                  </a:lnTo>
                  <a:lnTo>
                    <a:pt x="286" y="39"/>
                  </a:lnTo>
                  <a:lnTo>
                    <a:pt x="271" y="47"/>
                  </a:lnTo>
                  <a:lnTo>
                    <a:pt x="258" y="57"/>
                  </a:lnTo>
                  <a:lnTo>
                    <a:pt x="244" y="66"/>
                  </a:lnTo>
                  <a:lnTo>
                    <a:pt x="230" y="77"/>
                  </a:lnTo>
                  <a:lnTo>
                    <a:pt x="217" y="88"/>
                  </a:lnTo>
                  <a:lnTo>
                    <a:pt x="204" y="100"/>
                  </a:lnTo>
                  <a:lnTo>
                    <a:pt x="192" y="113"/>
                  </a:lnTo>
                  <a:lnTo>
                    <a:pt x="180" y="125"/>
                  </a:lnTo>
                  <a:lnTo>
                    <a:pt x="170" y="139"/>
                  </a:lnTo>
                  <a:lnTo>
                    <a:pt x="160" y="153"/>
                  </a:lnTo>
                  <a:lnTo>
                    <a:pt x="150" y="168"/>
                  </a:lnTo>
                  <a:lnTo>
                    <a:pt x="136" y="192"/>
                  </a:lnTo>
                  <a:lnTo>
                    <a:pt x="126" y="216"/>
                  </a:lnTo>
                  <a:lnTo>
                    <a:pt x="116" y="240"/>
                  </a:lnTo>
                  <a:lnTo>
                    <a:pt x="108" y="266"/>
                  </a:lnTo>
                  <a:lnTo>
                    <a:pt x="102" y="292"/>
                  </a:lnTo>
                  <a:lnTo>
                    <a:pt x="99" y="317"/>
                  </a:lnTo>
                  <a:lnTo>
                    <a:pt x="97" y="343"/>
                  </a:lnTo>
                  <a:lnTo>
                    <a:pt x="97" y="370"/>
                  </a:lnTo>
                  <a:lnTo>
                    <a:pt x="28" y="267"/>
                  </a:lnTo>
                  <a:lnTo>
                    <a:pt x="26" y="265"/>
                  </a:lnTo>
                  <a:lnTo>
                    <a:pt x="24" y="263"/>
                  </a:lnTo>
                  <a:lnTo>
                    <a:pt x="22" y="262"/>
                  </a:lnTo>
                  <a:lnTo>
                    <a:pt x="18" y="261"/>
                  </a:lnTo>
                  <a:lnTo>
                    <a:pt x="15" y="261"/>
                  </a:lnTo>
                  <a:lnTo>
                    <a:pt x="13" y="261"/>
                  </a:lnTo>
                  <a:lnTo>
                    <a:pt x="10" y="262"/>
                  </a:lnTo>
                  <a:lnTo>
                    <a:pt x="7" y="263"/>
                  </a:lnTo>
                  <a:lnTo>
                    <a:pt x="4" y="265"/>
                  </a:lnTo>
                  <a:lnTo>
                    <a:pt x="3" y="267"/>
                  </a:lnTo>
                  <a:lnTo>
                    <a:pt x="1" y="269"/>
                  </a:lnTo>
                  <a:lnTo>
                    <a:pt x="0" y="272"/>
                  </a:lnTo>
                  <a:lnTo>
                    <a:pt x="0" y="276"/>
                  </a:lnTo>
                  <a:lnTo>
                    <a:pt x="0" y="278"/>
                  </a:lnTo>
                  <a:lnTo>
                    <a:pt x="1" y="281"/>
                  </a:lnTo>
                  <a:lnTo>
                    <a:pt x="3" y="284"/>
                  </a:lnTo>
                  <a:lnTo>
                    <a:pt x="108" y="441"/>
                  </a:lnTo>
                  <a:lnTo>
                    <a:pt x="111" y="443"/>
                  </a:lnTo>
                  <a:lnTo>
                    <a:pt x="113" y="445"/>
                  </a:lnTo>
                  <a:lnTo>
                    <a:pt x="114" y="446"/>
                  </a:lnTo>
                  <a:lnTo>
                    <a:pt x="115" y="446"/>
                  </a:lnTo>
                  <a:lnTo>
                    <a:pt x="117" y="447"/>
                  </a:lnTo>
                  <a:lnTo>
                    <a:pt x="118" y="448"/>
                  </a:lnTo>
                  <a:lnTo>
                    <a:pt x="119" y="448"/>
                  </a:lnTo>
                  <a:lnTo>
                    <a:pt x="120" y="448"/>
                  </a:lnTo>
                  <a:lnTo>
                    <a:pt x="121" y="448"/>
                  </a:lnTo>
                  <a:lnTo>
                    <a:pt x="121" y="448"/>
                  </a:lnTo>
                  <a:lnTo>
                    <a:pt x="122" y="448"/>
                  </a:lnTo>
                  <a:lnTo>
                    <a:pt x="123" y="448"/>
                  </a:lnTo>
                  <a:lnTo>
                    <a:pt x="123" y="448"/>
                  </a:lnTo>
                  <a:lnTo>
                    <a:pt x="125" y="448"/>
                  </a:lnTo>
                  <a:lnTo>
                    <a:pt x="125" y="447"/>
                  </a:lnTo>
                  <a:lnTo>
                    <a:pt x="126" y="446"/>
                  </a:lnTo>
                  <a:lnTo>
                    <a:pt x="128" y="446"/>
                  </a:lnTo>
                  <a:lnTo>
                    <a:pt x="130" y="445"/>
                  </a:lnTo>
                  <a:lnTo>
                    <a:pt x="130" y="445"/>
                  </a:lnTo>
                  <a:lnTo>
                    <a:pt x="130" y="445"/>
                  </a:lnTo>
                  <a:lnTo>
                    <a:pt x="132" y="444"/>
                  </a:lnTo>
                  <a:lnTo>
                    <a:pt x="133" y="442"/>
                  </a:lnTo>
                  <a:lnTo>
                    <a:pt x="254" y="297"/>
                  </a:lnTo>
                  <a:close/>
                </a:path>
              </a:pathLst>
            </a:custGeom>
            <a:grpFill/>
            <a:ln w="9525">
              <a:solidFill>
                <a:schemeClr val="bg1"/>
              </a:solidFill>
              <a:round/>
              <a:headEnd/>
              <a:tailEnd/>
            </a:ln>
            <a:sp3d/>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6" name="Freeform 37"/>
            <p:cNvSpPr>
              <a:spLocks/>
            </p:cNvSpPr>
            <p:nvPr/>
          </p:nvSpPr>
          <p:spPr bwMode="auto">
            <a:xfrm>
              <a:off x="947738" y="914400"/>
              <a:ext cx="217488" cy="130175"/>
            </a:xfrm>
            <a:custGeom>
              <a:avLst/>
              <a:gdLst>
                <a:gd name="T0" fmla="*/ 575 w 685"/>
                <a:gd name="T1" fmla="*/ 4 h 410"/>
                <a:gd name="T2" fmla="*/ 565 w 685"/>
                <a:gd name="T3" fmla="*/ 0 h 410"/>
                <a:gd name="T4" fmla="*/ 555 w 685"/>
                <a:gd name="T5" fmla="*/ 3 h 410"/>
                <a:gd name="T6" fmla="*/ 430 w 685"/>
                <a:gd name="T7" fmla="*/ 153 h 410"/>
                <a:gd name="T8" fmla="*/ 428 w 685"/>
                <a:gd name="T9" fmla="*/ 162 h 410"/>
                <a:gd name="T10" fmla="*/ 431 w 685"/>
                <a:gd name="T11" fmla="*/ 170 h 410"/>
                <a:gd name="T12" fmla="*/ 444 w 685"/>
                <a:gd name="T13" fmla="*/ 176 h 410"/>
                <a:gd name="T14" fmla="*/ 452 w 685"/>
                <a:gd name="T15" fmla="*/ 173 h 410"/>
                <a:gd name="T16" fmla="*/ 553 w 685"/>
                <a:gd name="T17" fmla="*/ 66 h 410"/>
                <a:gd name="T18" fmla="*/ 551 w 685"/>
                <a:gd name="T19" fmla="*/ 107 h 410"/>
                <a:gd name="T20" fmla="*/ 542 w 685"/>
                <a:gd name="T21" fmla="*/ 147 h 410"/>
                <a:gd name="T22" fmla="*/ 530 w 685"/>
                <a:gd name="T23" fmla="*/ 184 h 410"/>
                <a:gd name="T24" fmla="*/ 512 w 685"/>
                <a:gd name="T25" fmla="*/ 221 h 410"/>
                <a:gd name="T26" fmla="*/ 490 w 685"/>
                <a:gd name="T27" fmla="*/ 254 h 410"/>
                <a:gd name="T28" fmla="*/ 464 w 685"/>
                <a:gd name="T29" fmla="*/ 284 h 410"/>
                <a:gd name="T30" fmla="*/ 434 w 685"/>
                <a:gd name="T31" fmla="*/ 312 h 410"/>
                <a:gd name="T32" fmla="*/ 402 w 685"/>
                <a:gd name="T33" fmla="*/ 336 h 410"/>
                <a:gd name="T34" fmla="*/ 365 w 685"/>
                <a:gd name="T35" fmla="*/ 354 h 410"/>
                <a:gd name="T36" fmla="*/ 326 w 685"/>
                <a:gd name="T37" fmla="*/ 368 h 410"/>
                <a:gd name="T38" fmla="*/ 273 w 685"/>
                <a:gd name="T39" fmla="*/ 379 h 410"/>
                <a:gd name="T40" fmla="*/ 215 w 685"/>
                <a:gd name="T41" fmla="*/ 379 h 410"/>
                <a:gd name="T42" fmla="*/ 158 w 685"/>
                <a:gd name="T43" fmla="*/ 368 h 410"/>
                <a:gd name="T44" fmla="*/ 105 w 685"/>
                <a:gd name="T45" fmla="*/ 347 h 410"/>
                <a:gd name="T46" fmla="*/ 56 w 685"/>
                <a:gd name="T47" fmla="*/ 316 h 410"/>
                <a:gd name="T48" fmla="*/ 23 w 685"/>
                <a:gd name="T49" fmla="*/ 288 h 410"/>
                <a:gd name="T50" fmla="*/ 15 w 685"/>
                <a:gd name="T51" fmla="*/ 286 h 410"/>
                <a:gd name="T52" fmla="*/ 6 w 685"/>
                <a:gd name="T53" fmla="*/ 288 h 410"/>
                <a:gd name="T54" fmla="*/ 1 w 685"/>
                <a:gd name="T55" fmla="*/ 296 h 410"/>
                <a:gd name="T56" fmla="*/ 0 w 685"/>
                <a:gd name="T57" fmla="*/ 305 h 410"/>
                <a:gd name="T58" fmla="*/ 4 w 685"/>
                <a:gd name="T59" fmla="*/ 312 h 410"/>
                <a:gd name="T60" fmla="*/ 43 w 685"/>
                <a:gd name="T61" fmla="*/ 344 h 410"/>
                <a:gd name="T62" fmla="*/ 84 w 685"/>
                <a:gd name="T63" fmla="*/ 371 h 410"/>
                <a:gd name="T64" fmla="*/ 130 w 685"/>
                <a:gd name="T65" fmla="*/ 390 h 410"/>
                <a:gd name="T66" fmla="*/ 176 w 685"/>
                <a:gd name="T67" fmla="*/ 403 h 410"/>
                <a:gd name="T68" fmla="*/ 225 w 685"/>
                <a:gd name="T69" fmla="*/ 409 h 410"/>
                <a:gd name="T70" fmla="*/ 281 w 685"/>
                <a:gd name="T71" fmla="*/ 408 h 410"/>
                <a:gd name="T72" fmla="*/ 333 w 685"/>
                <a:gd name="T73" fmla="*/ 397 h 410"/>
                <a:gd name="T74" fmla="*/ 375 w 685"/>
                <a:gd name="T75" fmla="*/ 382 h 410"/>
                <a:gd name="T76" fmla="*/ 414 w 685"/>
                <a:gd name="T77" fmla="*/ 362 h 410"/>
                <a:gd name="T78" fmla="*/ 448 w 685"/>
                <a:gd name="T79" fmla="*/ 339 h 410"/>
                <a:gd name="T80" fmla="*/ 480 w 685"/>
                <a:gd name="T81" fmla="*/ 311 h 410"/>
                <a:gd name="T82" fmla="*/ 508 w 685"/>
                <a:gd name="T83" fmla="*/ 279 h 410"/>
                <a:gd name="T84" fmla="*/ 533 w 685"/>
                <a:gd name="T85" fmla="*/ 245 h 410"/>
                <a:gd name="T86" fmla="*/ 552 w 685"/>
                <a:gd name="T87" fmla="*/ 207 h 410"/>
                <a:gd name="T88" fmla="*/ 568 w 685"/>
                <a:gd name="T89" fmla="*/ 168 h 410"/>
                <a:gd name="T90" fmla="*/ 578 w 685"/>
                <a:gd name="T91" fmla="*/ 127 h 410"/>
                <a:gd name="T92" fmla="*/ 583 w 685"/>
                <a:gd name="T93" fmla="*/ 85 h 410"/>
                <a:gd name="T94" fmla="*/ 660 w 685"/>
                <a:gd name="T95" fmla="*/ 183 h 410"/>
                <a:gd name="T96" fmla="*/ 670 w 685"/>
                <a:gd name="T97" fmla="*/ 188 h 410"/>
                <a:gd name="T98" fmla="*/ 681 w 685"/>
                <a:gd name="T99" fmla="*/ 183 h 410"/>
                <a:gd name="T100" fmla="*/ 685 w 685"/>
                <a:gd name="T101" fmla="*/ 176 h 410"/>
                <a:gd name="T102" fmla="*/ 684 w 685"/>
                <a:gd name="T103" fmla="*/ 16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5" h="410">
                  <a:moveTo>
                    <a:pt x="683" y="164"/>
                  </a:moveTo>
                  <a:lnTo>
                    <a:pt x="577" y="7"/>
                  </a:lnTo>
                  <a:lnTo>
                    <a:pt x="575" y="4"/>
                  </a:lnTo>
                  <a:lnTo>
                    <a:pt x="571" y="2"/>
                  </a:lnTo>
                  <a:lnTo>
                    <a:pt x="569" y="0"/>
                  </a:lnTo>
                  <a:lnTo>
                    <a:pt x="565" y="0"/>
                  </a:lnTo>
                  <a:lnTo>
                    <a:pt x="562" y="0"/>
                  </a:lnTo>
                  <a:lnTo>
                    <a:pt x="559" y="1"/>
                  </a:lnTo>
                  <a:lnTo>
                    <a:pt x="555" y="3"/>
                  </a:lnTo>
                  <a:lnTo>
                    <a:pt x="553" y="6"/>
                  </a:lnTo>
                  <a:lnTo>
                    <a:pt x="431" y="150"/>
                  </a:lnTo>
                  <a:lnTo>
                    <a:pt x="430" y="153"/>
                  </a:lnTo>
                  <a:lnTo>
                    <a:pt x="429" y="157"/>
                  </a:lnTo>
                  <a:lnTo>
                    <a:pt x="428" y="160"/>
                  </a:lnTo>
                  <a:lnTo>
                    <a:pt x="428" y="162"/>
                  </a:lnTo>
                  <a:lnTo>
                    <a:pt x="429" y="165"/>
                  </a:lnTo>
                  <a:lnTo>
                    <a:pt x="430" y="168"/>
                  </a:lnTo>
                  <a:lnTo>
                    <a:pt x="431" y="170"/>
                  </a:lnTo>
                  <a:lnTo>
                    <a:pt x="433" y="173"/>
                  </a:lnTo>
                  <a:lnTo>
                    <a:pt x="438" y="176"/>
                  </a:lnTo>
                  <a:lnTo>
                    <a:pt x="444" y="176"/>
                  </a:lnTo>
                  <a:lnTo>
                    <a:pt x="447" y="176"/>
                  </a:lnTo>
                  <a:lnTo>
                    <a:pt x="450" y="175"/>
                  </a:lnTo>
                  <a:lnTo>
                    <a:pt x="452" y="173"/>
                  </a:lnTo>
                  <a:lnTo>
                    <a:pt x="454" y="170"/>
                  </a:lnTo>
                  <a:lnTo>
                    <a:pt x="553" y="53"/>
                  </a:lnTo>
                  <a:lnTo>
                    <a:pt x="553" y="66"/>
                  </a:lnTo>
                  <a:lnTo>
                    <a:pt x="553" y="80"/>
                  </a:lnTo>
                  <a:lnTo>
                    <a:pt x="552" y="93"/>
                  </a:lnTo>
                  <a:lnTo>
                    <a:pt x="551" y="107"/>
                  </a:lnTo>
                  <a:lnTo>
                    <a:pt x="549" y="120"/>
                  </a:lnTo>
                  <a:lnTo>
                    <a:pt x="546" y="133"/>
                  </a:lnTo>
                  <a:lnTo>
                    <a:pt x="542" y="147"/>
                  </a:lnTo>
                  <a:lnTo>
                    <a:pt x="539" y="159"/>
                  </a:lnTo>
                  <a:lnTo>
                    <a:pt x="535" y="172"/>
                  </a:lnTo>
                  <a:lnTo>
                    <a:pt x="530" y="184"/>
                  </a:lnTo>
                  <a:lnTo>
                    <a:pt x="524" y="196"/>
                  </a:lnTo>
                  <a:lnTo>
                    <a:pt x="519" y="209"/>
                  </a:lnTo>
                  <a:lnTo>
                    <a:pt x="512" y="221"/>
                  </a:lnTo>
                  <a:lnTo>
                    <a:pt x="506" y="232"/>
                  </a:lnTo>
                  <a:lnTo>
                    <a:pt x="498" y="243"/>
                  </a:lnTo>
                  <a:lnTo>
                    <a:pt x="490" y="254"/>
                  </a:lnTo>
                  <a:lnTo>
                    <a:pt x="482" y="265"/>
                  </a:lnTo>
                  <a:lnTo>
                    <a:pt x="474" y="275"/>
                  </a:lnTo>
                  <a:lnTo>
                    <a:pt x="464" y="284"/>
                  </a:lnTo>
                  <a:lnTo>
                    <a:pt x="454" y="294"/>
                  </a:lnTo>
                  <a:lnTo>
                    <a:pt x="445" y="303"/>
                  </a:lnTo>
                  <a:lnTo>
                    <a:pt x="434" y="312"/>
                  </a:lnTo>
                  <a:lnTo>
                    <a:pt x="423" y="320"/>
                  </a:lnTo>
                  <a:lnTo>
                    <a:pt x="413" y="328"/>
                  </a:lnTo>
                  <a:lnTo>
                    <a:pt x="402" y="336"/>
                  </a:lnTo>
                  <a:lnTo>
                    <a:pt x="390" y="342"/>
                  </a:lnTo>
                  <a:lnTo>
                    <a:pt x="377" y="349"/>
                  </a:lnTo>
                  <a:lnTo>
                    <a:pt x="365" y="354"/>
                  </a:lnTo>
                  <a:lnTo>
                    <a:pt x="353" y="359"/>
                  </a:lnTo>
                  <a:lnTo>
                    <a:pt x="340" y="364"/>
                  </a:lnTo>
                  <a:lnTo>
                    <a:pt x="326" y="368"/>
                  </a:lnTo>
                  <a:lnTo>
                    <a:pt x="313" y="372"/>
                  </a:lnTo>
                  <a:lnTo>
                    <a:pt x="294" y="375"/>
                  </a:lnTo>
                  <a:lnTo>
                    <a:pt x="273" y="379"/>
                  </a:lnTo>
                  <a:lnTo>
                    <a:pt x="254" y="380"/>
                  </a:lnTo>
                  <a:lnTo>
                    <a:pt x="235" y="380"/>
                  </a:lnTo>
                  <a:lnTo>
                    <a:pt x="215" y="379"/>
                  </a:lnTo>
                  <a:lnTo>
                    <a:pt x="196" y="376"/>
                  </a:lnTo>
                  <a:lnTo>
                    <a:pt x="178" y="373"/>
                  </a:lnTo>
                  <a:lnTo>
                    <a:pt x="158" y="368"/>
                  </a:lnTo>
                  <a:lnTo>
                    <a:pt x="140" y="362"/>
                  </a:lnTo>
                  <a:lnTo>
                    <a:pt x="122" y="356"/>
                  </a:lnTo>
                  <a:lnTo>
                    <a:pt x="105" y="347"/>
                  </a:lnTo>
                  <a:lnTo>
                    <a:pt x="88" y="338"/>
                  </a:lnTo>
                  <a:lnTo>
                    <a:pt x="72" y="328"/>
                  </a:lnTo>
                  <a:lnTo>
                    <a:pt x="56" y="316"/>
                  </a:lnTo>
                  <a:lnTo>
                    <a:pt x="40" y="305"/>
                  </a:lnTo>
                  <a:lnTo>
                    <a:pt x="25" y="291"/>
                  </a:lnTo>
                  <a:lnTo>
                    <a:pt x="23" y="288"/>
                  </a:lnTo>
                  <a:lnTo>
                    <a:pt x="20" y="287"/>
                  </a:lnTo>
                  <a:lnTo>
                    <a:pt x="18" y="286"/>
                  </a:lnTo>
                  <a:lnTo>
                    <a:pt x="15" y="286"/>
                  </a:lnTo>
                  <a:lnTo>
                    <a:pt x="12" y="286"/>
                  </a:lnTo>
                  <a:lnTo>
                    <a:pt x="9" y="287"/>
                  </a:lnTo>
                  <a:lnTo>
                    <a:pt x="6" y="288"/>
                  </a:lnTo>
                  <a:lnTo>
                    <a:pt x="4" y="291"/>
                  </a:lnTo>
                  <a:lnTo>
                    <a:pt x="2" y="293"/>
                  </a:lnTo>
                  <a:lnTo>
                    <a:pt x="1" y="296"/>
                  </a:lnTo>
                  <a:lnTo>
                    <a:pt x="0" y="298"/>
                  </a:lnTo>
                  <a:lnTo>
                    <a:pt x="0" y="301"/>
                  </a:lnTo>
                  <a:lnTo>
                    <a:pt x="0" y="305"/>
                  </a:lnTo>
                  <a:lnTo>
                    <a:pt x="1" y="307"/>
                  </a:lnTo>
                  <a:lnTo>
                    <a:pt x="3" y="310"/>
                  </a:lnTo>
                  <a:lnTo>
                    <a:pt x="4" y="312"/>
                  </a:lnTo>
                  <a:lnTo>
                    <a:pt x="17" y="323"/>
                  </a:lnTo>
                  <a:lnTo>
                    <a:pt x="30" y="335"/>
                  </a:lnTo>
                  <a:lnTo>
                    <a:pt x="43" y="344"/>
                  </a:lnTo>
                  <a:lnTo>
                    <a:pt x="57" y="354"/>
                  </a:lnTo>
                  <a:lnTo>
                    <a:pt x="71" y="362"/>
                  </a:lnTo>
                  <a:lnTo>
                    <a:pt x="84" y="371"/>
                  </a:lnTo>
                  <a:lnTo>
                    <a:pt x="99" y="379"/>
                  </a:lnTo>
                  <a:lnTo>
                    <a:pt x="114" y="385"/>
                  </a:lnTo>
                  <a:lnTo>
                    <a:pt x="130" y="390"/>
                  </a:lnTo>
                  <a:lnTo>
                    <a:pt x="145" y="396"/>
                  </a:lnTo>
                  <a:lnTo>
                    <a:pt x="161" y="400"/>
                  </a:lnTo>
                  <a:lnTo>
                    <a:pt x="176" y="403"/>
                  </a:lnTo>
                  <a:lnTo>
                    <a:pt x="192" y="405"/>
                  </a:lnTo>
                  <a:lnTo>
                    <a:pt x="208" y="408"/>
                  </a:lnTo>
                  <a:lnTo>
                    <a:pt x="225" y="409"/>
                  </a:lnTo>
                  <a:lnTo>
                    <a:pt x="241" y="410"/>
                  </a:lnTo>
                  <a:lnTo>
                    <a:pt x="260" y="409"/>
                  </a:lnTo>
                  <a:lnTo>
                    <a:pt x="281" y="408"/>
                  </a:lnTo>
                  <a:lnTo>
                    <a:pt x="300" y="404"/>
                  </a:lnTo>
                  <a:lnTo>
                    <a:pt x="319" y="400"/>
                  </a:lnTo>
                  <a:lnTo>
                    <a:pt x="333" y="397"/>
                  </a:lnTo>
                  <a:lnTo>
                    <a:pt x="347" y="393"/>
                  </a:lnTo>
                  <a:lnTo>
                    <a:pt x="361" y="387"/>
                  </a:lnTo>
                  <a:lnTo>
                    <a:pt x="375" y="382"/>
                  </a:lnTo>
                  <a:lnTo>
                    <a:pt x="388" y="376"/>
                  </a:lnTo>
                  <a:lnTo>
                    <a:pt x="401" y="370"/>
                  </a:lnTo>
                  <a:lnTo>
                    <a:pt x="414" y="362"/>
                  </a:lnTo>
                  <a:lnTo>
                    <a:pt x="426" y="355"/>
                  </a:lnTo>
                  <a:lnTo>
                    <a:pt x="437" y="347"/>
                  </a:lnTo>
                  <a:lnTo>
                    <a:pt x="448" y="339"/>
                  </a:lnTo>
                  <a:lnTo>
                    <a:pt x="460" y="329"/>
                  </a:lnTo>
                  <a:lnTo>
                    <a:pt x="471" y="321"/>
                  </a:lnTo>
                  <a:lnTo>
                    <a:pt x="480" y="311"/>
                  </a:lnTo>
                  <a:lnTo>
                    <a:pt x="490" y="300"/>
                  </a:lnTo>
                  <a:lnTo>
                    <a:pt x="500" y="290"/>
                  </a:lnTo>
                  <a:lnTo>
                    <a:pt x="508" y="279"/>
                  </a:lnTo>
                  <a:lnTo>
                    <a:pt x="517" y="268"/>
                  </a:lnTo>
                  <a:lnTo>
                    <a:pt x="525" y="256"/>
                  </a:lnTo>
                  <a:lnTo>
                    <a:pt x="533" y="245"/>
                  </a:lnTo>
                  <a:lnTo>
                    <a:pt x="540" y="233"/>
                  </a:lnTo>
                  <a:lnTo>
                    <a:pt x="547" y="220"/>
                  </a:lnTo>
                  <a:lnTo>
                    <a:pt x="552" y="207"/>
                  </a:lnTo>
                  <a:lnTo>
                    <a:pt x="559" y="194"/>
                  </a:lnTo>
                  <a:lnTo>
                    <a:pt x="563" y="181"/>
                  </a:lnTo>
                  <a:lnTo>
                    <a:pt x="568" y="168"/>
                  </a:lnTo>
                  <a:lnTo>
                    <a:pt x="571" y="154"/>
                  </a:lnTo>
                  <a:lnTo>
                    <a:pt x="576" y="140"/>
                  </a:lnTo>
                  <a:lnTo>
                    <a:pt x="578" y="127"/>
                  </a:lnTo>
                  <a:lnTo>
                    <a:pt x="580" y="113"/>
                  </a:lnTo>
                  <a:lnTo>
                    <a:pt x="582" y="99"/>
                  </a:lnTo>
                  <a:lnTo>
                    <a:pt x="583" y="85"/>
                  </a:lnTo>
                  <a:lnTo>
                    <a:pt x="583" y="71"/>
                  </a:lnTo>
                  <a:lnTo>
                    <a:pt x="658" y="180"/>
                  </a:lnTo>
                  <a:lnTo>
                    <a:pt x="660" y="183"/>
                  </a:lnTo>
                  <a:lnTo>
                    <a:pt x="664" y="186"/>
                  </a:lnTo>
                  <a:lnTo>
                    <a:pt x="667" y="188"/>
                  </a:lnTo>
                  <a:lnTo>
                    <a:pt x="670" y="188"/>
                  </a:lnTo>
                  <a:lnTo>
                    <a:pt x="674" y="188"/>
                  </a:lnTo>
                  <a:lnTo>
                    <a:pt x="679" y="186"/>
                  </a:lnTo>
                  <a:lnTo>
                    <a:pt x="681" y="183"/>
                  </a:lnTo>
                  <a:lnTo>
                    <a:pt x="683" y="181"/>
                  </a:lnTo>
                  <a:lnTo>
                    <a:pt x="684" y="178"/>
                  </a:lnTo>
                  <a:lnTo>
                    <a:pt x="685" y="176"/>
                  </a:lnTo>
                  <a:lnTo>
                    <a:pt x="685" y="173"/>
                  </a:lnTo>
                  <a:lnTo>
                    <a:pt x="685" y="169"/>
                  </a:lnTo>
                  <a:lnTo>
                    <a:pt x="684" y="167"/>
                  </a:lnTo>
                  <a:lnTo>
                    <a:pt x="683" y="164"/>
                  </a:lnTo>
                  <a:close/>
                </a:path>
              </a:pathLst>
            </a:custGeom>
            <a:grpFill/>
            <a:ln w="9525">
              <a:solidFill>
                <a:schemeClr val="bg1"/>
              </a:solidFill>
              <a:round/>
              <a:headEnd/>
              <a:tailEnd/>
            </a:ln>
            <a:sp3d/>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8" name="Freeform 38"/>
            <p:cNvSpPr>
              <a:spLocks noEditPoints="1"/>
            </p:cNvSpPr>
            <p:nvPr/>
          </p:nvSpPr>
          <p:spPr bwMode="auto">
            <a:xfrm>
              <a:off x="993775" y="906463"/>
              <a:ext cx="57150" cy="57150"/>
            </a:xfrm>
            <a:custGeom>
              <a:avLst/>
              <a:gdLst>
                <a:gd name="T0" fmla="*/ 128 w 180"/>
                <a:gd name="T1" fmla="*/ 139 h 181"/>
                <a:gd name="T2" fmla="*/ 119 w 180"/>
                <a:gd name="T3" fmla="*/ 144 h 181"/>
                <a:gd name="T4" fmla="*/ 108 w 180"/>
                <a:gd name="T5" fmla="*/ 148 h 181"/>
                <a:gd name="T6" fmla="*/ 96 w 180"/>
                <a:gd name="T7" fmla="*/ 150 h 181"/>
                <a:gd name="T8" fmla="*/ 84 w 180"/>
                <a:gd name="T9" fmla="*/ 150 h 181"/>
                <a:gd name="T10" fmla="*/ 72 w 180"/>
                <a:gd name="T11" fmla="*/ 148 h 181"/>
                <a:gd name="T12" fmla="*/ 62 w 180"/>
                <a:gd name="T13" fmla="*/ 144 h 181"/>
                <a:gd name="T14" fmla="*/ 52 w 180"/>
                <a:gd name="T15" fmla="*/ 139 h 181"/>
                <a:gd name="T16" fmla="*/ 43 w 180"/>
                <a:gd name="T17" fmla="*/ 130 h 181"/>
                <a:gd name="T18" fmla="*/ 37 w 180"/>
                <a:gd name="T19" fmla="*/ 119 h 181"/>
                <a:gd name="T20" fmla="*/ 32 w 180"/>
                <a:gd name="T21" fmla="*/ 109 h 181"/>
                <a:gd name="T22" fmla="*/ 30 w 180"/>
                <a:gd name="T23" fmla="*/ 97 h 181"/>
                <a:gd name="T24" fmla="*/ 30 w 180"/>
                <a:gd name="T25" fmla="*/ 86 h 181"/>
                <a:gd name="T26" fmla="*/ 32 w 180"/>
                <a:gd name="T27" fmla="*/ 74 h 181"/>
                <a:gd name="T28" fmla="*/ 37 w 180"/>
                <a:gd name="T29" fmla="*/ 63 h 181"/>
                <a:gd name="T30" fmla="*/ 43 w 180"/>
                <a:gd name="T31" fmla="*/ 53 h 181"/>
                <a:gd name="T32" fmla="*/ 56 w 180"/>
                <a:gd name="T33" fmla="*/ 41 h 181"/>
                <a:gd name="T34" fmla="*/ 72 w 180"/>
                <a:gd name="T35" fmla="*/ 33 h 181"/>
                <a:gd name="T36" fmla="*/ 84 w 180"/>
                <a:gd name="T37" fmla="*/ 31 h 181"/>
                <a:gd name="T38" fmla="*/ 96 w 180"/>
                <a:gd name="T39" fmla="*/ 31 h 181"/>
                <a:gd name="T40" fmla="*/ 108 w 180"/>
                <a:gd name="T41" fmla="*/ 33 h 181"/>
                <a:gd name="T42" fmla="*/ 123 w 180"/>
                <a:gd name="T43" fmla="*/ 41 h 181"/>
                <a:gd name="T44" fmla="*/ 137 w 180"/>
                <a:gd name="T45" fmla="*/ 53 h 181"/>
                <a:gd name="T46" fmla="*/ 143 w 180"/>
                <a:gd name="T47" fmla="*/ 63 h 181"/>
                <a:gd name="T48" fmla="*/ 148 w 180"/>
                <a:gd name="T49" fmla="*/ 74 h 181"/>
                <a:gd name="T50" fmla="*/ 150 w 180"/>
                <a:gd name="T51" fmla="*/ 86 h 181"/>
                <a:gd name="T52" fmla="*/ 150 w 180"/>
                <a:gd name="T53" fmla="*/ 97 h 181"/>
                <a:gd name="T54" fmla="*/ 148 w 180"/>
                <a:gd name="T55" fmla="*/ 109 h 181"/>
                <a:gd name="T56" fmla="*/ 143 w 180"/>
                <a:gd name="T57" fmla="*/ 119 h 181"/>
                <a:gd name="T58" fmla="*/ 137 w 180"/>
                <a:gd name="T59" fmla="*/ 130 h 181"/>
                <a:gd name="T60" fmla="*/ 26 w 180"/>
                <a:gd name="T61" fmla="*/ 27 h 181"/>
                <a:gd name="T62" fmla="*/ 15 w 180"/>
                <a:gd name="T63" fmla="*/ 41 h 181"/>
                <a:gd name="T64" fmla="*/ 6 w 180"/>
                <a:gd name="T65" fmla="*/ 57 h 181"/>
                <a:gd name="T66" fmla="*/ 2 w 180"/>
                <a:gd name="T67" fmla="*/ 73 h 181"/>
                <a:gd name="T68" fmla="*/ 0 w 180"/>
                <a:gd name="T69" fmla="*/ 91 h 181"/>
                <a:gd name="T70" fmla="*/ 2 w 180"/>
                <a:gd name="T71" fmla="*/ 109 h 181"/>
                <a:gd name="T72" fmla="*/ 6 w 180"/>
                <a:gd name="T73" fmla="*/ 125 h 181"/>
                <a:gd name="T74" fmla="*/ 15 w 180"/>
                <a:gd name="T75" fmla="*/ 141 h 181"/>
                <a:gd name="T76" fmla="*/ 26 w 180"/>
                <a:gd name="T77" fmla="*/ 156 h 181"/>
                <a:gd name="T78" fmla="*/ 40 w 180"/>
                <a:gd name="T79" fmla="*/ 166 h 181"/>
                <a:gd name="T80" fmla="*/ 55 w 180"/>
                <a:gd name="T81" fmla="*/ 174 h 181"/>
                <a:gd name="T82" fmla="*/ 72 w 180"/>
                <a:gd name="T83" fmla="*/ 179 h 181"/>
                <a:gd name="T84" fmla="*/ 90 w 180"/>
                <a:gd name="T85" fmla="*/ 181 h 181"/>
                <a:gd name="T86" fmla="*/ 108 w 180"/>
                <a:gd name="T87" fmla="*/ 179 h 181"/>
                <a:gd name="T88" fmla="*/ 124 w 180"/>
                <a:gd name="T89" fmla="*/ 174 h 181"/>
                <a:gd name="T90" fmla="*/ 140 w 180"/>
                <a:gd name="T91" fmla="*/ 166 h 181"/>
                <a:gd name="T92" fmla="*/ 154 w 180"/>
                <a:gd name="T93" fmla="*/ 156 h 181"/>
                <a:gd name="T94" fmla="*/ 166 w 180"/>
                <a:gd name="T95" fmla="*/ 141 h 181"/>
                <a:gd name="T96" fmla="*/ 173 w 180"/>
                <a:gd name="T97" fmla="*/ 125 h 181"/>
                <a:gd name="T98" fmla="*/ 179 w 180"/>
                <a:gd name="T99" fmla="*/ 109 h 181"/>
                <a:gd name="T100" fmla="*/ 180 w 180"/>
                <a:gd name="T101" fmla="*/ 91 h 181"/>
                <a:gd name="T102" fmla="*/ 179 w 180"/>
                <a:gd name="T103" fmla="*/ 73 h 181"/>
                <a:gd name="T104" fmla="*/ 173 w 180"/>
                <a:gd name="T105" fmla="*/ 57 h 181"/>
                <a:gd name="T106" fmla="*/ 166 w 180"/>
                <a:gd name="T107" fmla="*/ 41 h 181"/>
                <a:gd name="T108" fmla="*/ 154 w 180"/>
                <a:gd name="T109" fmla="*/ 27 h 181"/>
                <a:gd name="T110" fmla="*/ 140 w 180"/>
                <a:gd name="T111" fmla="*/ 16 h 181"/>
                <a:gd name="T112" fmla="*/ 124 w 180"/>
                <a:gd name="T113" fmla="*/ 8 h 181"/>
                <a:gd name="T114" fmla="*/ 108 w 180"/>
                <a:gd name="T115" fmla="*/ 2 h 181"/>
                <a:gd name="T116" fmla="*/ 90 w 180"/>
                <a:gd name="T117" fmla="*/ 0 h 181"/>
                <a:gd name="T118" fmla="*/ 72 w 180"/>
                <a:gd name="T119" fmla="*/ 2 h 181"/>
                <a:gd name="T120" fmla="*/ 55 w 180"/>
                <a:gd name="T121" fmla="*/ 8 h 181"/>
                <a:gd name="T122" fmla="*/ 40 w 180"/>
                <a:gd name="T123" fmla="*/ 16 h 181"/>
                <a:gd name="T124" fmla="*/ 26 w 180"/>
                <a:gd name="T125" fmla="*/ 2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 h="181">
                  <a:moveTo>
                    <a:pt x="133" y="134"/>
                  </a:moveTo>
                  <a:lnTo>
                    <a:pt x="128" y="139"/>
                  </a:lnTo>
                  <a:lnTo>
                    <a:pt x="123" y="142"/>
                  </a:lnTo>
                  <a:lnTo>
                    <a:pt x="119" y="144"/>
                  </a:lnTo>
                  <a:lnTo>
                    <a:pt x="113" y="146"/>
                  </a:lnTo>
                  <a:lnTo>
                    <a:pt x="108" y="148"/>
                  </a:lnTo>
                  <a:lnTo>
                    <a:pt x="101" y="149"/>
                  </a:lnTo>
                  <a:lnTo>
                    <a:pt x="96" y="150"/>
                  </a:lnTo>
                  <a:lnTo>
                    <a:pt x="90" y="150"/>
                  </a:lnTo>
                  <a:lnTo>
                    <a:pt x="84" y="150"/>
                  </a:lnTo>
                  <a:lnTo>
                    <a:pt x="78" y="149"/>
                  </a:lnTo>
                  <a:lnTo>
                    <a:pt x="72" y="148"/>
                  </a:lnTo>
                  <a:lnTo>
                    <a:pt x="67" y="146"/>
                  </a:lnTo>
                  <a:lnTo>
                    <a:pt x="62" y="144"/>
                  </a:lnTo>
                  <a:lnTo>
                    <a:pt x="56" y="142"/>
                  </a:lnTo>
                  <a:lnTo>
                    <a:pt x="52" y="139"/>
                  </a:lnTo>
                  <a:lnTo>
                    <a:pt x="48" y="134"/>
                  </a:lnTo>
                  <a:lnTo>
                    <a:pt x="43" y="130"/>
                  </a:lnTo>
                  <a:lnTo>
                    <a:pt x="39" y="125"/>
                  </a:lnTo>
                  <a:lnTo>
                    <a:pt x="37" y="119"/>
                  </a:lnTo>
                  <a:lnTo>
                    <a:pt x="34" y="114"/>
                  </a:lnTo>
                  <a:lnTo>
                    <a:pt x="32" y="109"/>
                  </a:lnTo>
                  <a:lnTo>
                    <a:pt x="31" y="103"/>
                  </a:lnTo>
                  <a:lnTo>
                    <a:pt x="30" y="97"/>
                  </a:lnTo>
                  <a:lnTo>
                    <a:pt x="30" y="91"/>
                  </a:lnTo>
                  <a:lnTo>
                    <a:pt x="30" y="86"/>
                  </a:lnTo>
                  <a:lnTo>
                    <a:pt x="31" y="80"/>
                  </a:lnTo>
                  <a:lnTo>
                    <a:pt x="32" y="74"/>
                  </a:lnTo>
                  <a:lnTo>
                    <a:pt x="34" y="69"/>
                  </a:lnTo>
                  <a:lnTo>
                    <a:pt x="37" y="63"/>
                  </a:lnTo>
                  <a:lnTo>
                    <a:pt x="39" y="58"/>
                  </a:lnTo>
                  <a:lnTo>
                    <a:pt x="43" y="53"/>
                  </a:lnTo>
                  <a:lnTo>
                    <a:pt x="48" y="48"/>
                  </a:lnTo>
                  <a:lnTo>
                    <a:pt x="56" y="41"/>
                  </a:lnTo>
                  <a:lnTo>
                    <a:pt x="67" y="36"/>
                  </a:lnTo>
                  <a:lnTo>
                    <a:pt x="72" y="33"/>
                  </a:lnTo>
                  <a:lnTo>
                    <a:pt x="78" y="31"/>
                  </a:lnTo>
                  <a:lnTo>
                    <a:pt x="84" y="31"/>
                  </a:lnTo>
                  <a:lnTo>
                    <a:pt x="90" y="30"/>
                  </a:lnTo>
                  <a:lnTo>
                    <a:pt x="96" y="31"/>
                  </a:lnTo>
                  <a:lnTo>
                    <a:pt x="101" y="31"/>
                  </a:lnTo>
                  <a:lnTo>
                    <a:pt x="108" y="33"/>
                  </a:lnTo>
                  <a:lnTo>
                    <a:pt x="113" y="36"/>
                  </a:lnTo>
                  <a:lnTo>
                    <a:pt x="123" y="41"/>
                  </a:lnTo>
                  <a:lnTo>
                    <a:pt x="133" y="48"/>
                  </a:lnTo>
                  <a:lnTo>
                    <a:pt x="137" y="53"/>
                  </a:lnTo>
                  <a:lnTo>
                    <a:pt x="140" y="58"/>
                  </a:lnTo>
                  <a:lnTo>
                    <a:pt x="143" y="63"/>
                  </a:lnTo>
                  <a:lnTo>
                    <a:pt x="145" y="69"/>
                  </a:lnTo>
                  <a:lnTo>
                    <a:pt x="148" y="74"/>
                  </a:lnTo>
                  <a:lnTo>
                    <a:pt x="149" y="80"/>
                  </a:lnTo>
                  <a:lnTo>
                    <a:pt x="150" y="86"/>
                  </a:lnTo>
                  <a:lnTo>
                    <a:pt x="150" y="91"/>
                  </a:lnTo>
                  <a:lnTo>
                    <a:pt x="150" y="97"/>
                  </a:lnTo>
                  <a:lnTo>
                    <a:pt x="149" y="103"/>
                  </a:lnTo>
                  <a:lnTo>
                    <a:pt x="148" y="109"/>
                  </a:lnTo>
                  <a:lnTo>
                    <a:pt x="145" y="114"/>
                  </a:lnTo>
                  <a:lnTo>
                    <a:pt x="143" y="119"/>
                  </a:lnTo>
                  <a:lnTo>
                    <a:pt x="140" y="125"/>
                  </a:lnTo>
                  <a:lnTo>
                    <a:pt x="137" y="130"/>
                  </a:lnTo>
                  <a:lnTo>
                    <a:pt x="133" y="134"/>
                  </a:lnTo>
                  <a:close/>
                  <a:moveTo>
                    <a:pt x="26" y="27"/>
                  </a:moveTo>
                  <a:lnTo>
                    <a:pt x="20" y="35"/>
                  </a:lnTo>
                  <a:lnTo>
                    <a:pt x="15" y="41"/>
                  </a:lnTo>
                  <a:lnTo>
                    <a:pt x="10" y="48"/>
                  </a:lnTo>
                  <a:lnTo>
                    <a:pt x="6" y="57"/>
                  </a:lnTo>
                  <a:lnTo>
                    <a:pt x="4" y="66"/>
                  </a:lnTo>
                  <a:lnTo>
                    <a:pt x="2" y="73"/>
                  </a:lnTo>
                  <a:lnTo>
                    <a:pt x="0" y="82"/>
                  </a:lnTo>
                  <a:lnTo>
                    <a:pt x="0" y="91"/>
                  </a:lnTo>
                  <a:lnTo>
                    <a:pt x="0" y="100"/>
                  </a:lnTo>
                  <a:lnTo>
                    <a:pt x="2" y="109"/>
                  </a:lnTo>
                  <a:lnTo>
                    <a:pt x="4" y="117"/>
                  </a:lnTo>
                  <a:lnTo>
                    <a:pt x="6" y="125"/>
                  </a:lnTo>
                  <a:lnTo>
                    <a:pt x="10" y="133"/>
                  </a:lnTo>
                  <a:lnTo>
                    <a:pt x="15" y="141"/>
                  </a:lnTo>
                  <a:lnTo>
                    <a:pt x="20" y="148"/>
                  </a:lnTo>
                  <a:lnTo>
                    <a:pt x="26" y="156"/>
                  </a:lnTo>
                  <a:lnTo>
                    <a:pt x="33" y="161"/>
                  </a:lnTo>
                  <a:lnTo>
                    <a:pt x="40" y="166"/>
                  </a:lnTo>
                  <a:lnTo>
                    <a:pt x="48" y="171"/>
                  </a:lnTo>
                  <a:lnTo>
                    <a:pt x="55" y="174"/>
                  </a:lnTo>
                  <a:lnTo>
                    <a:pt x="64" y="177"/>
                  </a:lnTo>
                  <a:lnTo>
                    <a:pt x="72" y="179"/>
                  </a:lnTo>
                  <a:lnTo>
                    <a:pt x="81" y="180"/>
                  </a:lnTo>
                  <a:lnTo>
                    <a:pt x="90" y="181"/>
                  </a:lnTo>
                  <a:lnTo>
                    <a:pt x="99" y="180"/>
                  </a:lnTo>
                  <a:lnTo>
                    <a:pt x="108" y="179"/>
                  </a:lnTo>
                  <a:lnTo>
                    <a:pt x="116" y="177"/>
                  </a:lnTo>
                  <a:lnTo>
                    <a:pt x="124" y="174"/>
                  </a:lnTo>
                  <a:lnTo>
                    <a:pt x="133" y="171"/>
                  </a:lnTo>
                  <a:lnTo>
                    <a:pt x="140" y="166"/>
                  </a:lnTo>
                  <a:lnTo>
                    <a:pt x="148" y="161"/>
                  </a:lnTo>
                  <a:lnTo>
                    <a:pt x="154" y="156"/>
                  </a:lnTo>
                  <a:lnTo>
                    <a:pt x="160" y="148"/>
                  </a:lnTo>
                  <a:lnTo>
                    <a:pt x="166" y="141"/>
                  </a:lnTo>
                  <a:lnTo>
                    <a:pt x="170" y="133"/>
                  </a:lnTo>
                  <a:lnTo>
                    <a:pt x="173" y="125"/>
                  </a:lnTo>
                  <a:lnTo>
                    <a:pt x="176" y="117"/>
                  </a:lnTo>
                  <a:lnTo>
                    <a:pt x="179" y="109"/>
                  </a:lnTo>
                  <a:lnTo>
                    <a:pt x="180" y="100"/>
                  </a:lnTo>
                  <a:lnTo>
                    <a:pt x="180" y="91"/>
                  </a:lnTo>
                  <a:lnTo>
                    <a:pt x="180" y="82"/>
                  </a:lnTo>
                  <a:lnTo>
                    <a:pt x="179" y="73"/>
                  </a:lnTo>
                  <a:lnTo>
                    <a:pt x="176" y="66"/>
                  </a:lnTo>
                  <a:lnTo>
                    <a:pt x="173" y="57"/>
                  </a:lnTo>
                  <a:lnTo>
                    <a:pt x="170" y="48"/>
                  </a:lnTo>
                  <a:lnTo>
                    <a:pt x="166" y="41"/>
                  </a:lnTo>
                  <a:lnTo>
                    <a:pt x="160" y="35"/>
                  </a:lnTo>
                  <a:lnTo>
                    <a:pt x="154" y="27"/>
                  </a:lnTo>
                  <a:lnTo>
                    <a:pt x="148" y="22"/>
                  </a:lnTo>
                  <a:lnTo>
                    <a:pt x="140" y="16"/>
                  </a:lnTo>
                  <a:lnTo>
                    <a:pt x="133" y="12"/>
                  </a:lnTo>
                  <a:lnTo>
                    <a:pt x="124" y="8"/>
                  </a:lnTo>
                  <a:lnTo>
                    <a:pt x="116" y="5"/>
                  </a:lnTo>
                  <a:lnTo>
                    <a:pt x="108" y="2"/>
                  </a:lnTo>
                  <a:lnTo>
                    <a:pt x="99" y="1"/>
                  </a:lnTo>
                  <a:lnTo>
                    <a:pt x="90" y="0"/>
                  </a:lnTo>
                  <a:lnTo>
                    <a:pt x="81" y="1"/>
                  </a:lnTo>
                  <a:lnTo>
                    <a:pt x="72" y="2"/>
                  </a:lnTo>
                  <a:lnTo>
                    <a:pt x="64" y="5"/>
                  </a:lnTo>
                  <a:lnTo>
                    <a:pt x="55" y="8"/>
                  </a:lnTo>
                  <a:lnTo>
                    <a:pt x="48" y="12"/>
                  </a:lnTo>
                  <a:lnTo>
                    <a:pt x="40" y="16"/>
                  </a:lnTo>
                  <a:lnTo>
                    <a:pt x="33" y="22"/>
                  </a:lnTo>
                  <a:lnTo>
                    <a:pt x="26" y="27"/>
                  </a:lnTo>
                  <a:close/>
                </a:path>
              </a:pathLst>
            </a:custGeom>
            <a:grpFill/>
            <a:ln w="9525">
              <a:solidFill>
                <a:schemeClr val="bg1"/>
              </a:solidFill>
              <a:round/>
              <a:headEnd/>
              <a:tailEnd/>
            </a:ln>
            <a:sp3d/>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sp>
        <p:nvSpPr>
          <p:cNvPr id="38" name="CasellaDiTesto 37"/>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160481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5" name="CasellaDiTesto 4"/>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6" name="Rectangle 157"/>
          <p:cNvSpPr/>
          <p:nvPr/>
        </p:nvSpPr>
        <p:spPr>
          <a:xfrm>
            <a:off x="-1742"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360000" algn="r" defTabSz="-895350"/>
            <a:r>
              <a:rPr lang="it-IT" sz="3200" b="1" dirty="0">
                <a:solidFill>
                  <a:prstClr val="white"/>
                </a:solidFill>
              </a:rPr>
              <a:t>COERENZA TRA CFU E CARICO DI LAVORO</a:t>
            </a:r>
            <a:endParaRPr lang="en-US" sz="3200" b="1" dirty="0">
              <a:solidFill>
                <a:prstClr val="white"/>
              </a:solidFill>
            </a:endParaRPr>
          </a:p>
        </p:txBody>
      </p:sp>
      <p:sp>
        <p:nvSpPr>
          <p:cNvPr id="3" name="Segnaposto contenuto 2"/>
          <p:cNvSpPr>
            <a:spLocks noGrp="1"/>
          </p:cNvSpPr>
          <p:nvPr>
            <p:ph idx="1"/>
          </p:nvPr>
        </p:nvSpPr>
        <p:spPr>
          <a:xfrm>
            <a:off x="1819894" y="1228313"/>
            <a:ext cx="7590806" cy="1142987"/>
          </a:xfrm>
        </p:spPr>
        <p:txBody>
          <a:bodyPr>
            <a:noAutofit/>
          </a:bodyPr>
          <a:lstStyle/>
          <a:p>
            <a:pPr marL="0" indent="0" algn="just">
              <a:buNone/>
            </a:pPr>
            <a:r>
              <a:rPr lang="it-IT" sz="1400" b="1" dirty="0">
                <a:solidFill>
                  <a:schemeClr val="tx2"/>
                </a:solidFill>
                <a:latin typeface="Century Gothic" panose="020B0502020202020204" pitchFamily="34" charset="0"/>
              </a:rPr>
              <a:t>Non sono previste procedure di valutazione della coerenza del carico didattico assegnato. </a:t>
            </a:r>
            <a:r>
              <a:rPr lang="it-IT" sz="1400" b="0" dirty="0">
                <a:solidFill>
                  <a:schemeClr val="tx1">
                    <a:lumMod val="75000"/>
                    <a:lumOff val="25000"/>
                  </a:schemeClr>
                </a:solidFill>
                <a:latin typeface="Century Gothic" panose="020B0502020202020204" pitchFamily="34" charset="0"/>
              </a:rPr>
              <a:t>I docenti lo ritengono adeguato ma senza particolari attenzioni o verifiche. Il giudizio dei discenti è ritenuto su questo tema poco obiettivo.</a:t>
            </a:r>
          </a:p>
        </p:txBody>
      </p:sp>
      <p:sp>
        <p:nvSpPr>
          <p:cNvPr id="2" name="Rettangolo 1"/>
          <p:cNvSpPr/>
          <p:nvPr/>
        </p:nvSpPr>
        <p:spPr>
          <a:xfrm>
            <a:off x="2005530" y="2381575"/>
            <a:ext cx="7566591" cy="461665"/>
          </a:xfrm>
          <a:prstGeom prst="rect">
            <a:avLst/>
          </a:prstGeom>
        </p:spPr>
        <p:txBody>
          <a:bodyPr wrap="square">
            <a:spAutoFit/>
          </a:bodyPr>
          <a:lstStyle/>
          <a:p>
            <a:pPr marL="811213" indent="-285750" algn="just" defTabSz="914400">
              <a:buFont typeface="Wingdings" panose="05000000000000000000" pitchFamily="2" charset="2"/>
              <a:buChar char="ü"/>
              <a:defRPr/>
            </a:pPr>
            <a:r>
              <a:rPr lang="it-IT" sz="1200" b="1" kern="0" dirty="0">
                <a:solidFill>
                  <a:schemeClr val="tx2"/>
                </a:solidFill>
                <a:latin typeface="Century Gothic" panose="020B0502020202020204" pitchFamily="34" charset="0"/>
              </a:rPr>
              <a:t>#C01: «Spesso i CFU sono ripartiti per una distribuzione di peso tra i docenti»</a:t>
            </a:r>
          </a:p>
          <a:p>
            <a:pPr marL="811213" indent="-285750" algn="just" defTabSz="914400">
              <a:buFont typeface="Wingdings" panose="05000000000000000000" pitchFamily="2" charset="2"/>
              <a:buChar char="ü"/>
              <a:defRPr/>
            </a:pPr>
            <a:r>
              <a:rPr lang="it-IT" sz="1200" b="1" kern="0" dirty="0">
                <a:solidFill>
                  <a:schemeClr val="tx2"/>
                </a:solidFill>
                <a:latin typeface="Century Gothic" panose="020B0502020202020204" pitchFamily="34" charset="0"/>
              </a:rPr>
              <a:t>#F02; «Mai abbastanza per i docenti, per gli studenti sempre troppo»</a:t>
            </a:r>
          </a:p>
        </p:txBody>
      </p:sp>
      <p:pic>
        <p:nvPicPr>
          <p:cNvPr id="30" name="Immagine 29"/>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7353" b="95098" l="0" r="100000">
                        <a14:foregroundMark x1="56863" y1="56373" x2="56863" y2="56373"/>
                      </a14:backgroundRemoval>
                    </a14:imgEffect>
                  </a14:imgLayer>
                </a14:imgProps>
              </a:ext>
            </a:extLst>
          </a:blip>
          <a:stretch>
            <a:fillRect/>
          </a:stretch>
        </p:blipFill>
        <p:spPr>
          <a:xfrm>
            <a:off x="1968848" y="2347940"/>
            <a:ext cx="451004" cy="495300"/>
          </a:xfrm>
          <a:prstGeom prst="rect">
            <a:avLst/>
          </a:prstGeom>
        </p:spPr>
      </p:pic>
      <p:sp>
        <p:nvSpPr>
          <p:cNvPr id="17" name="Rettangolo 16"/>
          <p:cNvSpPr/>
          <p:nvPr/>
        </p:nvSpPr>
        <p:spPr>
          <a:xfrm>
            <a:off x="2051165" y="4005406"/>
            <a:ext cx="7475320" cy="461665"/>
          </a:xfrm>
          <a:prstGeom prst="rect">
            <a:avLst/>
          </a:prstGeom>
        </p:spPr>
        <p:txBody>
          <a:bodyPr wrap="square">
            <a:spAutoFit/>
          </a:bodyPr>
          <a:lstStyle/>
          <a:p>
            <a:pPr marL="811213" indent="-285750" algn="just" defTabSz="914400">
              <a:buFont typeface="Wingdings" panose="05000000000000000000" pitchFamily="2" charset="2"/>
              <a:buChar char="ü"/>
              <a:defRPr/>
            </a:pPr>
            <a:r>
              <a:rPr lang="it-IT" sz="1200" b="1" kern="0" dirty="0">
                <a:solidFill>
                  <a:schemeClr val="tx2"/>
                </a:solidFill>
                <a:latin typeface="Century Gothic" panose="020B0502020202020204" pitchFamily="34" charset="0"/>
              </a:rPr>
              <a:t>#F05: «Hanno dato una misura delle pagine medie per un corso di 6 cfu (ma dieci pagine di Kant pesano molto di più di dieci pagine di un contemporaneo)…»</a:t>
            </a:r>
          </a:p>
        </p:txBody>
      </p:sp>
      <p:pic>
        <p:nvPicPr>
          <p:cNvPr id="18" name="Immagine 17"/>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7353" b="95098" l="0" r="100000">
                        <a14:foregroundMark x1="56863" y1="56373" x2="56863" y2="56373"/>
                      </a14:backgroundRemoval>
                    </a14:imgEffect>
                  </a14:imgLayer>
                </a14:imgProps>
              </a:ext>
            </a:extLst>
          </a:blip>
          <a:stretch>
            <a:fillRect/>
          </a:stretch>
        </p:blipFill>
        <p:spPr>
          <a:xfrm>
            <a:off x="1947242" y="4014444"/>
            <a:ext cx="451004" cy="495300"/>
          </a:xfrm>
          <a:prstGeom prst="rect">
            <a:avLst/>
          </a:prstGeom>
        </p:spPr>
      </p:pic>
      <p:sp>
        <p:nvSpPr>
          <p:cNvPr id="19" name="Rettangolo 18"/>
          <p:cNvSpPr/>
          <p:nvPr/>
        </p:nvSpPr>
        <p:spPr>
          <a:xfrm>
            <a:off x="1775765" y="3086040"/>
            <a:ext cx="7679064" cy="738664"/>
          </a:xfrm>
          <a:prstGeom prst="rect">
            <a:avLst/>
          </a:prstGeom>
        </p:spPr>
        <p:txBody>
          <a:bodyPr wrap="square">
            <a:spAutoFit/>
          </a:bodyPr>
          <a:lstStyle/>
          <a:p>
            <a:pPr algn="just"/>
            <a:r>
              <a:rPr lang="it-IT" sz="1400" dirty="0">
                <a:solidFill>
                  <a:schemeClr val="tx1">
                    <a:lumMod val="75000"/>
                    <a:lumOff val="25000"/>
                  </a:schemeClr>
                </a:solidFill>
                <a:latin typeface="Century Gothic" panose="020B0502020202020204" pitchFamily="34" charset="0"/>
              </a:rPr>
              <a:t>La valutazione della </a:t>
            </a:r>
            <a:r>
              <a:rPr lang="it-IT" sz="1400" b="1" dirty="0">
                <a:solidFill>
                  <a:schemeClr val="tx2"/>
                </a:solidFill>
                <a:latin typeface="Century Gothic" panose="020B0502020202020204" pitchFamily="34" charset="0"/>
              </a:rPr>
              <a:t>congruità rimane nella sfera di autonomia del docente</a:t>
            </a:r>
            <a:r>
              <a:rPr lang="it-IT" sz="1400" dirty="0">
                <a:solidFill>
                  <a:schemeClr val="tx2"/>
                </a:solidFill>
                <a:latin typeface="Century Gothic" panose="020B0502020202020204" pitchFamily="34" charset="0"/>
              </a:rPr>
              <a:t>.</a:t>
            </a:r>
            <a:r>
              <a:rPr lang="it-IT" sz="1400" dirty="0">
                <a:latin typeface="Century Gothic" panose="020B0502020202020204" pitchFamily="34" charset="0"/>
              </a:rPr>
              <a:t> </a:t>
            </a:r>
            <a:r>
              <a:rPr lang="it-IT" sz="1400" dirty="0">
                <a:solidFill>
                  <a:schemeClr val="tx1">
                    <a:lumMod val="75000"/>
                    <a:lumOff val="25000"/>
                  </a:schemeClr>
                </a:solidFill>
                <a:latin typeface="Century Gothic" panose="020B0502020202020204" pitchFamily="34" charset="0"/>
              </a:rPr>
              <a:t>In taluni Atenei è stato ipotizzato di connettere il numero di CFU al numero di pagine di materiale anche se prevale una opinione critica di fronte a queste iniziative.  </a:t>
            </a:r>
          </a:p>
        </p:txBody>
      </p:sp>
      <p:sp>
        <p:nvSpPr>
          <p:cNvPr id="7"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Segnaposto numero diapositiva 21"/>
          <p:cNvSpPr txBox="1">
            <a:spLocks/>
          </p:cNvSpPr>
          <p:nvPr/>
        </p:nvSpPr>
        <p:spPr>
          <a:xfrm>
            <a:off x="7099300" y="6492278"/>
            <a:ext cx="2311400" cy="365125"/>
          </a:xfrm>
          <a:prstGeom prst="rect">
            <a:avLst/>
          </a:prstGeom>
        </p:spPr>
        <p:txBody>
          <a:bodyPr vert="horz" lIns="91440" tIns="45720" rIns="91440" bIns="45720" rtlCol="0" anchor="ctr"/>
          <a:lstStyle>
            <a:defPPr>
              <a:defRPr lang="it-IT"/>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C837CB-510E-614E-B952-54F87DF1F630}" type="slidenum">
              <a:rPr lang="it-IT" smtClean="0"/>
              <a:pPr/>
              <a:t>19</a:t>
            </a:fld>
            <a:endParaRPr lang="it-IT"/>
          </a:p>
        </p:txBody>
      </p:sp>
      <p:sp>
        <p:nvSpPr>
          <p:cNvPr id="51" name="Freeform 5"/>
          <p:cNvSpPr>
            <a:spLocks/>
          </p:cNvSpPr>
          <p:nvPr/>
        </p:nvSpPr>
        <p:spPr bwMode="auto">
          <a:xfrm>
            <a:off x="611448" y="6605515"/>
            <a:ext cx="9360000"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Segnaposto numero diapositiva 3"/>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19</a:t>
            </a:fld>
            <a:endParaRPr lang="it-IT" dirty="0">
              <a:latin typeface="Calibri Light" pitchFamily="34" charset="0"/>
            </a:endParaRPr>
          </a:p>
        </p:txBody>
      </p:sp>
      <p:sp>
        <p:nvSpPr>
          <p:cNvPr id="53"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COORDINAMENTO  TRA DOCENTI</a:t>
            </a:r>
          </a:p>
        </p:txBody>
      </p:sp>
      <p:sp>
        <p:nvSpPr>
          <p:cNvPr id="24" name="Freeform 25"/>
          <p:cNvSpPr>
            <a:spLocks noChangeAspect="1"/>
          </p:cNvSpPr>
          <p:nvPr/>
        </p:nvSpPr>
        <p:spPr bwMode="auto">
          <a:xfrm>
            <a:off x="103949" y="5066488"/>
            <a:ext cx="1354609" cy="2368307"/>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rgbClr val="D2527F">
              <a:alpha val="80000"/>
            </a:srgbClr>
          </a:solidFill>
          <a:ln w="3175" cap="flat" cmpd="sng">
            <a:noFill/>
            <a:prstDash val="solid"/>
            <a:round/>
            <a:headEnd type="none" w="med" len="med"/>
            <a:tailEnd type="none" w="med" len="med"/>
          </a:ln>
          <a:effectLst>
            <a:outerShdw blurRad="25400" dist="38100" dir="2400000" algn="ctr" rotWithShape="0">
              <a:prstClr val="black">
                <a:alpha val="10000"/>
              </a:prstClr>
            </a:outerShdw>
          </a:effectLst>
          <a:scene3d>
            <a:camera prst="orthographicFront">
              <a:rot lat="3000000" lon="1200000" rev="2400000"/>
            </a:camera>
            <a:lightRig rig="threePt" dir="t"/>
          </a:scene3d>
          <a:sp3d/>
        </p:spPr>
        <p:txBody>
          <a:bodyPr/>
          <a:lstStyle/>
          <a:p>
            <a:pPr fontAlgn="auto">
              <a:spcBef>
                <a:spcPts val="0"/>
              </a:spcBef>
              <a:spcAft>
                <a:spcPts val="0"/>
              </a:spcAft>
              <a:defRPr/>
            </a:pPr>
            <a:endParaRPr lang="da-DK" kern="0">
              <a:solidFill>
                <a:sysClr val="windowText" lastClr="000000">
                  <a:lumMod val="95000"/>
                  <a:lumOff val="5000"/>
                </a:sysClr>
              </a:solidFill>
              <a:latin typeface="Century Gothic" panose="020B0502020202020204" pitchFamily="34" charset="0"/>
            </a:endParaRPr>
          </a:p>
        </p:txBody>
      </p:sp>
      <p:grpSp>
        <p:nvGrpSpPr>
          <p:cNvPr id="25" name="Group 90"/>
          <p:cNvGrpSpPr>
            <a:grpSpLocks noChangeAspect="1"/>
          </p:cNvGrpSpPr>
          <p:nvPr/>
        </p:nvGrpSpPr>
        <p:grpSpPr>
          <a:xfrm>
            <a:off x="304681" y="5825472"/>
            <a:ext cx="666291" cy="505330"/>
            <a:chOff x="882650" y="830263"/>
            <a:chExt cx="282576" cy="214312"/>
          </a:xfrm>
          <a:solidFill>
            <a:schemeClr val="bg1"/>
          </a:solidFill>
          <a:scene3d>
            <a:camera prst="orthographicFront">
              <a:rot lat="3000000" lon="1200000" rev="2400000"/>
            </a:camera>
            <a:lightRig rig="threePt" dir="t"/>
          </a:scene3d>
        </p:grpSpPr>
        <p:sp>
          <p:nvSpPr>
            <p:cNvPr id="26" name="Freeform 36"/>
            <p:cNvSpPr>
              <a:spLocks/>
            </p:cNvSpPr>
            <p:nvPr/>
          </p:nvSpPr>
          <p:spPr bwMode="auto">
            <a:xfrm>
              <a:off x="882650" y="830263"/>
              <a:ext cx="222250" cy="142875"/>
            </a:xfrm>
            <a:custGeom>
              <a:avLst/>
              <a:gdLst>
                <a:gd name="T0" fmla="*/ 258 w 700"/>
                <a:gd name="T1" fmla="*/ 292 h 448"/>
                <a:gd name="T2" fmla="*/ 258 w 700"/>
                <a:gd name="T3" fmla="*/ 283 h 448"/>
                <a:gd name="T4" fmla="*/ 252 w 700"/>
                <a:gd name="T5" fmla="*/ 277 h 448"/>
                <a:gd name="T6" fmla="*/ 245 w 700"/>
                <a:gd name="T7" fmla="*/ 272 h 448"/>
                <a:gd name="T8" fmla="*/ 236 w 700"/>
                <a:gd name="T9" fmla="*/ 275 h 448"/>
                <a:gd name="T10" fmla="*/ 130 w 700"/>
                <a:gd name="T11" fmla="*/ 398 h 448"/>
                <a:gd name="T12" fmla="*/ 127 w 700"/>
                <a:gd name="T13" fmla="*/ 357 h 448"/>
                <a:gd name="T14" fmla="*/ 129 w 700"/>
                <a:gd name="T15" fmla="*/ 315 h 448"/>
                <a:gd name="T16" fmla="*/ 137 w 700"/>
                <a:gd name="T17" fmla="*/ 275 h 448"/>
                <a:gd name="T18" fmla="*/ 150 w 700"/>
                <a:gd name="T19" fmla="*/ 235 h 448"/>
                <a:gd name="T20" fmla="*/ 168 w 700"/>
                <a:gd name="T21" fmla="*/ 195 h 448"/>
                <a:gd name="T22" fmla="*/ 194 w 700"/>
                <a:gd name="T23" fmla="*/ 157 h 448"/>
                <a:gd name="T24" fmla="*/ 225 w 700"/>
                <a:gd name="T25" fmla="*/ 121 h 448"/>
                <a:gd name="T26" fmla="*/ 261 w 700"/>
                <a:gd name="T27" fmla="*/ 91 h 448"/>
                <a:gd name="T28" fmla="*/ 300 w 700"/>
                <a:gd name="T29" fmla="*/ 66 h 448"/>
                <a:gd name="T30" fmla="*/ 343 w 700"/>
                <a:gd name="T31" fmla="*/ 47 h 448"/>
                <a:gd name="T32" fmla="*/ 394 w 700"/>
                <a:gd name="T33" fmla="*/ 34 h 448"/>
                <a:gd name="T34" fmla="*/ 456 w 700"/>
                <a:gd name="T35" fmla="*/ 31 h 448"/>
                <a:gd name="T36" fmla="*/ 517 w 700"/>
                <a:gd name="T37" fmla="*/ 40 h 448"/>
                <a:gd name="T38" fmla="*/ 575 w 700"/>
                <a:gd name="T39" fmla="*/ 60 h 448"/>
                <a:gd name="T40" fmla="*/ 628 w 700"/>
                <a:gd name="T41" fmla="*/ 91 h 448"/>
                <a:gd name="T42" fmla="*/ 675 w 700"/>
                <a:gd name="T43" fmla="*/ 133 h 448"/>
                <a:gd name="T44" fmla="*/ 682 w 700"/>
                <a:gd name="T45" fmla="*/ 138 h 448"/>
                <a:gd name="T46" fmla="*/ 691 w 700"/>
                <a:gd name="T47" fmla="*/ 138 h 448"/>
                <a:gd name="T48" fmla="*/ 697 w 700"/>
                <a:gd name="T49" fmla="*/ 133 h 448"/>
                <a:gd name="T50" fmla="*/ 700 w 700"/>
                <a:gd name="T51" fmla="*/ 125 h 448"/>
                <a:gd name="T52" fmla="*/ 698 w 700"/>
                <a:gd name="T53" fmla="*/ 117 h 448"/>
                <a:gd name="T54" fmla="*/ 664 w 700"/>
                <a:gd name="T55" fmla="*/ 81 h 448"/>
                <a:gd name="T56" fmla="*/ 608 w 700"/>
                <a:gd name="T57" fmla="*/ 43 h 448"/>
                <a:gd name="T58" fmla="*/ 546 w 700"/>
                <a:gd name="T59" fmla="*/ 15 h 448"/>
                <a:gd name="T60" fmla="*/ 480 w 700"/>
                <a:gd name="T61" fmla="*/ 1 h 448"/>
                <a:gd name="T62" fmla="*/ 412 w 700"/>
                <a:gd name="T63" fmla="*/ 1 h 448"/>
                <a:gd name="T64" fmla="*/ 350 w 700"/>
                <a:gd name="T65" fmla="*/ 13 h 448"/>
                <a:gd name="T66" fmla="*/ 303 w 700"/>
                <a:gd name="T67" fmla="*/ 31 h 448"/>
                <a:gd name="T68" fmla="*/ 258 w 700"/>
                <a:gd name="T69" fmla="*/ 57 h 448"/>
                <a:gd name="T70" fmla="*/ 217 w 700"/>
                <a:gd name="T71" fmla="*/ 88 h 448"/>
                <a:gd name="T72" fmla="*/ 180 w 700"/>
                <a:gd name="T73" fmla="*/ 125 h 448"/>
                <a:gd name="T74" fmla="*/ 150 w 700"/>
                <a:gd name="T75" fmla="*/ 168 h 448"/>
                <a:gd name="T76" fmla="*/ 116 w 700"/>
                <a:gd name="T77" fmla="*/ 240 h 448"/>
                <a:gd name="T78" fmla="*/ 99 w 700"/>
                <a:gd name="T79" fmla="*/ 317 h 448"/>
                <a:gd name="T80" fmla="*/ 28 w 700"/>
                <a:gd name="T81" fmla="*/ 267 h 448"/>
                <a:gd name="T82" fmla="*/ 22 w 700"/>
                <a:gd name="T83" fmla="*/ 262 h 448"/>
                <a:gd name="T84" fmla="*/ 13 w 700"/>
                <a:gd name="T85" fmla="*/ 261 h 448"/>
                <a:gd name="T86" fmla="*/ 4 w 700"/>
                <a:gd name="T87" fmla="*/ 265 h 448"/>
                <a:gd name="T88" fmla="*/ 0 w 700"/>
                <a:gd name="T89" fmla="*/ 272 h 448"/>
                <a:gd name="T90" fmla="*/ 1 w 700"/>
                <a:gd name="T91" fmla="*/ 281 h 448"/>
                <a:gd name="T92" fmla="*/ 111 w 700"/>
                <a:gd name="T93" fmla="*/ 443 h 448"/>
                <a:gd name="T94" fmla="*/ 115 w 700"/>
                <a:gd name="T95" fmla="*/ 446 h 448"/>
                <a:gd name="T96" fmla="*/ 119 w 700"/>
                <a:gd name="T97" fmla="*/ 448 h 448"/>
                <a:gd name="T98" fmla="*/ 121 w 700"/>
                <a:gd name="T99" fmla="*/ 448 h 448"/>
                <a:gd name="T100" fmla="*/ 123 w 700"/>
                <a:gd name="T101" fmla="*/ 448 h 448"/>
                <a:gd name="T102" fmla="*/ 126 w 700"/>
                <a:gd name="T103" fmla="*/ 446 h 448"/>
                <a:gd name="T104" fmla="*/ 130 w 700"/>
                <a:gd name="T105" fmla="*/ 445 h 448"/>
                <a:gd name="T106" fmla="*/ 133 w 700"/>
                <a:gd name="T107"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0" h="448">
                  <a:moveTo>
                    <a:pt x="254" y="297"/>
                  </a:moveTo>
                  <a:lnTo>
                    <a:pt x="256" y="295"/>
                  </a:lnTo>
                  <a:lnTo>
                    <a:pt x="258" y="292"/>
                  </a:lnTo>
                  <a:lnTo>
                    <a:pt x="258" y="288"/>
                  </a:lnTo>
                  <a:lnTo>
                    <a:pt x="258" y="286"/>
                  </a:lnTo>
                  <a:lnTo>
                    <a:pt x="258" y="283"/>
                  </a:lnTo>
                  <a:lnTo>
                    <a:pt x="256" y="281"/>
                  </a:lnTo>
                  <a:lnTo>
                    <a:pt x="254" y="279"/>
                  </a:lnTo>
                  <a:lnTo>
                    <a:pt x="252" y="277"/>
                  </a:lnTo>
                  <a:lnTo>
                    <a:pt x="250" y="275"/>
                  </a:lnTo>
                  <a:lnTo>
                    <a:pt x="247" y="273"/>
                  </a:lnTo>
                  <a:lnTo>
                    <a:pt x="245" y="272"/>
                  </a:lnTo>
                  <a:lnTo>
                    <a:pt x="241" y="272"/>
                  </a:lnTo>
                  <a:lnTo>
                    <a:pt x="238" y="273"/>
                  </a:lnTo>
                  <a:lnTo>
                    <a:pt x="236" y="275"/>
                  </a:lnTo>
                  <a:lnTo>
                    <a:pt x="234" y="276"/>
                  </a:lnTo>
                  <a:lnTo>
                    <a:pt x="232" y="278"/>
                  </a:lnTo>
                  <a:lnTo>
                    <a:pt x="130" y="398"/>
                  </a:lnTo>
                  <a:lnTo>
                    <a:pt x="129" y="385"/>
                  </a:lnTo>
                  <a:lnTo>
                    <a:pt x="128" y="371"/>
                  </a:lnTo>
                  <a:lnTo>
                    <a:pt x="127" y="357"/>
                  </a:lnTo>
                  <a:lnTo>
                    <a:pt x="127" y="343"/>
                  </a:lnTo>
                  <a:lnTo>
                    <a:pt x="128" y="329"/>
                  </a:lnTo>
                  <a:lnTo>
                    <a:pt x="129" y="315"/>
                  </a:lnTo>
                  <a:lnTo>
                    <a:pt x="131" y="301"/>
                  </a:lnTo>
                  <a:lnTo>
                    <a:pt x="134" y="288"/>
                  </a:lnTo>
                  <a:lnTo>
                    <a:pt x="137" y="275"/>
                  </a:lnTo>
                  <a:lnTo>
                    <a:pt x="141" y="261"/>
                  </a:lnTo>
                  <a:lnTo>
                    <a:pt x="145" y="248"/>
                  </a:lnTo>
                  <a:lnTo>
                    <a:pt x="150" y="235"/>
                  </a:lnTo>
                  <a:lnTo>
                    <a:pt x="156" y="221"/>
                  </a:lnTo>
                  <a:lnTo>
                    <a:pt x="162" y="208"/>
                  </a:lnTo>
                  <a:lnTo>
                    <a:pt x="168" y="195"/>
                  </a:lnTo>
                  <a:lnTo>
                    <a:pt x="176" y="183"/>
                  </a:lnTo>
                  <a:lnTo>
                    <a:pt x="185" y="169"/>
                  </a:lnTo>
                  <a:lnTo>
                    <a:pt x="194" y="157"/>
                  </a:lnTo>
                  <a:lnTo>
                    <a:pt x="204" y="145"/>
                  </a:lnTo>
                  <a:lnTo>
                    <a:pt x="215" y="133"/>
                  </a:lnTo>
                  <a:lnTo>
                    <a:pt x="225" y="121"/>
                  </a:lnTo>
                  <a:lnTo>
                    <a:pt x="237" y="110"/>
                  </a:lnTo>
                  <a:lnTo>
                    <a:pt x="249" y="101"/>
                  </a:lnTo>
                  <a:lnTo>
                    <a:pt x="261" y="91"/>
                  </a:lnTo>
                  <a:lnTo>
                    <a:pt x="274" y="83"/>
                  </a:lnTo>
                  <a:lnTo>
                    <a:pt x="288" y="74"/>
                  </a:lnTo>
                  <a:lnTo>
                    <a:pt x="300" y="66"/>
                  </a:lnTo>
                  <a:lnTo>
                    <a:pt x="314" y="59"/>
                  </a:lnTo>
                  <a:lnTo>
                    <a:pt x="328" y="53"/>
                  </a:lnTo>
                  <a:lnTo>
                    <a:pt x="343" y="47"/>
                  </a:lnTo>
                  <a:lnTo>
                    <a:pt x="358" y="43"/>
                  </a:lnTo>
                  <a:lnTo>
                    <a:pt x="373" y="39"/>
                  </a:lnTo>
                  <a:lnTo>
                    <a:pt x="394" y="34"/>
                  </a:lnTo>
                  <a:lnTo>
                    <a:pt x="414" y="32"/>
                  </a:lnTo>
                  <a:lnTo>
                    <a:pt x="436" y="31"/>
                  </a:lnTo>
                  <a:lnTo>
                    <a:pt x="456" y="31"/>
                  </a:lnTo>
                  <a:lnTo>
                    <a:pt x="476" y="32"/>
                  </a:lnTo>
                  <a:lnTo>
                    <a:pt x="497" y="35"/>
                  </a:lnTo>
                  <a:lnTo>
                    <a:pt x="517" y="40"/>
                  </a:lnTo>
                  <a:lnTo>
                    <a:pt x="536" y="45"/>
                  </a:lnTo>
                  <a:lnTo>
                    <a:pt x="556" y="51"/>
                  </a:lnTo>
                  <a:lnTo>
                    <a:pt x="575" y="60"/>
                  </a:lnTo>
                  <a:lnTo>
                    <a:pt x="593" y="69"/>
                  </a:lnTo>
                  <a:lnTo>
                    <a:pt x="611" y="79"/>
                  </a:lnTo>
                  <a:lnTo>
                    <a:pt x="628" y="91"/>
                  </a:lnTo>
                  <a:lnTo>
                    <a:pt x="645" y="104"/>
                  </a:lnTo>
                  <a:lnTo>
                    <a:pt x="660" y="118"/>
                  </a:lnTo>
                  <a:lnTo>
                    <a:pt x="675" y="133"/>
                  </a:lnTo>
                  <a:lnTo>
                    <a:pt x="677" y="136"/>
                  </a:lnTo>
                  <a:lnTo>
                    <a:pt x="679" y="137"/>
                  </a:lnTo>
                  <a:lnTo>
                    <a:pt x="682" y="138"/>
                  </a:lnTo>
                  <a:lnTo>
                    <a:pt x="684" y="139"/>
                  </a:lnTo>
                  <a:lnTo>
                    <a:pt x="688" y="139"/>
                  </a:lnTo>
                  <a:lnTo>
                    <a:pt x="691" y="138"/>
                  </a:lnTo>
                  <a:lnTo>
                    <a:pt x="693" y="137"/>
                  </a:lnTo>
                  <a:lnTo>
                    <a:pt x="695" y="135"/>
                  </a:lnTo>
                  <a:lnTo>
                    <a:pt x="697" y="133"/>
                  </a:lnTo>
                  <a:lnTo>
                    <a:pt x="699" y="131"/>
                  </a:lnTo>
                  <a:lnTo>
                    <a:pt x="700" y="128"/>
                  </a:lnTo>
                  <a:lnTo>
                    <a:pt x="700" y="125"/>
                  </a:lnTo>
                  <a:lnTo>
                    <a:pt x="700" y="122"/>
                  </a:lnTo>
                  <a:lnTo>
                    <a:pt x="699" y="119"/>
                  </a:lnTo>
                  <a:lnTo>
                    <a:pt x="698" y="117"/>
                  </a:lnTo>
                  <a:lnTo>
                    <a:pt x="697" y="114"/>
                  </a:lnTo>
                  <a:lnTo>
                    <a:pt x="681" y="96"/>
                  </a:lnTo>
                  <a:lnTo>
                    <a:pt x="664" y="81"/>
                  </a:lnTo>
                  <a:lnTo>
                    <a:pt x="646" y="68"/>
                  </a:lnTo>
                  <a:lnTo>
                    <a:pt x="628" y="54"/>
                  </a:lnTo>
                  <a:lnTo>
                    <a:pt x="608" y="43"/>
                  </a:lnTo>
                  <a:lnTo>
                    <a:pt x="588" y="32"/>
                  </a:lnTo>
                  <a:lnTo>
                    <a:pt x="567" y="24"/>
                  </a:lnTo>
                  <a:lnTo>
                    <a:pt x="546" y="15"/>
                  </a:lnTo>
                  <a:lnTo>
                    <a:pt x="525" y="10"/>
                  </a:lnTo>
                  <a:lnTo>
                    <a:pt x="502" y="4"/>
                  </a:lnTo>
                  <a:lnTo>
                    <a:pt x="480" y="1"/>
                  </a:lnTo>
                  <a:lnTo>
                    <a:pt x="457" y="0"/>
                  </a:lnTo>
                  <a:lnTo>
                    <a:pt x="434" y="0"/>
                  </a:lnTo>
                  <a:lnTo>
                    <a:pt x="412" y="1"/>
                  </a:lnTo>
                  <a:lnTo>
                    <a:pt x="389" y="4"/>
                  </a:lnTo>
                  <a:lnTo>
                    <a:pt x="366" y="9"/>
                  </a:lnTo>
                  <a:lnTo>
                    <a:pt x="350" y="13"/>
                  </a:lnTo>
                  <a:lnTo>
                    <a:pt x="334" y="18"/>
                  </a:lnTo>
                  <a:lnTo>
                    <a:pt x="318" y="25"/>
                  </a:lnTo>
                  <a:lnTo>
                    <a:pt x="303" y="31"/>
                  </a:lnTo>
                  <a:lnTo>
                    <a:pt x="286" y="39"/>
                  </a:lnTo>
                  <a:lnTo>
                    <a:pt x="271" y="47"/>
                  </a:lnTo>
                  <a:lnTo>
                    <a:pt x="258" y="57"/>
                  </a:lnTo>
                  <a:lnTo>
                    <a:pt x="244" y="66"/>
                  </a:lnTo>
                  <a:lnTo>
                    <a:pt x="230" y="77"/>
                  </a:lnTo>
                  <a:lnTo>
                    <a:pt x="217" y="88"/>
                  </a:lnTo>
                  <a:lnTo>
                    <a:pt x="204" y="100"/>
                  </a:lnTo>
                  <a:lnTo>
                    <a:pt x="192" y="113"/>
                  </a:lnTo>
                  <a:lnTo>
                    <a:pt x="180" y="125"/>
                  </a:lnTo>
                  <a:lnTo>
                    <a:pt x="170" y="139"/>
                  </a:lnTo>
                  <a:lnTo>
                    <a:pt x="160" y="153"/>
                  </a:lnTo>
                  <a:lnTo>
                    <a:pt x="150" y="168"/>
                  </a:lnTo>
                  <a:lnTo>
                    <a:pt x="136" y="192"/>
                  </a:lnTo>
                  <a:lnTo>
                    <a:pt x="126" y="216"/>
                  </a:lnTo>
                  <a:lnTo>
                    <a:pt x="116" y="240"/>
                  </a:lnTo>
                  <a:lnTo>
                    <a:pt x="108" y="266"/>
                  </a:lnTo>
                  <a:lnTo>
                    <a:pt x="102" y="292"/>
                  </a:lnTo>
                  <a:lnTo>
                    <a:pt x="99" y="317"/>
                  </a:lnTo>
                  <a:lnTo>
                    <a:pt x="97" y="343"/>
                  </a:lnTo>
                  <a:lnTo>
                    <a:pt x="97" y="370"/>
                  </a:lnTo>
                  <a:lnTo>
                    <a:pt x="28" y="267"/>
                  </a:lnTo>
                  <a:lnTo>
                    <a:pt x="26" y="265"/>
                  </a:lnTo>
                  <a:lnTo>
                    <a:pt x="24" y="263"/>
                  </a:lnTo>
                  <a:lnTo>
                    <a:pt x="22" y="262"/>
                  </a:lnTo>
                  <a:lnTo>
                    <a:pt x="18" y="261"/>
                  </a:lnTo>
                  <a:lnTo>
                    <a:pt x="15" y="261"/>
                  </a:lnTo>
                  <a:lnTo>
                    <a:pt x="13" y="261"/>
                  </a:lnTo>
                  <a:lnTo>
                    <a:pt x="10" y="262"/>
                  </a:lnTo>
                  <a:lnTo>
                    <a:pt x="7" y="263"/>
                  </a:lnTo>
                  <a:lnTo>
                    <a:pt x="4" y="265"/>
                  </a:lnTo>
                  <a:lnTo>
                    <a:pt x="3" y="267"/>
                  </a:lnTo>
                  <a:lnTo>
                    <a:pt x="1" y="269"/>
                  </a:lnTo>
                  <a:lnTo>
                    <a:pt x="0" y="272"/>
                  </a:lnTo>
                  <a:lnTo>
                    <a:pt x="0" y="276"/>
                  </a:lnTo>
                  <a:lnTo>
                    <a:pt x="0" y="278"/>
                  </a:lnTo>
                  <a:lnTo>
                    <a:pt x="1" y="281"/>
                  </a:lnTo>
                  <a:lnTo>
                    <a:pt x="3" y="284"/>
                  </a:lnTo>
                  <a:lnTo>
                    <a:pt x="108" y="441"/>
                  </a:lnTo>
                  <a:lnTo>
                    <a:pt x="111" y="443"/>
                  </a:lnTo>
                  <a:lnTo>
                    <a:pt x="113" y="445"/>
                  </a:lnTo>
                  <a:lnTo>
                    <a:pt x="114" y="446"/>
                  </a:lnTo>
                  <a:lnTo>
                    <a:pt x="115" y="446"/>
                  </a:lnTo>
                  <a:lnTo>
                    <a:pt x="117" y="447"/>
                  </a:lnTo>
                  <a:lnTo>
                    <a:pt x="118" y="448"/>
                  </a:lnTo>
                  <a:lnTo>
                    <a:pt x="119" y="448"/>
                  </a:lnTo>
                  <a:lnTo>
                    <a:pt x="120" y="448"/>
                  </a:lnTo>
                  <a:lnTo>
                    <a:pt x="121" y="448"/>
                  </a:lnTo>
                  <a:lnTo>
                    <a:pt x="121" y="448"/>
                  </a:lnTo>
                  <a:lnTo>
                    <a:pt x="122" y="448"/>
                  </a:lnTo>
                  <a:lnTo>
                    <a:pt x="123" y="448"/>
                  </a:lnTo>
                  <a:lnTo>
                    <a:pt x="123" y="448"/>
                  </a:lnTo>
                  <a:lnTo>
                    <a:pt x="125" y="448"/>
                  </a:lnTo>
                  <a:lnTo>
                    <a:pt x="125" y="447"/>
                  </a:lnTo>
                  <a:lnTo>
                    <a:pt x="126" y="446"/>
                  </a:lnTo>
                  <a:lnTo>
                    <a:pt x="128" y="446"/>
                  </a:lnTo>
                  <a:lnTo>
                    <a:pt x="130" y="445"/>
                  </a:lnTo>
                  <a:lnTo>
                    <a:pt x="130" y="445"/>
                  </a:lnTo>
                  <a:lnTo>
                    <a:pt x="130" y="445"/>
                  </a:lnTo>
                  <a:lnTo>
                    <a:pt x="132" y="444"/>
                  </a:lnTo>
                  <a:lnTo>
                    <a:pt x="133" y="442"/>
                  </a:lnTo>
                  <a:lnTo>
                    <a:pt x="254" y="297"/>
                  </a:lnTo>
                  <a:close/>
                </a:path>
              </a:pathLst>
            </a:custGeom>
            <a:grpFill/>
            <a:ln w="9525">
              <a:solidFill>
                <a:schemeClr val="bg1"/>
              </a:solidFill>
              <a:round/>
              <a:headEnd/>
              <a:tailEnd/>
            </a:ln>
            <a:sp3d/>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7" name="Freeform 37"/>
            <p:cNvSpPr>
              <a:spLocks/>
            </p:cNvSpPr>
            <p:nvPr/>
          </p:nvSpPr>
          <p:spPr bwMode="auto">
            <a:xfrm>
              <a:off x="947738" y="914400"/>
              <a:ext cx="217488" cy="130175"/>
            </a:xfrm>
            <a:custGeom>
              <a:avLst/>
              <a:gdLst>
                <a:gd name="T0" fmla="*/ 575 w 685"/>
                <a:gd name="T1" fmla="*/ 4 h 410"/>
                <a:gd name="T2" fmla="*/ 565 w 685"/>
                <a:gd name="T3" fmla="*/ 0 h 410"/>
                <a:gd name="T4" fmla="*/ 555 w 685"/>
                <a:gd name="T5" fmla="*/ 3 h 410"/>
                <a:gd name="T6" fmla="*/ 430 w 685"/>
                <a:gd name="T7" fmla="*/ 153 h 410"/>
                <a:gd name="T8" fmla="*/ 428 w 685"/>
                <a:gd name="T9" fmla="*/ 162 h 410"/>
                <a:gd name="T10" fmla="*/ 431 w 685"/>
                <a:gd name="T11" fmla="*/ 170 h 410"/>
                <a:gd name="T12" fmla="*/ 444 w 685"/>
                <a:gd name="T13" fmla="*/ 176 h 410"/>
                <a:gd name="T14" fmla="*/ 452 w 685"/>
                <a:gd name="T15" fmla="*/ 173 h 410"/>
                <a:gd name="T16" fmla="*/ 553 w 685"/>
                <a:gd name="T17" fmla="*/ 66 h 410"/>
                <a:gd name="T18" fmla="*/ 551 w 685"/>
                <a:gd name="T19" fmla="*/ 107 h 410"/>
                <a:gd name="T20" fmla="*/ 542 w 685"/>
                <a:gd name="T21" fmla="*/ 147 h 410"/>
                <a:gd name="T22" fmla="*/ 530 w 685"/>
                <a:gd name="T23" fmla="*/ 184 h 410"/>
                <a:gd name="T24" fmla="*/ 512 w 685"/>
                <a:gd name="T25" fmla="*/ 221 h 410"/>
                <a:gd name="T26" fmla="*/ 490 w 685"/>
                <a:gd name="T27" fmla="*/ 254 h 410"/>
                <a:gd name="T28" fmla="*/ 464 w 685"/>
                <a:gd name="T29" fmla="*/ 284 h 410"/>
                <a:gd name="T30" fmla="*/ 434 w 685"/>
                <a:gd name="T31" fmla="*/ 312 h 410"/>
                <a:gd name="T32" fmla="*/ 402 w 685"/>
                <a:gd name="T33" fmla="*/ 336 h 410"/>
                <a:gd name="T34" fmla="*/ 365 w 685"/>
                <a:gd name="T35" fmla="*/ 354 h 410"/>
                <a:gd name="T36" fmla="*/ 326 w 685"/>
                <a:gd name="T37" fmla="*/ 368 h 410"/>
                <a:gd name="T38" fmla="*/ 273 w 685"/>
                <a:gd name="T39" fmla="*/ 379 h 410"/>
                <a:gd name="T40" fmla="*/ 215 w 685"/>
                <a:gd name="T41" fmla="*/ 379 h 410"/>
                <a:gd name="T42" fmla="*/ 158 w 685"/>
                <a:gd name="T43" fmla="*/ 368 h 410"/>
                <a:gd name="T44" fmla="*/ 105 w 685"/>
                <a:gd name="T45" fmla="*/ 347 h 410"/>
                <a:gd name="T46" fmla="*/ 56 w 685"/>
                <a:gd name="T47" fmla="*/ 316 h 410"/>
                <a:gd name="T48" fmla="*/ 23 w 685"/>
                <a:gd name="T49" fmla="*/ 288 h 410"/>
                <a:gd name="T50" fmla="*/ 15 w 685"/>
                <a:gd name="T51" fmla="*/ 286 h 410"/>
                <a:gd name="T52" fmla="*/ 6 w 685"/>
                <a:gd name="T53" fmla="*/ 288 h 410"/>
                <a:gd name="T54" fmla="*/ 1 w 685"/>
                <a:gd name="T55" fmla="*/ 296 h 410"/>
                <a:gd name="T56" fmla="*/ 0 w 685"/>
                <a:gd name="T57" fmla="*/ 305 h 410"/>
                <a:gd name="T58" fmla="*/ 4 w 685"/>
                <a:gd name="T59" fmla="*/ 312 h 410"/>
                <a:gd name="T60" fmla="*/ 43 w 685"/>
                <a:gd name="T61" fmla="*/ 344 h 410"/>
                <a:gd name="T62" fmla="*/ 84 w 685"/>
                <a:gd name="T63" fmla="*/ 371 h 410"/>
                <a:gd name="T64" fmla="*/ 130 w 685"/>
                <a:gd name="T65" fmla="*/ 390 h 410"/>
                <a:gd name="T66" fmla="*/ 176 w 685"/>
                <a:gd name="T67" fmla="*/ 403 h 410"/>
                <a:gd name="T68" fmla="*/ 225 w 685"/>
                <a:gd name="T69" fmla="*/ 409 h 410"/>
                <a:gd name="T70" fmla="*/ 281 w 685"/>
                <a:gd name="T71" fmla="*/ 408 h 410"/>
                <a:gd name="T72" fmla="*/ 333 w 685"/>
                <a:gd name="T73" fmla="*/ 397 h 410"/>
                <a:gd name="T74" fmla="*/ 375 w 685"/>
                <a:gd name="T75" fmla="*/ 382 h 410"/>
                <a:gd name="T76" fmla="*/ 414 w 685"/>
                <a:gd name="T77" fmla="*/ 362 h 410"/>
                <a:gd name="T78" fmla="*/ 448 w 685"/>
                <a:gd name="T79" fmla="*/ 339 h 410"/>
                <a:gd name="T80" fmla="*/ 480 w 685"/>
                <a:gd name="T81" fmla="*/ 311 h 410"/>
                <a:gd name="T82" fmla="*/ 508 w 685"/>
                <a:gd name="T83" fmla="*/ 279 h 410"/>
                <a:gd name="T84" fmla="*/ 533 w 685"/>
                <a:gd name="T85" fmla="*/ 245 h 410"/>
                <a:gd name="T86" fmla="*/ 552 w 685"/>
                <a:gd name="T87" fmla="*/ 207 h 410"/>
                <a:gd name="T88" fmla="*/ 568 w 685"/>
                <a:gd name="T89" fmla="*/ 168 h 410"/>
                <a:gd name="T90" fmla="*/ 578 w 685"/>
                <a:gd name="T91" fmla="*/ 127 h 410"/>
                <a:gd name="T92" fmla="*/ 583 w 685"/>
                <a:gd name="T93" fmla="*/ 85 h 410"/>
                <a:gd name="T94" fmla="*/ 660 w 685"/>
                <a:gd name="T95" fmla="*/ 183 h 410"/>
                <a:gd name="T96" fmla="*/ 670 w 685"/>
                <a:gd name="T97" fmla="*/ 188 h 410"/>
                <a:gd name="T98" fmla="*/ 681 w 685"/>
                <a:gd name="T99" fmla="*/ 183 h 410"/>
                <a:gd name="T100" fmla="*/ 685 w 685"/>
                <a:gd name="T101" fmla="*/ 176 h 410"/>
                <a:gd name="T102" fmla="*/ 684 w 685"/>
                <a:gd name="T103" fmla="*/ 16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5" h="410">
                  <a:moveTo>
                    <a:pt x="683" y="164"/>
                  </a:moveTo>
                  <a:lnTo>
                    <a:pt x="577" y="7"/>
                  </a:lnTo>
                  <a:lnTo>
                    <a:pt x="575" y="4"/>
                  </a:lnTo>
                  <a:lnTo>
                    <a:pt x="571" y="2"/>
                  </a:lnTo>
                  <a:lnTo>
                    <a:pt x="569" y="0"/>
                  </a:lnTo>
                  <a:lnTo>
                    <a:pt x="565" y="0"/>
                  </a:lnTo>
                  <a:lnTo>
                    <a:pt x="562" y="0"/>
                  </a:lnTo>
                  <a:lnTo>
                    <a:pt x="559" y="1"/>
                  </a:lnTo>
                  <a:lnTo>
                    <a:pt x="555" y="3"/>
                  </a:lnTo>
                  <a:lnTo>
                    <a:pt x="553" y="6"/>
                  </a:lnTo>
                  <a:lnTo>
                    <a:pt x="431" y="150"/>
                  </a:lnTo>
                  <a:lnTo>
                    <a:pt x="430" y="153"/>
                  </a:lnTo>
                  <a:lnTo>
                    <a:pt x="429" y="157"/>
                  </a:lnTo>
                  <a:lnTo>
                    <a:pt x="428" y="160"/>
                  </a:lnTo>
                  <a:lnTo>
                    <a:pt x="428" y="162"/>
                  </a:lnTo>
                  <a:lnTo>
                    <a:pt x="429" y="165"/>
                  </a:lnTo>
                  <a:lnTo>
                    <a:pt x="430" y="168"/>
                  </a:lnTo>
                  <a:lnTo>
                    <a:pt x="431" y="170"/>
                  </a:lnTo>
                  <a:lnTo>
                    <a:pt x="433" y="173"/>
                  </a:lnTo>
                  <a:lnTo>
                    <a:pt x="438" y="176"/>
                  </a:lnTo>
                  <a:lnTo>
                    <a:pt x="444" y="176"/>
                  </a:lnTo>
                  <a:lnTo>
                    <a:pt x="447" y="176"/>
                  </a:lnTo>
                  <a:lnTo>
                    <a:pt x="450" y="175"/>
                  </a:lnTo>
                  <a:lnTo>
                    <a:pt x="452" y="173"/>
                  </a:lnTo>
                  <a:lnTo>
                    <a:pt x="454" y="170"/>
                  </a:lnTo>
                  <a:lnTo>
                    <a:pt x="553" y="53"/>
                  </a:lnTo>
                  <a:lnTo>
                    <a:pt x="553" y="66"/>
                  </a:lnTo>
                  <a:lnTo>
                    <a:pt x="553" y="80"/>
                  </a:lnTo>
                  <a:lnTo>
                    <a:pt x="552" y="93"/>
                  </a:lnTo>
                  <a:lnTo>
                    <a:pt x="551" y="107"/>
                  </a:lnTo>
                  <a:lnTo>
                    <a:pt x="549" y="120"/>
                  </a:lnTo>
                  <a:lnTo>
                    <a:pt x="546" y="133"/>
                  </a:lnTo>
                  <a:lnTo>
                    <a:pt x="542" y="147"/>
                  </a:lnTo>
                  <a:lnTo>
                    <a:pt x="539" y="159"/>
                  </a:lnTo>
                  <a:lnTo>
                    <a:pt x="535" y="172"/>
                  </a:lnTo>
                  <a:lnTo>
                    <a:pt x="530" y="184"/>
                  </a:lnTo>
                  <a:lnTo>
                    <a:pt x="524" y="196"/>
                  </a:lnTo>
                  <a:lnTo>
                    <a:pt x="519" y="209"/>
                  </a:lnTo>
                  <a:lnTo>
                    <a:pt x="512" y="221"/>
                  </a:lnTo>
                  <a:lnTo>
                    <a:pt x="506" y="232"/>
                  </a:lnTo>
                  <a:lnTo>
                    <a:pt x="498" y="243"/>
                  </a:lnTo>
                  <a:lnTo>
                    <a:pt x="490" y="254"/>
                  </a:lnTo>
                  <a:lnTo>
                    <a:pt x="482" y="265"/>
                  </a:lnTo>
                  <a:lnTo>
                    <a:pt x="474" y="275"/>
                  </a:lnTo>
                  <a:lnTo>
                    <a:pt x="464" y="284"/>
                  </a:lnTo>
                  <a:lnTo>
                    <a:pt x="454" y="294"/>
                  </a:lnTo>
                  <a:lnTo>
                    <a:pt x="445" y="303"/>
                  </a:lnTo>
                  <a:lnTo>
                    <a:pt x="434" y="312"/>
                  </a:lnTo>
                  <a:lnTo>
                    <a:pt x="423" y="320"/>
                  </a:lnTo>
                  <a:lnTo>
                    <a:pt x="413" y="328"/>
                  </a:lnTo>
                  <a:lnTo>
                    <a:pt x="402" y="336"/>
                  </a:lnTo>
                  <a:lnTo>
                    <a:pt x="390" y="342"/>
                  </a:lnTo>
                  <a:lnTo>
                    <a:pt x="377" y="349"/>
                  </a:lnTo>
                  <a:lnTo>
                    <a:pt x="365" y="354"/>
                  </a:lnTo>
                  <a:lnTo>
                    <a:pt x="353" y="359"/>
                  </a:lnTo>
                  <a:lnTo>
                    <a:pt x="340" y="364"/>
                  </a:lnTo>
                  <a:lnTo>
                    <a:pt x="326" y="368"/>
                  </a:lnTo>
                  <a:lnTo>
                    <a:pt x="313" y="372"/>
                  </a:lnTo>
                  <a:lnTo>
                    <a:pt x="294" y="375"/>
                  </a:lnTo>
                  <a:lnTo>
                    <a:pt x="273" y="379"/>
                  </a:lnTo>
                  <a:lnTo>
                    <a:pt x="254" y="380"/>
                  </a:lnTo>
                  <a:lnTo>
                    <a:pt x="235" y="380"/>
                  </a:lnTo>
                  <a:lnTo>
                    <a:pt x="215" y="379"/>
                  </a:lnTo>
                  <a:lnTo>
                    <a:pt x="196" y="376"/>
                  </a:lnTo>
                  <a:lnTo>
                    <a:pt x="178" y="373"/>
                  </a:lnTo>
                  <a:lnTo>
                    <a:pt x="158" y="368"/>
                  </a:lnTo>
                  <a:lnTo>
                    <a:pt x="140" y="362"/>
                  </a:lnTo>
                  <a:lnTo>
                    <a:pt x="122" y="356"/>
                  </a:lnTo>
                  <a:lnTo>
                    <a:pt x="105" y="347"/>
                  </a:lnTo>
                  <a:lnTo>
                    <a:pt x="88" y="338"/>
                  </a:lnTo>
                  <a:lnTo>
                    <a:pt x="72" y="328"/>
                  </a:lnTo>
                  <a:lnTo>
                    <a:pt x="56" y="316"/>
                  </a:lnTo>
                  <a:lnTo>
                    <a:pt x="40" y="305"/>
                  </a:lnTo>
                  <a:lnTo>
                    <a:pt x="25" y="291"/>
                  </a:lnTo>
                  <a:lnTo>
                    <a:pt x="23" y="288"/>
                  </a:lnTo>
                  <a:lnTo>
                    <a:pt x="20" y="287"/>
                  </a:lnTo>
                  <a:lnTo>
                    <a:pt x="18" y="286"/>
                  </a:lnTo>
                  <a:lnTo>
                    <a:pt x="15" y="286"/>
                  </a:lnTo>
                  <a:lnTo>
                    <a:pt x="12" y="286"/>
                  </a:lnTo>
                  <a:lnTo>
                    <a:pt x="9" y="287"/>
                  </a:lnTo>
                  <a:lnTo>
                    <a:pt x="6" y="288"/>
                  </a:lnTo>
                  <a:lnTo>
                    <a:pt x="4" y="291"/>
                  </a:lnTo>
                  <a:lnTo>
                    <a:pt x="2" y="293"/>
                  </a:lnTo>
                  <a:lnTo>
                    <a:pt x="1" y="296"/>
                  </a:lnTo>
                  <a:lnTo>
                    <a:pt x="0" y="298"/>
                  </a:lnTo>
                  <a:lnTo>
                    <a:pt x="0" y="301"/>
                  </a:lnTo>
                  <a:lnTo>
                    <a:pt x="0" y="305"/>
                  </a:lnTo>
                  <a:lnTo>
                    <a:pt x="1" y="307"/>
                  </a:lnTo>
                  <a:lnTo>
                    <a:pt x="3" y="310"/>
                  </a:lnTo>
                  <a:lnTo>
                    <a:pt x="4" y="312"/>
                  </a:lnTo>
                  <a:lnTo>
                    <a:pt x="17" y="323"/>
                  </a:lnTo>
                  <a:lnTo>
                    <a:pt x="30" y="335"/>
                  </a:lnTo>
                  <a:lnTo>
                    <a:pt x="43" y="344"/>
                  </a:lnTo>
                  <a:lnTo>
                    <a:pt x="57" y="354"/>
                  </a:lnTo>
                  <a:lnTo>
                    <a:pt x="71" y="362"/>
                  </a:lnTo>
                  <a:lnTo>
                    <a:pt x="84" y="371"/>
                  </a:lnTo>
                  <a:lnTo>
                    <a:pt x="99" y="379"/>
                  </a:lnTo>
                  <a:lnTo>
                    <a:pt x="114" y="385"/>
                  </a:lnTo>
                  <a:lnTo>
                    <a:pt x="130" y="390"/>
                  </a:lnTo>
                  <a:lnTo>
                    <a:pt x="145" y="396"/>
                  </a:lnTo>
                  <a:lnTo>
                    <a:pt x="161" y="400"/>
                  </a:lnTo>
                  <a:lnTo>
                    <a:pt x="176" y="403"/>
                  </a:lnTo>
                  <a:lnTo>
                    <a:pt x="192" y="405"/>
                  </a:lnTo>
                  <a:lnTo>
                    <a:pt x="208" y="408"/>
                  </a:lnTo>
                  <a:lnTo>
                    <a:pt x="225" y="409"/>
                  </a:lnTo>
                  <a:lnTo>
                    <a:pt x="241" y="410"/>
                  </a:lnTo>
                  <a:lnTo>
                    <a:pt x="260" y="409"/>
                  </a:lnTo>
                  <a:lnTo>
                    <a:pt x="281" y="408"/>
                  </a:lnTo>
                  <a:lnTo>
                    <a:pt x="300" y="404"/>
                  </a:lnTo>
                  <a:lnTo>
                    <a:pt x="319" y="400"/>
                  </a:lnTo>
                  <a:lnTo>
                    <a:pt x="333" y="397"/>
                  </a:lnTo>
                  <a:lnTo>
                    <a:pt x="347" y="393"/>
                  </a:lnTo>
                  <a:lnTo>
                    <a:pt x="361" y="387"/>
                  </a:lnTo>
                  <a:lnTo>
                    <a:pt x="375" y="382"/>
                  </a:lnTo>
                  <a:lnTo>
                    <a:pt x="388" y="376"/>
                  </a:lnTo>
                  <a:lnTo>
                    <a:pt x="401" y="370"/>
                  </a:lnTo>
                  <a:lnTo>
                    <a:pt x="414" y="362"/>
                  </a:lnTo>
                  <a:lnTo>
                    <a:pt x="426" y="355"/>
                  </a:lnTo>
                  <a:lnTo>
                    <a:pt x="437" y="347"/>
                  </a:lnTo>
                  <a:lnTo>
                    <a:pt x="448" y="339"/>
                  </a:lnTo>
                  <a:lnTo>
                    <a:pt x="460" y="329"/>
                  </a:lnTo>
                  <a:lnTo>
                    <a:pt x="471" y="321"/>
                  </a:lnTo>
                  <a:lnTo>
                    <a:pt x="480" y="311"/>
                  </a:lnTo>
                  <a:lnTo>
                    <a:pt x="490" y="300"/>
                  </a:lnTo>
                  <a:lnTo>
                    <a:pt x="500" y="290"/>
                  </a:lnTo>
                  <a:lnTo>
                    <a:pt x="508" y="279"/>
                  </a:lnTo>
                  <a:lnTo>
                    <a:pt x="517" y="268"/>
                  </a:lnTo>
                  <a:lnTo>
                    <a:pt x="525" y="256"/>
                  </a:lnTo>
                  <a:lnTo>
                    <a:pt x="533" y="245"/>
                  </a:lnTo>
                  <a:lnTo>
                    <a:pt x="540" y="233"/>
                  </a:lnTo>
                  <a:lnTo>
                    <a:pt x="547" y="220"/>
                  </a:lnTo>
                  <a:lnTo>
                    <a:pt x="552" y="207"/>
                  </a:lnTo>
                  <a:lnTo>
                    <a:pt x="559" y="194"/>
                  </a:lnTo>
                  <a:lnTo>
                    <a:pt x="563" y="181"/>
                  </a:lnTo>
                  <a:lnTo>
                    <a:pt x="568" y="168"/>
                  </a:lnTo>
                  <a:lnTo>
                    <a:pt x="571" y="154"/>
                  </a:lnTo>
                  <a:lnTo>
                    <a:pt x="576" y="140"/>
                  </a:lnTo>
                  <a:lnTo>
                    <a:pt x="578" y="127"/>
                  </a:lnTo>
                  <a:lnTo>
                    <a:pt x="580" y="113"/>
                  </a:lnTo>
                  <a:lnTo>
                    <a:pt x="582" y="99"/>
                  </a:lnTo>
                  <a:lnTo>
                    <a:pt x="583" y="85"/>
                  </a:lnTo>
                  <a:lnTo>
                    <a:pt x="583" y="71"/>
                  </a:lnTo>
                  <a:lnTo>
                    <a:pt x="658" y="180"/>
                  </a:lnTo>
                  <a:lnTo>
                    <a:pt x="660" y="183"/>
                  </a:lnTo>
                  <a:lnTo>
                    <a:pt x="664" y="186"/>
                  </a:lnTo>
                  <a:lnTo>
                    <a:pt x="667" y="188"/>
                  </a:lnTo>
                  <a:lnTo>
                    <a:pt x="670" y="188"/>
                  </a:lnTo>
                  <a:lnTo>
                    <a:pt x="674" y="188"/>
                  </a:lnTo>
                  <a:lnTo>
                    <a:pt x="679" y="186"/>
                  </a:lnTo>
                  <a:lnTo>
                    <a:pt x="681" y="183"/>
                  </a:lnTo>
                  <a:lnTo>
                    <a:pt x="683" y="181"/>
                  </a:lnTo>
                  <a:lnTo>
                    <a:pt x="684" y="178"/>
                  </a:lnTo>
                  <a:lnTo>
                    <a:pt x="685" y="176"/>
                  </a:lnTo>
                  <a:lnTo>
                    <a:pt x="685" y="173"/>
                  </a:lnTo>
                  <a:lnTo>
                    <a:pt x="685" y="169"/>
                  </a:lnTo>
                  <a:lnTo>
                    <a:pt x="684" y="167"/>
                  </a:lnTo>
                  <a:lnTo>
                    <a:pt x="683" y="164"/>
                  </a:lnTo>
                  <a:close/>
                </a:path>
              </a:pathLst>
            </a:custGeom>
            <a:grpFill/>
            <a:ln w="9525">
              <a:solidFill>
                <a:schemeClr val="bg1"/>
              </a:solidFill>
              <a:round/>
              <a:headEnd/>
              <a:tailEnd/>
            </a:ln>
            <a:sp3d/>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36" name="Freeform 38"/>
            <p:cNvSpPr>
              <a:spLocks noEditPoints="1"/>
            </p:cNvSpPr>
            <p:nvPr/>
          </p:nvSpPr>
          <p:spPr bwMode="auto">
            <a:xfrm>
              <a:off x="993775" y="906463"/>
              <a:ext cx="57150" cy="57150"/>
            </a:xfrm>
            <a:custGeom>
              <a:avLst/>
              <a:gdLst>
                <a:gd name="T0" fmla="*/ 128 w 180"/>
                <a:gd name="T1" fmla="*/ 139 h 181"/>
                <a:gd name="T2" fmla="*/ 119 w 180"/>
                <a:gd name="T3" fmla="*/ 144 h 181"/>
                <a:gd name="T4" fmla="*/ 108 w 180"/>
                <a:gd name="T5" fmla="*/ 148 h 181"/>
                <a:gd name="T6" fmla="*/ 96 w 180"/>
                <a:gd name="T7" fmla="*/ 150 h 181"/>
                <a:gd name="T8" fmla="*/ 84 w 180"/>
                <a:gd name="T9" fmla="*/ 150 h 181"/>
                <a:gd name="T10" fmla="*/ 72 w 180"/>
                <a:gd name="T11" fmla="*/ 148 h 181"/>
                <a:gd name="T12" fmla="*/ 62 w 180"/>
                <a:gd name="T13" fmla="*/ 144 h 181"/>
                <a:gd name="T14" fmla="*/ 52 w 180"/>
                <a:gd name="T15" fmla="*/ 139 h 181"/>
                <a:gd name="T16" fmla="*/ 43 w 180"/>
                <a:gd name="T17" fmla="*/ 130 h 181"/>
                <a:gd name="T18" fmla="*/ 37 w 180"/>
                <a:gd name="T19" fmla="*/ 119 h 181"/>
                <a:gd name="T20" fmla="*/ 32 w 180"/>
                <a:gd name="T21" fmla="*/ 109 h 181"/>
                <a:gd name="T22" fmla="*/ 30 w 180"/>
                <a:gd name="T23" fmla="*/ 97 h 181"/>
                <a:gd name="T24" fmla="*/ 30 w 180"/>
                <a:gd name="T25" fmla="*/ 86 h 181"/>
                <a:gd name="T26" fmla="*/ 32 w 180"/>
                <a:gd name="T27" fmla="*/ 74 h 181"/>
                <a:gd name="T28" fmla="*/ 37 w 180"/>
                <a:gd name="T29" fmla="*/ 63 h 181"/>
                <a:gd name="T30" fmla="*/ 43 w 180"/>
                <a:gd name="T31" fmla="*/ 53 h 181"/>
                <a:gd name="T32" fmla="*/ 56 w 180"/>
                <a:gd name="T33" fmla="*/ 41 h 181"/>
                <a:gd name="T34" fmla="*/ 72 w 180"/>
                <a:gd name="T35" fmla="*/ 33 h 181"/>
                <a:gd name="T36" fmla="*/ 84 w 180"/>
                <a:gd name="T37" fmla="*/ 31 h 181"/>
                <a:gd name="T38" fmla="*/ 96 w 180"/>
                <a:gd name="T39" fmla="*/ 31 h 181"/>
                <a:gd name="T40" fmla="*/ 108 w 180"/>
                <a:gd name="T41" fmla="*/ 33 h 181"/>
                <a:gd name="T42" fmla="*/ 123 w 180"/>
                <a:gd name="T43" fmla="*/ 41 h 181"/>
                <a:gd name="T44" fmla="*/ 137 w 180"/>
                <a:gd name="T45" fmla="*/ 53 h 181"/>
                <a:gd name="T46" fmla="*/ 143 w 180"/>
                <a:gd name="T47" fmla="*/ 63 h 181"/>
                <a:gd name="T48" fmla="*/ 148 w 180"/>
                <a:gd name="T49" fmla="*/ 74 h 181"/>
                <a:gd name="T50" fmla="*/ 150 w 180"/>
                <a:gd name="T51" fmla="*/ 86 h 181"/>
                <a:gd name="T52" fmla="*/ 150 w 180"/>
                <a:gd name="T53" fmla="*/ 97 h 181"/>
                <a:gd name="T54" fmla="*/ 148 w 180"/>
                <a:gd name="T55" fmla="*/ 109 h 181"/>
                <a:gd name="T56" fmla="*/ 143 w 180"/>
                <a:gd name="T57" fmla="*/ 119 h 181"/>
                <a:gd name="T58" fmla="*/ 137 w 180"/>
                <a:gd name="T59" fmla="*/ 130 h 181"/>
                <a:gd name="T60" fmla="*/ 26 w 180"/>
                <a:gd name="T61" fmla="*/ 27 h 181"/>
                <a:gd name="T62" fmla="*/ 15 w 180"/>
                <a:gd name="T63" fmla="*/ 41 h 181"/>
                <a:gd name="T64" fmla="*/ 6 w 180"/>
                <a:gd name="T65" fmla="*/ 57 h 181"/>
                <a:gd name="T66" fmla="*/ 2 w 180"/>
                <a:gd name="T67" fmla="*/ 73 h 181"/>
                <a:gd name="T68" fmla="*/ 0 w 180"/>
                <a:gd name="T69" fmla="*/ 91 h 181"/>
                <a:gd name="T70" fmla="*/ 2 w 180"/>
                <a:gd name="T71" fmla="*/ 109 h 181"/>
                <a:gd name="T72" fmla="*/ 6 w 180"/>
                <a:gd name="T73" fmla="*/ 125 h 181"/>
                <a:gd name="T74" fmla="*/ 15 w 180"/>
                <a:gd name="T75" fmla="*/ 141 h 181"/>
                <a:gd name="T76" fmla="*/ 26 w 180"/>
                <a:gd name="T77" fmla="*/ 156 h 181"/>
                <a:gd name="T78" fmla="*/ 40 w 180"/>
                <a:gd name="T79" fmla="*/ 166 h 181"/>
                <a:gd name="T80" fmla="*/ 55 w 180"/>
                <a:gd name="T81" fmla="*/ 174 h 181"/>
                <a:gd name="T82" fmla="*/ 72 w 180"/>
                <a:gd name="T83" fmla="*/ 179 h 181"/>
                <a:gd name="T84" fmla="*/ 90 w 180"/>
                <a:gd name="T85" fmla="*/ 181 h 181"/>
                <a:gd name="T86" fmla="*/ 108 w 180"/>
                <a:gd name="T87" fmla="*/ 179 h 181"/>
                <a:gd name="T88" fmla="*/ 124 w 180"/>
                <a:gd name="T89" fmla="*/ 174 h 181"/>
                <a:gd name="T90" fmla="*/ 140 w 180"/>
                <a:gd name="T91" fmla="*/ 166 h 181"/>
                <a:gd name="T92" fmla="*/ 154 w 180"/>
                <a:gd name="T93" fmla="*/ 156 h 181"/>
                <a:gd name="T94" fmla="*/ 166 w 180"/>
                <a:gd name="T95" fmla="*/ 141 h 181"/>
                <a:gd name="T96" fmla="*/ 173 w 180"/>
                <a:gd name="T97" fmla="*/ 125 h 181"/>
                <a:gd name="T98" fmla="*/ 179 w 180"/>
                <a:gd name="T99" fmla="*/ 109 h 181"/>
                <a:gd name="T100" fmla="*/ 180 w 180"/>
                <a:gd name="T101" fmla="*/ 91 h 181"/>
                <a:gd name="T102" fmla="*/ 179 w 180"/>
                <a:gd name="T103" fmla="*/ 73 h 181"/>
                <a:gd name="T104" fmla="*/ 173 w 180"/>
                <a:gd name="T105" fmla="*/ 57 h 181"/>
                <a:gd name="T106" fmla="*/ 166 w 180"/>
                <a:gd name="T107" fmla="*/ 41 h 181"/>
                <a:gd name="T108" fmla="*/ 154 w 180"/>
                <a:gd name="T109" fmla="*/ 27 h 181"/>
                <a:gd name="T110" fmla="*/ 140 w 180"/>
                <a:gd name="T111" fmla="*/ 16 h 181"/>
                <a:gd name="T112" fmla="*/ 124 w 180"/>
                <a:gd name="T113" fmla="*/ 8 h 181"/>
                <a:gd name="T114" fmla="*/ 108 w 180"/>
                <a:gd name="T115" fmla="*/ 2 h 181"/>
                <a:gd name="T116" fmla="*/ 90 w 180"/>
                <a:gd name="T117" fmla="*/ 0 h 181"/>
                <a:gd name="T118" fmla="*/ 72 w 180"/>
                <a:gd name="T119" fmla="*/ 2 h 181"/>
                <a:gd name="T120" fmla="*/ 55 w 180"/>
                <a:gd name="T121" fmla="*/ 8 h 181"/>
                <a:gd name="T122" fmla="*/ 40 w 180"/>
                <a:gd name="T123" fmla="*/ 16 h 181"/>
                <a:gd name="T124" fmla="*/ 26 w 180"/>
                <a:gd name="T125" fmla="*/ 2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 h="181">
                  <a:moveTo>
                    <a:pt x="133" y="134"/>
                  </a:moveTo>
                  <a:lnTo>
                    <a:pt x="128" y="139"/>
                  </a:lnTo>
                  <a:lnTo>
                    <a:pt x="123" y="142"/>
                  </a:lnTo>
                  <a:lnTo>
                    <a:pt x="119" y="144"/>
                  </a:lnTo>
                  <a:lnTo>
                    <a:pt x="113" y="146"/>
                  </a:lnTo>
                  <a:lnTo>
                    <a:pt x="108" y="148"/>
                  </a:lnTo>
                  <a:lnTo>
                    <a:pt x="101" y="149"/>
                  </a:lnTo>
                  <a:lnTo>
                    <a:pt x="96" y="150"/>
                  </a:lnTo>
                  <a:lnTo>
                    <a:pt x="90" y="150"/>
                  </a:lnTo>
                  <a:lnTo>
                    <a:pt x="84" y="150"/>
                  </a:lnTo>
                  <a:lnTo>
                    <a:pt x="78" y="149"/>
                  </a:lnTo>
                  <a:lnTo>
                    <a:pt x="72" y="148"/>
                  </a:lnTo>
                  <a:lnTo>
                    <a:pt x="67" y="146"/>
                  </a:lnTo>
                  <a:lnTo>
                    <a:pt x="62" y="144"/>
                  </a:lnTo>
                  <a:lnTo>
                    <a:pt x="56" y="142"/>
                  </a:lnTo>
                  <a:lnTo>
                    <a:pt x="52" y="139"/>
                  </a:lnTo>
                  <a:lnTo>
                    <a:pt x="48" y="134"/>
                  </a:lnTo>
                  <a:lnTo>
                    <a:pt x="43" y="130"/>
                  </a:lnTo>
                  <a:lnTo>
                    <a:pt x="39" y="125"/>
                  </a:lnTo>
                  <a:lnTo>
                    <a:pt x="37" y="119"/>
                  </a:lnTo>
                  <a:lnTo>
                    <a:pt x="34" y="114"/>
                  </a:lnTo>
                  <a:lnTo>
                    <a:pt x="32" y="109"/>
                  </a:lnTo>
                  <a:lnTo>
                    <a:pt x="31" y="103"/>
                  </a:lnTo>
                  <a:lnTo>
                    <a:pt x="30" y="97"/>
                  </a:lnTo>
                  <a:lnTo>
                    <a:pt x="30" y="91"/>
                  </a:lnTo>
                  <a:lnTo>
                    <a:pt x="30" y="86"/>
                  </a:lnTo>
                  <a:lnTo>
                    <a:pt x="31" y="80"/>
                  </a:lnTo>
                  <a:lnTo>
                    <a:pt x="32" y="74"/>
                  </a:lnTo>
                  <a:lnTo>
                    <a:pt x="34" y="69"/>
                  </a:lnTo>
                  <a:lnTo>
                    <a:pt x="37" y="63"/>
                  </a:lnTo>
                  <a:lnTo>
                    <a:pt x="39" y="58"/>
                  </a:lnTo>
                  <a:lnTo>
                    <a:pt x="43" y="53"/>
                  </a:lnTo>
                  <a:lnTo>
                    <a:pt x="48" y="48"/>
                  </a:lnTo>
                  <a:lnTo>
                    <a:pt x="56" y="41"/>
                  </a:lnTo>
                  <a:lnTo>
                    <a:pt x="67" y="36"/>
                  </a:lnTo>
                  <a:lnTo>
                    <a:pt x="72" y="33"/>
                  </a:lnTo>
                  <a:lnTo>
                    <a:pt x="78" y="31"/>
                  </a:lnTo>
                  <a:lnTo>
                    <a:pt x="84" y="31"/>
                  </a:lnTo>
                  <a:lnTo>
                    <a:pt x="90" y="30"/>
                  </a:lnTo>
                  <a:lnTo>
                    <a:pt x="96" y="31"/>
                  </a:lnTo>
                  <a:lnTo>
                    <a:pt x="101" y="31"/>
                  </a:lnTo>
                  <a:lnTo>
                    <a:pt x="108" y="33"/>
                  </a:lnTo>
                  <a:lnTo>
                    <a:pt x="113" y="36"/>
                  </a:lnTo>
                  <a:lnTo>
                    <a:pt x="123" y="41"/>
                  </a:lnTo>
                  <a:lnTo>
                    <a:pt x="133" y="48"/>
                  </a:lnTo>
                  <a:lnTo>
                    <a:pt x="137" y="53"/>
                  </a:lnTo>
                  <a:lnTo>
                    <a:pt x="140" y="58"/>
                  </a:lnTo>
                  <a:lnTo>
                    <a:pt x="143" y="63"/>
                  </a:lnTo>
                  <a:lnTo>
                    <a:pt x="145" y="69"/>
                  </a:lnTo>
                  <a:lnTo>
                    <a:pt x="148" y="74"/>
                  </a:lnTo>
                  <a:lnTo>
                    <a:pt x="149" y="80"/>
                  </a:lnTo>
                  <a:lnTo>
                    <a:pt x="150" y="86"/>
                  </a:lnTo>
                  <a:lnTo>
                    <a:pt x="150" y="91"/>
                  </a:lnTo>
                  <a:lnTo>
                    <a:pt x="150" y="97"/>
                  </a:lnTo>
                  <a:lnTo>
                    <a:pt x="149" y="103"/>
                  </a:lnTo>
                  <a:lnTo>
                    <a:pt x="148" y="109"/>
                  </a:lnTo>
                  <a:lnTo>
                    <a:pt x="145" y="114"/>
                  </a:lnTo>
                  <a:lnTo>
                    <a:pt x="143" y="119"/>
                  </a:lnTo>
                  <a:lnTo>
                    <a:pt x="140" y="125"/>
                  </a:lnTo>
                  <a:lnTo>
                    <a:pt x="137" y="130"/>
                  </a:lnTo>
                  <a:lnTo>
                    <a:pt x="133" y="134"/>
                  </a:lnTo>
                  <a:close/>
                  <a:moveTo>
                    <a:pt x="26" y="27"/>
                  </a:moveTo>
                  <a:lnTo>
                    <a:pt x="20" y="35"/>
                  </a:lnTo>
                  <a:lnTo>
                    <a:pt x="15" y="41"/>
                  </a:lnTo>
                  <a:lnTo>
                    <a:pt x="10" y="48"/>
                  </a:lnTo>
                  <a:lnTo>
                    <a:pt x="6" y="57"/>
                  </a:lnTo>
                  <a:lnTo>
                    <a:pt x="4" y="66"/>
                  </a:lnTo>
                  <a:lnTo>
                    <a:pt x="2" y="73"/>
                  </a:lnTo>
                  <a:lnTo>
                    <a:pt x="0" y="82"/>
                  </a:lnTo>
                  <a:lnTo>
                    <a:pt x="0" y="91"/>
                  </a:lnTo>
                  <a:lnTo>
                    <a:pt x="0" y="100"/>
                  </a:lnTo>
                  <a:lnTo>
                    <a:pt x="2" y="109"/>
                  </a:lnTo>
                  <a:lnTo>
                    <a:pt x="4" y="117"/>
                  </a:lnTo>
                  <a:lnTo>
                    <a:pt x="6" y="125"/>
                  </a:lnTo>
                  <a:lnTo>
                    <a:pt x="10" y="133"/>
                  </a:lnTo>
                  <a:lnTo>
                    <a:pt x="15" y="141"/>
                  </a:lnTo>
                  <a:lnTo>
                    <a:pt x="20" y="148"/>
                  </a:lnTo>
                  <a:lnTo>
                    <a:pt x="26" y="156"/>
                  </a:lnTo>
                  <a:lnTo>
                    <a:pt x="33" y="161"/>
                  </a:lnTo>
                  <a:lnTo>
                    <a:pt x="40" y="166"/>
                  </a:lnTo>
                  <a:lnTo>
                    <a:pt x="48" y="171"/>
                  </a:lnTo>
                  <a:lnTo>
                    <a:pt x="55" y="174"/>
                  </a:lnTo>
                  <a:lnTo>
                    <a:pt x="64" y="177"/>
                  </a:lnTo>
                  <a:lnTo>
                    <a:pt x="72" y="179"/>
                  </a:lnTo>
                  <a:lnTo>
                    <a:pt x="81" y="180"/>
                  </a:lnTo>
                  <a:lnTo>
                    <a:pt x="90" y="181"/>
                  </a:lnTo>
                  <a:lnTo>
                    <a:pt x="99" y="180"/>
                  </a:lnTo>
                  <a:lnTo>
                    <a:pt x="108" y="179"/>
                  </a:lnTo>
                  <a:lnTo>
                    <a:pt x="116" y="177"/>
                  </a:lnTo>
                  <a:lnTo>
                    <a:pt x="124" y="174"/>
                  </a:lnTo>
                  <a:lnTo>
                    <a:pt x="133" y="171"/>
                  </a:lnTo>
                  <a:lnTo>
                    <a:pt x="140" y="166"/>
                  </a:lnTo>
                  <a:lnTo>
                    <a:pt x="148" y="161"/>
                  </a:lnTo>
                  <a:lnTo>
                    <a:pt x="154" y="156"/>
                  </a:lnTo>
                  <a:lnTo>
                    <a:pt x="160" y="148"/>
                  </a:lnTo>
                  <a:lnTo>
                    <a:pt x="166" y="141"/>
                  </a:lnTo>
                  <a:lnTo>
                    <a:pt x="170" y="133"/>
                  </a:lnTo>
                  <a:lnTo>
                    <a:pt x="173" y="125"/>
                  </a:lnTo>
                  <a:lnTo>
                    <a:pt x="176" y="117"/>
                  </a:lnTo>
                  <a:lnTo>
                    <a:pt x="179" y="109"/>
                  </a:lnTo>
                  <a:lnTo>
                    <a:pt x="180" y="100"/>
                  </a:lnTo>
                  <a:lnTo>
                    <a:pt x="180" y="91"/>
                  </a:lnTo>
                  <a:lnTo>
                    <a:pt x="180" y="82"/>
                  </a:lnTo>
                  <a:lnTo>
                    <a:pt x="179" y="73"/>
                  </a:lnTo>
                  <a:lnTo>
                    <a:pt x="176" y="66"/>
                  </a:lnTo>
                  <a:lnTo>
                    <a:pt x="173" y="57"/>
                  </a:lnTo>
                  <a:lnTo>
                    <a:pt x="170" y="48"/>
                  </a:lnTo>
                  <a:lnTo>
                    <a:pt x="166" y="41"/>
                  </a:lnTo>
                  <a:lnTo>
                    <a:pt x="160" y="35"/>
                  </a:lnTo>
                  <a:lnTo>
                    <a:pt x="154" y="27"/>
                  </a:lnTo>
                  <a:lnTo>
                    <a:pt x="148" y="22"/>
                  </a:lnTo>
                  <a:lnTo>
                    <a:pt x="140" y="16"/>
                  </a:lnTo>
                  <a:lnTo>
                    <a:pt x="133" y="12"/>
                  </a:lnTo>
                  <a:lnTo>
                    <a:pt x="124" y="8"/>
                  </a:lnTo>
                  <a:lnTo>
                    <a:pt x="116" y="5"/>
                  </a:lnTo>
                  <a:lnTo>
                    <a:pt x="108" y="2"/>
                  </a:lnTo>
                  <a:lnTo>
                    <a:pt x="99" y="1"/>
                  </a:lnTo>
                  <a:lnTo>
                    <a:pt x="90" y="0"/>
                  </a:lnTo>
                  <a:lnTo>
                    <a:pt x="81" y="1"/>
                  </a:lnTo>
                  <a:lnTo>
                    <a:pt x="72" y="2"/>
                  </a:lnTo>
                  <a:lnTo>
                    <a:pt x="64" y="5"/>
                  </a:lnTo>
                  <a:lnTo>
                    <a:pt x="55" y="8"/>
                  </a:lnTo>
                  <a:lnTo>
                    <a:pt x="48" y="12"/>
                  </a:lnTo>
                  <a:lnTo>
                    <a:pt x="40" y="16"/>
                  </a:lnTo>
                  <a:lnTo>
                    <a:pt x="33" y="22"/>
                  </a:lnTo>
                  <a:lnTo>
                    <a:pt x="26" y="27"/>
                  </a:lnTo>
                  <a:close/>
                </a:path>
              </a:pathLst>
            </a:custGeom>
            <a:grpFill/>
            <a:ln w="9525">
              <a:solidFill>
                <a:schemeClr val="bg1"/>
              </a:solidFill>
              <a:round/>
              <a:headEnd/>
              <a:tailEnd/>
            </a:ln>
            <a:sp3d/>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sp>
        <p:nvSpPr>
          <p:cNvPr id="37" name="CasellaDiTesto 36"/>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
        <p:nvSpPr>
          <p:cNvPr id="22" name="Rettangolo 21"/>
          <p:cNvSpPr/>
          <p:nvPr/>
        </p:nvSpPr>
        <p:spPr>
          <a:xfrm>
            <a:off x="1783102" y="5563307"/>
            <a:ext cx="2769629" cy="646331"/>
          </a:xfrm>
          <a:prstGeom prst="rect">
            <a:avLst/>
          </a:prstGeom>
        </p:spPr>
        <p:txBody>
          <a:bodyPr wrap="square">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3600" b="1" dirty="0">
                <a:latin typeface="Century Gothic" panose="020B0502020202020204" pitchFamily="34" charset="0"/>
              </a:rPr>
              <a:t>26,8%</a:t>
            </a:r>
          </a:p>
        </p:txBody>
      </p:sp>
      <p:sp>
        <p:nvSpPr>
          <p:cNvPr id="23" name="Rettangolo 22"/>
          <p:cNvSpPr/>
          <p:nvPr/>
        </p:nvSpPr>
        <p:spPr>
          <a:xfrm>
            <a:off x="4119412" y="5570472"/>
            <a:ext cx="5291288" cy="692497"/>
          </a:xfrm>
          <a:prstGeom prst="rect">
            <a:avLst/>
          </a:prstGeom>
        </p:spPr>
        <p:txBody>
          <a:bodyPr wrap="square">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400" dirty="0">
                <a:latin typeface="Century Gothic" panose="020B0502020202020204" pitchFamily="34" charset="0"/>
              </a:rPr>
              <a:t>LAUREATI REGOLARI (DOPO 3 ANNI DI CORSO) NEI CORSI DI PRIMO LIVELLO TRIENNALI</a:t>
            </a:r>
            <a:r>
              <a:rPr lang="it-IT" sz="1400" b="1" dirty="0">
                <a:latin typeface="Century Gothic" panose="020B0502020202020204" pitchFamily="34" charset="0"/>
              </a:rPr>
              <a:t> </a:t>
            </a:r>
            <a:r>
              <a:rPr lang="it-IT" sz="1050" dirty="0">
                <a:latin typeface="Century Gothic" panose="020B0502020202020204" pitchFamily="34" charset="0"/>
              </a:rPr>
              <a:t>(Fonte: Elaborazioni su dati Anagrafe Nazionale Studenti, MIUR-CINECA in riferimento alla Coorte 2011/2012)</a:t>
            </a:r>
          </a:p>
        </p:txBody>
      </p:sp>
      <p:sp>
        <p:nvSpPr>
          <p:cNvPr id="28" name="Rettangolo 27"/>
          <p:cNvSpPr/>
          <p:nvPr/>
        </p:nvSpPr>
        <p:spPr>
          <a:xfrm>
            <a:off x="1909504" y="4861841"/>
            <a:ext cx="7679064" cy="738664"/>
          </a:xfrm>
          <a:prstGeom prst="rect">
            <a:avLst/>
          </a:prstGeom>
        </p:spPr>
        <p:txBody>
          <a:bodyPr wrap="square">
            <a:spAutoFit/>
          </a:bodyPr>
          <a:lstStyle/>
          <a:p>
            <a:pPr algn="just"/>
            <a:r>
              <a:rPr lang="it-IT" sz="1400" dirty="0">
                <a:solidFill>
                  <a:schemeClr val="tx1">
                    <a:lumMod val="75000"/>
                    <a:lumOff val="25000"/>
                  </a:schemeClr>
                </a:solidFill>
                <a:latin typeface="Century Gothic" panose="020B0502020202020204" pitchFamily="34" charset="0"/>
              </a:rPr>
              <a:t>Lo scarso presidio della coerenza  tra CFU e carico di lavoro, se non la causa principale, può essere indicata come corresponsabile del dato critico sui laureati in corso…  </a:t>
            </a:r>
          </a:p>
        </p:txBody>
      </p:sp>
    </p:spTree>
    <p:extLst>
      <p:ext uri="{BB962C8B-B14F-4D97-AF65-F5344CB8AC3E}">
        <p14:creationId xmlns:p14="http://schemas.microsoft.com/office/powerpoint/2010/main" val="2338396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600" b="1" dirty="0">
                <a:solidFill>
                  <a:schemeClr val="bg1"/>
                </a:solidFill>
              </a:rPr>
              <a:t>PREFAZIONE</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Segnaposto numero diapositiva 1"/>
          <p:cNvSpPr>
            <a:spLocks noGrp="1"/>
          </p:cNvSpPr>
          <p:nvPr>
            <p:ph type="sldNum" sz="quarter" idx="12"/>
          </p:nvPr>
        </p:nvSpPr>
        <p:spPr>
          <a:xfrm>
            <a:off x="7104743" y="6548216"/>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2</a:t>
            </a:fld>
            <a:endParaRPr lang="it-IT" dirty="0">
              <a:latin typeface="Calibri Light" pitchFamily="34" charset="0"/>
            </a:endParaRPr>
          </a:p>
        </p:txBody>
      </p:sp>
      <p:sp>
        <p:nvSpPr>
          <p:cNvPr id="10" name="Rettangolo 9"/>
          <p:cNvSpPr/>
          <p:nvPr/>
        </p:nvSpPr>
        <p:spPr>
          <a:xfrm>
            <a:off x="1698841" y="1912358"/>
            <a:ext cx="8085239" cy="3908762"/>
          </a:xfrm>
          <a:prstGeom prst="rect">
            <a:avLst/>
          </a:prstGeom>
        </p:spPr>
        <p:txBody>
          <a:bodyPr wrap="square">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it-IT" sz="1400" dirty="0">
                <a:solidFill>
                  <a:schemeClr val="tx1">
                    <a:lumMod val="75000"/>
                    <a:lumOff val="25000"/>
                  </a:schemeClr>
                </a:solidFill>
                <a:latin typeface="Century Gothic" panose="020B0502020202020204" pitchFamily="34" charset="0"/>
              </a:rPr>
              <a:t>Perché l’Associazione Italiana Editori e la Fondazione Giovanni Agnelli hanno avvertito l’esigenza di promuovere una ricerca esplorativa sul tema della didattica universitaria?</a:t>
            </a:r>
          </a:p>
          <a:p>
            <a:pPr algn="just"/>
            <a:r>
              <a:rPr lang="it-IT" sz="1400" dirty="0">
                <a:solidFill>
                  <a:schemeClr val="tx1">
                    <a:lumMod val="75000"/>
                    <a:lumOff val="25000"/>
                  </a:schemeClr>
                </a:solidFill>
                <a:latin typeface="Century Gothic" panose="020B0502020202020204" pitchFamily="34" charset="0"/>
              </a:rPr>
              <a:t>La nostra sensazione è che negli ultimi anni il dibattito all’interno dell’accademia e della società italiana abbia trascurato il tema di cosa si insegna e soprattutto di come lo si insegna, concentrando invece l’attenzione su altri aspetti della vita universitaria: la qualità della ricerca, le procedure concorsuali, la </a:t>
            </a:r>
            <a:r>
              <a:rPr lang="it-IT" sz="1400" dirty="0" err="1">
                <a:solidFill>
                  <a:schemeClr val="tx1">
                    <a:lumMod val="75000"/>
                    <a:lumOff val="25000"/>
                  </a:schemeClr>
                </a:solidFill>
                <a:latin typeface="Century Gothic" panose="020B0502020202020204" pitchFamily="34" charset="0"/>
              </a:rPr>
              <a:t>governance</a:t>
            </a:r>
            <a:r>
              <a:rPr lang="it-IT" sz="1400" dirty="0">
                <a:solidFill>
                  <a:schemeClr val="tx1">
                    <a:lumMod val="75000"/>
                    <a:lumOff val="25000"/>
                  </a:schemeClr>
                </a:solidFill>
                <a:latin typeface="Century Gothic" panose="020B0502020202020204" pitchFamily="34" charset="0"/>
              </a:rPr>
              <a:t> degli atenei. Tuttavia, l’insufficienza degli attuali tassi di successo dei laureati italiani, sia al confronto con quelli dei loro coetanei stranieri, sia rispetto alla possibilità di conseguire gli obiettivi sottoscritti in sede europea, rivela l’esistenza di un preoccupante deficit di efficacia del nostro sistema universitario. Deficit che non possiamo continuare a trascurare e che, insieme all’orientamento, chiama direttamente in causa la didattica.</a:t>
            </a:r>
          </a:p>
          <a:p>
            <a:pPr algn="just">
              <a:spcAft>
                <a:spcPts val="1200"/>
              </a:spcAft>
            </a:pPr>
            <a:r>
              <a:rPr lang="it-IT" sz="1400" dirty="0">
                <a:solidFill>
                  <a:schemeClr val="tx1">
                    <a:lumMod val="75000"/>
                    <a:lumOff val="25000"/>
                  </a:schemeClr>
                </a:solidFill>
                <a:latin typeface="Century Gothic" panose="020B0502020202020204" pitchFamily="34" charset="0"/>
              </a:rPr>
              <a:t>Gli esiti dell’esplorazione presentati di seguito non pretendono di fornire conclusioni definitive, né sul terreno delle analisi, né su quello delle politiche conseguenti. Sono tuttavia un primo contributo a un dibattito nazionale sugli obiettivi dei sistemi di istruzione superiore che auspichiamo possa restituire centralità alla didattica universitaria. </a:t>
            </a:r>
          </a:p>
          <a:p>
            <a:pPr algn="r"/>
            <a:r>
              <a:rPr lang="it-IT" sz="1400" dirty="0">
                <a:solidFill>
                  <a:schemeClr val="tx1">
                    <a:lumMod val="75000"/>
                    <a:lumOff val="25000"/>
                  </a:schemeClr>
                </a:solidFill>
                <a:latin typeface="Century Gothic" panose="020B0502020202020204" pitchFamily="34" charset="0"/>
              </a:rPr>
              <a:t>Andrea Angiolini (AIE) </a:t>
            </a:r>
          </a:p>
          <a:p>
            <a:pPr algn="r"/>
            <a:r>
              <a:rPr lang="it-IT" sz="1400" dirty="0">
                <a:solidFill>
                  <a:schemeClr val="tx1">
                    <a:lumMod val="75000"/>
                    <a:lumOff val="25000"/>
                  </a:schemeClr>
                </a:solidFill>
                <a:latin typeface="Century Gothic" panose="020B0502020202020204" pitchFamily="34" charset="0"/>
              </a:rPr>
              <a:t>Andrea </a:t>
            </a:r>
            <a:r>
              <a:rPr lang="it-IT" sz="1400" dirty="0" err="1">
                <a:solidFill>
                  <a:schemeClr val="tx1">
                    <a:lumMod val="75000"/>
                    <a:lumOff val="25000"/>
                  </a:schemeClr>
                </a:solidFill>
                <a:latin typeface="Century Gothic" panose="020B0502020202020204" pitchFamily="34" charset="0"/>
              </a:rPr>
              <a:t>Gavosto</a:t>
            </a:r>
            <a:r>
              <a:rPr lang="it-IT" sz="1400" dirty="0">
                <a:solidFill>
                  <a:schemeClr val="tx1">
                    <a:lumMod val="75000"/>
                    <a:lumOff val="25000"/>
                  </a:schemeClr>
                </a:solidFill>
                <a:latin typeface="Century Gothic" panose="020B0502020202020204" pitchFamily="34" charset="0"/>
              </a:rPr>
              <a:t> (Fondazione Agnelli)</a:t>
            </a:r>
          </a:p>
        </p:txBody>
      </p:sp>
    </p:spTree>
    <p:extLst>
      <p:ext uri="{BB962C8B-B14F-4D97-AF65-F5344CB8AC3E}">
        <p14:creationId xmlns:p14="http://schemas.microsoft.com/office/powerpoint/2010/main" val="3447469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5" name="CasellaDiTesto 4"/>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6" name="Rectangle 157"/>
          <p:cNvSpPr/>
          <p:nvPr/>
        </p:nvSpPr>
        <p:spPr>
          <a:xfrm>
            <a:off x="-1742"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360000" algn="r" defTabSz="-895350"/>
            <a:r>
              <a:rPr lang="it-IT" sz="3200" b="1" dirty="0">
                <a:solidFill>
                  <a:prstClr val="white"/>
                </a:solidFill>
              </a:rPr>
              <a:t>IL RUOLO DEL SYLLABUS</a:t>
            </a:r>
            <a:endParaRPr lang="en-US" sz="3200" b="1" dirty="0">
              <a:solidFill>
                <a:prstClr val="white"/>
              </a:solidFill>
            </a:endParaRPr>
          </a:p>
        </p:txBody>
      </p:sp>
      <p:sp>
        <p:nvSpPr>
          <p:cNvPr id="31" name="Rectangle 1"/>
          <p:cNvSpPr/>
          <p:nvPr/>
        </p:nvSpPr>
        <p:spPr>
          <a:xfrm>
            <a:off x="8058362" y="1189536"/>
            <a:ext cx="1847637" cy="5256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82550" algn="ctr">
              <a:tabLst>
                <a:tab pos="85725" algn="l"/>
              </a:tabLst>
            </a:pPr>
            <a:r>
              <a:rPr lang="it-IT" dirty="0">
                <a:solidFill>
                  <a:schemeClr val="tx1">
                    <a:lumMod val="85000"/>
                    <a:lumOff val="15000"/>
                  </a:schemeClr>
                </a:solidFill>
                <a:latin typeface="Century Gothic" panose="020B0502020202020204" pitchFamily="34" charset="0"/>
              </a:rPr>
              <a:t>IL SYLLABUS RISPONDE AD ESIGENZE DI TRASPARENZA E NON VIENE UTILIZZATO PER LA PROGETTAZIONE DEL CORSO</a:t>
            </a:r>
          </a:p>
          <a:p>
            <a:pPr marL="82550">
              <a:tabLst>
                <a:tab pos="85725" algn="l"/>
              </a:tabLst>
            </a:pPr>
            <a:endParaRPr lang="it-IT" sz="2000" dirty="0">
              <a:solidFill>
                <a:schemeClr val="tx1">
                  <a:lumMod val="85000"/>
                  <a:lumOff val="15000"/>
                </a:schemeClr>
              </a:solidFill>
              <a:latin typeface="Century Gothic" panose="020B0502020202020204" pitchFamily="34" charset="0"/>
            </a:endParaRPr>
          </a:p>
        </p:txBody>
      </p:sp>
      <p:grpSp>
        <p:nvGrpSpPr>
          <p:cNvPr id="35" name="Group 410"/>
          <p:cNvGrpSpPr/>
          <p:nvPr/>
        </p:nvGrpSpPr>
        <p:grpSpPr>
          <a:xfrm rot="1630940">
            <a:off x="8031236" y="1355722"/>
            <a:ext cx="1868376" cy="2174215"/>
            <a:chOff x="5475067" y="3378448"/>
            <a:chExt cx="3078070" cy="3479547"/>
          </a:xfrm>
        </p:grpSpPr>
        <p:sp>
          <p:nvSpPr>
            <p:cNvPr id="36" name="Freeform 25"/>
            <p:cNvSpPr>
              <a:spLocks/>
            </p:cNvSpPr>
            <p:nvPr/>
          </p:nvSpPr>
          <p:spPr bwMode="auto">
            <a:xfrm flipH="1">
              <a:off x="5475067" y="3445075"/>
              <a:ext cx="3037923" cy="3412920"/>
            </a:xfrm>
            <a:custGeom>
              <a:avLst/>
              <a:gdLst>
                <a:gd name="T0" fmla="*/ 2925 w 7113"/>
                <a:gd name="T1" fmla="*/ 0 h 7991"/>
                <a:gd name="T2" fmla="*/ 0 w 7113"/>
                <a:gd name="T3" fmla="*/ 5923 h 7991"/>
                <a:gd name="T4" fmla="*/ 4189 w 7113"/>
                <a:gd name="T5" fmla="*/ 7991 h 7991"/>
                <a:gd name="T6" fmla="*/ 7113 w 7113"/>
                <a:gd name="T7" fmla="*/ 2068 h 7991"/>
                <a:gd name="T8" fmla="*/ 2925 w 7113"/>
                <a:gd name="T9" fmla="*/ 0 h 7991"/>
              </a:gdLst>
              <a:ahLst/>
              <a:cxnLst>
                <a:cxn ang="0">
                  <a:pos x="T0" y="T1"/>
                </a:cxn>
                <a:cxn ang="0">
                  <a:pos x="T2" y="T3"/>
                </a:cxn>
                <a:cxn ang="0">
                  <a:pos x="T4" y="T5"/>
                </a:cxn>
                <a:cxn ang="0">
                  <a:pos x="T6" y="T7"/>
                </a:cxn>
                <a:cxn ang="0">
                  <a:pos x="T8" y="T9"/>
                </a:cxn>
              </a:cxnLst>
              <a:rect l="0" t="0" r="r" b="b"/>
              <a:pathLst>
                <a:path w="7113" h="7991">
                  <a:moveTo>
                    <a:pt x="2925" y="0"/>
                  </a:moveTo>
                  <a:lnTo>
                    <a:pt x="0" y="5923"/>
                  </a:lnTo>
                  <a:lnTo>
                    <a:pt x="4189" y="7991"/>
                  </a:lnTo>
                  <a:lnTo>
                    <a:pt x="7113" y="2068"/>
                  </a:lnTo>
                  <a:lnTo>
                    <a:pt x="2925"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6"/>
            <p:cNvSpPr>
              <a:spLocks/>
            </p:cNvSpPr>
            <p:nvPr/>
          </p:nvSpPr>
          <p:spPr bwMode="auto">
            <a:xfrm flipH="1">
              <a:off x="5475067" y="3445075"/>
              <a:ext cx="3037923" cy="3412920"/>
            </a:xfrm>
            <a:custGeom>
              <a:avLst/>
              <a:gdLst>
                <a:gd name="T0" fmla="*/ 2925 w 7113"/>
                <a:gd name="T1" fmla="*/ 0 h 7991"/>
                <a:gd name="T2" fmla="*/ 0 w 7113"/>
                <a:gd name="T3" fmla="*/ 5923 h 7991"/>
                <a:gd name="T4" fmla="*/ 4189 w 7113"/>
                <a:gd name="T5" fmla="*/ 7991 h 7991"/>
                <a:gd name="T6" fmla="*/ 7113 w 7113"/>
                <a:gd name="T7" fmla="*/ 2068 h 7991"/>
                <a:gd name="T8" fmla="*/ 2925 w 7113"/>
                <a:gd name="T9" fmla="*/ 0 h 7991"/>
              </a:gdLst>
              <a:ahLst/>
              <a:cxnLst>
                <a:cxn ang="0">
                  <a:pos x="T0" y="T1"/>
                </a:cxn>
                <a:cxn ang="0">
                  <a:pos x="T2" y="T3"/>
                </a:cxn>
                <a:cxn ang="0">
                  <a:pos x="T4" y="T5"/>
                </a:cxn>
                <a:cxn ang="0">
                  <a:pos x="T6" y="T7"/>
                </a:cxn>
                <a:cxn ang="0">
                  <a:pos x="T8" y="T9"/>
                </a:cxn>
              </a:cxnLst>
              <a:rect l="0" t="0" r="r" b="b"/>
              <a:pathLst>
                <a:path w="7113" h="7991">
                  <a:moveTo>
                    <a:pt x="2925" y="0"/>
                  </a:moveTo>
                  <a:lnTo>
                    <a:pt x="0" y="5923"/>
                  </a:lnTo>
                  <a:lnTo>
                    <a:pt x="4189" y="7991"/>
                  </a:lnTo>
                  <a:lnTo>
                    <a:pt x="7113" y="2068"/>
                  </a:lnTo>
                  <a:lnTo>
                    <a:pt x="29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7"/>
            <p:cNvSpPr>
              <a:spLocks/>
            </p:cNvSpPr>
            <p:nvPr/>
          </p:nvSpPr>
          <p:spPr bwMode="auto">
            <a:xfrm flipH="1">
              <a:off x="5514360" y="3378448"/>
              <a:ext cx="3038777" cy="3414201"/>
            </a:xfrm>
            <a:custGeom>
              <a:avLst/>
              <a:gdLst>
                <a:gd name="T0" fmla="*/ 7115 w 7115"/>
                <a:gd name="T1" fmla="*/ 2068 h 7994"/>
                <a:gd name="T2" fmla="*/ 2926 w 7115"/>
                <a:gd name="T3" fmla="*/ 0 h 7994"/>
                <a:gd name="T4" fmla="*/ 0 w 7115"/>
                <a:gd name="T5" fmla="*/ 5926 h 7994"/>
                <a:gd name="T6" fmla="*/ 4189 w 7115"/>
                <a:gd name="T7" fmla="*/ 7994 h 7994"/>
                <a:gd name="T8" fmla="*/ 7115 w 7115"/>
                <a:gd name="T9" fmla="*/ 2068 h 7994"/>
              </a:gdLst>
              <a:ahLst/>
              <a:cxnLst>
                <a:cxn ang="0">
                  <a:pos x="T0" y="T1"/>
                </a:cxn>
                <a:cxn ang="0">
                  <a:pos x="T2" y="T3"/>
                </a:cxn>
                <a:cxn ang="0">
                  <a:pos x="T4" y="T5"/>
                </a:cxn>
                <a:cxn ang="0">
                  <a:pos x="T6" y="T7"/>
                </a:cxn>
                <a:cxn ang="0">
                  <a:pos x="T8" y="T9"/>
                </a:cxn>
              </a:cxnLst>
              <a:rect l="0" t="0" r="r" b="b"/>
              <a:pathLst>
                <a:path w="7115" h="7994">
                  <a:moveTo>
                    <a:pt x="7115" y="2068"/>
                  </a:moveTo>
                  <a:lnTo>
                    <a:pt x="2926" y="0"/>
                  </a:lnTo>
                  <a:lnTo>
                    <a:pt x="0" y="5926"/>
                  </a:lnTo>
                  <a:lnTo>
                    <a:pt x="4189" y="7994"/>
                  </a:lnTo>
                  <a:lnTo>
                    <a:pt x="7115" y="20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9" name="Group 406"/>
            <p:cNvGrpSpPr/>
            <p:nvPr/>
          </p:nvGrpSpPr>
          <p:grpSpPr>
            <a:xfrm rot="19980855">
              <a:off x="6240933" y="3951625"/>
              <a:ext cx="1583293" cy="2186038"/>
              <a:chOff x="3788599" y="3618304"/>
              <a:chExt cx="1583293" cy="2186038"/>
            </a:xfrm>
          </p:grpSpPr>
          <p:sp>
            <p:nvSpPr>
              <p:cNvPr id="40" name="Rectangle 258"/>
              <p:cNvSpPr>
                <a:spLocks noChangeArrowheads="1"/>
              </p:cNvSpPr>
              <p:nvPr/>
            </p:nvSpPr>
            <p:spPr bwMode="auto">
              <a:xfrm>
                <a:off x="3804570" y="3618304"/>
                <a:ext cx="1548000" cy="72000"/>
              </a:xfrm>
              <a:prstGeom prst="rect">
                <a:avLst/>
              </a:prstGeom>
              <a:solidFill>
                <a:srgbClr val="CDD3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260"/>
              <p:cNvSpPr>
                <a:spLocks noChangeArrowheads="1"/>
              </p:cNvSpPr>
              <p:nvPr/>
            </p:nvSpPr>
            <p:spPr bwMode="auto">
              <a:xfrm>
                <a:off x="3788599" y="4248539"/>
                <a:ext cx="1572914" cy="243209"/>
              </a:xfrm>
              <a:prstGeom prst="rect">
                <a:avLst/>
              </a:prstGeom>
              <a:solidFill>
                <a:srgbClr val="CDD3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264"/>
              <p:cNvSpPr>
                <a:spLocks noChangeArrowheads="1"/>
              </p:cNvSpPr>
              <p:nvPr/>
            </p:nvSpPr>
            <p:spPr bwMode="auto">
              <a:xfrm>
                <a:off x="3823892" y="3779422"/>
                <a:ext cx="1548000" cy="72000"/>
              </a:xfrm>
              <a:prstGeom prst="rect">
                <a:avLst/>
              </a:prstGeom>
              <a:solidFill>
                <a:srgbClr val="CDD3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266"/>
              <p:cNvSpPr>
                <a:spLocks noChangeArrowheads="1"/>
              </p:cNvSpPr>
              <p:nvPr/>
            </p:nvSpPr>
            <p:spPr bwMode="auto">
              <a:xfrm>
                <a:off x="3823891" y="3883300"/>
                <a:ext cx="1548000" cy="72000"/>
              </a:xfrm>
              <a:prstGeom prst="rect">
                <a:avLst/>
              </a:prstGeom>
              <a:solidFill>
                <a:srgbClr val="CDD3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270"/>
              <p:cNvSpPr>
                <a:spLocks noChangeArrowheads="1"/>
              </p:cNvSpPr>
              <p:nvPr/>
            </p:nvSpPr>
            <p:spPr bwMode="auto">
              <a:xfrm>
                <a:off x="3791043" y="4561410"/>
                <a:ext cx="992390" cy="61108"/>
              </a:xfrm>
              <a:prstGeom prst="rect">
                <a:avLst/>
              </a:prstGeom>
              <a:solidFill>
                <a:srgbClr val="CDD3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272"/>
              <p:cNvSpPr>
                <a:spLocks noChangeArrowheads="1"/>
              </p:cNvSpPr>
              <p:nvPr/>
            </p:nvSpPr>
            <p:spPr bwMode="auto">
              <a:xfrm>
                <a:off x="3791043" y="4662849"/>
                <a:ext cx="1280819" cy="63552"/>
              </a:xfrm>
              <a:prstGeom prst="rect">
                <a:avLst/>
              </a:prstGeom>
              <a:solidFill>
                <a:srgbClr val="CDD3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276"/>
              <p:cNvSpPr>
                <a:spLocks noChangeArrowheads="1"/>
              </p:cNvSpPr>
              <p:nvPr/>
            </p:nvSpPr>
            <p:spPr bwMode="auto">
              <a:xfrm>
                <a:off x="3791043" y="4876726"/>
                <a:ext cx="1066941" cy="59886"/>
              </a:xfrm>
              <a:prstGeom prst="rect">
                <a:avLst/>
              </a:prstGeom>
              <a:solidFill>
                <a:srgbClr val="CDD3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278"/>
              <p:cNvSpPr>
                <a:spLocks noChangeArrowheads="1"/>
              </p:cNvSpPr>
              <p:nvPr/>
            </p:nvSpPr>
            <p:spPr bwMode="auto">
              <a:xfrm>
                <a:off x="3791043" y="4986720"/>
                <a:ext cx="1458031" cy="59886"/>
              </a:xfrm>
              <a:prstGeom prst="rect">
                <a:avLst/>
              </a:prstGeom>
              <a:solidFill>
                <a:srgbClr val="CDD3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286"/>
              <p:cNvSpPr>
                <a:spLocks noChangeArrowheads="1"/>
              </p:cNvSpPr>
              <p:nvPr/>
            </p:nvSpPr>
            <p:spPr bwMode="auto">
              <a:xfrm>
                <a:off x="3791043" y="5744456"/>
                <a:ext cx="833510" cy="59886"/>
              </a:xfrm>
              <a:prstGeom prst="rect">
                <a:avLst/>
              </a:prstGeom>
              <a:solidFill>
                <a:srgbClr val="CDD3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Rectangle 288"/>
              <p:cNvSpPr>
                <a:spLocks noChangeArrowheads="1"/>
              </p:cNvSpPr>
              <p:nvPr/>
            </p:nvSpPr>
            <p:spPr bwMode="auto">
              <a:xfrm>
                <a:off x="3823891" y="4088627"/>
                <a:ext cx="1548000" cy="63552"/>
              </a:xfrm>
              <a:prstGeom prst="rect">
                <a:avLst/>
              </a:prstGeom>
              <a:solidFill>
                <a:srgbClr val="CDD3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7"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Segnaposto numero diapositiva 21"/>
          <p:cNvSpPr txBox="1">
            <a:spLocks/>
          </p:cNvSpPr>
          <p:nvPr/>
        </p:nvSpPr>
        <p:spPr>
          <a:xfrm>
            <a:off x="7099300" y="6492278"/>
            <a:ext cx="2311400" cy="365125"/>
          </a:xfrm>
          <a:prstGeom prst="rect">
            <a:avLst/>
          </a:prstGeom>
        </p:spPr>
        <p:txBody>
          <a:bodyPr vert="horz" lIns="91440" tIns="45720" rIns="91440" bIns="45720" rtlCol="0" anchor="ctr"/>
          <a:lstStyle>
            <a:defPPr>
              <a:defRPr lang="it-IT"/>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C837CB-510E-614E-B952-54F87DF1F630}" type="slidenum">
              <a:rPr lang="it-IT" smtClean="0"/>
              <a:pPr/>
              <a:t>20</a:t>
            </a:fld>
            <a:endParaRPr lang="it-IT"/>
          </a:p>
        </p:txBody>
      </p:sp>
      <p:sp>
        <p:nvSpPr>
          <p:cNvPr id="51" name="Freeform 5"/>
          <p:cNvSpPr>
            <a:spLocks/>
          </p:cNvSpPr>
          <p:nvPr/>
        </p:nvSpPr>
        <p:spPr bwMode="auto">
          <a:xfrm>
            <a:off x="678682" y="6605514"/>
            <a:ext cx="9227318" cy="182221"/>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Segnaposto numero diapositiva 3"/>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20</a:t>
            </a:fld>
            <a:endParaRPr lang="it-IT">
              <a:latin typeface="Calibri Light" pitchFamily="34" charset="0"/>
            </a:endParaRPr>
          </a:p>
        </p:txBody>
      </p:sp>
      <p:sp>
        <p:nvSpPr>
          <p:cNvPr id="53"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COORDINAMENTO  TRA DOCENTI</a:t>
            </a:r>
          </a:p>
        </p:txBody>
      </p:sp>
      <p:sp>
        <p:nvSpPr>
          <p:cNvPr id="56" name="Rectangle 51"/>
          <p:cNvSpPr/>
          <p:nvPr>
            <p:custDataLst>
              <p:tags r:id="rId2"/>
            </p:custDataLst>
          </p:nvPr>
        </p:nvSpPr>
        <p:spPr>
          <a:xfrm>
            <a:off x="1584960" y="1329025"/>
            <a:ext cx="6515064" cy="3108543"/>
          </a:xfrm>
          <a:prstGeom prst="rect">
            <a:avLst/>
          </a:prstGeom>
        </p:spPr>
        <p:txBody>
          <a:bodyPr wrap="square">
            <a:spAutoFit/>
          </a:bodyPr>
          <a:lstStyle/>
          <a:p>
            <a:pPr lvl="0" algn="just" defTabSz="914400">
              <a:defRPr/>
            </a:pPr>
            <a:r>
              <a:rPr lang="it-IT" sz="1400" kern="0" dirty="0">
                <a:solidFill>
                  <a:schemeClr val="tx1">
                    <a:lumMod val="75000"/>
                    <a:lumOff val="25000"/>
                  </a:schemeClr>
                </a:solidFill>
                <a:latin typeface="Century Gothic" panose="020B0502020202020204" pitchFamily="34" charset="0"/>
              </a:rPr>
              <a:t>I </a:t>
            </a:r>
            <a:r>
              <a:rPr lang="it-IT" sz="1400" kern="0" dirty="0" err="1">
                <a:solidFill>
                  <a:schemeClr val="tx1">
                    <a:lumMod val="75000"/>
                    <a:lumOff val="25000"/>
                  </a:schemeClr>
                </a:solidFill>
                <a:latin typeface="Century Gothic" panose="020B0502020202020204" pitchFamily="34" charset="0"/>
              </a:rPr>
              <a:t>Syllabi</a:t>
            </a:r>
            <a:r>
              <a:rPr lang="it-IT" sz="1400" kern="0" dirty="0">
                <a:solidFill>
                  <a:schemeClr val="tx1">
                    <a:lumMod val="75000"/>
                    <a:lumOff val="25000"/>
                  </a:schemeClr>
                </a:solidFill>
                <a:latin typeface="Century Gothic" panose="020B0502020202020204" pitchFamily="34" charset="0"/>
              </a:rPr>
              <a:t> sono </a:t>
            </a:r>
            <a:r>
              <a:rPr lang="it-IT" sz="1400" b="1" kern="0" dirty="0">
                <a:solidFill>
                  <a:schemeClr val="tx2"/>
                </a:solidFill>
                <a:latin typeface="Century Gothic" panose="020B0502020202020204" pitchFamily="34" charset="0"/>
              </a:rPr>
              <a:t>normalmente reperibili on-line </a:t>
            </a:r>
            <a:r>
              <a:rPr lang="it-IT" sz="1400" kern="0" dirty="0">
                <a:solidFill>
                  <a:schemeClr val="tx1">
                    <a:lumMod val="75000"/>
                    <a:lumOff val="25000"/>
                  </a:schemeClr>
                </a:solidFill>
                <a:latin typeface="Century Gothic" panose="020B0502020202020204" pitchFamily="34" charset="0"/>
              </a:rPr>
              <a:t>sul sito web dell’ateneo. Si osserva una comune </a:t>
            </a:r>
            <a:r>
              <a:rPr lang="it-IT" sz="1400" b="1" kern="0" dirty="0">
                <a:solidFill>
                  <a:schemeClr val="tx2"/>
                </a:solidFill>
                <a:latin typeface="Century Gothic" panose="020B0502020202020204" pitchFamily="34" charset="0"/>
              </a:rPr>
              <a:t>tendenza alla standardizzazione </a:t>
            </a:r>
            <a:r>
              <a:rPr lang="it-IT" sz="1400" kern="0" dirty="0">
                <a:solidFill>
                  <a:schemeClr val="tx1">
                    <a:lumMod val="75000"/>
                    <a:lumOff val="25000"/>
                  </a:schemeClr>
                </a:solidFill>
                <a:latin typeface="Century Gothic" panose="020B0502020202020204" pitchFamily="34" charset="0"/>
              </a:rPr>
              <a:t>dei format: molto spesso le schede d’insegnamento presentano un layout condiviso da tutto l’ateneo grazie all’impiego di applicativi informatici che guidano il docente nella pubblicazione delle informazioni relative al proprio insegnamento.</a:t>
            </a:r>
          </a:p>
          <a:p>
            <a:pPr lvl="0" algn="just" defTabSz="914400">
              <a:defRPr/>
            </a:pPr>
            <a:r>
              <a:rPr lang="it-IT" sz="1400" kern="0" dirty="0">
                <a:solidFill>
                  <a:schemeClr val="tx1">
                    <a:lumMod val="75000"/>
                    <a:lumOff val="25000"/>
                  </a:schemeClr>
                </a:solidFill>
                <a:latin typeface="Century Gothic" panose="020B0502020202020204" pitchFamily="34" charset="0"/>
              </a:rPr>
              <a:t>Resta </a:t>
            </a:r>
            <a:r>
              <a:rPr lang="it-IT" sz="1400" b="1" kern="0" dirty="0">
                <a:solidFill>
                  <a:schemeClr val="tx2"/>
                </a:solidFill>
                <a:latin typeface="Century Gothic" panose="020B0502020202020204" pitchFamily="34" charset="0"/>
              </a:rPr>
              <a:t>molta disomogeneità nella compilazione</a:t>
            </a:r>
            <a:r>
              <a:rPr lang="it-IT" sz="1400" kern="0" dirty="0">
                <a:solidFill>
                  <a:schemeClr val="tx1">
                    <a:lumMod val="75000"/>
                    <a:lumOff val="25000"/>
                  </a:schemeClr>
                </a:solidFill>
                <a:latin typeface="Century Gothic" panose="020B0502020202020204" pitchFamily="34" charset="0"/>
              </a:rPr>
              <a:t>. Seppur sia presente un format condiviso, le informazioni reperite non sono allo stesso modo dettagliate. Per quanto riguarda, ad esempio, l’esplicitazione degli obiettivi formativi, il 20% delle schede analizzate ne è privo. L’utilizzo dei Descrittori di Dublino per descrivere I risultati di apprendimento attesi dell’insegnamento, inoltre, appare ancora embrionale, sia per la frequenza (solo il 30% dei </a:t>
            </a:r>
            <a:r>
              <a:rPr lang="it-IT" sz="1400" kern="0" dirty="0" err="1">
                <a:solidFill>
                  <a:schemeClr val="tx1">
                    <a:lumMod val="75000"/>
                    <a:lumOff val="25000"/>
                  </a:schemeClr>
                </a:solidFill>
                <a:latin typeface="Century Gothic" panose="020B0502020202020204" pitchFamily="34" charset="0"/>
              </a:rPr>
              <a:t>syllabi</a:t>
            </a:r>
            <a:r>
              <a:rPr lang="it-IT" sz="1400" kern="0" dirty="0">
                <a:solidFill>
                  <a:schemeClr val="tx1">
                    <a:lumMod val="75000"/>
                    <a:lumOff val="25000"/>
                  </a:schemeClr>
                </a:solidFill>
                <a:latin typeface="Century Gothic" panose="020B0502020202020204" pitchFamily="34" charset="0"/>
              </a:rPr>
              <a:t> analizzati riportava un paragrafo su questo item) sia per come sono poi sviluppati.</a:t>
            </a:r>
          </a:p>
        </p:txBody>
      </p:sp>
      <p:sp>
        <p:nvSpPr>
          <p:cNvPr id="57" name="Rectangle 51"/>
          <p:cNvSpPr/>
          <p:nvPr>
            <p:custDataLst>
              <p:tags r:id="rId3"/>
            </p:custDataLst>
          </p:nvPr>
        </p:nvSpPr>
        <p:spPr>
          <a:xfrm>
            <a:off x="1573964" y="4646597"/>
            <a:ext cx="6460827" cy="1815882"/>
          </a:xfrm>
          <a:prstGeom prst="rect">
            <a:avLst/>
          </a:prstGeom>
        </p:spPr>
        <p:txBody>
          <a:bodyPr wrap="square">
            <a:spAutoFit/>
          </a:bodyPr>
          <a:lstStyle/>
          <a:p>
            <a:pPr marR="0" lvl="0" algn="just" defTabSz="914400" eaLnBrk="1" fontAlgn="auto" latinLnBrk="0" hangingPunct="1">
              <a:lnSpc>
                <a:spcPct val="100000"/>
              </a:lnSpc>
              <a:spcBef>
                <a:spcPts val="0"/>
              </a:spcBef>
              <a:spcAft>
                <a:spcPts val="0"/>
              </a:spcAft>
              <a:buClrTx/>
              <a:buSzTx/>
              <a:tabLst/>
              <a:defRPr/>
            </a:pPr>
            <a:r>
              <a:rPr kumimoji="0" lang="it-IT" sz="14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I </a:t>
            </a:r>
            <a:r>
              <a:rPr kumimoji="0" lang="it-IT" sz="1400" b="1"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sillabi</a:t>
            </a:r>
            <a:r>
              <a:rPr kumimoji="0" lang="it-IT" sz="14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 osservati riportano quasi sempre l’indicazione delle modalità di valutazione.</a:t>
            </a:r>
            <a:r>
              <a:rPr kumimoji="0" lang="it-IT" sz="1400" b="0" i="0" u="none" strike="noStrike" kern="0" cap="none" spc="0" normalizeH="0" noProof="0" dirty="0">
                <a:ln>
                  <a:noFill/>
                </a:ln>
                <a:solidFill>
                  <a:schemeClr val="tx1">
                    <a:lumMod val="75000"/>
                    <a:lumOff val="25000"/>
                  </a:schemeClr>
                </a:solidFill>
                <a:effectLst/>
                <a:uLnTx/>
                <a:uFillTx/>
                <a:latin typeface="Century Gothic" panose="020B0502020202020204" pitchFamily="34" charset="0"/>
              </a:rPr>
              <a:t> </a:t>
            </a:r>
            <a:r>
              <a:rPr kumimoji="0" lang="it-IT" sz="14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Spesso però sono riportate in modo molto sintetico, indicando solo la modalità “scritto/orale” e non forniscono allo studente alcuna informazione circa il contenuto e le modalità di svolgimento della prova.</a:t>
            </a:r>
          </a:p>
          <a:p>
            <a:pPr marR="0" lvl="0" algn="just" defTabSz="914400" eaLnBrk="1" fontAlgn="auto" latinLnBrk="0" hangingPunct="1">
              <a:lnSpc>
                <a:spcPct val="100000"/>
              </a:lnSpc>
              <a:spcBef>
                <a:spcPts val="0"/>
              </a:spcBef>
              <a:spcAft>
                <a:spcPts val="0"/>
              </a:spcAft>
              <a:buClrTx/>
              <a:buSzTx/>
              <a:tabLst/>
              <a:defRPr/>
            </a:pPr>
            <a:r>
              <a:rPr lang="it-IT" sz="1400" kern="0" dirty="0">
                <a:solidFill>
                  <a:schemeClr val="tx1">
                    <a:lumMod val="75000"/>
                    <a:lumOff val="25000"/>
                  </a:schemeClr>
                </a:solidFill>
                <a:latin typeface="Century Gothic" panose="020B0502020202020204" pitchFamily="34" charset="0"/>
              </a:rPr>
              <a:t>T</a:t>
            </a:r>
            <a:r>
              <a:rPr kumimoji="0" lang="it-IT" sz="1400" b="0" i="0" u="none" strike="noStrike" kern="0" cap="none" spc="0" normalizeH="0" baseline="0" noProof="0" dirty="0" err="1">
                <a:ln>
                  <a:noFill/>
                </a:ln>
                <a:solidFill>
                  <a:schemeClr val="tx1">
                    <a:lumMod val="75000"/>
                    <a:lumOff val="25000"/>
                  </a:schemeClr>
                </a:solidFill>
                <a:effectLst/>
                <a:uLnTx/>
                <a:uFillTx/>
                <a:latin typeface="Century Gothic" panose="020B0502020202020204" pitchFamily="34" charset="0"/>
              </a:rPr>
              <a:t>ranne</a:t>
            </a:r>
            <a:r>
              <a:rPr lang="it-IT" sz="1400" kern="0" dirty="0">
                <a:solidFill>
                  <a:schemeClr val="tx1">
                    <a:lumMod val="75000"/>
                    <a:lumOff val="25000"/>
                  </a:schemeClr>
                </a:solidFill>
                <a:latin typeface="Century Gothic" panose="020B0502020202020204" pitchFamily="34" charset="0"/>
              </a:rPr>
              <a:t> </a:t>
            </a:r>
            <a:r>
              <a:rPr kumimoji="0" lang="it-IT" sz="14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in rari casi i </a:t>
            </a:r>
            <a:r>
              <a:rPr kumimoji="0" lang="it-IT" sz="1400" b="0" i="0" u="none" strike="noStrike" kern="0" cap="none" spc="0" normalizeH="0" baseline="0" noProof="0" dirty="0" err="1">
                <a:ln>
                  <a:noFill/>
                </a:ln>
                <a:solidFill>
                  <a:schemeClr val="tx1">
                    <a:lumMod val="75000"/>
                    <a:lumOff val="25000"/>
                  </a:schemeClr>
                </a:solidFill>
                <a:effectLst/>
                <a:uLnTx/>
                <a:uFillTx/>
                <a:latin typeface="Century Gothic" panose="020B0502020202020204" pitchFamily="34" charset="0"/>
              </a:rPr>
              <a:t>syllabi</a:t>
            </a:r>
            <a:r>
              <a:rPr kumimoji="0" lang="it-IT" sz="14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 degli insegnamenti analizzati </a:t>
            </a:r>
            <a:r>
              <a:rPr kumimoji="0" lang="it-IT" sz="1400" b="1"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non riportano il collegamento tra le modalità di valutazione utilizzate e i risultati di apprendimento attesi </a:t>
            </a:r>
            <a:r>
              <a:rPr kumimoji="0" lang="it-IT" sz="14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al termine dell’insegnamento.</a:t>
            </a:r>
          </a:p>
        </p:txBody>
      </p:sp>
      <p:sp>
        <p:nvSpPr>
          <p:cNvPr id="33" name="Freeform 25"/>
          <p:cNvSpPr>
            <a:spLocks noChangeAspect="1"/>
          </p:cNvSpPr>
          <p:nvPr/>
        </p:nvSpPr>
        <p:spPr bwMode="auto">
          <a:xfrm>
            <a:off x="103949" y="5066488"/>
            <a:ext cx="1354609" cy="2368307"/>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rgbClr val="D2527F">
              <a:alpha val="80000"/>
            </a:srgbClr>
          </a:solidFill>
          <a:ln w="3175" cap="flat" cmpd="sng">
            <a:noFill/>
            <a:prstDash val="solid"/>
            <a:round/>
            <a:headEnd type="none" w="med" len="med"/>
            <a:tailEnd type="none" w="med" len="med"/>
          </a:ln>
          <a:effectLst>
            <a:outerShdw blurRad="25400" dist="38100" dir="2400000" algn="ctr" rotWithShape="0">
              <a:prstClr val="black">
                <a:alpha val="10000"/>
              </a:prstClr>
            </a:outerShdw>
          </a:effectLst>
          <a:scene3d>
            <a:camera prst="orthographicFront">
              <a:rot lat="3000000" lon="1200000" rev="2400000"/>
            </a:camera>
            <a:lightRig rig="threePt" dir="t"/>
          </a:scene3d>
          <a:sp3d/>
        </p:spPr>
        <p:txBody>
          <a:bodyPr/>
          <a:lstStyle/>
          <a:p>
            <a:pPr fontAlgn="auto">
              <a:spcBef>
                <a:spcPts val="0"/>
              </a:spcBef>
              <a:spcAft>
                <a:spcPts val="0"/>
              </a:spcAft>
              <a:defRPr/>
            </a:pPr>
            <a:endParaRPr lang="da-DK" kern="0">
              <a:solidFill>
                <a:sysClr val="windowText" lastClr="000000">
                  <a:lumMod val="95000"/>
                  <a:lumOff val="5000"/>
                </a:sysClr>
              </a:solidFill>
              <a:latin typeface="Century Gothic" panose="020B0502020202020204" pitchFamily="34" charset="0"/>
            </a:endParaRPr>
          </a:p>
        </p:txBody>
      </p:sp>
      <p:grpSp>
        <p:nvGrpSpPr>
          <p:cNvPr id="55" name="Group 90"/>
          <p:cNvGrpSpPr>
            <a:grpSpLocks noChangeAspect="1"/>
          </p:cNvGrpSpPr>
          <p:nvPr/>
        </p:nvGrpSpPr>
        <p:grpSpPr>
          <a:xfrm>
            <a:off x="304681" y="5825472"/>
            <a:ext cx="666291" cy="505330"/>
            <a:chOff x="882650" y="830263"/>
            <a:chExt cx="282576" cy="214312"/>
          </a:xfrm>
          <a:solidFill>
            <a:schemeClr val="bg1"/>
          </a:solidFill>
          <a:scene3d>
            <a:camera prst="orthographicFront">
              <a:rot lat="3000000" lon="1200000" rev="2400000"/>
            </a:camera>
            <a:lightRig rig="threePt" dir="t"/>
          </a:scene3d>
        </p:grpSpPr>
        <p:sp>
          <p:nvSpPr>
            <p:cNvPr id="62" name="Freeform 36"/>
            <p:cNvSpPr>
              <a:spLocks/>
            </p:cNvSpPr>
            <p:nvPr/>
          </p:nvSpPr>
          <p:spPr bwMode="auto">
            <a:xfrm>
              <a:off x="882650" y="830263"/>
              <a:ext cx="222250" cy="142875"/>
            </a:xfrm>
            <a:custGeom>
              <a:avLst/>
              <a:gdLst>
                <a:gd name="T0" fmla="*/ 258 w 700"/>
                <a:gd name="T1" fmla="*/ 292 h 448"/>
                <a:gd name="T2" fmla="*/ 258 w 700"/>
                <a:gd name="T3" fmla="*/ 283 h 448"/>
                <a:gd name="T4" fmla="*/ 252 w 700"/>
                <a:gd name="T5" fmla="*/ 277 h 448"/>
                <a:gd name="T6" fmla="*/ 245 w 700"/>
                <a:gd name="T7" fmla="*/ 272 h 448"/>
                <a:gd name="T8" fmla="*/ 236 w 700"/>
                <a:gd name="T9" fmla="*/ 275 h 448"/>
                <a:gd name="T10" fmla="*/ 130 w 700"/>
                <a:gd name="T11" fmla="*/ 398 h 448"/>
                <a:gd name="T12" fmla="*/ 127 w 700"/>
                <a:gd name="T13" fmla="*/ 357 h 448"/>
                <a:gd name="T14" fmla="*/ 129 w 700"/>
                <a:gd name="T15" fmla="*/ 315 h 448"/>
                <a:gd name="T16" fmla="*/ 137 w 700"/>
                <a:gd name="T17" fmla="*/ 275 h 448"/>
                <a:gd name="T18" fmla="*/ 150 w 700"/>
                <a:gd name="T19" fmla="*/ 235 h 448"/>
                <a:gd name="T20" fmla="*/ 168 w 700"/>
                <a:gd name="T21" fmla="*/ 195 h 448"/>
                <a:gd name="T22" fmla="*/ 194 w 700"/>
                <a:gd name="T23" fmla="*/ 157 h 448"/>
                <a:gd name="T24" fmla="*/ 225 w 700"/>
                <a:gd name="T25" fmla="*/ 121 h 448"/>
                <a:gd name="T26" fmla="*/ 261 w 700"/>
                <a:gd name="T27" fmla="*/ 91 h 448"/>
                <a:gd name="T28" fmla="*/ 300 w 700"/>
                <a:gd name="T29" fmla="*/ 66 h 448"/>
                <a:gd name="T30" fmla="*/ 343 w 700"/>
                <a:gd name="T31" fmla="*/ 47 h 448"/>
                <a:gd name="T32" fmla="*/ 394 w 700"/>
                <a:gd name="T33" fmla="*/ 34 h 448"/>
                <a:gd name="T34" fmla="*/ 456 w 700"/>
                <a:gd name="T35" fmla="*/ 31 h 448"/>
                <a:gd name="T36" fmla="*/ 517 w 700"/>
                <a:gd name="T37" fmla="*/ 40 h 448"/>
                <a:gd name="T38" fmla="*/ 575 w 700"/>
                <a:gd name="T39" fmla="*/ 60 h 448"/>
                <a:gd name="T40" fmla="*/ 628 w 700"/>
                <a:gd name="T41" fmla="*/ 91 h 448"/>
                <a:gd name="T42" fmla="*/ 675 w 700"/>
                <a:gd name="T43" fmla="*/ 133 h 448"/>
                <a:gd name="T44" fmla="*/ 682 w 700"/>
                <a:gd name="T45" fmla="*/ 138 h 448"/>
                <a:gd name="T46" fmla="*/ 691 w 700"/>
                <a:gd name="T47" fmla="*/ 138 h 448"/>
                <a:gd name="T48" fmla="*/ 697 w 700"/>
                <a:gd name="T49" fmla="*/ 133 h 448"/>
                <a:gd name="T50" fmla="*/ 700 w 700"/>
                <a:gd name="T51" fmla="*/ 125 h 448"/>
                <a:gd name="T52" fmla="*/ 698 w 700"/>
                <a:gd name="T53" fmla="*/ 117 h 448"/>
                <a:gd name="T54" fmla="*/ 664 w 700"/>
                <a:gd name="T55" fmla="*/ 81 h 448"/>
                <a:gd name="T56" fmla="*/ 608 w 700"/>
                <a:gd name="T57" fmla="*/ 43 h 448"/>
                <a:gd name="T58" fmla="*/ 546 w 700"/>
                <a:gd name="T59" fmla="*/ 15 h 448"/>
                <a:gd name="T60" fmla="*/ 480 w 700"/>
                <a:gd name="T61" fmla="*/ 1 h 448"/>
                <a:gd name="T62" fmla="*/ 412 w 700"/>
                <a:gd name="T63" fmla="*/ 1 h 448"/>
                <a:gd name="T64" fmla="*/ 350 w 700"/>
                <a:gd name="T65" fmla="*/ 13 h 448"/>
                <a:gd name="T66" fmla="*/ 303 w 700"/>
                <a:gd name="T67" fmla="*/ 31 h 448"/>
                <a:gd name="T68" fmla="*/ 258 w 700"/>
                <a:gd name="T69" fmla="*/ 57 h 448"/>
                <a:gd name="T70" fmla="*/ 217 w 700"/>
                <a:gd name="T71" fmla="*/ 88 h 448"/>
                <a:gd name="T72" fmla="*/ 180 w 700"/>
                <a:gd name="T73" fmla="*/ 125 h 448"/>
                <a:gd name="T74" fmla="*/ 150 w 700"/>
                <a:gd name="T75" fmla="*/ 168 h 448"/>
                <a:gd name="T76" fmla="*/ 116 w 700"/>
                <a:gd name="T77" fmla="*/ 240 h 448"/>
                <a:gd name="T78" fmla="*/ 99 w 700"/>
                <a:gd name="T79" fmla="*/ 317 h 448"/>
                <a:gd name="T80" fmla="*/ 28 w 700"/>
                <a:gd name="T81" fmla="*/ 267 h 448"/>
                <a:gd name="T82" fmla="*/ 22 w 700"/>
                <a:gd name="T83" fmla="*/ 262 h 448"/>
                <a:gd name="T84" fmla="*/ 13 w 700"/>
                <a:gd name="T85" fmla="*/ 261 h 448"/>
                <a:gd name="T86" fmla="*/ 4 w 700"/>
                <a:gd name="T87" fmla="*/ 265 h 448"/>
                <a:gd name="T88" fmla="*/ 0 w 700"/>
                <a:gd name="T89" fmla="*/ 272 h 448"/>
                <a:gd name="T90" fmla="*/ 1 w 700"/>
                <a:gd name="T91" fmla="*/ 281 h 448"/>
                <a:gd name="T92" fmla="*/ 111 w 700"/>
                <a:gd name="T93" fmla="*/ 443 h 448"/>
                <a:gd name="T94" fmla="*/ 115 w 700"/>
                <a:gd name="T95" fmla="*/ 446 h 448"/>
                <a:gd name="T96" fmla="*/ 119 w 700"/>
                <a:gd name="T97" fmla="*/ 448 h 448"/>
                <a:gd name="T98" fmla="*/ 121 w 700"/>
                <a:gd name="T99" fmla="*/ 448 h 448"/>
                <a:gd name="T100" fmla="*/ 123 w 700"/>
                <a:gd name="T101" fmla="*/ 448 h 448"/>
                <a:gd name="T102" fmla="*/ 126 w 700"/>
                <a:gd name="T103" fmla="*/ 446 h 448"/>
                <a:gd name="T104" fmla="*/ 130 w 700"/>
                <a:gd name="T105" fmla="*/ 445 h 448"/>
                <a:gd name="T106" fmla="*/ 133 w 700"/>
                <a:gd name="T107"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0" h="448">
                  <a:moveTo>
                    <a:pt x="254" y="297"/>
                  </a:moveTo>
                  <a:lnTo>
                    <a:pt x="256" y="295"/>
                  </a:lnTo>
                  <a:lnTo>
                    <a:pt x="258" y="292"/>
                  </a:lnTo>
                  <a:lnTo>
                    <a:pt x="258" y="288"/>
                  </a:lnTo>
                  <a:lnTo>
                    <a:pt x="258" y="286"/>
                  </a:lnTo>
                  <a:lnTo>
                    <a:pt x="258" y="283"/>
                  </a:lnTo>
                  <a:lnTo>
                    <a:pt x="256" y="281"/>
                  </a:lnTo>
                  <a:lnTo>
                    <a:pt x="254" y="279"/>
                  </a:lnTo>
                  <a:lnTo>
                    <a:pt x="252" y="277"/>
                  </a:lnTo>
                  <a:lnTo>
                    <a:pt x="250" y="275"/>
                  </a:lnTo>
                  <a:lnTo>
                    <a:pt x="247" y="273"/>
                  </a:lnTo>
                  <a:lnTo>
                    <a:pt x="245" y="272"/>
                  </a:lnTo>
                  <a:lnTo>
                    <a:pt x="241" y="272"/>
                  </a:lnTo>
                  <a:lnTo>
                    <a:pt x="238" y="273"/>
                  </a:lnTo>
                  <a:lnTo>
                    <a:pt x="236" y="275"/>
                  </a:lnTo>
                  <a:lnTo>
                    <a:pt x="234" y="276"/>
                  </a:lnTo>
                  <a:lnTo>
                    <a:pt x="232" y="278"/>
                  </a:lnTo>
                  <a:lnTo>
                    <a:pt x="130" y="398"/>
                  </a:lnTo>
                  <a:lnTo>
                    <a:pt x="129" y="385"/>
                  </a:lnTo>
                  <a:lnTo>
                    <a:pt x="128" y="371"/>
                  </a:lnTo>
                  <a:lnTo>
                    <a:pt x="127" y="357"/>
                  </a:lnTo>
                  <a:lnTo>
                    <a:pt x="127" y="343"/>
                  </a:lnTo>
                  <a:lnTo>
                    <a:pt x="128" y="329"/>
                  </a:lnTo>
                  <a:lnTo>
                    <a:pt x="129" y="315"/>
                  </a:lnTo>
                  <a:lnTo>
                    <a:pt x="131" y="301"/>
                  </a:lnTo>
                  <a:lnTo>
                    <a:pt x="134" y="288"/>
                  </a:lnTo>
                  <a:lnTo>
                    <a:pt x="137" y="275"/>
                  </a:lnTo>
                  <a:lnTo>
                    <a:pt x="141" y="261"/>
                  </a:lnTo>
                  <a:lnTo>
                    <a:pt x="145" y="248"/>
                  </a:lnTo>
                  <a:lnTo>
                    <a:pt x="150" y="235"/>
                  </a:lnTo>
                  <a:lnTo>
                    <a:pt x="156" y="221"/>
                  </a:lnTo>
                  <a:lnTo>
                    <a:pt x="162" y="208"/>
                  </a:lnTo>
                  <a:lnTo>
                    <a:pt x="168" y="195"/>
                  </a:lnTo>
                  <a:lnTo>
                    <a:pt x="176" y="183"/>
                  </a:lnTo>
                  <a:lnTo>
                    <a:pt x="185" y="169"/>
                  </a:lnTo>
                  <a:lnTo>
                    <a:pt x="194" y="157"/>
                  </a:lnTo>
                  <a:lnTo>
                    <a:pt x="204" y="145"/>
                  </a:lnTo>
                  <a:lnTo>
                    <a:pt x="215" y="133"/>
                  </a:lnTo>
                  <a:lnTo>
                    <a:pt x="225" y="121"/>
                  </a:lnTo>
                  <a:lnTo>
                    <a:pt x="237" y="110"/>
                  </a:lnTo>
                  <a:lnTo>
                    <a:pt x="249" y="101"/>
                  </a:lnTo>
                  <a:lnTo>
                    <a:pt x="261" y="91"/>
                  </a:lnTo>
                  <a:lnTo>
                    <a:pt x="274" y="83"/>
                  </a:lnTo>
                  <a:lnTo>
                    <a:pt x="288" y="74"/>
                  </a:lnTo>
                  <a:lnTo>
                    <a:pt x="300" y="66"/>
                  </a:lnTo>
                  <a:lnTo>
                    <a:pt x="314" y="59"/>
                  </a:lnTo>
                  <a:lnTo>
                    <a:pt x="328" y="53"/>
                  </a:lnTo>
                  <a:lnTo>
                    <a:pt x="343" y="47"/>
                  </a:lnTo>
                  <a:lnTo>
                    <a:pt x="358" y="43"/>
                  </a:lnTo>
                  <a:lnTo>
                    <a:pt x="373" y="39"/>
                  </a:lnTo>
                  <a:lnTo>
                    <a:pt x="394" y="34"/>
                  </a:lnTo>
                  <a:lnTo>
                    <a:pt x="414" y="32"/>
                  </a:lnTo>
                  <a:lnTo>
                    <a:pt x="436" y="31"/>
                  </a:lnTo>
                  <a:lnTo>
                    <a:pt x="456" y="31"/>
                  </a:lnTo>
                  <a:lnTo>
                    <a:pt x="476" y="32"/>
                  </a:lnTo>
                  <a:lnTo>
                    <a:pt x="497" y="35"/>
                  </a:lnTo>
                  <a:lnTo>
                    <a:pt x="517" y="40"/>
                  </a:lnTo>
                  <a:lnTo>
                    <a:pt x="536" y="45"/>
                  </a:lnTo>
                  <a:lnTo>
                    <a:pt x="556" y="51"/>
                  </a:lnTo>
                  <a:lnTo>
                    <a:pt x="575" y="60"/>
                  </a:lnTo>
                  <a:lnTo>
                    <a:pt x="593" y="69"/>
                  </a:lnTo>
                  <a:lnTo>
                    <a:pt x="611" y="79"/>
                  </a:lnTo>
                  <a:lnTo>
                    <a:pt x="628" y="91"/>
                  </a:lnTo>
                  <a:lnTo>
                    <a:pt x="645" y="104"/>
                  </a:lnTo>
                  <a:lnTo>
                    <a:pt x="660" y="118"/>
                  </a:lnTo>
                  <a:lnTo>
                    <a:pt x="675" y="133"/>
                  </a:lnTo>
                  <a:lnTo>
                    <a:pt x="677" y="136"/>
                  </a:lnTo>
                  <a:lnTo>
                    <a:pt x="679" y="137"/>
                  </a:lnTo>
                  <a:lnTo>
                    <a:pt x="682" y="138"/>
                  </a:lnTo>
                  <a:lnTo>
                    <a:pt x="684" y="139"/>
                  </a:lnTo>
                  <a:lnTo>
                    <a:pt x="688" y="139"/>
                  </a:lnTo>
                  <a:lnTo>
                    <a:pt x="691" y="138"/>
                  </a:lnTo>
                  <a:lnTo>
                    <a:pt x="693" y="137"/>
                  </a:lnTo>
                  <a:lnTo>
                    <a:pt x="695" y="135"/>
                  </a:lnTo>
                  <a:lnTo>
                    <a:pt x="697" y="133"/>
                  </a:lnTo>
                  <a:lnTo>
                    <a:pt x="699" y="131"/>
                  </a:lnTo>
                  <a:lnTo>
                    <a:pt x="700" y="128"/>
                  </a:lnTo>
                  <a:lnTo>
                    <a:pt x="700" y="125"/>
                  </a:lnTo>
                  <a:lnTo>
                    <a:pt x="700" y="122"/>
                  </a:lnTo>
                  <a:lnTo>
                    <a:pt x="699" y="119"/>
                  </a:lnTo>
                  <a:lnTo>
                    <a:pt x="698" y="117"/>
                  </a:lnTo>
                  <a:lnTo>
                    <a:pt x="697" y="114"/>
                  </a:lnTo>
                  <a:lnTo>
                    <a:pt x="681" y="96"/>
                  </a:lnTo>
                  <a:lnTo>
                    <a:pt x="664" y="81"/>
                  </a:lnTo>
                  <a:lnTo>
                    <a:pt x="646" y="68"/>
                  </a:lnTo>
                  <a:lnTo>
                    <a:pt x="628" y="54"/>
                  </a:lnTo>
                  <a:lnTo>
                    <a:pt x="608" y="43"/>
                  </a:lnTo>
                  <a:lnTo>
                    <a:pt x="588" y="32"/>
                  </a:lnTo>
                  <a:lnTo>
                    <a:pt x="567" y="24"/>
                  </a:lnTo>
                  <a:lnTo>
                    <a:pt x="546" y="15"/>
                  </a:lnTo>
                  <a:lnTo>
                    <a:pt x="525" y="10"/>
                  </a:lnTo>
                  <a:lnTo>
                    <a:pt x="502" y="4"/>
                  </a:lnTo>
                  <a:lnTo>
                    <a:pt x="480" y="1"/>
                  </a:lnTo>
                  <a:lnTo>
                    <a:pt x="457" y="0"/>
                  </a:lnTo>
                  <a:lnTo>
                    <a:pt x="434" y="0"/>
                  </a:lnTo>
                  <a:lnTo>
                    <a:pt x="412" y="1"/>
                  </a:lnTo>
                  <a:lnTo>
                    <a:pt x="389" y="4"/>
                  </a:lnTo>
                  <a:lnTo>
                    <a:pt x="366" y="9"/>
                  </a:lnTo>
                  <a:lnTo>
                    <a:pt x="350" y="13"/>
                  </a:lnTo>
                  <a:lnTo>
                    <a:pt x="334" y="18"/>
                  </a:lnTo>
                  <a:lnTo>
                    <a:pt x="318" y="25"/>
                  </a:lnTo>
                  <a:lnTo>
                    <a:pt x="303" y="31"/>
                  </a:lnTo>
                  <a:lnTo>
                    <a:pt x="286" y="39"/>
                  </a:lnTo>
                  <a:lnTo>
                    <a:pt x="271" y="47"/>
                  </a:lnTo>
                  <a:lnTo>
                    <a:pt x="258" y="57"/>
                  </a:lnTo>
                  <a:lnTo>
                    <a:pt x="244" y="66"/>
                  </a:lnTo>
                  <a:lnTo>
                    <a:pt x="230" y="77"/>
                  </a:lnTo>
                  <a:lnTo>
                    <a:pt x="217" y="88"/>
                  </a:lnTo>
                  <a:lnTo>
                    <a:pt x="204" y="100"/>
                  </a:lnTo>
                  <a:lnTo>
                    <a:pt x="192" y="113"/>
                  </a:lnTo>
                  <a:lnTo>
                    <a:pt x="180" y="125"/>
                  </a:lnTo>
                  <a:lnTo>
                    <a:pt x="170" y="139"/>
                  </a:lnTo>
                  <a:lnTo>
                    <a:pt x="160" y="153"/>
                  </a:lnTo>
                  <a:lnTo>
                    <a:pt x="150" y="168"/>
                  </a:lnTo>
                  <a:lnTo>
                    <a:pt x="136" y="192"/>
                  </a:lnTo>
                  <a:lnTo>
                    <a:pt x="126" y="216"/>
                  </a:lnTo>
                  <a:lnTo>
                    <a:pt x="116" y="240"/>
                  </a:lnTo>
                  <a:lnTo>
                    <a:pt x="108" y="266"/>
                  </a:lnTo>
                  <a:lnTo>
                    <a:pt x="102" y="292"/>
                  </a:lnTo>
                  <a:lnTo>
                    <a:pt x="99" y="317"/>
                  </a:lnTo>
                  <a:lnTo>
                    <a:pt x="97" y="343"/>
                  </a:lnTo>
                  <a:lnTo>
                    <a:pt x="97" y="370"/>
                  </a:lnTo>
                  <a:lnTo>
                    <a:pt x="28" y="267"/>
                  </a:lnTo>
                  <a:lnTo>
                    <a:pt x="26" y="265"/>
                  </a:lnTo>
                  <a:lnTo>
                    <a:pt x="24" y="263"/>
                  </a:lnTo>
                  <a:lnTo>
                    <a:pt x="22" y="262"/>
                  </a:lnTo>
                  <a:lnTo>
                    <a:pt x="18" y="261"/>
                  </a:lnTo>
                  <a:lnTo>
                    <a:pt x="15" y="261"/>
                  </a:lnTo>
                  <a:lnTo>
                    <a:pt x="13" y="261"/>
                  </a:lnTo>
                  <a:lnTo>
                    <a:pt x="10" y="262"/>
                  </a:lnTo>
                  <a:lnTo>
                    <a:pt x="7" y="263"/>
                  </a:lnTo>
                  <a:lnTo>
                    <a:pt x="4" y="265"/>
                  </a:lnTo>
                  <a:lnTo>
                    <a:pt x="3" y="267"/>
                  </a:lnTo>
                  <a:lnTo>
                    <a:pt x="1" y="269"/>
                  </a:lnTo>
                  <a:lnTo>
                    <a:pt x="0" y="272"/>
                  </a:lnTo>
                  <a:lnTo>
                    <a:pt x="0" y="276"/>
                  </a:lnTo>
                  <a:lnTo>
                    <a:pt x="0" y="278"/>
                  </a:lnTo>
                  <a:lnTo>
                    <a:pt x="1" y="281"/>
                  </a:lnTo>
                  <a:lnTo>
                    <a:pt x="3" y="284"/>
                  </a:lnTo>
                  <a:lnTo>
                    <a:pt x="108" y="441"/>
                  </a:lnTo>
                  <a:lnTo>
                    <a:pt x="111" y="443"/>
                  </a:lnTo>
                  <a:lnTo>
                    <a:pt x="113" y="445"/>
                  </a:lnTo>
                  <a:lnTo>
                    <a:pt x="114" y="446"/>
                  </a:lnTo>
                  <a:lnTo>
                    <a:pt x="115" y="446"/>
                  </a:lnTo>
                  <a:lnTo>
                    <a:pt x="117" y="447"/>
                  </a:lnTo>
                  <a:lnTo>
                    <a:pt x="118" y="448"/>
                  </a:lnTo>
                  <a:lnTo>
                    <a:pt x="119" y="448"/>
                  </a:lnTo>
                  <a:lnTo>
                    <a:pt x="120" y="448"/>
                  </a:lnTo>
                  <a:lnTo>
                    <a:pt x="121" y="448"/>
                  </a:lnTo>
                  <a:lnTo>
                    <a:pt x="121" y="448"/>
                  </a:lnTo>
                  <a:lnTo>
                    <a:pt x="122" y="448"/>
                  </a:lnTo>
                  <a:lnTo>
                    <a:pt x="123" y="448"/>
                  </a:lnTo>
                  <a:lnTo>
                    <a:pt x="123" y="448"/>
                  </a:lnTo>
                  <a:lnTo>
                    <a:pt x="125" y="448"/>
                  </a:lnTo>
                  <a:lnTo>
                    <a:pt x="125" y="447"/>
                  </a:lnTo>
                  <a:lnTo>
                    <a:pt x="126" y="446"/>
                  </a:lnTo>
                  <a:lnTo>
                    <a:pt x="128" y="446"/>
                  </a:lnTo>
                  <a:lnTo>
                    <a:pt x="130" y="445"/>
                  </a:lnTo>
                  <a:lnTo>
                    <a:pt x="130" y="445"/>
                  </a:lnTo>
                  <a:lnTo>
                    <a:pt x="130" y="445"/>
                  </a:lnTo>
                  <a:lnTo>
                    <a:pt x="132" y="444"/>
                  </a:lnTo>
                  <a:lnTo>
                    <a:pt x="133" y="442"/>
                  </a:lnTo>
                  <a:lnTo>
                    <a:pt x="254" y="297"/>
                  </a:lnTo>
                  <a:close/>
                </a:path>
              </a:pathLst>
            </a:custGeom>
            <a:grpFill/>
            <a:ln w="9525">
              <a:solidFill>
                <a:schemeClr val="bg1"/>
              </a:solidFill>
              <a:round/>
              <a:headEnd/>
              <a:tailEnd/>
            </a:ln>
            <a:sp3d/>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63" name="Freeform 37"/>
            <p:cNvSpPr>
              <a:spLocks/>
            </p:cNvSpPr>
            <p:nvPr/>
          </p:nvSpPr>
          <p:spPr bwMode="auto">
            <a:xfrm>
              <a:off x="947738" y="914400"/>
              <a:ext cx="217488" cy="130175"/>
            </a:xfrm>
            <a:custGeom>
              <a:avLst/>
              <a:gdLst>
                <a:gd name="T0" fmla="*/ 575 w 685"/>
                <a:gd name="T1" fmla="*/ 4 h 410"/>
                <a:gd name="T2" fmla="*/ 565 w 685"/>
                <a:gd name="T3" fmla="*/ 0 h 410"/>
                <a:gd name="T4" fmla="*/ 555 w 685"/>
                <a:gd name="T5" fmla="*/ 3 h 410"/>
                <a:gd name="T6" fmla="*/ 430 w 685"/>
                <a:gd name="T7" fmla="*/ 153 h 410"/>
                <a:gd name="T8" fmla="*/ 428 w 685"/>
                <a:gd name="T9" fmla="*/ 162 h 410"/>
                <a:gd name="T10" fmla="*/ 431 w 685"/>
                <a:gd name="T11" fmla="*/ 170 h 410"/>
                <a:gd name="T12" fmla="*/ 444 w 685"/>
                <a:gd name="T13" fmla="*/ 176 h 410"/>
                <a:gd name="T14" fmla="*/ 452 w 685"/>
                <a:gd name="T15" fmla="*/ 173 h 410"/>
                <a:gd name="T16" fmla="*/ 553 w 685"/>
                <a:gd name="T17" fmla="*/ 66 h 410"/>
                <a:gd name="T18" fmla="*/ 551 w 685"/>
                <a:gd name="T19" fmla="*/ 107 h 410"/>
                <a:gd name="T20" fmla="*/ 542 w 685"/>
                <a:gd name="T21" fmla="*/ 147 h 410"/>
                <a:gd name="T22" fmla="*/ 530 w 685"/>
                <a:gd name="T23" fmla="*/ 184 h 410"/>
                <a:gd name="T24" fmla="*/ 512 w 685"/>
                <a:gd name="T25" fmla="*/ 221 h 410"/>
                <a:gd name="T26" fmla="*/ 490 w 685"/>
                <a:gd name="T27" fmla="*/ 254 h 410"/>
                <a:gd name="T28" fmla="*/ 464 w 685"/>
                <a:gd name="T29" fmla="*/ 284 h 410"/>
                <a:gd name="T30" fmla="*/ 434 w 685"/>
                <a:gd name="T31" fmla="*/ 312 h 410"/>
                <a:gd name="T32" fmla="*/ 402 w 685"/>
                <a:gd name="T33" fmla="*/ 336 h 410"/>
                <a:gd name="T34" fmla="*/ 365 w 685"/>
                <a:gd name="T35" fmla="*/ 354 h 410"/>
                <a:gd name="T36" fmla="*/ 326 w 685"/>
                <a:gd name="T37" fmla="*/ 368 h 410"/>
                <a:gd name="T38" fmla="*/ 273 w 685"/>
                <a:gd name="T39" fmla="*/ 379 h 410"/>
                <a:gd name="T40" fmla="*/ 215 w 685"/>
                <a:gd name="T41" fmla="*/ 379 h 410"/>
                <a:gd name="T42" fmla="*/ 158 w 685"/>
                <a:gd name="T43" fmla="*/ 368 h 410"/>
                <a:gd name="T44" fmla="*/ 105 w 685"/>
                <a:gd name="T45" fmla="*/ 347 h 410"/>
                <a:gd name="T46" fmla="*/ 56 w 685"/>
                <a:gd name="T47" fmla="*/ 316 h 410"/>
                <a:gd name="T48" fmla="*/ 23 w 685"/>
                <a:gd name="T49" fmla="*/ 288 h 410"/>
                <a:gd name="T50" fmla="*/ 15 w 685"/>
                <a:gd name="T51" fmla="*/ 286 h 410"/>
                <a:gd name="T52" fmla="*/ 6 w 685"/>
                <a:gd name="T53" fmla="*/ 288 h 410"/>
                <a:gd name="T54" fmla="*/ 1 w 685"/>
                <a:gd name="T55" fmla="*/ 296 h 410"/>
                <a:gd name="T56" fmla="*/ 0 w 685"/>
                <a:gd name="T57" fmla="*/ 305 h 410"/>
                <a:gd name="T58" fmla="*/ 4 w 685"/>
                <a:gd name="T59" fmla="*/ 312 h 410"/>
                <a:gd name="T60" fmla="*/ 43 w 685"/>
                <a:gd name="T61" fmla="*/ 344 h 410"/>
                <a:gd name="T62" fmla="*/ 84 w 685"/>
                <a:gd name="T63" fmla="*/ 371 h 410"/>
                <a:gd name="T64" fmla="*/ 130 w 685"/>
                <a:gd name="T65" fmla="*/ 390 h 410"/>
                <a:gd name="T66" fmla="*/ 176 w 685"/>
                <a:gd name="T67" fmla="*/ 403 h 410"/>
                <a:gd name="T68" fmla="*/ 225 w 685"/>
                <a:gd name="T69" fmla="*/ 409 h 410"/>
                <a:gd name="T70" fmla="*/ 281 w 685"/>
                <a:gd name="T71" fmla="*/ 408 h 410"/>
                <a:gd name="T72" fmla="*/ 333 w 685"/>
                <a:gd name="T73" fmla="*/ 397 h 410"/>
                <a:gd name="T74" fmla="*/ 375 w 685"/>
                <a:gd name="T75" fmla="*/ 382 h 410"/>
                <a:gd name="T76" fmla="*/ 414 w 685"/>
                <a:gd name="T77" fmla="*/ 362 h 410"/>
                <a:gd name="T78" fmla="*/ 448 w 685"/>
                <a:gd name="T79" fmla="*/ 339 h 410"/>
                <a:gd name="T80" fmla="*/ 480 w 685"/>
                <a:gd name="T81" fmla="*/ 311 h 410"/>
                <a:gd name="T82" fmla="*/ 508 w 685"/>
                <a:gd name="T83" fmla="*/ 279 h 410"/>
                <a:gd name="T84" fmla="*/ 533 w 685"/>
                <a:gd name="T85" fmla="*/ 245 h 410"/>
                <a:gd name="T86" fmla="*/ 552 w 685"/>
                <a:gd name="T87" fmla="*/ 207 h 410"/>
                <a:gd name="T88" fmla="*/ 568 w 685"/>
                <a:gd name="T89" fmla="*/ 168 h 410"/>
                <a:gd name="T90" fmla="*/ 578 w 685"/>
                <a:gd name="T91" fmla="*/ 127 h 410"/>
                <a:gd name="T92" fmla="*/ 583 w 685"/>
                <a:gd name="T93" fmla="*/ 85 h 410"/>
                <a:gd name="T94" fmla="*/ 660 w 685"/>
                <a:gd name="T95" fmla="*/ 183 h 410"/>
                <a:gd name="T96" fmla="*/ 670 w 685"/>
                <a:gd name="T97" fmla="*/ 188 h 410"/>
                <a:gd name="T98" fmla="*/ 681 w 685"/>
                <a:gd name="T99" fmla="*/ 183 h 410"/>
                <a:gd name="T100" fmla="*/ 685 w 685"/>
                <a:gd name="T101" fmla="*/ 176 h 410"/>
                <a:gd name="T102" fmla="*/ 684 w 685"/>
                <a:gd name="T103" fmla="*/ 16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5" h="410">
                  <a:moveTo>
                    <a:pt x="683" y="164"/>
                  </a:moveTo>
                  <a:lnTo>
                    <a:pt x="577" y="7"/>
                  </a:lnTo>
                  <a:lnTo>
                    <a:pt x="575" y="4"/>
                  </a:lnTo>
                  <a:lnTo>
                    <a:pt x="571" y="2"/>
                  </a:lnTo>
                  <a:lnTo>
                    <a:pt x="569" y="0"/>
                  </a:lnTo>
                  <a:lnTo>
                    <a:pt x="565" y="0"/>
                  </a:lnTo>
                  <a:lnTo>
                    <a:pt x="562" y="0"/>
                  </a:lnTo>
                  <a:lnTo>
                    <a:pt x="559" y="1"/>
                  </a:lnTo>
                  <a:lnTo>
                    <a:pt x="555" y="3"/>
                  </a:lnTo>
                  <a:lnTo>
                    <a:pt x="553" y="6"/>
                  </a:lnTo>
                  <a:lnTo>
                    <a:pt x="431" y="150"/>
                  </a:lnTo>
                  <a:lnTo>
                    <a:pt x="430" y="153"/>
                  </a:lnTo>
                  <a:lnTo>
                    <a:pt x="429" y="157"/>
                  </a:lnTo>
                  <a:lnTo>
                    <a:pt x="428" y="160"/>
                  </a:lnTo>
                  <a:lnTo>
                    <a:pt x="428" y="162"/>
                  </a:lnTo>
                  <a:lnTo>
                    <a:pt x="429" y="165"/>
                  </a:lnTo>
                  <a:lnTo>
                    <a:pt x="430" y="168"/>
                  </a:lnTo>
                  <a:lnTo>
                    <a:pt x="431" y="170"/>
                  </a:lnTo>
                  <a:lnTo>
                    <a:pt x="433" y="173"/>
                  </a:lnTo>
                  <a:lnTo>
                    <a:pt x="438" y="176"/>
                  </a:lnTo>
                  <a:lnTo>
                    <a:pt x="444" y="176"/>
                  </a:lnTo>
                  <a:lnTo>
                    <a:pt x="447" y="176"/>
                  </a:lnTo>
                  <a:lnTo>
                    <a:pt x="450" y="175"/>
                  </a:lnTo>
                  <a:lnTo>
                    <a:pt x="452" y="173"/>
                  </a:lnTo>
                  <a:lnTo>
                    <a:pt x="454" y="170"/>
                  </a:lnTo>
                  <a:lnTo>
                    <a:pt x="553" y="53"/>
                  </a:lnTo>
                  <a:lnTo>
                    <a:pt x="553" y="66"/>
                  </a:lnTo>
                  <a:lnTo>
                    <a:pt x="553" y="80"/>
                  </a:lnTo>
                  <a:lnTo>
                    <a:pt x="552" y="93"/>
                  </a:lnTo>
                  <a:lnTo>
                    <a:pt x="551" y="107"/>
                  </a:lnTo>
                  <a:lnTo>
                    <a:pt x="549" y="120"/>
                  </a:lnTo>
                  <a:lnTo>
                    <a:pt x="546" y="133"/>
                  </a:lnTo>
                  <a:lnTo>
                    <a:pt x="542" y="147"/>
                  </a:lnTo>
                  <a:lnTo>
                    <a:pt x="539" y="159"/>
                  </a:lnTo>
                  <a:lnTo>
                    <a:pt x="535" y="172"/>
                  </a:lnTo>
                  <a:lnTo>
                    <a:pt x="530" y="184"/>
                  </a:lnTo>
                  <a:lnTo>
                    <a:pt x="524" y="196"/>
                  </a:lnTo>
                  <a:lnTo>
                    <a:pt x="519" y="209"/>
                  </a:lnTo>
                  <a:lnTo>
                    <a:pt x="512" y="221"/>
                  </a:lnTo>
                  <a:lnTo>
                    <a:pt x="506" y="232"/>
                  </a:lnTo>
                  <a:lnTo>
                    <a:pt x="498" y="243"/>
                  </a:lnTo>
                  <a:lnTo>
                    <a:pt x="490" y="254"/>
                  </a:lnTo>
                  <a:lnTo>
                    <a:pt x="482" y="265"/>
                  </a:lnTo>
                  <a:lnTo>
                    <a:pt x="474" y="275"/>
                  </a:lnTo>
                  <a:lnTo>
                    <a:pt x="464" y="284"/>
                  </a:lnTo>
                  <a:lnTo>
                    <a:pt x="454" y="294"/>
                  </a:lnTo>
                  <a:lnTo>
                    <a:pt x="445" y="303"/>
                  </a:lnTo>
                  <a:lnTo>
                    <a:pt x="434" y="312"/>
                  </a:lnTo>
                  <a:lnTo>
                    <a:pt x="423" y="320"/>
                  </a:lnTo>
                  <a:lnTo>
                    <a:pt x="413" y="328"/>
                  </a:lnTo>
                  <a:lnTo>
                    <a:pt x="402" y="336"/>
                  </a:lnTo>
                  <a:lnTo>
                    <a:pt x="390" y="342"/>
                  </a:lnTo>
                  <a:lnTo>
                    <a:pt x="377" y="349"/>
                  </a:lnTo>
                  <a:lnTo>
                    <a:pt x="365" y="354"/>
                  </a:lnTo>
                  <a:lnTo>
                    <a:pt x="353" y="359"/>
                  </a:lnTo>
                  <a:lnTo>
                    <a:pt x="340" y="364"/>
                  </a:lnTo>
                  <a:lnTo>
                    <a:pt x="326" y="368"/>
                  </a:lnTo>
                  <a:lnTo>
                    <a:pt x="313" y="372"/>
                  </a:lnTo>
                  <a:lnTo>
                    <a:pt x="294" y="375"/>
                  </a:lnTo>
                  <a:lnTo>
                    <a:pt x="273" y="379"/>
                  </a:lnTo>
                  <a:lnTo>
                    <a:pt x="254" y="380"/>
                  </a:lnTo>
                  <a:lnTo>
                    <a:pt x="235" y="380"/>
                  </a:lnTo>
                  <a:lnTo>
                    <a:pt x="215" y="379"/>
                  </a:lnTo>
                  <a:lnTo>
                    <a:pt x="196" y="376"/>
                  </a:lnTo>
                  <a:lnTo>
                    <a:pt x="178" y="373"/>
                  </a:lnTo>
                  <a:lnTo>
                    <a:pt x="158" y="368"/>
                  </a:lnTo>
                  <a:lnTo>
                    <a:pt x="140" y="362"/>
                  </a:lnTo>
                  <a:lnTo>
                    <a:pt x="122" y="356"/>
                  </a:lnTo>
                  <a:lnTo>
                    <a:pt x="105" y="347"/>
                  </a:lnTo>
                  <a:lnTo>
                    <a:pt x="88" y="338"/>
                  </a:lnTo>
                  <a:lnTo>
                    <a:pt x="72" y="328"/>
                  </a:lnTo>
                  <a:lnTo>
                    <a:pt x="56" y="316"/>
                  </a:lnTo>
                  <a:lnTo>
                    <a:pt x="40" y="305"/>
                  </a:lnTo>
                  <a:lnTo>
                    <a:pt x="25" y="291"/>
                  </a:lnTo>
                  <a:lnTo>
                    <a:pt x="23" y="288"/>
                  </a:lnTo>
                  <a:lnTo>
                    <a:pt x="20" y="287"/>
                  </a:lnTo>
                  <a:lnTo>
                    <a:pt x="18" y="286"/>
                  </a:lnTo>
                  <a:lnTo>
                    <a:pt x="15" y="286"/>
                  </a:lnTo>
                  <a:lnTo>
                    <a:pt x="12" y="286"/>
                  </a:lnTo>
                  <a:lnTo>
                    <a:pt x="9" y="287"/>
                  </a:lnTo>
                  <a:lnTo>
                    <a:pt x="6" y="288"/>
                  </a:lnTo>
                  <a:lnTo>
                    <a:pt x="4" y="291"/>
                  </a:lnTo>
                  <a:lnTo>
                    <a:pt x="2" y="293"/>
                  </a:lnTo>
                  <a:lnTo>
                    <a:pt x="1" y="296"/>
                  </a:lnTo>
                  <a:lnTo>
                    <a:pt x="0" y="298"/>
                  </a:lnTo>
                  <a:lnTo>
                    <a:pt x="0" y="301"/>
                  </a:lnTo>
                  <a:lnTo>
                    <a:pt x="0" y="305"/>
                  </a:lnTo>
                  <a:lnTo>
                    <a:pt x="1" y="307"/>
                  </a:lnTo>
                  <a:lnTo>
                    <a:pt x="3" y="310"/>
                  </a:lnTo>
                  <a:lnTo>
                    <a:pt x="4" y="312"/>
                  </a:lnTo>
                  <a:lnTo>
                    <a:pt x="17" y="323"/>
                  </a:lnTo>
                  <a:lnTo>
                    <a:pt x="30" y="335"/>
                  </a:lnTo>
                  <a:lnTo>
                    <a:pt x="43" y="344"/>
                  </a:lnTo>
                  <a:lnTo>
                    <a:pt x="57" y="354"/>
                  </a:lnTo>
                  <a:lnTo>
                    <a:pt x="71" y="362"/>
                  </a:lnTo>
                  <a:lnTo>
                    <a:pt x="84" y="371"/>
                  </a:lnTo>
                  <a:lnTo>
                    <a:pt x="99" y="379"/>
                  </a:lnTo>
                  <a:lnTo>
                    <a:pt x="114" y="385"/>
                  </a:lnTo>
                  <a:lnTo>
                    <a:pt x="130" y="390"/>
                  </a:lnTo>
                  <a:lnTo>
                    <a:pt x="145" y="396"/>
                  </a:lnTo>
                  <a:lnTo>
                    <a:pt x="161" y="400"/>
                  </a:lnTo>
                  <a:lnTo>
                    <a:pt x="176" y="403"/>
                  </a:lnTo>
                  <a:lnTo>
                    <a:pt x="192" y="405"/>
                  </a:lnTo>
                  <a:lnTo>
                    <a:pt x="208" y="408"/>
                  </a:lnTo>
                  <a:lnTo>
                    <a:pt x="225" y="409"/>
                  </a:lnTo>
                  <a:lnTo>
                    <a:pt x="241" y="410"/>
                  </a:lnTo>
                  <a:lnTo>
                    <a:pt x="260" y="409"/>
                  </a:lnTo>
                  <a:lnTo>
                    <a:pt x="281" y="408"/>
                  </a:lnTo>
                  <a:lnTo>
                    <a:pt x="300" y="404"/>
                  </a:lnTo>
                  <a:lnTo>
                    <a:pt x="319" y="400"/>
                  </a:lnTo>
                  <a:lnTo>
                    <a:pt x="333" y="397"/>
                  </a:lnTo>
                  <a:lnTo>
                    <a:pt x="347" y="393"/>
                  </a:lnTo>
                  <a:lnTo>
                    <a:pt x="361" y="387"/>
                  </a:lnTo>
                  <a:lnTo>
                    <a:pt x="375" y="382"/>
                  </a:lnTo>
                  <a:lnTo>
                    <a:pt x="388" y="376"/>
                  </a:lnTo>
                  <a:lnTo>
                    <a:pt x="401" y="370"/>
                  </a:lnTo>
                  <a:lnTo>
                    <a:pt x="414" y="362"/>
                  </a:lnTo>
                  <a:lnTo>
                    <a:pt x="426" y="355"/>
                  </a:lnTo>
                  <a:lnTo>
                    <a:pt x="437" y="347"/>
                  </a:lnTo>
                  <a:lnTo>
                    <a:pt x="448" y="339"/>
                  </a:lnTo>
                  <a:lnTo>
                    <a:pt x="460" y="329"/>
                  </a:lnTo>
                  <a:lnTo>
                    <a:pt x="471" y="321"/>
                  </a:lnTo>
                  <a:lnTo>
                    <a:pt x="480" y="311"/>
                  </a:lnTo>
                  <a:lnTo>
                    <a:pt x="490" y="300"/>
                  </a:lnTo>
                  <a:lnTo>
                    <a:pt x="500" y="290"/>
                  </a:lnTo>
                  <a:lnTo>
                    <a:pt x="508" y="279"/>
                  </a:lnTo>
                  <a:lnTo>
                    <a:pt x="517" y="268"/>
                  </a:lnTo>
                  <a:lnTo>
                    <a:pt x="525" y="256"/>
                  </a:lnTo>
                  <a:lnTo>
                    <a:pt x="533" y="245"/>
                  </a:lnTo>
                  <a:lnTo>
                    <a:pt x="540" y="233"/>
                  </a:lnTo>
                  <a:lnTo>
                    <a:pt x="547" y="220"/>
                  </a:lnTo>
                  <a:lnTo>
                    <a:pt x="552" y="207"/>
                  </a:lnTo>
                  <a:lnTo>
                    <a:pt x="559" y="194"/>
                  </a:lnTo>
                  <a:lnTo>
                    <a:pt x="563" y="181"/>
                  </a:lnTo>
                  <a:lnTo>
                    <a:pt x="568" y="168"/>
                  </a:lnTo>
                  <a:lnTo>
                    <a:pt x="571" y="154"/>
                  </a:lnTo>
                  <a:lnTo>
                    <a:pt x="576" y="140"/>
                  </a:lnTo>
                  <a:lnTo>
                    <a:pt x="578" y="127"/>
                  </a:lnTo>
                  <a:lnTo>
                    <a:pt x="580" y="113"/>
                  </a:lnTo>
                  <a:lnTo>
                    <a:pt x="582" y="99"/>
                  </a:lnTo>
                  <a:lnTo>
                    <a:pt x="583" y="85"/>
                  </a:lnTo>
                  <a:lnTo>
                    <a:pt x="583" y="71"/>
                  </a:lnTo>
                  <a:lnTo>
                    <a:pt x="658" y="180"/>
                  </a:lnTo>
                  <a:lnTo>
                    <a:pt x="660" y="183"/>
                  </a:lnTo>
                  <a:lnTo>
                    <a:pt x="664" y="186"/>
                  </a:lnTo>
                  <a:lnTo>
                    <a:pt x="667" y="188"/>
                  </a:lnTo>
                  <a:lnTo>
                    <a:pt x="670" y="188"/>
                  </a:lnTo>
                  <a:lnTo>
                    <a:pt x="674" y="188"/>
                  </a:lnTo>
                  <a:lnTo>
                    <a:pt x="679" y="186"/>
                  </a:lnTo>
                  <a:lnTo>
                    <a:pt x="681" y="183"/>
                  </a:lnTo>
                  <a:lnTo>
                    <a:pt x="683" y="181"/>
                  </a:lnTo>
                  <a:lnTo>
                    <a:pt x="684" y="178"/>
                  </a:lnTo>
                  <a:lnTo>
                    <a:pt x="685" y="176"/>
                  </a:lnTo>
                  <a:lnTo>
                    <a:pt x="685" y="173"/>
                  </a:lnTo>
                  <a:lnTo>
                    <a:pt x="685" y="169"/>
                  </a:lnTo>
                  <a:lnTo>
                    <a:pt x="684" y="167"/>
                  </a:lnTo>
                  <a:lnTo>
                    <a:pt x="683" y="164"/>
                  </a:lnTo>
                  <a:close/>
                </a:path>
              </a:pathLst>
            </a:custGeom>
            <a:grpFill/>
            <a:ln w="9525">
              <a:solidFill>
                <a:schemeClr val="bg1"/>
              </a:solidFill>
              <a:round/>
              <a:headEnd/>
              <a:tailEnd/>
            </a:ln>
            <a:sp3d/>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64" name="Freeform 38"/>
            <p:cNvSpPr>
              <a:spLocks noEditPoints="1"/>
            </p:cNvSpPr>
            <p:nvPr/>
          </p:nvSpPr>
          <p:spPr bwMode="auto">
            <a:xfrm>
              <a:off x="993775" y="906463"/>
              <a:ext cx="57150" cy="57150"/>
            </a:xfrm>
            <a:custGeom>
              <a:avLst/>
              <a:gdLst>
                <a:gd name="T0" fmla="*/ 128 w 180"/>
                <a:gd name="T1" fmla="*/ 139 h 181"/>
                <a:gd name="T2" fmla="*/ 119 w 180"/>
                <a:gd name="T3" fmla="*/ 144 h 181"/>
                <a:gd name="T4" fmla="*/ 108 w 180"/>
                <a:gd name="T5" fmla="*/ 148 h 181"/>
                <a:gd name="T6" fmla="*/ 96 w 180"/>
                <a:gd name="T7" fmla="*/ 150 h 181"/>
                <a:gd name="T8" fmla="*/ 84 w 180"/>
                <a:gd name="T9" fmla="*/ 150 h 181"/>
                <a:gd name="T10" fmla="*/ 72 w 180"/>
                <a:gd name="T11" fmla="*/ 148 h 181"/>
                <a:gd name="T12" fmla="*/ 62 w 180"/>
                <a:gd name="T13" fmla="*/ 144 h 181"/>
                <a:gd name="T14" fmla="*/ 52 w 180"/>
                <a:gd name="T15" fmla="*/ 139 h 181"/>
                <a:gd name="T16" fmla="*/ 43 w 180"/>
                <a:gd name="T17" fmla="*/ 130 h 181"/>
                <a:gd name="T18" fmla="*/ 37 w 180"/>
                <a:gd name="T19" fmla="*/ 119 h 181"/>
                <a:gd name="T20" fmla="*/ 32 w 180"/>
                <a:gd name="T21" fmla="*/ 109 h 181"/>
                <a:gd name="T22" fmla="*/ 30 w 180"/>
                <a:gd name="T23" fmla="*/ 97 h 181"/>
                <a:gd name="T24" fmla="*/ 30 w 180"/>
                <a:gd name="T25" fmla="*/ 86 h 181"/>
                <a:gd name="T26" fmla="*/ 32 w 180"/>
                <a:gd name="T27" fmla="*/ 74 h 181"/>
                <a:gd name="T28" fmla="*/ 37 w 180"/>
                <a:gd name="T29" fmla="*/ 63 h 181"/>
                <a:gd name="T30" fmla="*/ 43 w 180"/>
                <a:gd name="T31" fmla="*/ 53 h 181"/>
                <a:gd name="T32" fmla="*/ 56 w 180"/>
                <a:gd name="T33" fmla="*/ 41 h 181"/>
                <a:gd name="T34" fmla="*/ 72 w 180"/>
                <a:gd name="T35" fmla="*/ 33 h 181"/>
                <a:gd name="T36" fmla="*/ 84 w 180"/>
                <a:gd name="T37" fmla="*/ 31 h 181"/>
                <a:gd name="T38" fmla="*/ 96 w 180"/>
                <a:gd name="T39" fmla="*/ 31 h 181"/>
                <a:gd name="T40" fmla="*/ 108 w 180"/>
                <a:gd name="T41" fmla="*/ 33 h 181"/>
                <a:gd name="T42" fmla="*/ 123 w 180"/>
                <a:gd name="T43" fmla="*/ 41 h 181"/>
                <a:gd name="T44" fmla="*/ 137 w 180"/>
                <a:gd name="T45" fmla="*/ 53 h 181"/>
                <a:gd name="T46" fmla="*/ 143 w 180"/>
                <a:gd name="T47" fmla="*/ 63 h 181"/>
                <a:gd name="T48" fmla="*/ 148 w 180"/>
                <a:gd name="T49" fmla="*/ 74 h 181"/>
                <a:gd name="T50" fmla="*/ 150 w 180"/>
                <a:gd name="T51" fmla="*/ 86 h 181"/>
                <a:gd name="T52" fmla="*/ 150 w 180"/>
                <a:gd name="T53" fmla="*/ 97 h 181"/>
                <a:gd name="T54" fmla="*/ 148 w 180"/>
                <a:gd name="T55" fmla="*/ 109 h 181"/>
                <a:gd name="T56" fmla="*/ 143 w 180"/>
                <a:gd name="T57" fmla="*/ 119 h 181"/>
                <a:gd name="T58" fmla="*/ 137 w 180"/>
                <a:gd name="T59" fmla="*/ 130 h 181"/>
                <a:gd name="T60" fmla="*/ 26 w 180"/>
                <a:gd name="T61" fmla="*/ 27 h 181"/>
                <a:gd name="T62" fmla="*/ 15 w 180"/>
                <a:gd name="T63" fmla="*/ 41 h 181"/>
                <a:gd name="T64" fmla="*/ 6 w 180"/>
                <a:gd name="T65" fmla="*/ 57 h 181"/>
                <a:gd name="T66" fmla="*/ 2 w 180"/>
                <a:gd name="T67" fmla="*/ 73 h 181"/>
                <a:gd name="T68" fmla="*/ 0 w 180"/>
                <a:gd name="T69" fmla="*/ 91 h 181"/>
                <a:gd name="T70" fmla="*/ 2 w 180"/>
                <a:gd name="T71" fmla="*/ 109 h 181"/>
                <a:gd name="T72" fmla="*/ 6 w 180"/>
                <a:gd name="T73" fmla="*/ 125 h 181"/>
                <a:gd name="T74" fmla="*/ 15 w 180"/>
                <a:gd name="T75" fmla="*/ 141 h 181"/>
                <a:gd name="T76" fmla="*/ 26 w 180"/>
                <a:gd name="T77" fmla="*/ 156 h 181"/>
                <a:gd name="T78" fmla="*/ 40 w 180"/>
                <a:gd name="T79" fmla="*/ 166 h 181"/>
                <a:gd name="T80" fmla="*/ 55 w 180"/>
                <a:gd name="T81" fmla="*/ 174 h 181"/>
                <a:gd name="T82" fmla="*/ 72 w 180"/>
                <a:gd name="T83" fmla="*/ 179 h 181"/>
                <a:gd name="T84" fmla="*/ 90 w 180"/>
                <a:gd name="T85" fmla="*/ 181 h 181"/>
                <a:gd name="T86" fmla="*/ 108 w 180"/>
                <a:gd name="T87" fmla="*/ 179 h 181"/>
                <a:gd name="T88" fmla="*/ 124 w 180"/>
                <a:gd name="T89" fmla="*/ 174 h 181"/>
                <a:gd name="T90" fmla="*/ 140 w 180"/>
                <a:gd name="T91" fmla="*/ 166 h 181"/>
                <a:gd name="T92" fmla="*/ 154 w 180"/>
                <a:gd name="T93" fmla="*/ 156 h 181"/>
                <a:gd name="T94" fmla="*/ 166 w 180"/>
                <a:gd name="T95" fmla="*/ 141 h 181"/>
                <a:gd name="T96" fmla="*/ 173 w 180"/>
                <a:gd name="T97" fmla="*/ 125 h 181"/>
                <a:gd name="T98" fmla="*/ 179 w 180"/>
                <a:gd name="T99" fmla="*/ 109 h 181"/>
                <a:gd name="T100" fmla="*/ 180 w 180"/>
                <a:gd name="T101" fmla="*/ 91 h 181"/>
                <a:gd name="T102" fmla="*/ 179 w 180"/>
                <a:gd name="T103" fmla="*/ 73 h 181"/>
                <a:gd name="T104" fmla="*/ 173 w 180"/>
                <a:gd name="T105" fmla="*/ 57 h 181"/>
                <a:gd name="T106" fmla="*/ 166 w 180"/>
                <a:gd name="T107" fmla="*/ 41 h 181"/>
                <a:gd name="T108" fmla="*/ 154 w 180"/>
                <a:gd name="T109" fmla="*/ 27 h 181"/>
                <a:gd name="T110" fmla="*/ 140 w 180"/>
                <a:gd name="T111" fmla="*/ 16 h 181"/>
                <a:gd name="T112" fmla="*/ 124 w 180"/>
                <a:gd name="T113" fmla="*/ 8 h 181"/>
                <a:gd name="T114" fmla="*/ 108 w 180"/>
                <a:gd name="T115" fmla="*/ 2 h 181"/>
                <a:gd name="T116" fmla="*/ 90 w 180"/>
                <a:gd name="T117" fmla="*/ 0 h 181"/>
                <a:gd name="T118" fmla="*/ 72 w 180"/>
                <a:gd name="T119" fmla="*/ 2 h 181"/>
                <a:gd name="T120" fmla="*/ 55 w 180"/>
                <a:gd name="T121" fmla="*/ 8 h 181"/>
                <a:gd name="T122" fmla="*/ 40 w 180"/>
                <a:gd name="T123" fmla="*/ 16 h 181"/>
                <a:gd name="T124" fmla="*/ 26 w 180"/>
                <a:gd name="T125" fmla="*/ 2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 h="181">
                  <a:moveTo>
                    <a:pt x="133" y="134"/>
                  </a:moveTo>
                  <a:lnTo>
                    <a:pt x="128" y="139"/>
                  </a:lnTo>
                  <a:lnTo>
                    <a:pt x="123" y="142"/>
                  </a:lnTo>
                  <a:lnTo>
                    <a:pt x="119" y="144"/>
                  </a:lnTo>
                  <a:lnTo>
                    <a:pt x="113" y="146"/>
                  </a:lnTo>
                  <a:lnTo>
                    <a:pt x="108" y="148"/>
                  </a:lnTo>
                  <a:lnTo>
                    <a:pt x="101" y="149"/>
                  </a:lnTo>
                  <a:lnTo>
                    <a:pt x="96" y="150"/>
                  </a:lnTo>
                  <a:lnTo>
                    <a:pt x="90" y="150"/>
                  </a:lnTo>
                  <a:lnTo>
                    <a:pt x="84" y="150"/>
                  </a:lnTo>
                  <a:lnTo>
                    <a:pt x="78" y="149"/>
                  </a:lnTo>
                  <a:lnTo>
                    <a:pt x="72" y="148"/>
                  </a:lnTo>
                  <a:lnTo>
                    <a:pt x="67" y="146"/>
                  </a:lnTo>
                  <a:lnTo>
                    <a:pt x="62" y="144"/>
                  </a:lnTo>
                  <a:lnTo>
                    <a:pt x="56" y="142"/>
                  </a:lnTo>
                  <a:lnTo>
                    <a:pt x="52" y="139"/>
                  </a:lnTo>
                  <a:lnTo>
                    <a:pt x="48" y="134"/>
                  </a:lnTo>
                  <a:lnTo>
                    <a:pt x="43" y="130"/>
                  </a:lnTo>
                  <a:lnTo>
                    <a:pt x="39" y="125"/>
                  </a:lnTo>
                  <a:lnTo>
                    <a:pt x="37" y="119"/>
                  </a:lnTo>
                  <a:lnTo>
                    <a:pt x="34" y="114"/>
                  </a:lnTo>
                  <a:lnTo>
                    <a:pt x="32" y="109"/>
                  </a:lnTo>
                  <a:lnTo>
                    <a:pt x="31" y="103"/>
                  </a:lnTo>
                  <a:lnTo>
                    <a:pt x="30" y="97"/>
                  </a:lnTo>
                  <a:lnTo>
                    <a:pt x="30" y="91"/>
                  </a:lnTo>
                  <a:lnTo>
                    <a:pt x="30" y="86"/>
                  </a:lnTo>
                  <a:lnTo>
                    <a:pt x="31" y="80"/>
                  </a:lnTo>
                  <a:lnTo>
                    <a:pt x="32" y="74"/>
                  </a:lnTo>
                  <a:lnTo>
                    <a:pt x="34" y="69"/>
                  </a:lnTo>
                  <a:lnTo>
                    <a:pt x="37" y="63"/>
                  </a:lnTo>
                  <a:lnTo>
                    <a:pt x="39" y="58"/>
                  </a:lnTo>
                  <a:lnTo>
                    <a:pt x="43" y="53"/>
                  </a:lnTo>
                  <a:lnTo>
                    <a:pt x="48" y="48"/>
                  </a:lnTo>
                  <a:lnTo>
                    <a:pt x="56" y="41"/>
                  </a:lnTo>
                  <a:lnTo>
                    <a:pt x="67" y="36"/>
                  </a:lnTo>
                  <a:lnTo>
                    <a:pt x="72" y="33"/>
                  </a:lnTo>
                  <a:lnTo>
                    <a:pt x="78" y="31"/>
                  </a:lnTo>
                  <a:lnTo>
                    <a:pt x="84" y="31"/>
                  </a:lnTo>
                  <a:lnTo>
                    <a:pt x="90" y="30"/>
                  </a:lnTo>
                  <a:lnTo>
                    <a:pt x="96" y="31"/>
                  </a:lnTo>
                  <a:lnTo>
                    <a:pt x="101" y="31"/>
                  </a:lnTo>
                  <a:lnTo>
                    <a:pt x="108" y="33"/>
                  </a:lnTo>
                  <a:lnTo>
                    <a:pt x="113" y="36"/>
                  </a:lnTo>
                  <a:lnTo>
                    <a:pt x="123" y="41"/>
                  </a:lnTo>
                  <a:lnTo>
                    <a:pt x="133" y="48"/>
                  </a:lnTo>
                  <a:lnTo>
                    <a:pt x="137" y="53"/>
                  </a:lnTo>
                  <a:lnTo>
                    <a:pt x="140" y="58"/>
                  </a:lnTo>
                  <a:lnTo>
                    <a:pt x="143" y="63"/>
                  </a:lnTo>
                  <a:lnTo>
                    <a:pt x="145" y="69"/>
                  </a:lnTo>
                  <a:lnTo>
                    <a:pt x="148" y="74"/>
                  </a:lnTo>
                  <a:lnTo>
                    <a:pt x="149" y="80"/>
                  </a:lnTo>
                  <a:lnTo>
                    <a:pt x="150" y="86"/>
                  </a:lnTo>
                  <a:lnTo>
                    <a:pt x="150" y="91"/>
                  </a:lnTo>
                  <a:lnTo>
                    <a:pt x="150" y="97"/>
                  </a:lnTo>
                  <a:lnTo>
                    <a:pt x="149" y="103"/>
                  </a:lnTo>
                  <a:lnTo>
                    <a:pt x="148" y="109"/>
                  </a:lnTo>
                  <a:lnTo>
                    <a:pt x="145" y="114"/>
                  </a:lnTo>
                  <a:lnTo>
                    <a:pt x="143" y="119"/>
                  </a:lnTo>
                  <a:lnTo>
                    <a:pt x="140" y="125"/>
                  </a:lnTo>
                  <a:lnTo>
                    <a:pt x="137" y="130"/>
                  </a:lnTo>
                  <a:lnTo>
                    <a:pt x="133" y="134"/>
                  </a:lnTo>
                  <a:close/>
                  <a:moveTo>
                    <a:pt x="26" y="27"/>
                  </a:moveTo>
                  <a:lnTo>
                    <a:pt x="20" y="35"/>
                  </a:lnTo>
                  <a:lnTo>
                    <a:pt x="15" y="41"/>
                  </a:lnTo>
                  <a:lnTo>
                    <a:pt x="10" y="48"/>
                  </a:lnTo>
                  <a:lnTo>
                    <a:pt x="6" y="57"/>
                  </a:lnTo>
                  <a:lnTo>
                    <a:pt x="4" y="66"/>
                  </a:lnTo>
                  <a:lnTo>
                    <a:pt x="2" y="73"/>
                  </a:lnTo>
                  <a:lnTo>
                    <a:pt x="0" y="82"/>
                  </a:lnTo>
                  <a:lnTo>
                    <a:pt x="0" y="91"/>
                  </a:lnTo>
                  <a:lnTo>
                    <a:pt x="0" y="100"/>
                  </a:lnTo>
                  <a:lnTo>
                    <a:pt x="2" y="109"/>
                  </a:lnTo>
                  <a:lnTo>
                    <a:pt x="4" y="117"/>
                  </a:lnTo>
                  <a:lnTo>
                    <a:pt x="6" y="125"/>
                  </a:lnTo>
                  <a:lnTo>
                    <a:pt x="10" y="133"/>
                  </a:lnTo>
                  <a:lnTo>
                    <a:pt x="15" y="141"/>
                  </a:lnTo>
                  <a:lnTo>
                    <a:pt x="20" y="148"/>
                  </a:lnTo>
                  <a:lnTo>
                    <a:pt x="26" y="156"/>
                  </a:lnTo>
                  <a:lnTo>
                    <a:pt x="33" y="161"/>
                  </a:lnTo>
                  <a:lnTo>
                    <a:pt x="40" y="166"/>
                  </a:lnTo>
                  <a:lnTo>
                    <a:pt x="48" y="171"/>
                  </a:lnTo>
                  <a:lnTo>
                    <a:pt x="55" y="174"/>
                  </a:lnTo>
                  <a:lnTo>
                    <a:pt x="64" y="177"/>
                  </a:lnTo>
                  <a:lnTo>
                    <a:pt x="72" y="179"/>
                  </a:lnTo>
                  <a:lnTo>
                    <a:pt x="81" y="180"/>
                  </a:lnTo>
                  <a:lnTo>
                    <a:pt x="90" y="181"/>
                  </a:lnTo>
                  <a:lnTo>
                    <a:pt x="99" y="180"/>
                  </a:lnTo>
                  <a:lnTo>
                    <a:pt x="108" y="179"/>
                  </a:lnTo>
                  <a:lnTo>
                    <a:pt x="116" y="177"/>
                  </a:lnTo>
                  <a:lnTo>
                    <a:pt x="124" y="174"/>
                  </a:lnTo>
                  <a:lnTo>
                    <a:pt x="133" y="171"/>
                  </a:lnTo>
                  <a:lnTo>
                    <a:pt x="140" y="166"/>
                  </a:lnTo>
                  <a:lnTo>
                    <a:pt x="148" y="161"/>
                  </a:lnTo>
                  <a:lnTo>
                    <a:pt x="154" y="156"/>
                  </a:lnTo>
                  <a:lnTo>
                    <a:pt x="160" y="148"/>
                  </a:lnTo>
                  <a:lnTo>
                    <a:pt x="166" y="141"/>
                  </a:lnTo>
                  <a:lnTo>
                    <a:pt x="170" y="133"/>
                  </a:lnTo>
                  <a:lnTo>
                    <a:pt x="173" y="125"/>
                  </a:lnTo>
                  <a:lnTo>
                    <a:pt x="176" y="117"/>
                  </a:lnTo>
                  <a:lnTo>
                    <a:pt x="179" y="109"/>
                  </a:lnTo>
                  <a:lnTo>
                    <a:pt x="180" y="100"/>
                  </a:lnTo>
                  <a:lnTo>
                    <a:pt x="180" y="91"/>
                  </a:lnTo>
                  <a:lnTo>
                    <a:pt x="180" y="82"/>
                  </a:lnTo>
                  <a:lnTo>
                    <a:pt x="179" y="73"/>
                  </a:lnTo>
                  <a:lnTo>
                    <a:pt x="176" y="66"/>
                  </a:lnTo>
                  <a:lnTo>
                    <a:pt x="173" y="57"/>
                  </a:lnTo>
                  <a:lnTo>
                    <a:pt x="170" y="48"/>
                  </a:lnTo>
                  <a:lnTo>
                    <a:pt x="166" y="41"/>
                  </a:lnTo>
                  <a:lnTo>
                    <a:pt x="160" y="35"/>
                  </a:lnTo>
                  <a:lnTo>
                    <a:pt x="154" y="27"/>
                  </a:lnTo>
                  <a:lnTo>
                    <a:pt x="148" y="22"/>
                  </a:lnTo>
                  <a:lnTo>
                    <a:pt x="140" y="16"/>
                  </a:lnTo>
                  <a:lnTo>
                    <a:pt x="133" y="12"/>
                  </a:lnTo>
                  <a:lnTo>
                    <a:pt x="124" y="8"/>
                  </a:lnTo>
                  <a:lnTo>
                    <a:pt x="116" y="5"/>
                  </a:lnTo>
                  <a:lnTo>
                    <a:pt x="108" y="2"/>
                  </a:lnTo>
                  <a:lnTo>
                    <a:pt x="99" y="1"/>
                  </a:lnTo>
                  <a:lnTo>
                    <a:pt x="90" y="0"/>
                  </a:lnTo>
                  <a:lnTo>
                    <a:pt x="81" y="1"/>
                  </a:lnTo>
                  <a:lnTo>
                    <a:pt x="72" y="2"/>
                  </a:lnTo>
                  <a:lnTo>
                    <a:pt x="64" y="5"/>
                  </a:lnTo>
                  <a:lnTo>
                    <a:pt x="55" y="8"/>
                  </a:lnTo>
                  <a:lnTo>
                    <a:pt x="48" y="12"/>
                  </a:lnTo>
                  <a:lnTo>
                    <a:pt x="40" y="16"/>
                  </a:lnTo>
                  <a:lnTo>
                    <a:pt x="33" y="22"/>
                  </a:lnTo>
                  <a:lnTo>
                    <a:pt x="26" y="27"/>
                  </a:lnTo>
                  <a:close/>
                </a:path>
              </a:pathLst>
            </a:custGeom>
            <a:grpFill/>
            <a:ln w="9525">
              <a:solidFill>
                <a:schemeClr val="bg1"/>
              </a:solidFill>
              <a:round/>
              <a:headEnd/>
              <a:tailEnd/>
            </a:ln>
            <a:sp3d/>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sp>
        <p:nvSpPr>
          <p:cNvPr id="65" name="CasellaDiTesto 64"/>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3873769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IL COORDINAMENTO SULL’ORGANIZZAZIONE</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Rettangolo 7"/>
          <p:cNvSpPr/>
          <p:nvPr/>
        </p:nvSpPr>
        <p:spPr>
          <a:xfrm>
            <a:off x="1753200" y="1298116"/>
            <a:ext cx="7823419" cy="1600438"/>
          </a:xfrm>
          <a:prstGeom prst="rect">
            <a:avLst/>
          </a:prstGeom>
        </p:spPr>
        <p:txBody>
          <a:bodyPr wrap="square">
            <a:spAutoFit/>
          </a:bodyPr>
          <a:lstStyle/>
          <a:p>
            <a:pPr algn="just"/>
            <a:r>
              <a:rPr lang="it-IT" sz="1400" b="1" kern="0" dirty="0">
                <a:solidFill>
                  <a:schemeClr val="tx2"/>
                </a:solidFill>
                <a:latin typeface="Century Gothic" panose="020B0502020202020204" pitchFamily="34" charset="0"/>
              </a:rPr>
              <a:t>A livello organizzativo, generalmente,  si riscontra una certa propensione al confronto con gli studenti</a:t>
            </a:r>
            <a:r>
              <a:rPr lang="it-IT" sz="1400" kern="0" dirty="0">
                <a:solidFill>
                  <a:schemeClr val="tx2"/>
                </a:solidFill>
                <a:latin typeface="Century Gothic" panose="020B0502020202020204" pitchFamily="34" charset="0"/>
              </a:rPr>
              <a:t>.  </a:t>
            </a:r>
            <a:r>
              <a:rPr lang="it-IT" sz="1400" kern="0" dirty="0">
                <a:solidFill>
                  <a:schemeClr val="tx1">
                    <a:lumMod val="75000"/>
                    <a:lumOff val="25000"/>
                  </a:schemeClr>
                </a:solidFill>
                <a:latin typeface="Century Gothic" panose="020B0502020202020204" pitchFamily="34" charset="0"/>
              </a:rPr>
              <a:t>I temi più trattati riguardano principalmente la distribuzione degli appelli e l’utilizzo di aule e laboratori. Il confronto avviene sia direttamente in aula (soprattutto nelle aule poco numerose dove è più facile per i docenti avere un rapporto diretto) sia attraverso i questionari di valutazione.</a:t>
            </a:r>
          </a:p>
          <a:p>
            <a:pPr algn="just"/>
            <a:r>
              <a:rPr lang="it-IT" sz="1400" kern="0" dirty="0">
                <a:solidFill>
                  <a:schemeClr val="tx1">
                    <a:lumMod val="75000"/>
                    <a:lumOff val="25000"/>
                  </a:schemeClr>
                </a:solidFill>
                <a:latin typeface="Century Gothic" panose="020B0502020202020204" pitchFamily="34" charset="0"/>
              </a:rPr>
              <a:t>Il </a:t>
            </a:r>
            <a:r>
              <a:rPr lang="it-IT" sz="1400" b="1" kern="0" dirty="0">
                <a:solidFill>
                  <a:schemeClr val="tx2"/>
                </a:solidFill>
                <a:latin typeface="Century Gothic" panose="020B0502020202020204" pitchFamily="34" charset="0"/>
              </a:rPr>
              <a:t>confronto è spesso informale</a:t>
            </a:r>
            <a:r>
              <a:rPr lang="it-IT" sz="1400" b="1" kern="0" dirty="0">
                <a:latin typeface="Century Gothic" panose="020B0502020202020204" pitchFamily="34" charset="0"/>
              </a:rPr>
              <a:t> </a:t>
            </a:r>
            <a:r>
              <a:rPr lang="it-IT" sz="1400" kern="0" dirty="0">
                <a:solidFill>
                  <a:schemeClr val="tx1">
                    <a:lumMod val="75000"/>
                    <a:lumOff val="25000"/>
                  </a:schemeClr>
                </a:solidFill>
                <a:latin typeface="Century Gothic" panose="020B0502020202020204" pitchFamily="34" charset="0"/>
              </a:rPr>
              <a:t>ma resta comunque un aspetto critico e, soprattutto nel caso in cui si riscontrano problematiche, risulta difficile effettuare interventi decisivi.</a:t>
            </a:r>
          </a:p>
        </p:txBody>
      </p:sp>
      <p:sp>
        <p:nvSpPr>
          <p:cNvPr id="10" name="Rettangolo 9"/>
          <p:cNvSpPr/>
          <p:nvPr/>
        </p:nvSpPr>
        <p:spPr>
          <a:xfrm>
            <a:off x="1599950" y="3285878"/>
            <a:ext cx="8321040" cy="2308324"/>
          </a:xfrm>
          <a:prstGeom prst="rect">
            <a:avLst/>
          </a:prstGeom>
          <a:solidFill>
            <a:schemeClr val="bg2"/>
          </a:solidFill>
          <a:ln>
            <a:noFill/>
          </a:ln>
        </p:spPr>
        <p:txBody>
          <a:bodyPr wrap="square" lIns="252000" numCol="1">
            <a:spAutoFit/>
          </a:bodyPr>
          <a:lstStyle/>
          <a:p>
            <a:pPr marL="0" lvl="1" algn="just" defTabSz="914400">
              <a:defRPr/>
            </a:pPr>
            <a:endParaRPr lang="it-IT" sz="1200" kern="0" dirty="0">
              <a:solidFill>
                <a:sysClr val="windowText" lastClr="000000"/>
              </a:solidFill>
              <a:latin typeface="Century Gothic" panose="020B0502020202020204" pitchFamily="34" charset="0"/>
            </a:endParaRPr>
          </a:p>
          <a:p>
            <a:pPr marL="811213" lvl="1" indent="-285750" algn="just" defTabSz="914400">
              <a:buFont typeface="Wingdings" panose="05000000000000000000" pitchFamily="2" charset="2"/>
              <a:buChar char="ü"/>
              <a:defRPr/>
            </a:pPr>
            <a:r>
              <a:rPr lang="it-IT" sz="1200" b="1" kern="0" dirty="0">
                <a:solidFill>
                  <a:schemeClr val="tx2"/>
                </a:solidFill>
                <a:latin typeface="Century Gothic" panose="020B0502020202020204" pitchFamily="34" charset="0"/>
              </a:rPr>
              <a:t>#C15: «L'organizzazione è del dipartimento. C'è una riunione con tutti i direttori di dipartimento e lì si sottopongono tutte le decisioni riguardanti l'organizzazione. Le decisioni poi vengono passate alle segreterie di dipartimento che mettono a sistema le decisioni.»</a:t>
            </a:r>
          </a:p>
          <a:p>
            <a:pPr marL="811213" lvl="1" indent="-285750" algn="just" defTabSz="914400">
              <a:buFont typeface="Wingdings" panose="05000000000000000000" pitchFamily="2" charset="2"/>
              <a:buChar char="ü"/>
              <a:defRPr/>
            </a:pPr>
            <a:r>
              <a:rPr lang="it-IT" sz="1200" b="1" kern="0" dirty="0">
                <a:solidFill>
                  <a:schemeClr val="tx2"/>
                </a:solidFill>
                <a:latin typeface="Century Gothic" panose="020B0502020202020204" pitchFamily="34" charset="0"/>
              </a:rPr>
              <a:t>#H05: «Nella progettazione vengono poste in essere riunioni didattiche, per fare emergere eventuali criticità e risolverle anche sulla base delle opinioni degli studenti, nella valutazione.»</a:t>
            </a:r>
          </a:p>
          <a:p>
            <a:pPr marL="811213" lvl="1" indent="-285750" algn="just" defTabSz="914400">
              <a:buFont typeface="Wingdings" panose="05000000000000000000" pitchFamily="2" charset="2"/>
              <a:buChar char="ü"/>
              <a:defRPr/>
            </a:pPr>
            <a:r>
              <a:rPr lang="it-IT" sz="1200" b="1" kern="0" dirty="0">
                <a:solidFill>
                  <a:schemeClr val="tx2"/>
                </a:solidFill>
                <a:latin typeface="Century Gothic" panose="020B0502020202020204" pitchFamily="34" charset="0"/>
              </a:rPr>
              <a:t>#H06 «Si discute spesso di questi argomenti: quanti CFU vengono assegnati, strutturazione della didattica (seminari, lezioni frontali, ...). Si discute anche degli interventi ordinamentali che impongono variazioni in tema di organizzazione dei corsi.»</a:t>
            </a:r>
          </a:p>
          <a:p>
            <a:pPr marL="811213" lvl="1" indent="-285750" algn="just" defTabSz="914400">
              <a:buFont typeface="Wingdings" panose="05000000000000000000" pitchFamily="2" charset="2"/>
              <a:buChar char="ü"/>
              <a:defRPr/>
            </a:pPr>
            <a:r>
              <a:rPr lang="it-IT" sz="1200" b="1" kern="0" dirty="0">
                <a:solidFill>
                  <a:schemeClr val="tx2"/>
                </a:solidFill>
                <a:latin typeface="Century Gothic" panose="020B0502020202020204" pitchFamily="34" charset="0"/>
              </a:rPr>
              <a:t>#M04: «Per quanto riguarda gli studenti li ascoltiamo, soprattutto in caso di problematiche organizzative che impongono lo spostamento di un esame, di lezioni o di altro»</a:t>
            </a:r>
          </a:p>
          <a:p>
            <a:pPr marL="0" lvl="1" algn="just" defTabSz="914400">
              <a:defRPr/>
            </a:pPr>
            <a:endParaRPr lang="it-IT" sz="1200" kern="0" dirty="0">
              <a:solidFill>
                <a:sysClr val="windowText" lastClr="000000"/>
              </a:solidFill>
              <a:latin typeface="Century Gothic" panose="020B0502020202020204" pitchFamily="34" charset="0"/>
            </a:endParaRPr>
          </a:p>
        </p:txBody>
      </p:sp>
      <p:pic>
        <p:nvPicPr>
          <p:cNvPr id="14" name="Immagine 13"/>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7353" b="95098" l="0" r="100000">
                        <a14:foregroundMark x1="56863" y1="56373" x2="56863" y2="56373"/>
                      </a14:backgroundRemoval>
                    </a14:imgEffect>
                  </a14:imgLayer>
                </a14:imgProps>
              </a:ext>
            </a:extLst>
          </a:blip>
          <a:stretch>
            <a:fillRect/>
          </a:stretch>
        </p:blipFill>
        <p:spPr>
          <a:xfrm>
            <a:off x="1767117" y="4037073"/>
            <a:ext cx="495300" cy="495300"/>
          </a:xfrm>
          <a:prstGeom prst="rect">
            <a:avLst/>
          </a:prstGeom>
        </p:spPr>
      </p:pic>
      <p:sp>
        <p:nvSpPr>
          <p:cNvPr id="2"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21</a:t>
            </a:fld>
            <a:endParaRPr lang="it-IT" dirty="0">
              <a:latin typeface="Calibri Light" pitchFamily="34" charset="0"/>
            </a:endParaRPr>
          </a:p>
        </p:txBody>
      </p:sp>
      <p:sp>
        <p:nvSpPr>
          <p:cNvPr id="12"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COORDINAMENTO  TRA DOCENTI</a:t>
            </a:r>
          </a:p>
        </p:txBody>
      </p:sp>
      <p:sp>
        <p:nvSpPr>
          <p:cNvPr id="20" name="Freeform 25"/>
          <p:cNvSpPr>
            <a:spLocks noChangeAspect="1"/>
          </p:cNvSpPr>
          <p:nvPr/>
        </p:nvSpPr>
        <p:spPr bwMode="auto">
          <a:xfrm>
            <a:off x="103949" y="5066488"/>
            <a:ext cx="1354609" cy="2368307"/>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rgbClr val="D2527F">
              <a:alpha val="80000"/>
            </a:srgbClr>
          </a:solidFill>
          <a:ln w="3175" cap="flat" cmpd="sng">
            <a:noFill/>
            <a:prstDash val="solid"/>
            <a:round/>
            <a:headEnd type="none" w="med" len="med"/>
            <a:tailEnd type="none" w="med" len="med"/>
          </a:ln>
          <a:effectLst>
            <a:outerShdw blurRad="25400" dist="38100" dir="2400000" algn="ctr" rotWithShape="0">
              <a:prstClr val="black">
                <a:alpha val="10000"/>
              </a:prstClr>
            </a:outerShdw>
          </a:effectLst>
          <a:scene3d>
            <a:camera prst="orthographicFront">
              <a:rot lat="3000000" lon="1200000" rev="2400000"/>
            </a:camera>
            <a:lightRig rig="threePt" dir="t"/>
          </a:scene3d>
          <a:sp3d/>
        </p:spPr>
        <p:txBody>
          <a:bodyPr/>
          <a:lstStyle/>
          <a:p>
            <a:pPr fontAlgn="auto">
              <a:spcBef>
                <a:spcPts val="0"/>
              </a:spcBef>
              <a:spcAft>
                <a:spcPts val="0"/>
              </a:spcAft>
              <a:defRPr/>
            </a:pPr>
            <a:endParaRPr lang="da-DK" kern="0">
              <a:solidFill>
                <a:sysClr val="windowText" lastClr="000000">
                  <a:lumMod val="95000"/>
                  <a:lumOff val="5000"/>
                </a:sysClr>
              </a:solidFill>
              <a:latin typeface="Century Gothic" panose="020B0502020202020204" pitchFamily="34" charset="0"/>
            </a:endParaRPr>
          </a:p>
        </p:txBody>
      </p:sp>
      <p:grpSp>
        <p:nvGrpSpPr>
          <p:cNvPr id="21" name="Group 90"/>
          <p:cNvGrpSpPr>
            <a:grpSpLocks noChangeAspect="1"/>
          </p:cNvGrpSpPr>
          <p:nvPr/>
        </p:nvGrpSpPr>
        <p:grpSpPr>
          <a:xfrm>
            <a:off x="304681" y="5825472"/>
            <a:ext cx="666291" cy="505330"/>
            <a:chOff x="882650" y="830263"/>
            <a:chExt cx="282576" cy="214312"/>
          </a:xfrm>
          <a:solidFill>
            <a:schemeClr val="bg1"/>
          </a:solidFill>
          <a:scene3d>
            <a:camera prst="orthographicFront">
              <a:rot lat="3000000" lon="1200000" rev="2400000"/>
            </a:camera>
            <a:lightRig rig="threePt" dir="t"/>
          </a:scene3d>
        </p:grpSpPr>
        <p:sp>
          <p:nvSpPr>
            <p:cNvPr id="22" name="Freeform 36"/>
            <p:cNvSpPr>
              <a:spLocks/>
            </p:cNvSpPr>
            <p:nvPr/>
          </p:nvSpPr>
          <p:spPr bwMode="auto">
            <a:xfrm>
              <a:off x="882650" y="830263"/>
              <a:ext cx="222250" cy="142875"/>
            </a:xfrm>
            <a:custGeom>
              <a:avLst/>
              <a:gdLst>
                <a:gd name="T0" fmla="*/ 258 w 700"/>
                <a:gd name="T1" fmla="*/ 292 h 448"/>
                <a:gd name="T2" fmla="*/ 258 w 700"/>
                <a:gd name="T3" fmla="*/ 283 h 448"/>
                <a:gd name="T4" fmla="*/ 252 w 700"/>
                <a:gd name="T5" fmla="*/ 277 h 448"/>
                <a:gd name="T6" fmla="*/ 245 w 700"/>
                <a:gd name="T7" fmla="*/ 272 h 448"/>
                <a:gd name="T8" fmla="*/ 236 w 700"/>
                <a:gd name="T9" fmla="*/ 275 h 448"/>
                <a:gd name="T10" fmla="*/ 130 w 700"/>
                <a:gd name="T11" fmla="*/ 398 h 448"/>
                <a:gd name="T12" fmla="*/ 127 w 700"/>
                <a:gd name="T13" fmla="*/ 357 h 448"/>
                <a:gd name="T14" fmla="*/ 129 w 700"/>
                <a:gd name="T15" fmla="*/ 315 h 448"/>
                <a:gd name="T16" fmla="*/ 137 w 700"/>
                <a:gd name="T17" fmla="*/ 275 h 448"/>
                <a:gd name="T18" fmla="*/ 150 w 700"/>
                <a:gd name="T19" fmla="*/ 235 h 448"/>
                <a:gd name="T20" fmla="*/ 168 w 700"/>
                <a:gd name="T21" fmla="*/ 195 h 448"/>
                <a:gd name="T22" fmla="*/ 194 w 700"/>
                <a:gd name="T23" fmla="*/ 157 h 448"/>
                <a:gd name="T24" fmla="*/ 225 w 700"/>
                <a:gd name="T25" fmla="*/ 121 h 448"/>
                <a:gd name="T26" fmla="*/ 261 w 700"/>
                <a:gd name="T27" fmla="*/ 91 h 448"/>
                <a:gd name="T28" fmla="*/ 300 w 700"/>
                <a:gd name="T29" fmla="*/ 66 h 448"/>
                <a:gd name="T30" fmla="*/ 343 w 700"/>
                <a:gd name="T31" fmla="*/ 47 h 448"/>
                <a:gd name="T32" fmla="*/ 394 w 700"/>
                <a:gd name="T33" fmla="*/ 34 h 448"/>
                <a:gd name="T34" fmla="*/ 456 w 700"/>
                <a:gd name="T35" fmla="*/ 31 h 448"/>
                <a:gd name="T36" fmla="*/ 517 w 700"/>
                <a:gd name="T37" fmla="*/ 40 h 448"/>
                <a:gd name="T38" fmla="*/ 575 w 700"/>
                <a:gd name="T39" fmla="*/ 60 h 448"/>
                <a:gd name="T40" fmla="*/ 628 w 700"/>
                <a:gd name="T41" fmla="*/ 91 h 448"/>
                <a:gd name="T42" fmla="*/ 675 w 700"/>
                <a:gd name="T43" fmla="*/ 133 h 448"/>
                <a:gd name="T44" fmla="*/ 682 w 700"/>
                <a:gd name="T45" fmla="*/ 138 h 448"/>
                <a:gd name="T46" fmla="*/ 691 w 700"/>
                <a:gd name="T47" fmla="*/ 138 h 448"/>
                <a:gd name="T48" fmla="*/ 697 w 700"/>
                <a:gd name="T49" fmla="*/ 133 h 448"/>
                <a:gd name="T50" fmla="*/ 700 w 700"/>
                <a:gd name="T51" fmla="*/ 125 h 448"/>
                <a:gd name="T52" fmla="*/ 698 w 700"/>
                <a:gd name="T53" fmla="*/ 117 h 448"/>
                <a:gd name="T54" fmla="*/ 664 w 700"/>
                <a:gd name="T55" fmla="*/ 81 h 448"/>
                <a:gd name="T56" fmla="*/ 608 w 700"/>
                <a:gd name="T57" fmla="*/ 43 h 448"/>
                <a:gd name="T58" fmla="*/ 546 w 700"/>
                <a:gd name="T59" fmla="*/ 15 h 448"/>
                <a:gd name="T60" fmla="*/ 480 w 700"/>
                <a:gd name="T61" fmla="*/ 1 h 448"/>
                <a:gd name="T62" fmla="*/ 412 w 700"/>
                <a:gd name="T63" fmla="*/ 1 h 448"/>
                <a:gd name="T64" fmla="*/ 350 w 700"/>
                <a:gd name="T65" fmla="*/ 13 h 448"/>
                <a:gd name="T66" fmla="*/ 303 w 700"/>
                <a:gd name="T67" fmla="*/ 31 h 448"/>
                <a:gd name="T68" fmla="*/ 258 w 700"/>
                <a:gd name="T69" fmla="*/ 57 h 448"/>
                <a:gd name="T70" fmla="*/ 217 w 700"/>
                <a:gd name="T71" fmla="*/ 88 h 448"/>
                <a:gd name="T72" fmla="*/ 180 w 700"/>
                <a:gd name="T73" fmla="*/ 125 h 448"/>
                <a:gd name="T74" fmla="*/ 150 w 700"/>
                <a:gd name="T75" fmla="*/ 168 h 448"/>
                <a:gd name="T76" fmla="*/ 116 w 700"/>
                <a:gd name="T77" fmla="*/ 240 h 448"/>
                <a:gd name="T78" fmla="*/ 99 w 700"/>
                <a:gd name="T79" fmla="*/ 317 h 448"/>
                <a:gd name="T80" fmla="*/ 28 w 700"/>
                <a:gd name="T81" fmla="*/ 267 h 448"/>
                <a:gd name="T82" fmla="*/ 22 w 700"/>
                <a:gd name="T83" fmla="*/ 262 h 448"/>
                <a:gd name="T84" fmla="*/ 13 w 700"/>
                <a:gd name="T85" fmla="*/ 261 h 448"/>
                <a:gd name="T86" fmla="*/ 4 w 700"/>
                <a:gd name="T87" fmla="*/ 265 h 448"/>
                <a:gd name="T88" fmla="*/ 0 w 700"/>
                <a:gd name="T89" fmla="*/ 272 h 448"/>
                <a:gd name="T90" fmla="*/ 1 w 700"/>
                <a:gd name="T91" fmla="*/ 281 h 448"/>
                <a:gd name="T92" fmla="*/ 111 w 700"/>
                <a:gd name="T93" fmla="*/ 443 h 448"/>
                <a:gd name="T94" fmla="*/ 115 w 700"/>
                <a:gd name="T95" fmla="*/ 446 h 448"/>
                <a:gd name="T96" fmla="*/ 119 w 700"/>
                <a:gd name="T97" fmla="*/ 448 h 448"/>
                <a:gd name="T98" fmla="*/ 121 w 700"/>
                <a:gd name="T99" fmla="*/ 448 h 448"/>
                <a:gd name="T100" fmla="*/ 123 w 700"/>
                <a:gd name="T101" fmla="*/ 448 h 448"/>
                <a:gd name="T102" fmla="*/ 126 w 700"/>
                <a:gd name="T103" fmla="*/ 446 h 448"/>
                <a:gd name="T104" fmla="*/ 130 w 700"/>
                <a:gd name="T105" fmla="*/ 445 h 448"/>
                <a:gd name="T106" fmla="*/ 133 w 700"/>
                <a:gd name="T107"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0" h="448">
                  <a:moveTo>
                    <a:pt x="254" y="297"/>
                  </a:moveTo>
                  <a:lnTo>
                    <a:pt x="256" y="295"/>
                  </a:lnTo>
                  <a:lnTo>
                    <a:pt x="258" y="292"/>
                  </a:lnTo>
                  <a:lnTo>
                    <a:pt x="258" y="288"/>
                  </a:lnTo>
                  <a:lnTo>
                    <a:pt x="258" y="286"/>
                  </a:lnTo>
                  <a:lnTo>
                    <a:pt x="258" y="283"/>
                  </a:lnTo>
                  <a:lnTo>
                    <a:pt x="256" y="281"/>
                  </a:lnTo>
                  <a:lnTo>
                    <a:pt x="254" y="279"/>
                  </a:lnTo>
                  <a:lnTo>
                    <a:pt x="252" y="277"/>
                  </a:lnTo>
                  <a:lnTo>
                    <a:pt x="250" y="275"/>
                  </a:lnTo>
                  <a:lnTo>
                    <a:pt x="247" y="273"/>
                  </a:lnTo>
                  <a:lnTo>
                    <a:pt x="245" y="272"/>
                  </a:lnTo>
                  <a:lnTo>
                    <a:pt x="241" y="272"/>
                  </a:lnTo>
                  <a:lnTo>
                    <a:pt x="238" y="273"/>
                  </a:lnTo>
                  <a:lnTo>
                    <a:pt x="236" y="275"/>
                  </a:lnTo>
                  <a:lnTo>
                    <a:pt x="234" y="276"/>
                  </a:lnTo>
                  <a:lnTo>
                    <a:pt x="232" y="278"/>
                  </a:lnTo>
                  <a:lnTo>
                    <a:pt x="130" y="398"/>
                  </a:lnTo>
                  <a:lnTo>
                    <a:pt x="129" y="385"/>
                  </a:lnTo>
                  <a:lnTo>
                    <a:pt x="128" y="371"/>
                  </a:lnTo>
                  <a:lnTo>
                    <a:pt x="127" y="357"/>
                  </a:lnTo>
                  <a:lnTo>
                    <a:pt x="127" y="343"/>
                  </a:lnTo>
                  <a:lnTo>
                    <a:pt x="128" y="329"/>
                  </a:lnTo>
                  <a:lnTo>
                    <a:pt x="129" y="315"/>
                  </a:lnTo>
                  <a:lnTo>
                    <a:pt x="131" y="301"/>
                  </a:lnTo>
                  <a:lnTo>
                    <a:pt x="134" y="288"/>
                  </a:lnTo>
                  <a:lnTo>
                    <a:pt x="137" y="275"/>
                  </a:lnTo>
                  <a:lnTo>
                    <a:pt x="141" y="261"/>
                  </a:lnTo>
                  <a:lnTo>
                    <a:pt x="145" y="248"/>
                  </a:lnTo>
                  <a:lnTo>
                    <a:pt x="150" y="235"/>
                  </a:lnTo>
                  <a:lnTo>
                    <a:pt x="156" y="221"/>
                  </a:lnTo>
                  <a:lnTo>
                    <a:pt x="162" y="208"/>
                  </a:lnTo>
                  <a:lnTo>
                    <a:pt x="168" y="195"/>
                  </a:lnTo>
                  <a:lnTo>
                    <a:pt x="176" y="183"/>
                  </a:lnTo>
                  <a:lnTo>
                    <a:pt x="185" y="169"/>
                  </a:lnTo>
                  <a:lnTo>
                    <a:pt x="194" y="157"/>
                  </a:lnTo>
                  <a:lnTo>
                    <a:pt x="204" y="145"/>
                  </a:lnTo>
                  <a:lnTo>
                    <a:pt x="215" y="133"/>
                  </a:lnTo>
                  <a:lnTo>
                    <a:pt x="225" y="121"/>
                  </a:lnTo>
                  <a:lnTo>
                    <a:pt x="237" y="110"/>
                  </a:lnTo>
                  <a:lnTo>
                    <a:pt x="249" y="101"/>
                  </a:lnTo>
                  <a:lnTo>
                    <a:pt x="261" y="91"/>
                  </a:lnTo>
                  <a:lnTo>
                    <a:pt x="274" y="83"/>
                  </a:lnTo>
                  <a:lnTo>
                    <a:pt x="288" y="74"/>
                  </a:lnTo>
                  <a:lnTo>
                    <a:pt x="300" y="66"/>
                  </a:lnTo>
                  <a:lnTo>
                    <a:pt x="314" y="59"/>
                  </a:lnTo>
                  <a:lnTo>
                    <a:pt x="328" y="53"/>
                  </a:lnTo>
                  <a:lnTo>
                    <a:pt x="343" y="47"/>
                  </a:lnTo>
                  <a:lnTo>
                    <a:pt x="358" y="43"/>
                  </a:lnTo>
                  <a:lnTo>
                    <a:pt x="373" y="39"/>
                  </a:lnTo>
                  <a:lnTo>
                    <a:pt x="394" y="34"/>
                  </a:lnTo>
                  <a:lnTo>
                    <a:pt x="414" y="32"/>
                  </a:lnTo>
                  <a:lnTo>
                    <a:pt x="436" y="31"/>
                  </a:lnTo>
                  <a:lnTo>
                    <a:pt x="456" y="31"/>
                  </a:lnTo>
                  <a:lnTo>
                    <a:pt x="476" y="32"/>
                  </a:lnTo>
                  <a:lnTo>
                    <a:pt x="497" y="35"/>
                  </a:lnTo>
                  <a:lnTo>
                    <a:pt x="517" y="40"/>
                  </a:lnTo>
                  <a:lnTo>
                    <a:pt x="536" y="45"/>
                  </a:lnTo>
                  <a:lnTo>
                    <a:pt x="556" y="51"/>
                  </a:lnTo>
                  <a:lnTo>
                    <a:pt x="575" y="60"/>
                  </a:lnTo>
                  <a:lnTo>
                    <a:pt x="593" y="69"/>
                  </a:lnTo>
                  <a:lnTo>
                    <a:pt x="611" y="79"/>
                  </a:lnTo>
                  <a:lnTo>
                    <a:pt x="628" y="91"/>
                  </a:lnTo>
                  <a:lnTo>
                    <a:pt x="645" y="104"/>
                  </a:lnTo>
                  <a:lnTo>
                    <a:pt x="660" y="118"/>
                  </a:lnTo>
                  <a:lnTo>
                    <a:pt x="675" y="133"/>
                  </a:lnTo>
                  <a:lnTo>
                    <a:pt x="677" y="136"/>
                  </a:lnTo>
                  <a:lnTo>
                    <a:pt x="679" y="137"/>
                  </a:lnTo>
                  <a:lnTo>
                    <a:pt x="682" y="138"/>
                  </a:lnTo>
                  <a:lnTo>
                    <a:pt x="684" y="139"/>
                  </a:lnTo>
                  <a:lnTo>
                    <a:pt x="688" y="139"/>
                  </a:lnTo>
                  <a:lnTo>
                    <a:pt x="691" y="138"/>
                  </a:lnTo>
                  <a:lnTo>
                    <a:pt x="693" y="137"/>
                  </a:lnTo>
                  <a:lnTo>
                    <a:pt x="695" y="135"/>
                  </a:lnTo>
                  <a:lnTo>
                    <a:pt x="697" y="133"/>
                  </a:lnTo>
                  <a:lnTo>
                    <a:pt x="699" y="131"/>
                  </a:lnTo>
                  <a:lnTo>
                    <a:pt x="700" y="128"/>
                  </a:lnTo>
                  <a:lnTo>
                    <a:pt x="700" y="125"/>
                  </a:lnTo>
                  <a:lnTo>
                    <a:pt x="700" y="122"/>
                  </a:lnTo>
                  <a:lnTo>
                    <a:pt x="699" y="119"/>
                  </a:lnTo>
                  <a:lnTo>
                    <a:pt x="698" y="117"/>
                  </a:lnTo>
                  <a:lnTo>
                    <a:pt x="697" y="114"/>
                  </a:lnTo>
                  <a:lnTo>
                    <a:pt x="681" y="96"/>
                  </a:lnTo>
                  <a:lnTo>
                    <a:pt x="664" y="81"/>
                  </a:lnTo>
                  <a:lnTo>
                    <a:pt x="646" y="68"/>
                  </a:lnTo>
                  <a:lnTo>
                    <a:pt x="628" y="54"/>
                  </a:lnTo>
                  <a:lnTo>
                    <a:pt x="608" y="43"/>
                  </a:lnTo>
                  <a:lnTo>
                    <a:pt x="588" y="32"/>
                  </a:lnTo>
                  <a:lnTo>
                    <a:pt x="567" y="24"/>
                  </a:lnTo>
                  <a:lnTo>
                    <a:pt x="546" y="15"/>
                  </a:lnTo>
                  <a:lnTo>
                    <a:pt x="525" y="10"/>
                  </a:lnTo>
                  <a:lnTo>
                    <a:pt x="502" y="4"/>
                  </a:lnTo>
                  <a:lnTo>
                    <a:pt x="480" y="1"/>
                  </a:lnTo>
                  <a:lnTo>
                    <a:pt x="457" y="0"/>
                  </a:lnTo>
                  <a:lnTo>
                    <a:pt x="434" y="0"/>
                  </a:lnTo>
                  <a:lnTo>
                    <a:pt x="412" y="1"/>
                  </a:lnTo>
                  <a:lnTo>
                    <a:pt x="389" y="4"/>
                  </a:lnTo>
                  <a:lnTo>
                    <a:pt x="366" y="9"/>
                  </a:lnTo>
                  <a:lnTo>
                    <a:pt x="350" y="13"/>
                  </a:lnTo>
                  <a:lnTo>
                    <a:pt x="334" y="18"/>
                  </a:lnTo>
                  <a:lnTo>
                    <a:pt x="318" y="25"/>
                  </a:lnTo>
                  <a:lnTo>
                    <a:pt x="303" y="31"/>
                  </a:lnTo>
                  <a:lnTo>
                    <a:pt x="286" y="39"/>
                  </a:lnTo>
                  <a:lnTo>
                    <a:pt x="271" y="47"/>
                  </a:lnTo>
                  <a:lnTo>
                    <a:pt x="258" y="57"/>
                  </a:lnTo>
                  <a:lnTo>
                    <a:pt x="244" y="66"/>
                  </a:lnTo>
                  <a:lnTo>
                    <a:pt x="230" y="77"/>
                  </a:lnTo>
                  <a:lnTo>
                    <a:pt x="217" y="88"/>
                  </a:lnTo>
                  <a:lnTo>
                    <a:pt x="204" y="100"/>
                  </a:lnTo>
                  <a:lnTo>
                    <a:pt x="192" y="113"/>
                  </a:lnTo>
                  <a:lnTo>
                    <a:pt x="180" y="125"/>
                  </a:lnTo>
                  <a:lnTo>
                    <a:pt x="170" y="139"/>
                  </a:lnTo>
                  <a:lnTo>
                    <a:pt x="160" y="153"/>
                  </a:lnTo>
                  <a:lnTo>
                    <a:pt x="150" y="168"/>
                  </a:lnTo>
                  <a:lnTo>
                    <a:pt x="136" y="192"/>
                  </a:lnTo>
                  <a:lnTo>
                    <a:pt x="126" y="216"/>
                  </a:lnTo>
                  <a:lnTo>
                    <a:pt x="116" y="240"/>
                  </a:lnTo>
                  <a:lnTo>
                    <a:pt x="108" y="266"/>
                  </a:lnTo>
                  <a:lnTo>
                    <a:pt x="102" y="292"/>
                  </a:lnTo>
                  <a:lnTo>
                    <a:pt x="99" y="317"/>
                  </a:lnTo>
                  <a:lnTo>
                    <a:pt x="97" y="343"/>
                  </a:lnTo>
                  <a:lnTo>
                    <a:pt x="97" y="370"/>
                  </a:lnTo>
                  <a:lnTo>
                    <a:pt x="28" y="267"/>
                  </a:lnTo>
                  <a:lnTo>
                    <a:pt x="26" y="265"/>
                  </a:lnTo>
                  <a:lnTo>
                    <a:pt x="24" y="263"/>
                  </a:lnTo>
                  <a:lnTo>
                    <a:pt x="22" y="262"/>
                  </a:lnTo>
                  <a:lnTo>
                    <a:pt x="18" y="261"/>
                  </a:lnTo>
                  <a:lnTo>
                    <a:pt x="15" y="261"/>
                  </a:lnTo>
                  <a:lnTo>
                    <a:pt x="13" y="261"/>
                  </a:lnTo>
                  <a:lnTo>
                    <a:pt x="10" y="262"/>
                  </a:lnTo>
                  <a:lnTo>
                    <a:pt x="7" y="263"/>
                  </a:lnTo>
                  <a:lnTo>
                    <a:pt x="4" y="265"/>
                  </a:lnTo>
                  <a:lnTo>
                    <a:pt x="3" y="267"/>
                  </a:lnTo>
                  <a:lnTo>
                    <a:pt x="1" y="269"/>
                  </a:lnTo>
                  <a:lnTo>
                    <a:pt x="0" y="272"/>
                  </a:lnTo>
                  <a:lnTo>
                    <a:pt x="0" y="276"/>
                  </a:lnTo>
                  <a:lnTo>
                    <a:pt x="0" y="278"/>
                  </a:lnTo>
                  <a:lnTo>
                    <a:pt x="1" y="281"/>
                  </a:lnTo>
                  <a:lnTo>
                    <a:pt x="3" y="284"/>
                  </a:lnTo>
                  <a:lnTo>
                    <a:pt x="108" y="441"/>
                  </a:lnTo>
                  <a:lnTo>
                    <a:pt x="111" y="443"/>
                  </a:lnTo>
                  <a:lnTo>
                    <a:pt x="113" y="445"/>
                  </a:lnTo>
                  <a:lnTo>
                    <a:pt x="114" y="446"/>
                  </a:lnTo>
                  <a:lnTo>
                    <a:pt x="115" y="446"/>
                  </a:lnTo>
                  <a:lnTo>
                    <a:pt x="117" y="447"/>
                  </a:lnTo>
                  <a:lnTo>
                    <a:pt x="118" y="448"/>
                  </a:lnTo>
                  <a:lnTo>
                    <a:pt x="119" y="448"/>
                  </a:lnTo>
                  <a:lnTo>
                    <a:pt x="120" y="448"/>
                  </a:lnTo>
                  <a:lnTo>
                    <a:pt x="121" y="448"/>
                  </a:lnTo>
                  <a:lnTo>
                    <a:pt x="121" y="448"/>
                  </a:lnTo>
                  <a:lnTo>
                    <a:pt x="122" y="448"/>
                  </a:lnTo>
                  <a:lnTo>
                    <a:pt x="123" y="448"/>
                  </a:lnTo>
                  <a:lnTo>
                    <a:pt x="123" y="448"/>
                  </a:lnTo>
                  <a:lnTo>
                    <a:pt x="125" y="448"/>
                  </a:lnTo>
                  <a:lnTo>
                    <a:pt x="125" y="447"/>
                  </a:lnTo>
                  <a:lnTo>
                    <a:pt x="126" y="446"/>
                  </a:lnTo>
                  <a:lnTo>
                    <a:pt x="128" y="446"/>
                  </a:lnTo>
                  <a:lnTo>
                    <a:pt x="130" y="445"/>
                  </a:lnTo>
                  <a:lnTo>
                    <a:pt x="130" y="445"/>
                  </a:lnTo>
                  <a:lnTo>
                    <a:pt x="130" y="445"/>
                  </a:lnTo>
                  <a:lnTo>
                    <a:pt x="132" y="444"/>
                  </a:lnTo>
                  <a:lnTo>
                    <a:pt x="133" y="442"/>
                  </a:lnTo>
                  <a:lnTo>
                    <a:pt x="254" y="297"/>
                  </a:lnTo>
                  <a:close/>
                </a:path>
              </a:pathLst>
            </a:custGeom>
            <a:grpFill/>
            <a:ln w="9525">
              <a:solidFill>
                <a:schemeClr val="bg1"/>
              </a:solidFill>
              <a:round/>
              <a:headEnd/>
              <a:tailEnd/>
            </a:ln>
            <a:sp3d/>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3" name="Freeform 37"/>
            <p:cNvSpPr>
              <a:spLocks/>
            </p:cNvSpPr>
            <p:nvPr/>
          </p:nvSpPr>
          <p:spPr bwMode="auto">
            <a:xfrm>
              <a:off x="947738" y="914400"/>
              <a:ext cx="217488" cy="130175"/>
            </a:xfrm>
            <a:custGeom>
              <a:avLst/>
              <a:gdLst>
                <a:gd name="T0" fmla="*/ 575 w 685"/>
                <a:gd name="T1" fmla="*/ 4 h 410"/>
                <a:gd name="T2" fmla="*/ 565 w 685"/>
                <a:gd name="T3" fmla="*/ 0 h 410"/>
                <a:gd name="T4" fmla="*/ 555 w 685"/>
                <a:gd name="T5" fmla="*/ 3 h 410"/>
                <a:gd name="T6" fmla="*/ 430 w 685"/>
                <a:gd name="T7" fmla="*/ 153 h 410"/>
                <a:gd name="T8" fmla="*/ 428 w 685"/>
                <a:gd name="T9" fmla="*/ 162 h 410"/>
                <a:gd name="T10" fmla="*/ 431 w 685"/>
                <a:gd name="T11" fmla="*/ 170 h 410"/>
                <a:gd name="T12" fmla="*/ 444 w 685"/>
                <a:gd name="T13" fmla="*/ 176 h 410"/>
                <a:gd name="T14" fmla="*/ 452 w 685"/>
                <a:gd name="T15" fmla="*/ 173 h 410"/>
                <a:gd name="T16" fmla="*/ 553 w 685"/>
                <a:gd name="T17" fmla="*/ 66 h 410"/>
                <a:gd name="T18" fmla="*/ 551 w 685"/>
                <a:gd name="T19" fmla="*/ 107 h 410"/>
                <a:gd name="T20" fmla="*/ 542 w 685"/>
                <a:gd name="T21" fmla="*/ 147 h 410"/>
                <a:gd name="T22" fmla="*/ 530 w 685"/>
                <a:gd name="T23" fmla="*/ 184 h 410"/>
                <a:gd name="T24" fmla="*/ 512 w 685"/>
                <a:gd name="T25" fmla="*/ 221 h 410"/>
                <a:gd name="T26" fmla="*/ 490 w 685"/>
                <a:gd name="T27" fmla="*/ 254 h 410"/>
                <a:gd name="T28" fmla="*/ 464 w 685"/>
                <a:gd name="T29" fmla="*/ 284 h 410"/>
                <a:gd name="T30" fmla="*/ 434 w 685"/>
                <a:gd name="T31" fmla="*/ 312 h 410"/>
                <a:gd name="T32" fmla="*/ 402 w 685"/>
                <a:gd name="T33" fmla="*/ 336 h 410"/>
                <a:gd name="T34" fmla="*/ 365 w 685"/>
                <a:gd name="T35" fmla="*/ 354 h 410"/>
                <a:gd name="T36" fmla="*/ 326 w 685"/>
                <a:gd name="T37" fmla="*/ 368 h 410"/>
                <a:gd name="T38" fmla="*/ 273 w 685"/>
                <a:gd name="T39" fmla="*/ 379 h 410"/>
                <a:gd name="T40" fmla="*/ 215 w 685"/>
                <a:gd name="T41" fmla="*/ 379 h 410"/>
                <a:gd name="T42" fmla="*/ 158 w 685"/>
                <a:gd name="T43" fmla="*/ 368 h 410"/>
                <a:gd name="T44" fmla="*/ 105 w 685"/>
                <a:gd name="T45" fmla="*/ 347 h 410"/>
                <a:gd name="T46" fmla="*/ 56 w 685"/>
                <a:gd name="T47" fmla="*/ 316 h 410"/>
                <a:gd name="T48" fmla="*/ 23 w 685"/>
                <a:gd name="T49" fmla="*/ 288 h 410"/>
                <a:gd name="T50" fmla="*/ 15 w 685"/>
                <a:gd name="T51" fmla="*/ 286 h 410"/>
                <a:gd name="T52" fmla="*/ 6 w 685"/>
                <a:gd name="T53" fmla="*/ 288 h 410"/>
                <a:gd name="T54" fmla="*/ 1 w 685"/>
                <a:gd name="T55" fmla="*/ 296 h 410"/>
                <a:gd name="T56" fmla="*/ 0 w 685"/>
                <a:gd name="T57" fmla="*/ 305 h 410"/>
                <a:gd name="T58" fmla="*/ 4 w 685"/>
                <a:gd name="T59" fmla="*/ 312 h 410"/>
                <a:gd name="T60" fmla="*/ 43 w 685"/>
                <a:gd name="T61" fmla="*/ 344 h 410"/>
                <a:gd name="T62" fmla="*/ 84 w 685"/>
                <a:gd name="T63" fmla="*/ 371 h 410"/>
                <a:gd name="T64" fmla="*/ 130 w 685"/>
                <a:gd name="T65" fmla="*/ 390 h 410"/>
                <a:gd name="T66" fmla="*/ 176 w 685"/>
                <a:gd name="T67" fmla="*/ 403 h 410"/>
                <a:gd name="T68" fmla="*/ 225 w 685"/>
                <a:gd name="T69" fmla="*/ 409 h 410"/>
                <a:gd name="T70" fmla="*/ 281 w 685"/>
                <a:gd name="T71" fmla="*/ 408 h 410"/>
                <a:gd name="T72" fmla="*/ 333 w 685"/>
                <a:gd name="T73" fmla="*/ 397 h 410"/>
                <a:gd name="T74" fmla="*/ 375 w 685"/>
                <a:gd name="T75" fmla="*/ 382 h 410"/>
                <a:gd name="T76" fmla="*/ 414 w 685"/>
                <a:gd name="T77" fmla="*/ 362 h 410"/>
                <a:gd name="T78" fmla="*/ 448 w 685"/>
                <a:gd name="T79" fmla="*/ 339 h 410"/>
                <a:gd name="T80" fmla="*/ 480 w 685"/>
                <a:gd name="T81" fmla="*/ 311 h 410"/>
                <a:gd name="T82" fmla="*/ 508 w 685"/>
                <a:gd name="T83" fmla="*/ 279 h 410"/>
                <a:gd name="T84" fmla="*/ 533 w 685"/>
                <a:gd name="T85" fmla="*/ 245 h 410"/>
                <a:gd name="T86" fmla="*/ 552 w 685"/>
                <a:gd name="T87" fmla="*/ 207 h 410"/>
                <a:gd name="T88" fmla="*/ 568 w 685"/>
                <a:gd name="T89" fmla="*/ 168 h 410"/>
                <a:gd name="T90" fmla="*/ 578 w 685"/>
                <a:gd name="T91" fmla="*/ 127 h 410"/>
                <a:gd name="T92" fmla="*/ 583 w 685"/>
                <a:gd name="T93" fmla="*/ 85 h 410"/>
                <a:gd name="T94" fmla="*/ 660 w 685"/>
                <a:gd name="T95" fmla="*/ 183 h 410"/>
                <a:gd name="T96" fmla="*/ 670 w 685"/>
                <a:gd name="T97" fmla="*/ 188 h 410"/>
                <a:gd name="T98" fmla="*/ 681 w 685"/>
                <a:gd name="T99" fmla="*/ 183 h 410"/>
                <a:gd name="T100" fmla="*/ 685 w 685"/>
                <a:gd name="T101" fmla="*/ 176 h 410"/>
                <a:gd name="T102" fmla="*/ 684 w 685"/>
                <a:gd name="T103" fmla="*/ 16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5" h="410">
                  <a:moveTo>
                    <a:pt x="683" y="164"/>
                  </a:moveTo>
                  <a:lnTo>
                    <a:pt x="577" y="7"/>
                  </a:lnTo>
                  <a:lnTo>
                    <a:pt x="575" y="4"/>
                  </a:lnTo>
                  <a:lnTo>
                    <a:pt x="571" y="2"/>
                  </a:lnTo>
                  <a:lnTo>
                    <a:pt x="569" y="0"/>
                  </a:lnTo>
                  <a:lnTo>
                    <a:pt x="565" y="0"/>
                  </a:lnTo>
                  <a:lnTo>
                    <a:pt x="562" y="0"/>
                  </a:lnTo>
                  <a:lnTo>
                    <a:pt x="559" y="1"/>
                  </a:lnTo>
                  <a:lnTo>
                    <a:pt x="555" y="3"/>
                  </a:lnTo>
                  <a:lnTo>
                    <a:pt x="553" y="6"/>
                  </a:lnTo>
                  <a:lnTo>
                    <a:pt x="431" y="150"/>
                  </a:lnTo>
                  <a:lnTo>
                    <a:pt x="430" y="153"/>
                  </a:lnTo>
                  <a:lnTo>
                    <a:pt x="429" y="157"/>
                  </a:lnTo>
                  <a:lnTo>
                    <a:pt x="428" y="160"/>
                  </a:lnTo>
                  <a:lnTo>
                    <a:pt x="428" y="162"/>
                  </a:lnTo>
                  <a:lnTo>
                    <a:pt x="429" y="165"/>
                  </a:lnTo>
                  <a:lnTo>
                    <a:pt x="430" y="168"/>
                  </a:lnTo>
                  <a:lnTo>
                    <a:pt x="431" y="170"/>
                  </a:lnTo>
                  <a:lnTo>
                    <a:pt x="433" y="173"/>
                  </a:lnTo>
                  <a:lnTo>
                    <a:pt x="438" y="176"/>
                  </a:lnTo>
                  <a:lnTo>
                    <a:pt x="444" y="176"/>
                  </a:lnTo>
                  <a:lnTo>
                    <a:pt x="447" y="176"/>
                  </a:lnTo>
                  <a:lnTo>
                    <a:pt x="450" y="175"/>
                  </a:lnTo>
                  <a:lnTo>
                    <a:pt x="452" y="173"/>
                  </a:lnTo>
                  <a:lnTo>
                    <a:pt x="454" y="170"/>
                  </a:lnTo>
                  <a:lnTo>
                    <a:pt x="553" y="53"/>
                  </a:lnTo>
                  <a:lnTo>
                    <a:pt x="553" y="66"/>
                  </a:lnTo>
                  <a:lnTo>
                    <a:pt x="553" y="80"/>
                  </a:lnTo>
                  <a:lnTo>
                    <a:pt x="552" y="93"/>
                  </a:lnTo>
                  <a:lnTo>
                    <a:pt x="551" y="107"/>
                  </a:lnTo>
                  <a:lnTo>
                    <a:pt x="549" y="120"/>
                  </a:lnTo>
                  <a:lnTo>
                    <a:pt x="546" y="133"/>
                  </a:lnTo>
                  <a:lnTo>
                    <a:pt x="542" y="147"/>
                  </a:lnTo>
                  <a:lnTo>
                    <a:pt x="539" y="159"/>
                  </a:lnTo>
                  <a:lnTo>
                    <a:pt x="535" y="172"/>
                  </a:lnTo>
                  <a:lnTo>
                    <a:pt x="530" y="184"/>
                  </a:lnTo>
                  <a:lnTo>
                    <a:pt x="524" y="196"/>
                  </a:lnTo>
                  <a:lnTo>
                    <a:pt x="519" y="209"/>
                  </a:lnTo>
                  <a:lnTo>
                    <a:pt x="512" y="221"/>
                  </a:lnTo>
                  <a:lnTo>
                    <a:pt x="506" y="232"/>
                  </a:lnTo>
                  <a:lnTo>
                    <a:pt x="498" y="243"/>
                  </a:lnTo>
                  <a:lnTo>
                    <a:pt x="490" y="254"/>
                  </a:lnTo>
                  <a:lnTo>
                    <a:pt x="482" y="265"/>
                  </a:lnTo>
                  <a:lnTo>
                    <a:pt x="474" y="275"/>
                  </a:lnTo>
                  <a:lnTo>
                    <a:pt x="464" y="284"/>
                  </a:lnTo>
                  <a:lnTo>
                    <a:pt x="454" y="294"/>
                  </a:lnTo>
                  <a:lnTo>
                    <a:pt x="445" y="303"/>
                  </a:lnTo>
                  <a:lnTo>
                    <a:pt x="434" y="312"/>
                  </a:lnTo>
                  <a:lnTo>
                    <a:pt x="423" y="320"/>
                  </a:lnTo>
                  <a:lnTo>
                    <a:pt x="413" y="328"/>
                  </a:lnTo>
                  <a:lnTo>
                    <a:pt x="402" y="336"/>
                  </a:lnTo>
                  <a:lnTo>
                    <a:pt x="390" y="342"/>
                  </a:lnTo>
                  <a:lnTo>
                    <a:pt x="377" y="349"/>
                  </a:lnTo>
                  <a:lnTo>
                    <a:pt x="365" y="354"/>
                  </a:lnTo>
                  <a:lnTo>
                    <a:pt x="353" y="359"/>
                  </a:lnTo>
                  <a:lnTo>
                    <a:pt x="340" y="364"/>
                  </a:lnTo>
                  <a:lnTo>
                    <a:pt x="326" y="368"/>
                  </a:lnTo>
                  <a:lnTo>
                    <a:pt x="313" y="372"/>
                  </a:lnTo>
                  <a:lnTo>
                    <a:pt x="294" y="375"/>
                  </a:lnTo>
                  <a:lnTo>
                    <a:pt x="273" y="379"/>
                  </a:lnTo>
                  <a:lnTo>
                    <a:pt x="254" y="380"/>
                  </a:lnTo>
                  <a:lnTo>
                    <a:pt x="235" y="380"/>
                  </a:lnTo>
                  <a:lnTo>
                    <a:pt x="215" y="379"/>
                  </a:lnTo>
                  <a:lnTo>
                    <a:pt x="196" y="376"/>
                  </a:lnTo>
                  <a:lnTo>
                    <a:pt x="178" y="373"/>
                  </a:lnTo>
                  <a:lnTo>
                    <a:pt x="158" y="368"/>
                  </a:lnTo>
                  <a:lnTo>
                    <a:pt x="140" y="362"/>
                  </a:lnTo>
                  <a:lnTo>
                    <a:pt x="122" y="356"/>
                  </a:lnTo>
                  <a:lnTo>
                    <a:pt x="105" y="347"/>
                  </a:lnTo>
                  <a:lnTo>
                    <a:pt x="88" y="338"/>
                  </a:lnTo>
                  <a:lnTo>
                    <a:pt x="72" y="328"/>
                  </a:lnTo>
                  <a:lnTo>
                    <a:pt x="56" y="316"/>
                  </a:lnTo>
                  <a:lnTo>
                    <a:pt x="40" y="305"/>
                  </a:lnTo>
                  <a:lnTo>
                    <a:pt x="25" y="291"/>
                  </a:lnTo>
                  <a:lnTo>
                    <a:pt x="23" y="288"/>
                  </a:lnTo>
                  <a:lnTo>
                    <a:pt x="20" y="287"/>
                  </a:lnTo>
                  <a:lnTo>
                    <a:pt x="18" y="286"/>
                  </a:lnTo>
                  <a:lnTo>
                    <a:pt x="15" y="286"/>
                  </a:lnTo>
                  <a:lnTo>
                    <a:pt x="12" y="286"/>
                  </a:lnTo>
                  <a:lnTo>
                    <a:pt x="9" y="287"/>
                  </a:lnTo>
                  <a:lnTo>
                    <a:pt x="6" y="288"/>
                  </a:lnTo>
                  <a:lnTo>
                    <a:pt x="4" y="291"/>
                  </a:lnTo>
                  <a:lnTo>
                    <a:pt x="2" y="293"/>
                  </a:lnTo>
                  <a:lnTo>
                    <a:pt x="1" y="296"/>
                  </a:lnTo>
                  <a:lnTo>
                    <a:pt x="0" y="298"/>
                  </a:lnTo>
                  <a:lnTo>
                    <a:pt x="0" y="301"/>
                  </a:lnTo>
                  <a:lnTo>
                    <a:pt x="0" y="305"/>
                  </a:lnTo>
                  <a:lnTo>
                    <a:pt x="1" y="307"/>
                  </a:lnTo>
                  <a:lnTo>
                    <a:pt x="3" y="310"/>
                  </a:lnTo>
                  <a:lnTo>
                    <a:pt x="4" y="312"/>
                  </a:lnTo>
                  <a:lnTo>
                    <a:pt x="17" y="323"/>
                  </a:lnTo>
                  <a:lnTo>
                    <a:pt x="30" y="335"/>
                  </a:lnTo>
                  <a:lnTo>
                    <a:pt x="43" y="344"/>
                  </a:lnTo>
                  <a:lnTo>
                    <a:pt x="57" y="354"/>
                  </a:lnTo>
                  <a:lnTo>
                    <a:pt x="71" y="362"/>
                  </a:lnTo>
                  <a:lnTo>
                    <a:pt x="84" y="371"/>
                  </a:lnTo>
                  <a:lnTo>
                    <a:pt x="99" y="379"/>
                  </a:lnTo>
                  <a:lnTo>
                    <a:pt x="114" y="385"/>
                  </a:lnTo>
                  <a:lnTo>
                    <a:pt x="130" y="390"/>
                  </a:lnTo>
                  <a:lnTo>
                    <a:pt x="145" y="396"/>
                  </a:lnTo>
                  <a:lnTo>
                    <a:pt x="161" y="400"/>
                  </a:lnTo>
                  <a:lnTo>
                    <a:pt x="176" y="403"/>
                  </a:lnTo>
                  <a:lnTo>
                    <a:pt x="192" y="405"/>
                  </a:lnTo>
                  <a:lnTo>
                    <a:pt x="208" y="408"/>
                  </a:lnTo>
                  <a:lnTo>
                    <a:pt x="225" y="409"/>
                  </a:lnTo>
                  <a:lnTo>
                    <a:pt x="241" y="410"/>
                  </a:lnTo>
                  <a:lnTo>
                    <a:pt x="260" y="409"/>
                  </a:lnTo>
                  <a:lnTo>
                    <a:pt x="281" y="408"/>
                  </a:lnTo>
                  <a:lnTo>
                    <a:pt x="300" y="404"/>
                  </a:lnTo>
                  <a:lnTo>
                    <a:pt x="319" y="400"/>
                  </a:lnTo>
                  <a:lnTo>
                    <a:pt x="333" y="397"/>
                  </a:lnTo>
                  <a:lnTo>
                    <a:pt x="347" y="393"/>
                  </a:lnTo>
                  <a:lnTo>
                    <a:pt x="361" y="387"/>
                  </a:lnTo>
                  <a:lnTo>
                    <a:pt x="375" y="382"/>
                  </a:lnTo>
                  <a:lnTo>
                    <a:pt x="388" y="376"/>
                  </a:lnTo>
                  <a:lnTo>
                    <a:pt x="401" y="370"/>
                  </a:lnTo>
                  <a:lnTo>
                    <a:pt x="414" y="362"/>
                  </a:lnTo>
                  <a:lnTo>
                    <a:pt x="426" y="355"/>
                  </a:lnTo>
                  <a:lnTo>
                    <a:pt x="437" y="347"/>
                  </a:lnTo>
                  <a:lnTo>
                    <a:pt x="448" y="339"/>
                  </a:lnTo>
                  <a:lnTo>
                    <a:pt x="460" y="329"/>
                  </a:lnTo>
                  <a:lnTo>
                    <a:pt x="471" y="321"/>
                  </a:lnTo>
                  <a:lnTo>
                    <a:pt x="480" y="311"/>
                  </a:lnTo>
                  <a:lnTo>
                    <a:pt x="490" y="300"/>
                  </a:lnTo>
                  <a:lnTo>
                    <a:pt x="500" y="290"/>
                  </a:lnTo>
                  <a:lnTo>
                    <a:pt x="508" y="279"/>
                  </a:lnTo>
                  <a:lnTo>
                    <a:pt x="517" y="268"/>
                  </a:lnTo>
                  <a:lnTo>
                    <a:pt x="525" y="256"/>
                  </a:lnTo>
                  <a:lnTo>
                    <a:pt x="533" y="245"/>
                  </a:lnTo>
                  <a:lnTo>
                    <a:pt x="540" y="233"/>
                  </a:lnTo>
                  <a:lnTo>
                    <a:pt x="547" y="220"/>
                  </a:lnTo>
                  <a:lnTo>
                    <a:pt x="552" y="207"/>
                  </a:lnTo>
                  <a:lnTo>
                    <a:pt x="559" y="194"/>
                  </a:lnTo>
                  <a:lnTo>
                    <a:pt x="563" y="181"/>
                  </a:lnTo>
                  <a:lnTo>
                    <a:pt x="568" y="168"/>
                  </a:lnTo>
                  <a:lnTo>
                    <a:pt x="571" y="154"/>
                  </a:lnTo>
                  <a:lnTo>
                    <a:pt x="576" y="140"/>
                  </a:lnTo>
                  <a:lnTo>
                    <a:pt x="578" y="127"/>
                  </a:lnTo>
                  <a:lnTo>
                    <a:pt x="580" y="113"/>
                  </a:lnTo>
                  <a:lnTo>
                    <a:pt x="582" y="99"/>
                  </a:lnTo>
                  <a:lnTo>
                    <a:pt x="583" y="85"/>
                  </a:lnTo>
                  <a:lnTo>
                    <a:pt x="583" y="71"/>
                  </a:lnTo>
                  <a:lnTo>
                    <a:pt x="658" y="180"/>
                  </a:lnTo>
                  <a:lnTo>
                    <a:pt x="660" y="183"/>
                  </a:lnTo>
                  <a:lnTo>
                    <a:pt x="664" y="186"/>
                  </a:lnTo>
                  <a:lnTo>
                    <a:pt x="667" y="188"/>
                  </a:lnTo>
                  <a:lnTo>
                    <a:pt x="670" y="188"/>
                  </a:lnTo>
                  <a:lnTo>
                    <a:pt x="674" y="188"/>
                  </a:lnTo>
                  <a:lnTo>
                    <a:pt x="679" y="186"/>
                  </a:lnTo>
                  <a:lnTo>
                    <a:pt x="681" y="183"/>
                  </a:lnTo>
                  <a:lnTo>
                    <a:pt x="683" y="181"/>
                  </a:lnTo>
                  <a:lnTo>
                    <a:pt x="684" y="178"/>
                  </a:lnTo>
                  <a:lnTo>
                    <a:pt x="685" y="176"/>
                  </a:lnTo>
                  <a:lnTo>
                    <a:pt x="685" y="173"/>
                  </a:lnTo>
                  <a:lnTo>
                    <a:pt x="685" y="169"/>
                  </a:lnTo>
                  <a:lnTo>
                    <a:pt x="684" y="167"/>
                  </a:lnTo>
                  <a:lnTo>
                    <a:pt x="683" y="164"/>
                  </a:lnTo>
                  <a:close/>
                </a:path>
              </a:pathLst>
            </a:custGeom>
            <a:grpFill/>
            <a:ln w="9525">
              <a:solidFill>
                <a:schemeClr val="bg1"/>
              </a:solidFill>
              <a:round/>
              <a:headEnd/>
              <a:tailEnd/>
            </a:ln>
            <a:sp3d/>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38"/>
            <p:cNvSpPr>
              <a:spLocks noEditPoints="1"/>
            </p:cNvSpPr>
            <p:nvPr/>
          </p:nvSpPr>
          <p:spPr bwMode="auto">
            <a:xfrm>
              <a:off x="993775" y="906463"/>
              <a:ext cx="57150" cy="57150"/>
            </a:xfrm>
            <a:custGeom>
              <a:avLst/>
              <a:gdLst>
                <a:gd name="T0" fmla="*/ 128 w 180"/>
                <a:gd name="T1" fmla="*/ 139 h 181"/>
                <a:gd name="T2" fmla="*/ 119 w 180"/>
                <a:gd name="T3" fmla="*/ 144 h 181"/>
                <a:gd name="T4" fmla="*/ 108 w 180"/>
                <a:gd name="T5" fmla="*/ 148 h 181"/>
                <a:gd name="T6" fmla="*/ 96 w 180"/>
                <a:gd name="T7" fmla="*/ 150 h 181"/>
                <a:gd name="T8" fmla="*/ 84 w 180"/>
                <a:gd name="T9" fmla="*/ 150 h 181"/>
                <a:gd name="T10" fmla="*/ 72 w 180"/>
                <a:gd name="T11" fmla="*/ 148 h 181"/>
                <a:gd name="T12" fmla="*/ 62 w 180"/>
                <a:gd name="T13" fmla="*/ 144 h 181"/>
                <a:gd name="T14" fmla="*/ 52 w 180"/>
                <a:gd name="T15" fmla="*/ 139 h 181"/>
                <a:gd name="T16" fmla="*/ 43 w 180"/>
                <a:gd name="T17" fmla="*/ 130 h 181"/>
                <a:gd name="T18" fmla="*/ 37 w 180"/>
                <a:gd name="T19" fmla="*/ 119 h 181"/>
                <a:gd name="T20" fmla="*/ 32 w 180"/>
                <a:gd name="T21" fmla="*/ 109 h 181"/>
                <a:gd name="T22" fmla="*/ 30 w 180"/>
                <a:gd name="T23" fmla="*/ 97 h 181"/>
                <a:gd name="T24" fmla="*/ 30 w 180"/>
                <a:gd name="T25" fmla="*/ 86 h 181"/>
                <a:gd name="T26" fmla="*/ 32 w 180"/>
                <a:gd name="T27" fmla="*/ 74 h 181"/>
                <a:gd name="T28" fmla="*/ 37 w 180"/>
                <a:gd name="T29" fmla="*/ 63 h 181"/>
                <a:gd name="T30" fmla="*/ 43 w 180"/>
                <a:gd name="T31" fmla="*/ 53 h 181"/>
                <a:gd name="T32" fmla="*/ 56 w 180"/>
                <a:gd name="T33" fmla="*/ 41 h 181"/>
                <a:gd name="T34" fmla="*/ 72 w 180"/>
                <a:gd name="T35" fmla="*/ 33 h 181"/>
                <a:gd name="T36" fmla="*/ 84 w 180"/>
                <a:gd name="T37" fmla="*/ 31 h 181"/>
                <a:gd name="T38" fmla="*/ 96 w 180"/>
                <a:gd name="T39" fmla="*/ 31 h 181"/>
                <a:gd name="T40" fmla="*/ 108 w 180"/>
                <a:gd name="T41" fmla="*/ 33 h 181"/>
                <a:gd name="T42" fmla="*/ 123 w 180"/>
                <a:gd name="T43" fmla="*/ 41 h 181"/>
                <a:gd name="T44" fmla="*/ 137 w 180"/>
                <a:gd name="T45" fmla="*/ 53 h 181"/>
                <a:gd name="T46" fmla="*/ 143 w 180"/>
                <a:gd name="T47" fmla="*/ 63 h 181"/>
                <a:gd name="T48" fmla="*/ 148 w 180"/>
                <a:gd name="T49" fmla="*/ 74 h 181"/>
                <a:gd name="T50" fmla="*/ 150 w 180"/>
                <a:gd name="T51" fmla="*/ 86 h 181"/>
                <a:gd name="T52" fmla="*/ 150 w 180"/>
                <a:gd name="T53" fmla="*/ 97 h 181"/>
                <a:gd name="T54" fmla="*/ 148 w 180"/>
                <a:gd name="T55" fmla="*/ 109 h 181"/>
                <a:gd name="T56" fmla="*/ 143 w 180"/>
                <a:gd name="T57" fmla="*/ 119 h 181"/>
                <a:gd name="T58" fmla="*/ 137 w 180"/>
                <a:gd name="T59" fmla="*/ 130 h 181"/>
                <a:gd name="T60" fmla="*/ 26 w 180"/>
                <a:gd name="T61" fmla="*/ 27 h 181"/>
                <a:gd name="T62" fmla="*/ 15 w 180"/>
                <a:gd name="T63" fmla="*/ 41 h 181"/>
                <a:gd name="T64" fmla="*/ 6 w 180"/>
                <a:gd name="T65" fmla="*/ 57 h 181"/>
                <a:gd name="T66" fmla="*/ 2 w 180"/>
                <a:gd name="T67" fmla="*/ 73 h 181"/>
                <a:gd name="T68" fmla="*/ 0 w 180"/>
                <a:gd name="T69" fmla="*/ 91 h 181"/>
                <a:gd name="T70" fmla="*/ 2 w 180"/>
                <a:gd name="T71" fmla="*/ 109 h 181"/>
                <a:gd name="T72" fmla="*/ 6 w 180"/>
                <a:gd name="T73" fmla="*/ 125 h 181"/>
                <a:gd name="T74" fmla="*/ 15 w 180"/>
                <a:gd name="T75" fmla="*/ 141 h 181"/>
                <a:gd name="T76" fmla="*/ 26 w 180"/>
                <a:gd name="T77" fmla="*/ 156 h 181"/>
                <a:gd name="T78" fmla="*/ 40 w 180"/>
                <a:gd name="T79" fmla="*/ 166 h 181"/>
                <a:gd name="T80" fmla="*/ 55 w 180"/>
                <a:gd name="T81" fmla="*/ 174 h 181"/>
                <a:gd name="T82" fmla="*/ 72 w 180"/>
                <a:gd name="T83" fmla="*/ 179 h 181"/>
                <a:gd name="T84" fmla="*/ 90 w 180"/>
                <a:gd name="T85" fmla="*/ 181 h 181"/>
                <a:gd name="T86" fmla="*/ 108 w 180"/>
                <a:gd name="T87" fmla="*/ 179 h 181"/>
                <a:gd name="T88" fmla="*/ 124 w 180"/>
                <a:gd name="T89" fmla="*/ 174 h 181"/>
                <a:gd name="T90" fmla="*/ 140 w 180"/>
                <a:gd name="T91" fmla="*/ 166 h 181"/>
                <a:gd name="T92" fmla="*/ 154 w 180"/>
                <a:gd name="T93" fmla="*/ 156 h 181"/>
                <a:gd name="T94" fmla="*/ 166 w 180"/>
                <a:gd name="T95" fmla="*/ 141 h 181"/>
                <a:gd name="T96" fmla="*/ 173 w 180"/>
                <a:gd name="T97" fmla="*/ 125 h 181"/>
                <a:gd name="T98" fmla="*/ 179 w 180"/>
                <a:gd name="T99" fmla="*/ 109 h 181"/>
                <a:gd name="T100" fmla="*/ 180 w 180"/>
                <a:gd name="T101" fmla="*/ 91 h 181"/>
                <a:gd name="T102" fmla="*/ 179 w 180"/>
                <a:gd name="T103" fmla="*/ 73 h 181"/>
                <a:gd name="T104" fmla="*/ 173 w 180"/>
                <a:gd name="T105" fmla="*/ 57 h 181"/>
                <a:gd name="T106" fmla="*/ 166 w 180"/>
                <a:gd name="T107" fmla="*/ 41 h 181"/>
                <a:gd name="T108" fmla="*/ 154 w 180"/>
                <a:gd name="T109" fmla="*/ 27 h 181"/>
                <a:gd name="T110" fmla="*/ 140 w 180"/>
                <a:gd name="T111" fmla="*/ 16 h 181"/>
                <a:gd name="T112" fmla="*/ 124 w 180"/>
                <a:gd name="T113" fmla="*/ 8 h 181"/>
                <a:gd name="T114" fmla="*/ 108 w 180"/>
                <a:gd name="T115" fmla="*/ 2 h 181"/>
                <a:gd name="T116" fmla="*/ 90 w 180"/>
                <a:gd name="T117" fmla="*/ 0 h 181"/>
                <a:gd name="T118" fmla="*/ 72 w 180"/>
                <a:gd name="T119" fmla="*/ 2 h 181"/>
                <a:gd name="T120" fmla="*/ 55 w 180"/>
                <a:gd name="T121" fmla="*/ 8 h 181"/>
                <a:gd name="T122" fmla="*/ 40 w 180"/>
                <a:gd name="T123" fmla="*/ 16 h 181"/>
                <a:gd name="T124" fmla="*/ 26 w 180"/>
                <a:gd name="T125" fmla="*/ 2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 h="181">
                  <a:moveTo>
                    <a:pt x="133" y="134"/>
                  </a:moveTo>
                  <a:lnTo>
                    <a:pt x="128" y="139"/>
                  </a:lnTo>
                  <a:lnTo>
                    <a:pt x="123" y="142"/>
                  </a:lnTo>
                  <a:lnTo>
                    <a:pt x="119" y="144"/>
                  </a:lnTo>
                  <a:lnTo>
                    <a:pt x="113" y="146"/>
                  </a:lnTo>
                  <a:lnTo>
                    <a:pt x="108" y="148"/>
                  </a:lnTo>
                  <a:lnTo>
                    <a:pt x="101" y="149"/>
                  </a:lnTo>
                  <a:lnTo>
                    <a:pt x="96" y="150"/>
                  </a:lnTo>
                  <a:lnTo>
                    <a:pt x="90" y="150"/>
                  </a:lnTo>
                  <a:lnTo>
                    <a:pt x="84" y="150"/>
                  </a:lnTo>
                  <a:lnTo>
                    <a:pt x="78" y="149"/>
                  </a:lnTo>
                  <a:lnTo>
                    <a:pt x="72" y="148"/>
                  </a:lnTo>
                  <a:lnTo>
                    <a:pt x="67" y="146"/>
                  </a:lnTo>
                  <a:lnTo>
                    <a:pt x="62" y="144"/>
                  </a:lnTo>
                  <a:lnTo>
                    <a:pt x="56" y="142"/>
                  </a:lnTo>
                  <a:lnTo>
                    <a:pt x="52" y="139"/>
                  </a:lnTo>
                  <a:lnTo>
                    <a:pt x="48" y="134"/>
                  </a:lnTo>
                  <a:lnTo>
                    <a:pt x="43" y="130"/>
                  </a:lnTo>
                  <a:lnTo>
                    <a:pt x="39" y="125"/>
                  </a:lnTo>
                  <a:lnTo>
                    <a:pt x="37" y="119"/>
                  </a:lnTo>
                  <a:lnTo>
                    <a:pt x="34" y="114"/>
                  </a:lnTo>
                  <a:lnTo>
                    <a:pt x="32" y="109"/>
                  </a:lnTo>
                  <a:lnTo>
                    <a:pt x="31" y="103"/>
                  </a:lnTo>
                  <a:lnTo>
                    <a:pt x="30" y="97"/>
                  </a:lnTo>
                  <a:lnTo>
                    <a:pt x="30" y="91"/>
                  </a:lnTo>
                  <a:lnTo>
                    <a:pt x="30" y="86"/>
                  </a:lnTo>
                  <a:lnTo>
                    <a:pt x="31" y="80"/>
                  </a:lnTo>
                  <a:lnTo>
                    <a:pt x="32" y="74"/>
                  </a:lnTo>
                  <a:lnTo>
                    <a:pt x="34" y="69"/>
                  </a:lnTo>
                  <a:lnTo>
                    <a:pt x="37" y="63"/>
                  </a:lnTo>
                  <a:lnTo>
                    <a:pt x="39" y="58"/>
                  </a:lnTo>
                  <a:lnTo>
                    <a:pt x="43" y="53"/>
                  </a:lnTo>
                  <a:lnTo>
                    <a:pt x="48" y="48"/>
                  </a:lnTo>
                  <a:lnTo>
                    <a:pt x="56" y="41"/>
                  </a:lnTo>
                  <a:lnTo>
                    <a:pt x="67" y="36"/>
                  </a:lnTo>
                  <a:lnTo>
                    <a:pt x="72" y="33"/>
                  </a:lnTo>
                  <a:lnTo>
                    <a:pt x="78" y="31"/>
                  </a:lnTo>
                  <a:lnTo>
                    <a:pt x="84" y="31"/>
                  </a:lnTo>
                  <a:lnTo>
                    <a:pt x="90" y="30"/>
                  </a:lnTo>
                  <a:lnTo>
                    <a:pt x="96" y="31"/>
                  </a:lnTo>
                  <a:lnTo>
                    <a:pt x="101" y="31"/>
                  </a:lnTo>
                  <a:lnTo>
                    <a:pt x="108" y="33"/>
                  </a:lnTo>
                  <a:lnTo>
                    <a:pt x="113" y="36"/>
                  </a:lnTo>
                  <a:lnTo>
                    <a:pt x="123" y="41"/>
                  </a:lnTo>
                  <a:lnTo>
                    <a:pt x="133" y="48"/>
                  </a:lnTo>
                  <a:lnTo>
                    <a:pt x="137" y="53"/>
                  </a:lnTo>
                  <a:lnTo>
                    <a:pt x="140" y="58"/>
                  </a:lnTo>
                  <a:lnTo>
                    <a:pt x="143" y="63"/>
                  </a:lnTo>
                  <a:lnTo>
                    <a:pt x="145" y="69"/>
                  </a:lnTo>
                  <a:lnTo>
                    <a:pt x="148" y="74"/>
                  </a:lnTo>
                  <a:lnTo>
                    <a:pt x="149" y="80"/>
                  </a:lnTo>
                  <a:lnTo>
                    <a:pt x="150" y="86"/>
                  </a:lnTo>
                  <a:lnTo>
                    <a:pt x="150" y="91"/>
                  </a:lnTo>
                  <a:lnTo>
                    <a:pt x="150" y="97"/>
                  </a:lnTo>
                  <a:lnTo>
                    <a:pt x="149" y="103"/>
                  </a:lnTo>
                  <a:lnTo>
                    <a:pt x="148" y="109"/>
                  </a:lnTo>
                  <a:lnTo>
                    <a:pt x="145" y="114"/>
                  </a:lnTo>
                  <a:lnTo>
                    <a:pt x="143" y="119"/>
                  </a:lnTo>
                  <a:lnTo>
                    <a:pt x="140" y="125"/>
                  </a:lnTo>
                  <a:lnTo>
                    <a:pt x="137" y="130"/>
                  </a:lnTo>
                  <a:lnTo>
                    <a:pt x="133" y="134"/>
                  </a:lnTo>
                  <a:close/>
                  <a:moveTo>
                    <a:pt x="26" y="27"/>
                  </a:moveTo>
                  <a:lnTo>
                    <a:pt x="20" y="35"/>
                  </a:lnTo>
                  <a:lnTo>
                    <a:pt x="15" y="41"/>
                  </a:lnTo>
                  <a:lnTo>
                    <a:pt x="10" y="48"/>
                  </a:lnTo>
                  <a:lnTo>
                    <a:pt x="6" y="57"/>
                  </a:lnTo>
                  <a:lnTo>
                    <a:pt x="4" y="66"/>
                  </a:lnTo>
                  <a:lnTo>
                    <a:pt x="2" y="73"/>
                  </a:lnTo>
                  <a:lnTo>
                    <a:pt x="0" y="82"/>
                  </a:lnTo>
                  <a:lnTo>
                    <a:pt x="0" y="91"/>
                  </a:lnTo>
                  <a:lnTo>
                    <a:pt x="0" y="100"/>
                  </a:lnTo>
                  <a:lnTo>
                    <a:pt x="2" y="109"/>
                  </a:lnTo>
                  <a:lnTo>
                    <a:pt x="4" y="117"/>
                  </a:lnTo>
                  <a:lnTo>
                    <a:pt x="6" y="125"/>
                  </a:lnTo>
                  <a:lnTo>
                    <a:pt x="10" y="133"/>
                  </a:lnTo>
                  <a:lnTo>
                    <a:pt x="15" y="141"/>
                  </a:lnTo>
                  <a:lnTo>
                    <a:pt x="20" y="148"/>
                  </a:lnTo>
                  <a:lnTo>
                    <a:pt x="26" y="156"/>
                  </a:lnTo>
                  <a:lnTo>
                    <a:pt x="33" y="161"/>
                  </a:lnTo>
                  <a:lnTo>
                    <a:pt x="40" y="166"/>
                  </a:lnTo>
                  <a:lnTo>
                    <a:pt x="48" y="171"/>
                  </a:lnTo>
                  <a:lnTo>
                    <a:pt x="55" y="174"/>
                  </a:lnTo>
                  <a:lnTo>
                    <a:pt x="64" y="177"/>
                  </a:lnTo>
                  <a:lnTo>
                    <a:pt x="72" y="179"/>
                  </a:lnTo>
                  <a:lnTo>
                    <a:pt x="81" y="180"/>
                  </a:lnTo>
                  <a:lnTo>
                    <a:pt x="90" y="181"/>
                  </a:lnTo>
                  <a:lnTo>
                    <a:pt x="99" y="180"/>
                  </a:lnTo>
                  <a:lnTo>
                    <a:pt x="108" y="179"/>
                  </a:lnTo>
                  <a:lnTo>
                    <a:pt x="116" y="177"/>
                  </a:lnTo>
                  <a:lnTo>
                    <a:pt x="124" y="174"/>
                  </a:lnTo>
                  <a:lnTo>
                    <a:pt x="133" y="171"/>
                  </a:lnTo>
                  <a:lnTo>
                    <a:pt x="140" y="166"/>
                  </a:lnTo>
                  <a:lnTo>
                    <a:pt x="148" y="161"/>
                  </a:lnTo>
                  <a:lnTo>
                    <a:pt x="154" y="156"/>
                  </a:lnTo>
                  <a:lnTo>
                    <a:pt x="160" y="148"/>
                  </a:lnTo>
                  <a:lnTo>
                    <a:pt x="166" y="141"/>
                  </a:lnTo>
                  <a:lnTo>
                    <a:pt x="170" y="133"/>
                  </a:lnTo>
                  <a:lnTo>
                    <a:pt x="173" y="125"/>
                  </a:lnTo>
                  <a:lnTo>
                    <a:pt x="176" y="117"/>
                  </a:lnTo>
                  <a:lnTo>
                    <a:pt x="179" y="109"/>
                  </a:lnTo>
                  <a:lnTo>
                    <a:pt x="180" y="100"/>
                  </a:lnTo>
                  <a:lnTo>
                    <a:pt x="180" y="91"/>
                  </a:lnTo>
                  <a:lnTo>
                    <a:pt x="180" y="82"/>
                  </a:lnTo>
                  <a:lnTo>
                    <a:pt x="179" y="73"/>
                  </a:lnTo>
                  <a:lnTo>
                    <a:pt x="176" y="66"/>
                  </a:lnTo>
                  <a:lnTo>
                    <a:pt x="173" y="57"/>
                  </a:lnTo>
                  <a:lnTo>
                    <a:pt x="170" y="48"/>
                  </a:lnTo>
                  <a:lnTo>
                    <a:pt x="166" y="41"/>
                  </a:lnTo>
                  <a:lnTo>
                    <a:pt x="160" y="35"/>
                  </a:lnTo>
                  <a:lnTo>
                    <a:pt x="154" y="27"/>
                  </a:lnTo>
                  <a:lnTo>
                    <a:pt x="148" y="22"/>
                  </a:lnTo>
                  <a:lnTo>
                    <a:pt x="140" y="16"/>
                  </a:lnTo>
                  <a:lnTo>
                    <a:pt x="133" y="12"/>
                  </a:lnTo>
                  <a:lnTo>
                    <a:pt x="124" y="8"/>
                  </a:lnTo>
                  <a:lnTo>
                    <a:pt x="116" y="5"/>
                  </a:lnTo>
                  <a:lnTo>
                    <a:pt x="108" y="2"/>
                  </a:lnTo>
                  <a:lnTo>
                    <a:pt x="99" y="1"/>
                  </a:lnTo>
                  <a:lnTo>
                    <a:pt x="90" y="0"/>
                  </a:lnTo>
                  <a:lnTo>
                    <a:pt x="81" y="1"/>
                  </a:lnTo>
                  <a:lnTo>
                    <a:pt x="72" y="2"/>
                  </a:lnTo>
                  <a:lnTo>
                    <a:pt x="64" y="5"/>
                  </a:lnTo>
                  <a:lnTo>
                    <a:pt x="55" y="8"/>
                  </a:lnTo>
                  <a:lnTo>
                    <a:pt x="48" y="12"/>
                  </a:lnTo>
                  <a:lnTo>
                    <a:pt x="40" y="16"/>
                  </a:lnTo>
                  <a:lnTo>
                    <a:pt x="33" y="22"/>
                  </a:lnTo>
                  <a:lnTo>
                    <a:pt x="26" y="27"/>
                  </a:lnTo>
                  <a:close/>
                </a:path>
              </a:pathLst>
            </a:custGeom>
            <a:grpFill/>
            <a:ln w="9525">
              <a:solidFill>
                <a:schemeClr val="bg1"/>
              </a:solidFill>
              <a:round/>
              <a:headEnd/>
              <a:tailEnd/>
            </a:ln>
            <a:sp3d/>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sp>
        <p:nvSpPr>
          <p:cNvPr id="40" name="CasellaDiTesto 39"/>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976206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it-IT" sz="3600" b="1" dirty="0">
                <a:solidFill>
                  <a:schemeClr val="bg1"/>
                </a:solidFill>
              </a:rPr>
              <a:t>METODI DIDATTICI</a:t>
            </a:r>
            <a:endParaRPr lang="en-US" sz="3600" b="1" dirty="0">
              <a:solidFill>
                <a:schemeClr val="bg1"/>
              </a:solidFill>
            </a:endParaRP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Segnaposto contenuto 2"/>
          <p:cNvSpPr>
            <a:spLocks noGrp="1"/>
          </p:cNvSpPr>
          <p:nvPr>
            <p:ph idx="1"/>
          </p:nvPr>
        </p:nvSpPr>
        <p:spPr>
          <a:xfrm>
            <a:off x="4335239" y="4057046"/>
            <a:ext cx="6848475" cy="3263107"/>
          </a:xfrm>
        </p:spPr>
        <p:txBody>
          <a:bodyPr>
            <a:normAutofit/>
          </a:bodyPr>
          <a:lstStyle/>
          <a:p>
            <a:pPr>
              <a:buFont typeface="Wingdings" panose="05000000000000000000" pitchFamily="2" charset="2"/>
              <a:buChar char="ü"/>
            </a:pPr>
            <a:r>
              <a:rPr lang="it-IT" sz="2800" b="1" dirty="0">
                <a:solidFill>
                  <a:schemeClr val="tx1">
                    <a:lumMod val="65000"/>
                    <a:lumOff val="35000"/>
                  </a:schemeClr>
                </a:solidFill>
                <a:latin typeface="Century Gothic" panose="020B0502020202020204" pitchFamily="34" charset="0"/>
              </a:rPr>
              <a:t>TENDENZE GENERALI</a:t>
            </a:r>
          </a:p>
        </p:txBody>
      </p:sp>
      <p:grpSp>
        <p:nvGrpSpPr>
          <p:cNvPr id="2" name="Gruppo 1"/>
          <p:cNvGrpSpPr>
            <a:grpSpLocks noChangeAspect="1"/>
          </p:cNvGrpSpPr>
          <p:nvPr/>
        </p:nvGrpSpPr>
        <p:grpSpPr>
          <a:xfrm>
            <a:off x="1862806" y="1351659"/>
            <a:ext cx="4649502" cy="2880000"/>
            <a:chOff x="2168447" y="1556731"/>
            <a:chExt cx="8059024" cy="4991929"/>
          </a:xfrm>
        </p:grpSpPr>
        <p:sp>
          <p:nvSpPr>
            <p:cNvPr id="89" name="Rectangle 42"/>
            <p:cNvSpPr>
              <a:spLocks noChangeAspect="1"/>
            </p:cNvSpPr>
            <p:nvPr>
              <p:custDataLst>
                <p:tags r:id="rId1"/>
              </p:custDataLst>
            </p:nvPr>
          </p:nvSpPr>
          <p:spPr>
            <a:xfrm>
              <a:off x="7279740" y="2118975"/>
              <a:ext cx="2947731" cy="480125"/>
            </a:xfrm>
            <a:prstGeom prst="rect">
              <a:avLst/>
            </a:prstGeom>
          </p:spPr>
          <p:txBody>
            <a:bodyPr wrap="square">
              <a:spAutoFit/>
            </a:bodyPr>
            <a:lstStyle/>
            <a:p>
              <a:r>
                <a:rPr lang="en-US" sz="1200" b="1" dirty="0">
                  <a:solidFill>
                    <a:srgbClr val="36D7B7"/>
                  </a:solidFill>
                  <a:latin typeface="Century Gothic" panose="020B0502020202020204" pitchFamily="34" charset="0"/>
                </a:rPr>
                <a:t>METODI DIDATTICI</a:t>
              </a:r>
            </a:p>
          </p:txBody>
        </p:sp>
        <p:sp>
          <p:nvSpPr>
            <p:cNvPr id="94" name="Freeform 25"/>
            <p:cNvSpPr>
              <a:spLocks noChangeAspect="1"/>
            </p:cNvSpPr>
            <p:nvPr/>
          </p:nvSpPr>
          <p:spPr bwMode="auto">
            <a:xfrm>
              <a:off x="3510775" y="1556731"/>
              <a:ext cx="1354609" cy="2368307"/>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chemeClr val="bg1">
                <a:lumMod val="85000"/>
              </a:schemeClr>
            </a:solidFill>
            <a:ln w="3175" cap="flat" cmpd="sng">
              <a:noFill/>
              <a:prstDash val="solid"/>
              <a:round/>
              <a:headEnd type="none" w="med" len="med"/>
              <a:tailEnd type="none" w="med" len="med"/>
            </a:ln>
            <a:effectLst>
              <a:outerShdw blurRad="25400" dist="38100" dir="2400000" algn="ctr" rotWithShape="0">
                <a:prstClr val="black">
                  <a:alpha val="10000"/>
                </a:prstClr>
              </a:outerShdw>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95" name="Freeform 25"/>
            <p:cNvSpPr>
              <a:spLocks noChangeAspect="1"/>
            </p:cNvSpPr>
            <p:nvPr/>
          </p:nvSpPr>
          <p:spPr bwMode="auto">
            <a:xfrm>
              <a:off x="3523057" y="4218453"/>
              <a:ext cx="1354609" cy="2330207"/>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chemeClr val="bg1">
                <a:lumMod val="85000"/>
              </a:schemeClr>
            </a:solidFill>
            <a:ln w="3175" cap="flat" cmpd="sng">
              <a:noFill/>
              <a:prstDash val="solid"/>
              <a:round/>
              <a:headEnd type="none" w="med" len="med"/>
              <a:tailEnd type="none" w="med" len="med"/>
            </a:ln>
            <a:effectLst>
              <a:outerShdw blurRad="25400" dist="38100" dir="2400000" algn="ctr" rotWithShape="0">
                <a:prstClr val="black">
                  <a:alpha val="10000"/>
                </a:prstClr>
              </a:outerShdw>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96" name="Freeform 25"/>
            <p:cNvSpPr>
              <a:spLocks noChangeAspect="1"/>
            </p:cNvSpPr>
            <p:nvPr/>
          </p:nvSpPr>
          <p:spPr bwMode="auto">
            <a:xfrm rot="5400000">
              <a:off x="5930058" y="2889958"/>
              <a:ext cx="1354610" cy="2330206"/>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chemeClr val="bg1">
                <a:lumMod val="85000"/>
              </a:schemeClr>
            </a:solidFill>
            <a:ln w="3175" cap="flat" cmpd="sng">
              <a:noFill/>
              <a:prstDash val="solid"/>
              <a:round/>
              <a:headEnd type="none" w="med" len="med"/>
              <a:tailEnd type="none" w="med" len="med"/>
            </a:ln>
            <a:effectLst>
              <a:outerShdw blurRad="50800" dist="38100" dir="2700000" algn="tl" rotWithShape="0">
                <a:prstClr val="black">
                  <a:alpha val="40000"/>
                </a:prstClr>
              </a:outerShdw>
            </a:effectLst>
          </p:spPr>
          <p:txBody>
            <a:bodyPr/>
            <a:lstStyle/>
            <a:p>
              <a:endParaRPr lang="da-DK" kern="0">
                <a:solidFill>
                  <a:sysClr val="windowText" lastClr="000000">
                    <a:lumMod val="95000"/>
                    <a:lumOff val="5000"/>
                  </a:sysClr>
                </a:solidFill>
                <a:latin typeface="Calibri"/>
              </a:endParaRPr>
            </a:p>
          </p:txBody>
        </p:sp>
        <p:sp>
          <p:nvSpPr>
            <p:cNvPr id="97" name="Freeform 44"/>
            <p:cNvSpPr>
              <a:spLocks noChangeAspect="1" noEditPoints="1"/>
            </p:cNvSpPr>
            <p:nvPr/>
          </p:nvSpPr>
          <p:spPr bwMode="auto">
            <a:xfrm>
              <a:off x="5360457" y="3395156"/>
              <a:ext cx="338396" cy="344396"/>
            </a:xfrm>
            <a:custGeom>
              <a:avLst/>
              <a:gdLst>
                <a:gd name="T0" fmla="*/ 228 w 236"/>
                <a:gd name="T1" fmla="*/ 112 h 240"/>
                <a:gd name="T2" fmla="*/ 212 w 236"/>
                <a:gd name="T3" fmla="*/ 112 h 240"/>
                <a:gd name="T4" fmla="*/ 128 w 236"/>
                <a:gd name="T5" fmla="*/ 28 h 240"/>
                <a:gd name="T6" fmla="*/ 128 w 236"/>
                <a:gd name="T7" fmla="*/ 8 h 240"/>
                <a:gd name="T8" fmla="*/ 120 w 236"/>
                <a:gd name="T9" fmla="*/ 0 h 240"/>
                <a:gd name="T10" fmla="*/ 112 w 236"/>
                <a:gd name="T11" fmla="*/ 8 h 240"/>
                <a:gd name="T12" fmla="*/ 112 w 236"/>
                <a:gd name="T13" fmla="*/ 28 h 240"/>
                <a:gd name="T14" fmla="*/ 28 w 236"/>
                <a:gd name="T15" fmla="*/ 112 h 240"/>
                <a:gd name="T16" fmla="*/ 8 w 236"/>
                <a:gd name="T17" fmla="*/ 112 h 240"/>
                <a:gd name="T18" fmla="*/ 0 w 236"/>
                <a:gd name="T19" fmla="*/ 120 h 240"/>
                <a:gd name="T20" fmla="*/ 8 w 236"/>
                <a:gd name="T21" fmla="*/ 128 h 240"/>
                <a:gd name="T22" fmla="*/ 28 w 236"/>
                <a:gd name="T23" fmla="*/ 128 h 240"/>
                <a:gd name="T24" fmla="*/ 112 w 236"/>
                <a:gd name="T25" fmla="*/ 212 h 240"/>
                <a:gd name="T26" fmla="*/ 112 w 236"/>
                <a:gd name="T27" fmla="*/ 232 h 240"/>
                <a:gd name="T28" fmla="*/ 120 w 236"/>
                <a:gd name="T29" fmla="*/ 240 h 240"/>
                <a:gd name="T30" fmla="*/ 128 w 236"/>
                <a:gd name="T31" fmla="*/ 232 h 240"/>
                <a:gd name="T32" fmla="*/ 128 w 236"/>
                <a:gd name="T33" fmla="*/ 212 h 240"/>
                <a:gd name="T34" fmla="*/ 212 w 236"/>
                <a:gd name="T35" fmla="*/ 128 h 240"/>
                <a:gd name="T36" fmla="*/ 228 w 236"/>
                <a:gd name="T37" fmla="*/ 128 h 240"/>
                <a:gd name="T38" fmla="*/ 236 w 236"/>
                <a:gd name="T39" fmla="*/ 120 h 240"/>
                <a:gd name="T40" fmla="*/ 228 w 236"/>
                <a:gd name="T41" fmla="*/ 112 h 240"/>
                <a:gd name="T42" fmla="*/ 172 w 236"/>
                <a:gd name="T43" fmla="*/ 128 h 240"/>
                <a:gd name="T44" fmla="*/ 196 w 236"/>
                <a:gd name="T45" fmla="*/ 128 h 240"/>
                <a:gd name="T46" fmla="*/ 128 w 236"/>
                <a:gd name="T47" fmla="*/ 196 h 240"/>
                <a:gd name="T48" fmla="*/ 128 w 236"/>
                <a:gd name="T49" fmla="*/ 176 h 240"/>
                <a:gd name="T50" fmla="*/ 120 w 236"/>
                <a:gd name="T51" fmla="*/ 168 h 240"/>
                <a:gd name="T52" fmla="*/ 112 w 236"/>
                <a:gd name="T53" fmla="*/ 176 h 240"/>
                <a:gd name="T54" fmla="*/ 112 w 236"/>
                <a:gd name="T55" fmla="*/ 196 h 240"/>
                <a:gd name="T56" fmla="*/ 44 w 236"/>
                <a:gd name="T57" fmla="*/ 128 h 240"/>
                <a:gd name="T58" fmla="*/ 64 w 236"/>
                <a:gd name="T59" fmla="*/ 128 h 240"/>
                <a:gd name="T60" fmla="*/ 72 w 236"/>
                <a:gd name="T61" fmla="*/ 120 h 240"/>
                <a:gd name="T62" fmla="*/ 64 w 236"/>
                <a:gd name="T63" fmla="*/ 112 h 240"/>
                <a:gd name="T64" fmla="*/ 44 w 236"/>
                <a:gd name="T65" fmla="*/ 112 h 240"/>
                <a:gd name="T66" fmla="*/ 112 w 236"/>
                <a:gd name="T67" fmla="*/ 44 h 240"/>
                <a:gd name="T68" fmla="*/ 112 w 236"/>
                <a:gd name="T69" fmla="*/ 60 h 240"/>
                <a:gd name="T70" fmla="*/ 120 w 236"/>
                <a:gd name="T71" fmla="*/ 68 h 240"/>
                <a:gd name="T72" fmla="*/ 128 w 236"/>
                <a:gd name="T73" fmla="*/ 60 h 240"/>
                <a:gd name="T74" fmla="*/ 128 w 236"/>
                <a:gd name="T75" fmla="*/ 44 h 240"/>
                <a:gd name="T76" fmla="*/ 196 w 236"/>
                <a:gd name="T77" fmla="*/ 112 h 240"/>
                <a:gd name="T78" fmla="*/ 172 w 236"/>
                <a:gd name="T79" fmla="*/ 112 h 240"/>
                <a:gd name="T80" fmla="*/ 164 w 236"/>
                <a:gd name="T81" fmla="*/ 120 h 240"/>
                <a:gd name="T82" fmla="*/ 172 w 236"/>
                <a:gd name="T83"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40">
                  <a:moveTo>
                    <a:pt x="228" y="112"/>
                  </a:moveTo>
                  <a:cubicBezTo>
                    <a:pt x="212" y="112"/>
                    <a:pt x="212" y="112"/>
                    <a:pt x="212" y="112"/>
                  </a:cubicBezTo>
                  <a:cubicBezTo>
                    <a:pt x="208" y="68"/>
                    <a:pt x="172" y="32"/>
                    <a:pt x="128" y="28"/>
                  </a:cubicBezTo>
                  <a:cubicBezTo>
                    <a:pt x="128" y="8"/>
                    <a:pt x="128" y="8"/>
                    <a:pt x="128" y="8"/>
                  </a:cubicBezTo>
                  <a:cubicBezTo>
                    <a:pt x="128" y="4"/>
                    <a:pt x="124" y="0"/>
                    <a:pt x="120" y="0"/>
                  </a:cubicBezTo>
                  <a:cubicBezTo>
                    <a:pt x="116" y="0"/>
                    <a:pt x="112" y="4"/>
                    <a:pt x="112" y="8"/>
                  </a:cubicBezTo>
                  <a:cubicBezTo>
                    <a:pt x="112" y="28"/>
                    <a:pt x="112" y="28"/>
                    <a:pt x="112" y="28"/>
                  </a:cubicBezTo>
                  <a:cubicBezTo>
                    <a:pt x="68" y="32"/>
                    <a:pt x="32" y="68"/>
                    <a:pt x="28" y="112"/>
                  </a:cubicBezTo>
                  <a:cubicBezTo>
                    <a:pt x="8" y="112"/>
                    <a:pt x="8" y="112"/>
                    <a:pt x="8" y="112"/>
                  </a:cubicBezTo>
                  <a:cubicBezTo>
                    <a:pt x="4" y="112"/>
                    <a:pt x="0" y="116"/>
                    <a:pt x="0" y="120"/>
                  </a:cubicBezTo>
                  <a:cubicBezTo>
                    <a:pt x="0" y="124"/>
                    <a:pt x="4" y="128"/>
                    <a:pt x="8" y="128"/>
                  </a:cubicBezTo>
                  <a:cubicBezTo>
                    <a:pt x="28" y="128"/>
                    <a:pt x="28" y="128"/>
                    <a:pt x="28" y="128"/>
                  </a:cubicBezTo>
                  <a:cubicBezTo>
                    <a:pt x="32" y="172"/>
                    <a:pt x="68" y="208"/>
                    <a:pt x="112" y="212"/>
                  </a:cubicBezTo>
                  <a:cubicBezTo>
                    <a:pt x="112" y="232"/>
                    <a:pt x="112" y="232"/>
                    <a:pt x="112" y="232"/>
                  </a:cubicBezTo>
                  <a:cubicBezTo>
                    <a:pt x="112" y="236"/>
                    <a:pt x="116" y="240"/>
                    <a:pt x="120" y="240"/>
                  </a:cubicBezTo>
                  <a:cubicBezTo>
                    <a:pt x="124" y="240"/>
                    <a:pt x="128" y="236"/>
                    <a:pt x="128" y="232"/>
                  </a:cubicBezTo>
                  <a:cubicBezTo>
                    <a:pt x="128" y="212"/>
                    <a:pt x="128" y="212"/>
                    <a:pt x="128" y="212"/>
                  </a:cubicBezTo>
                  <a:cubicBezTo>
                    <a:pt x="172" y="208"/>
                    <a:pt x="208" y="172"/>
                    <a:pt x="212" y="128"/>
                  </a:cubicBezTo>
                  <a:cubicBezTo>
                    <a:pt x="228" y="128"/>
                    <a:pt x="228" y="128"/>
                    <a:pt x="228" y="128"/>
                  </a:cubicBezTo>
                  <a:cubicBezTo>
                    <a:pt x="232" y="128"/>
                    <a:pt x="236" y="124"/>
                    <a:pt x="236" y="120"/>
                  </a:cubicBezTo>
                  <a:cubicBezTo>
                    <a:pt x="236" y="116"/>
                    <a:pt x="232" y="112"/>
                    <a:pt x="228" y="112"/>
                  </a:cubicBezTo>
                  <a:close/>
                  <a:moveTo>
                    <a:pt x="172" y="128"/>
                  </a:moveTo>
                  <a:cubicBezTo>
                    <a:pt x="196" y="128"/>
                    <a:pt x="196" y="128"/>
                    <a:pt x="196" y="128"/>
                  </a:cubicBezTo>
                  <a:cubicBezTo>
                    <a:pt x="192" y="164"/>
                    <a:pt x="164" y="192"/>
                    <a:pt x="128" y="196"/>
                  </a:cubicBezTo>
                  <a:cubicBezTo>
                    <a:pt x="128" y="176"/>
                    <a:pt x="128" y="176"/>
                    <a:pt x="128" y="176"/>
                  </a:cubicBezTo>
                  <a:cubicBezTo>
                    <a:pt x="128" y="172"/>
                    <a:pt x="124" y="168"/>
                    <a:pt x="120" y="168"/>
                  </a:cubicBezTo>
                  <a:cubicBezTo>
                    <a:pt x="116" y="168"/>
                    <a:pt x="112" y="172"/>
                    <a:pt x="112" y="176"/>
                  </a:cubicBezTo>
                  <a:cubicBezTo>
                    <a:pt x="112" y="196"/>
                    <a:pt x="112" y="196"/>
                    <a:pt x="112" y="196"/>
                  </a:cubicBezTo>
                  <a:cubicBezTo>
                    <a:pt x="76" y="192"/>
                    <a:pt x="48" y="164"/>
                    <a:pt x="44" y="128"/>
                  </a:cubicBezTo>
                  <a:cubicBezTo>
                    <a:pt x="64" y="128"/>
                    <a:pt x="64" y="128"/>
                    <a:pt x="64" y="128"/>
                  </a:cubicBezTo>
                  <a:cubicBezTo>
                    <a:pt x="68" y="128"/>
                    <a:pt x="72" y="124"/>
                    <a:pt x="72" y="120"/>
                  </a:cubicBezTo>
                  <a:cubicBezTo>
                    <a:pt x="72" y="116"/>
                    <a:pt x="68" y="112"/>
                    <a:pt x="64" y="112"/>
                  </a:cubicBezTo>
                  <a:cubicBezTo>
                    <a:pt x="44" y="112"/>
                    <a:pt x="44" y="112"/>
                    <a:pt x="44" y="112"/>
                  </a:cubicBezTo>
                  <a:cubicBezTo>
                    <a:pt x="48" y="76"/>
                    <a:pt x="76" y="48"/>
                    <a:pt x="112" y="44"/>
                  </a:cubicBezTo>
                  <a:cubicBezTo>
                    <a:pt x="112" y="60"/>
                    <a:pt x="112" y="60"/>
                    <a:pt x="112" y="60"/>
                  </a:cubicBezTo>
                  <a:cubicBezTo>
                    <a:pt x="112" y="64"/>
                    <a:pt x="116" y="68"/>
                    <a:pt x="120" y="68"/>
                  </a:cubicBezTo>
                  <a:cubicBezTo>
                    <a:pt x="124" y="68"/>
                    <a:pt x="128" y="64"/>
                    <a:pt x="128" y="60"/>
                  </a:cubicBezTo>
                  <a:cubicBezTo>
                    <a:pt x="128" y="44"/>
                    <a:pt x="128" y="44"/>
                    <a:pt x="128" y="44"/>
                  </a:cubicBezTo>
                  <a:cubicBezTo>
                    <a:pt x="164" y="48"/>
                    <a:pt x="192" y="76"/>
                    <a:pt x="196" y="112"/>
                  </a:cubicBezTo>
                  <a:cubicBezTo>
                    <a:pt x="172" y="112"/>
                    <a:pt x="172" y="112"/>
                    <a:pt x="172" y="112"/>
                  </a:cubicBezTo>
                  <a:cubicBezTo>
                    <a:pt x="168" y="112"/>
                    <a:pt x="164" y="116"/>
                    <a:pt x="164" y="120"/>
                  </a:cubicBezTo>
                  <a:cubicBezTo>
                    <a:pt x="164" y="124"/>
                    <a:pt x="168" y="128"/>
                    <a:pt x="172" y="128"/>
                  </a:cubicBezTo>
                  <a:close/>
                </a:path>
              </a:pathLst>
            </a:custGeom>
            <a:solidFill>
              <a:schemeClr val="bg1"/>
            </a:solidFill>
            <a:ln>
              <a:noFill/>
            </a:ln>
            <a:effectLst>
              <a:outerShdw blurRad="25400" dist="38100" dir="2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98" name="Freeform 8"/>
            <p:cNvSpPr>
              <a:spLocks/>
            </p:cNvSpPr>
            <p:nvPr/>
          </p:nvSpPr>
          <p:spPr bwMode="auto">
            <a:xfrm>
              <a:off x="4542848" y="2035812"/>
              <a:ext cx="1193048" cy="4121072"/>
            </a:xfrm>
            <a:custGeom>
              <a:avLst/>
              <a:gdLst>
                <a:gd name="T0" fmla="*/ 1022 w 2549"/>
                <a:gd name="T1" fmla="*/ 61 h 8800"/>
                <a:gd name="T2" fmla="*/ 1240 w 2549"/>
                <a:gd name="T3" fmla="*/ 1 h 8800"/>
                <a:gd name="T4" fmla="*/ 1492 w 2549"/>
                <a:gd name="T5" fmla="*/ 36 h 8800"/>
                <a:gd name="T6" fmla="*/ 1608 w 2549"/>
                <a:gd name="T7" fmla="*/ 88 h 8800"/>
                <a:gd name="T8" fmla="*/ 1656 w 2549"/>
                <a:gd name="T9" fmla="*/ 211 h 8800"/>
                <a:gd name="T10" fmla="*/ 1665 w 2549"/>
                <a:gd name="T11" fmla="*/ 534 h 8800"/>
                <a:gd name="T12" fmla="*/ 1651 w 2549"/>
                <a:gd name="T13" fmla="*/ 691 h 8800"/>
                <a:gd name="T14" fmla="*/ 1568 w 2549"/>
                <a:gd name="T15" fmla="*/ 857 h 8800"/>
                <a:gd name="T16" fmla="*/ 1555 w 2549"/>
                <a:gd name="T17" fmla="*/ 1090 h 8800"/>
                <a:gd name="T18" fmla="*/ 2191 w 2549"/>
                <a:gd name="T19" fmla="*/ 1426 h 8800"/>
                <a:gd name="T20" fmla="*/ 2433 w 2549"/>
                <a:gd name="T21" fmla="*/ 1606 h 8800"/>
                <a:gd name="T22" fmla="*/ 2515 w 2549"/>
                <a:gd name="T23" fmla="*/ 1759 h 8800"/>
                <a:gd name="T24" fmla="*/ 2507 w 2549"/>
                <a:gd name="T25" fmla="*/ 2001 h 8800"/>
                <a:gd name="T26" fmla="*/ 2548 w 2549"/>
                <a:gd name="T27" fmla="*/ 2432 h 8800"/>
                <a:gd name="T28" fmla="*/ 2536 w 2549"/>
                <a:gd name="T29" fmla="*/ 3143 h 8800"/>
                <a:gd name="T30" fmla="*/ 2440 w 2549"/>
                <a:gd name="T31" fmla="*/ 3431 h 8800"/>
                <a:gd name="T32" fmla="*/ 2159 w 2549"/>
                <a:gd name="T33" fmla="*/ 3667 h 8800"/>
                <a:gd name="T34" fmla="*/ 2081 w 2549"/>
                <a:gd name="T35" fmla="*/ 4404 h 8800"/>
                <a:gd name="T36" fmla="*/ 2003 w 2549"/>
                <a:gd name="T37" fmla="*/ 5100 h 8800"/>
                <a:gd name="T38" fmla="*/ 2094 w 2549"/>
                <a:gd name="T39" fmla="*/ 6894 h 8800"/>
                <a:gd name="T40" fmla="*/ 2072 w 2549"/>
                <a:gd name="T41" fmla="*/ 7882 h 8800"/>
                <a:gd name="T42" fmla="*/ 1991 w 2549"/>
                <a:gd name="T43" fmla="*/ 8121 h 8800"/>
                <a:gd name="T44" fmla="*/ 2021 w 2549"/>
                <a:gd name="T45" fmla="*/ 8284 h 8800"/>
                <a:gd name="T46" fmla="*/ 1885 w 2549"/>
                <a:gd name="T47" fmla="*/ 8506 h 8800"/>
                <a:gd name="T48" fmla="*/ 1649 w 2549"/>
                <a:gd name="T49" fmla="*/ 8725 h 8800"/>
                <a:gd name="T50" fmla="*/ 1319 w 2549"/>
                <a:gd name="T51" fmla="*/ 8792 h 8800"/>
                <a:gd name="T52" fmla="*/ 1145 w 2549"/>
                <a:gd name="T53" fmla="*/ 8685 h 8800"/>
                <a:gd name="T54" fmla="*/ 1162 w 2549"/>
                <a:gd name="T55" fmla="*/ 8589 h 8800"/>
                <a:gd name="T56" fmla="*/ 1439 w 2549"/>
                <a:gd name="T57" fmla="*/ 8275 h 8800"/>
                <a:gd name="T58" fmla="*/ 1487 w 2549"/>
                <a:gd name="T59" fmla="*/ 7933 h 8800"/>
                <a:gd name="T60" fmla="*/ 1381 w 2549"/>
                <a:gd name="T61" fmla="*/ 7405 h 8800"/>
                <a:gd name="T62" fmla="*/ 1250 w 2549"/>
                <a:gd name="T63" fmla="*/ 6596 h 8800"/>
                <a:gd name="T64" fmla="*/ 1209 w 2549"/>
                <a:gd name="T65" fmla="*/ 6995 h 8800"/>
                <a:gd name="T66" fmla="*/ 1198 w 2549"/>
                <a:gd name="T67" fmla="*/ 7544 h 8800"/>
                <a:gd name="T68" fmla="*/ 1158 w 2549"/>
                <a:gd name="T69" fmla="*/ 7941 h 8800"/>
                <a:gd name="T70" fmla="*/ 1076 w 2549"/>
                <a:gd name="T71" fmla="*/ 8101 h 8800"/>
                <a:gd name="T72" fmla="*/ 874 w 2549"/>
                <a:gd name="T73" fmla="*/ 8131 h 8800"/>
                <a:gd name="T74" fmla="*/ 454 w 2549"/>
                <a:gd name="T75" fmla="*/ 8266 h 8800"/>
                <a:gd name="T76" fmla="*/ 117 w 2549"/>
                <a:gd name="T77" fmla="*/ 8257 h 8800"/>
                <a:gd name="T78" fmla="*/ 118 w 2549"/>
                <a:gd name="T79" fmla="*/ 8090 h 8800"/>
                <a:gd name="T80" fmla="*/ 529 w 2549"/>
                <a:gd name="T81" fmla="*/ 7855 h 8800"/>
                <a:gd name="T82" fmla="*/ 577 w 2549"/>
                <a:gd name="T83" fmla="*/ 7003 h 8800"/>
                <a:gd name="T84" fmla="*/ 529 w 2549"/>
                <a:gd name="T85" fmla="*/ 5796 h 8800"/>
                <a:gd name="T86" fmla="*/ 373 w 2549"/>
                <a:gd name="T87" fmla="*/ 4790 h 8800"/>
                <a:gd name="T88" fmla="*/ 323 w 2549"/>
                <a:gd name="T89" fmla="*/ 4599 h 8800"/>
                <a:gd name="T90" fmla="*/ 364 w 2549"/>
                <a:gd name="T91" fmla="*/ 4025 h 8800"/>
                <a:gd name="T92" fmla="*/ 453 w 2549"/>
                <a:gd name="T93" fmla="*/ 3410 h 8800"/>
                <a:gd name="T94" fmla="*/ 311 w 2549"/>
                <a:gd name="T95" fmla="*/ 3569 h 8800"/>
                <a:gd name="T96" fmla="*/ 113 w 2549"/>
                <a:gd name="T97" fmla="*/ 3309 h 8800"/>
                <a:gd name="T98" fmla="*/ 1 w 2549"/>
                <a:gd name="T99" fmla="*/ 2895 h 8800"/>
                <a:gd name="T100" fmla="*/ 119 w 2549"/>
                <a:gd name="T101" fmla="*/ 2561 h 8800"/>
                <a:gd name="T102" fmla="*/ 235 w 2549"/>
                <a:gd name="T103" fmla="*/ 2152 h 8800"/>
                <a:gd name="T104" fmla="*/ 292 w 2549"/>
                <a:gd name="T105" fmla="*/ 1684 h 8800"/>
                <a:gd name="T106" fmla="*/ 339 w 2549"/>
                <a:gd name="T107" fmla="*/ 1548 h 8800"/>
                <a:gd name="T108" fmla="*/ 683 w 2549"/>
                <a:gd name="T109" fmla="*/ 1385 h 8800"/>
                <a:gd name="T110" fmla="*/ 1016 w 2549"/>
                <a:gd name="T111" fmla="*/ 1218 h 8800"/>
                <a:gd name="T112" fmla="*/ 1037 w 2549"/>
                <a:gd name="T113" fmla="*/ 984 h 8800"/>
                <a:gd name="T114" fmla="*/ 926 w 2549"/>
                <a:gd name="T115" fmla="*/ 839 h 8800"/>
                <a:gd name="T116" fmla="*/ 832 w 2549"/>
                <a:gd name="T117" fmla="*/ 600 h 8800"/>
                <a:gd name="T118" fmla="*/ 852 w 2549"/>
                <a:gd name="T119" fmla="*/ 309 h 8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9" h="8800">
                  <a:moveTo>
                    <a:pt x="854" y="272"/>
                  </a:moveTo>
                  <a:lnTo>
                    <a:pt x="867" y="246"/>
                  </a:lnTo>
                  <a:lnTo>
                    <a:pt x="882" y="221"/>
                  </a:lnTo>
                  <a:lnTo>
                    <a:pt x="897" y="198"/>
                  </a:lnTo>
                  <a:lnTo>
                    <a:pt x="911" y="176"/>
                  </a:lnTo>
                  <a:lnTo>
                    <a:pt x="926" y="155"/>
                  </a:lnTo>
                  <a:lnTo>
                    <a:pt x="942" y="136"/>
                  </a:lnTo>
                  <a:lnTo>
                    <a:pt x="958" y="118"/>
                  </a:lnTo>
                  <a:lnTo>
                    <a:pt x="973" y="102"/>
                  </a:lnTo>
                  <a:lnTo>
                    <a:pt x="989" y="86"/>
                  </a:lnTo>
                  <a:lnTo>
                    <a:pt x="1006" y="73"/>
                  </a:lnTo>
                  <a:lnTo>
                    <a:pt x="1022" y="61"/>
                  </a:lnTo>
                  <a:lnTo>
                    <a:pt x="1039" y="50"/>
                  </a:lnTo>
                  <a:lnTo>
                    <a:pt x="1056" y="40"/>
                  </a:lnTo>
                  <a:lnTo>
                    <a:pt x="1073" y="32"/>
                  </a:lnTo>
                  <a:lnTo>
                    <a:pt x="1091" y="23"/>
                  </a:lnTo>
                  <a:lnTo>
                    <a:pt x="1109" y="17"/>
                  </a:lnTo>
                  <a:lnTo>
                    <a:pt x="1127" y="12"/>
                  </a:lnTo>
                  <a:lnTo>
                    <a:pt x="1145" y="8"/>
                  </a:lnTo>
                  <a:lnTo>
                    <a:pt x="1164" y="4"/>
                  </a:lnTo>
                  <a:lnTo>
                    <a:pt x="1182" y="2"/>
                  </a:lnTo>
                  <a:lnTo>
                    <a:pt x="1201" y="1"/>
                  </a:lnTo>
                  <a:lnTo>
                    <a:pt x="1221" y="0"/>
                  </a:lnTo>
                  <a:lnTo>
                    <a:pt x="1240" y="1"/>
                  </a:lnTo>
                  <a:lnTo>
                    <a:pt x="1260" y="2"/>
                  </a:lnTo>
                  <a:lnTo>
                    <a:pt x="1280" y="4"/>
                  </a:lnTo>
                  <a:lnTo>
                    <a:pt x="1300" y="8"/>
                  </a:lnTo>
                  <a:lnTo>
                    <a:pt x="1321" y="11"/>
                  </a:lnTo>
                  <a:lnTo>
                    <a:pt x="1342" y="15"/>
                  </a:lnTo>
                  <a:lnTo>
                    <a:pt x="1384" y="25"/>
                  </a:lnTo>
                  <a:lnTo>
                    <a:pt x="1427" y="39"/>
                  </a:lnTo>
                  <a:lnTo>
                    <a:pt x="1441" y="37"/>
                  </a:lnTo>
                  <a:lnTo>
                    <a:pt x="1454" y="36"/>
                  </a:lnTo>
                  <a:lnTo>
                    <a:pt x="1468" y="35"/>
                  </a:lnTo>
                  <a:lnTo>
                    <a:pt x="1481" y="35"/>
                  </a:lnTo>
                  <a:lnTo>
                    <a:pt x="1492" y="36"/>
                  </a:lnTo>
                  <a:lnTo>
                    <a:pt x="1504" y="37"/>
                  </a:lnTo>
                  <a:lnTo>
                    <a:pt x="1515" y="39"/>
                  </a:lnTo>
                  <a:lnTo>
                    <a:pt x="1527" y="41"/>
                  </a:lnTo>
                  <a:lnTo>
                    <a:pt x="1537" y="44"/>
                  </a:lnTo>
                  <a:lnTo>
                    <a:pt x="1548" y="47"/>
                  </a:lnTo>
                  <a:lnTo>
                    <a:pt x="1557" y="52"/>
                  </a:lnTo>
                  <a:lnTo>
                    <a:pt x="1567" y="57"/>
                  </a:lnTo>
                  <a:lnTo>
                    <a:pt x="1576" y="62"/>
                  </a:lnTo>
                  <a:lnTo>
                    <a:pt x="1585" y="67"/>
                  </a:lnTo>
                  <a:lnTo>
                    <a:pt x="1593" y="75"/>
                  </a:lnTo>
                  <a:lnTo>
                    <a:pt x="1600" y="81"/>
                  </a:lnTo>
                  <a:lnTo>
                    <a:pt x="1608" y="88"/>
                  </a:lnTo>
                  <a:lnTo>
                    <a:pt x="1614" y="97"/>
                  </a:lnTo>
                  <a:lnTo>
                    <a:pt x="1620" y="105"/>
                  </a:lnTo>
                  <a:lnTo>
                    <a:pt x="1627" y="114"/>
                  </a:lnTo>
                  <a:lnTo>
                    <a:pt x="1632" y="123"/>
                  </a:lnTo>
                  <a:lnTo>
                    <a:pt x="1636" y="133"/>
                  </a:lnTo>
                  <a:lnTo>
                    <a:pt x="1640" y="143"/>
                  </a:lnTo>
                  <a:lnTo>
                    <a:pt x="1645" y="154"/>
                  </a:lnTo>
                  <a:lnTo>
                    <a:pt x="1648" y="164"/>
                  </a:lnTo>
                  <a:lnTo>
                    <a:pt x="1651" y="176"/>
                  </a:lnTo>
                  <a:lnTo>
                    <a:pt x="1653" y="187"/>
                  </a:lnTo>
                  <a:lnTo>
                    <a:pt x="1655" y="200"/>
                  </a:lnTo>
                  <a:lnTo>
                    <a:pt x="1656" y="211"/>
                  </a:lnTo>
                  <a:lnTo>
                    <a:pt x="1656" y="225"/>
                  </a:lnTo>
                  <a:lnTo>
                    <a:pt x="1656" y="238"/>
                  </a:lnTo>
                  <a:lnTo>
                    <a:pt x="1656" y="251"/>
                  </a:lnTo>
                  <a:lnTo>
                    <a:pt x="1660" y="286"/>
                  </a:lnTo>
                  <a:lnTo>
                    <a:pt x="1664" y="321"/>
                  </a:lnTo>
                  <a:lnTo>
                    <a:pt x="1666" y="355"/>
                  </a:lnTo>
                  <a:lnTo>
                    <a:pt x="1667" y="389"/>
                  </a:lnTo>
                  <a:lnTo>
                    <a:pt x="1667" y="424"/>
                  </a:lnTo>
                  <a:lnTo>
                    <a:pt x="1666" y="458"/>
                  </a:lnTo>
                  <a:lnTo>
                    <a:pt x="1665" y="492"/>
                  </a:lnTo>
                  <a:lnTo>
                    <a:pt x="1661" y="525"/>
                  </a:lnTo>
                  <a:lnTo>
                    <a:pt x="1665" y="534"/>
                  </a:lnTo>
                  <a:lnTo>
                    <a:pt x="1668" y="544"/>
                  </a:lnTo>
                  <a:lnTo>
                    <a:pt x="1670" y="555"/>
                  </a:lnTo>
                  <a:lnTo>
                    <a:pt x="1671" y="567"/>
                  </a:lnTo>
                  <a:lnTo>
                    <a:pt x="1672" y="580"/>
                  </a:lnTo>
                  <a:lnTo>
                    <a:pt x="1672" y="594"/>
                  </a:lnTo>
                  <a:lnTo>
                    <a:pt x="1671" y="607"/>
                  </a:lnTo>
                  <a:lnTo>
                    <a:pt x="1670" y="622"/>
                  </a:lnTo>
                  <a:lnTo>
                    <a:pt x="1667" y="638"/>
                  </a:lnTo>
                  <a:lnTo>
                    <a:pt x="1664" y="653"/>
                  </a:lnTo>
                  <a:lnTo>
                    <a:pt x="1660" y="667"/>
                  </a:lnTo>
                  <a:lnTo>
                    <a:pt x="1655" y="680"/>
                  </a:lnTo>
                  <a:lnTo>
                    <a:pt x="1651" y="691"/>
                  </a:lnTo>
                  <a:lnTo>
                    <a:pt x="1646" y="702"/>
                  </a:lnTo>
                  <a:lnTo>
                    <a:pt x="1639" y="710"/>
                  </a:lnTo>
                  <a:lnTo>
                    <a:pt x="1633" y="718"/>
                  </a:lnTo>
                  <a:lnTo>
                    <a:pt x="1631" y="728"/>
                  </a:lnTo>
                  <a:lnTo>
                    <a:pt x="1629" y="740"/>
                  </a:lnTo>
                  <a:lnTo>
                    <a:pt x="1627" y="750"/>
                  </a:lnTo>
                  <a:lnTo>
                    <a:pt x="1625" y="762"/>
                  </a:lnTo>
                  <a:lnTo>
                    <a:pt x="1613" y="786"/>
                  </a:lnTo>
                  <a:lnTo>
                    <a:pt x="1603" y="807"/>
                  </a:lnTo>
                  <a:lnTo>
                    <a:pt x="1591" y="826"/>
                  </a:lnTo>
                  <a:lnTo>
                    <a:pt x="1579" y="843"/>
                  </a:lnTo>
                  <a:lnTo>
                    <a:pt x="1568" y="857"/>
                  </a:lnTo>
                  <a:lnTo>
                    <a:pt x="1554" y="872"/>
                  </a:lnTo>
                  <a:lnTo>
                    <a:pt x="1540" y="886"/>
                  </a:lnTo>
                  <a:lnTo>
                    <a:pt x="1523" y="899"/>
                  </a:lnTo>
                  <a:lnTo>
                    <a:pt x="1525" y="929"/>
                  </a:lnTo>
                  <a:lnTo>
                    <a:pt x="1526" y="958"/>
                  </a:lnTo>
                  <a:lnTo>
                    <a:pt x="1529" y="988"/>
                  </a:lnTo>
                  <a:lnTo>
                    <a:pt x="1533" y="1017"/>
                  </a:lnTo>
                  <a:lnTo>
                    <a:pt x="1536" y="1032"/>
                  </a:lnTo>
                  <a:lnTo>
                    <a:pt x="1541" y="1047"/>
                  </a:lnTo>
                  <a:lnTo>
                    <a:pt x="1545" y="1060"/>
                  </a:lnTo>
                  <a:lnTo>
                    <a:pt x="1549" y="1075"/>
                  </a:lnTo>
                  <a:lnTo>
                    <a:pt x="1555" y="1090"/>
                  </a:lnTo>
                  <a:lnTo>
                    <a:pt x="1562" y="1104"/>
                  </a:lnTo>
                  <a:lnTo>
                    <a:pt x="1568" y="1119"/>
                  </a:lnTo>
                  <a:lnTo>
                    <a:pt x="1576" y="1134"/>
                  </a:lnTo>
                  <a:lnTo>
                    <a:pt x="1694" y="1184"/>
                  </a:lnTo>
                  <a:lnTo>
                    <a:pt x="1796" y="1228"/>
                  </a:lnTo>
                  <a:lnTo>
                    <a:pt x="1884" y="1268"/>
                  </a:lnTo>
                  <a:lnTo>
                    <a:pt x="1959" y="1303"/>
                  </a:lnTo>
                  <a:lnTo>
                    <a:pt x="2022" y="1333"/>
                  </a:lnTo>
                  <a:lnTo>
                    <a:pt x="2075" y="1361"/>
                  </a:lnTo>
                  <a:lnTo>
                    <a:pt x="2120" y="1385"/>
                  </a:lnTo>
                  <a:lnTo>
                    <a:pt x="2158" y="1407"/>
                  </a:lnTo>
                  <a:lnTo>
                    <a:pt x="2191" y="1426"/>
                  </a:lnTo>
                  <a:lnTo>
                    <a:pt x="2218" y="1445"/>
                  </a:lnTo>
                  <a:lnTo>
                    <a:pt x="2243" y="1462"/>
                  </a:lnTo>
                  <a:lnTo>
                    <a:pt x="2266" y="1477"/>
                  </a:lnTo>
                  <a:lnTo>
                    <a:pt x="2290" y="1494"/>
                  </a:lnTo>
                  <a:lnTo>
                    <a:pt x="2315" y="1511"/>
                  </a:lnTo>
                  <a:lnTo>
                    <a:pt x="2342" y="1529"/>
                  </a:lnTo>
                  <a:lnTo>
                    <a:pt x="2374" y="1549"/>
                  </a:lnTo>
                  <a:lnTo>
                    <a:pt x="2387" y="1559"/>
                  </a:lnTo>
                  <a:lnTo>
                    <a:pt x="2400" y="1571"/>
                  </a:lnTo>
                  <a:lnTo>
                    <a:pt x="2411" y="1582"/>
                  </a:lnTo>
                  <a:lnTo>
                    <a:pt x="2423" y="1593"/>
                  </a:lnTo>
                  <a:lnTo>
                    <a:pt x="2433" y="1606"/>
                  </a:lnTo>
                  <a:lnTo>
                    <a:pt x="2444" y="1617"/>
                  </a:lnTo>
                  <a:lnTo>
                    <a:pt x="2453" y="1629"/>
                  </a:lnTo>
                  <a:lnTo>
                    <a:pt x="2463" y="1641"/>
                  </a:lnTo>
                  <a:lnTo>
                    <a:pt x="2470" y="1654"/>
                  </a:lnTo>
                  <a:lnTo>
                    <a:pt x="2479" y="1666"/>
                  </a:lnTo>
                  <a:lnTo>
                    <a:pt x="2486" y="1679"/>
                  </a:lnTo>
                  <a:lnTo>
                    <a:pt x="2492" y="1692"/>
                  </a:lnTo>
                  <a:lnTo>
                    <a:pt x="2498" y="1705"/>
                  </a:lnTo>
                  <a:lnTo>
                    <a:pt x="2503" y="1718"/>
                  </a:lnTo>
                  <a:lnTo>
                    <a:pt x="2508" y="1732"/>
                  </a:lnTo>
                  <a:lnTo>
                    <a:pt x="2512" y="1745"/>
                  </a:lnTo>
                  <a:lnTo>
                    <a:pt x="2515" y="1759"/>
                  </a:lnTo>
                  <a:lnTo>
                    <a:pt x="2519" y="1773"/>
                  </a:lnTo>
                  <a:lnTo>
                    <a:pt x="2521" y="1787"/>
                  </a:lnTo>
                  <a:lnTo>
                    <a:pt x="2523" y="1801"/>
                  </a:lnTo>
                  <a:lnTo>
                    <a:pt x="2524" y="1816"/>
                  </a:lnTo>
                  <a:lnTo>
                    <a:pt x="2525" y="1830"/>
                  </a:lnTo>
                  <a:lnTo>
                    <a:pt x="2525" y="1845"/>
                  </a:lnTo>
                  <a:lnTo>
                    <a:pt x="2524" y="1860"/>
                  </a:lnTo>
                  <a:lnTo>
                    <a:pt x="2522" y="1890"/>
                  </a:lnTo>
                  <a:lnTo>
                    <a:pt x="2516" y="1921"/>
                  </a:lnTo>
                  <a:lnTo>
                    <a:pt x="2510" y="1952"/>
                  </a:lnTo>
                  <a:lnTo>
                    <a:pt x="2502" y="1985"/>
                  </a:lnTo>
                  <a:lnTo>
                    <a:pt x="2507" y="2001"/>
                  </a:lnTo>
                  <a:lnTo>
                    <a:pt x="2510" y="2011"/>
                  </a:lnTo>
                  <a:lnTo>
                    <a:pt x="2512" y="2018"/>
                  </a:lnTo>
                  <a:lnTo>
                    <a:pt x="2514" y="2025"/>
                  </a:lnTo>
                  <a:lnTo>
                    <a:pt x="2516" y="2031"/>
                  </a:lnTo>
                  <a:lnTo>
                    <a:pt x="2521" y="2042"/>
                  </a:lnTo>
                  <a:lnTo>
                    <a:pt x="2526" y="2057"/>
                  </a:lnTo>
                  <a:lnTo>
                    <a:pt x="2533" y="2080"/>
                  </a:lnTo>
                  <a:lnTo>
                    <a:pt x="2537" y="2154"/>
                  </a:lnTo>
                  <a:lnTo>
                    <a:pt x="2542" y="2225"/>
                  </a:lnTo>
                  <a:lnTo>
                    <a:pt x="2545" y="2296"/>
                  </a:lnTo>
                  <a:lnTo>
                    <a:pt x="2547" y="2365"/>
                  </a:lnTo>
                  <a:lnTo>
                    <a:pt x="2548" y="2432"/>
                  </a:lnTo>
                  <a:lnTo>
                    <a:pt x="2549" y="2499"/>
                  </a:lnTo>
                  <a:lnTo>
                    <a:pt x="2549" y="2564"/>
                  </a:lnTo>
                  <a:lnTo>
                    <a:pt x="2549" y="2628"/>
                  </a:lnTo>
                  <a:lnTo>
                    <a:pt x="2548" y="2691"/>
                  </a:lnTo>
                  <a:lnTo>
                    <a:pt x="2547" y="2753"/>
                  </a:lnTo>
                  <a:lnTo>
                    <a:pt x="2546" y="2814"/>
                  </a:lnTo>
                  <a:lnTo>
                    <a:pt x="2544" y="2875"/>
                  </a:lnTo>
                  <a:lnTo>
                    <a:pt x="2542" y="2935"/>
                  </a:lnTo>
                  <a:lnTo>
                    <a:pt x="2539" y="2993"/>
                  </a:lnTo>
                  <a:lnTo>
                    <a:pt x="2536" y="3053"/>
                  </a:lnTo>
                  <a:lnTo>
                    <a:pt x="2533" y="3111"/>
                  </a:lnTo>
                  <a:lnTo>
                    <a:pt x="2536" y="3143"/>
                  </a:lnTo>
                  <a:lnTo>
                    <a:pt x="2537" y="3173"/>
                  </a:lnTo>
                  <a:lnTo>
                    <a:pt x="2536" y="3202"/>
                  </a:lnTo>
                  <a:lnTo>
                    <a:pt x="2534" y="3230"/>
                  </a:lnTo>
                  <a:lnTo>
                    <a:pt x="2529" y="3256"/>
                  </a:lnTo>
                  <a:lnTo>
                    <a:pt x="2524" y="3281"/>
                  </a:lnTo>
                  <a:lnTo>
                    <a:pt x="2515" y="3306"/>
                  </a:lnTo>
                  <a:lnTo>
                    <a:pt x="2507" y="3330"/>
                  </a:lnTo>
                  <a:lnTo>
                    <a:pt x="2495" y="3352"/>
                  </a:lnTo>
                  <a:lnTo>
                    <a:pt x="2484" y="3373"/>
                  </a:lnTo>
                  <a:lnTo>
                    <a:pt x="2470" y="3394"/>
                  </a:lnTo>
                  <a:lnTo>
                    <a:pt x="2456" y="3414"/>
                  </a:lnTo>
                  <a:lnTo>
                    <a:pt x="2440" y="3431"/>
                  </a:lnTo>
                  <a:lnTo>
                    <a:pt x="2422" y="3449"/>
                  </a:lnTo>
                  <a:lnTo>
                    <a:pt x="2404" y="3467"/>
                  </a:lnTo>
                  <a:lnTo>
                    <a:pt x="2384" y="3484"/>
                  </a:lnTo>
                  <a:lnTo>
                    <a:pt x="2377" y="3486"/>
                  </a:lnTo>
                  <a:lnTo>
                    <a:pt x="2368" y="3489"/>
                  </a:lnTo>
                  <a:lnTo>
                    <a:pt x="2360" y="3491"/>
                  </a:lnTo>
                  <a:lnTo>
                    <a:pt x="2353" y="3495"/>
                  </a:lnTo>
                  <a:lnTo>
                    <a:pt x="2314" y="3529"/>
                  </a:lnTo>
                  <a:lnTo>
                    <a:pt x="2275" y="3563"/>
                  </a:lnTo>
                  <a:lnTo>
                    <a:pt x="2237" y="3597"/>
                  </a:lnTo>
                  <a:lnTo>
                    <a:pt x="2198" y="3632"/>
                  </a:lnTo>
                  <a:lnTo>
                    <a:pt x="2159" y="3667"/>
                  </a:lnTo>
                  <a:lnTo>
                    <a:pt x="2122" y="3701"/>
                  </a:lnTo>
                  <a:lnTo>
                    <a:pt x="2083" y="3736"/>
                  </a:lnTo>
                  <a:lnTo>
                    <a:pt x="2044" y="3771"/>
                  </a:lnTo>
                  <a:lnTo>
                    <a:pt x="2048" y="3841"/>
                  </a:lnTo>
                  <a:lnTo>
                    <a:pt x="2052" y="3912"/>
                  </a:lnTo>
                  <a:lnTo>
                    <a:pt x="2056" y="3982"/>
                  </a:lnTo>
                  <a:lnTo>
                    <a:pt x="2061" y="4052"/>
                  </a:lnTo>
                  <a:lnTo>
                    <a:pt x="2064" y="4123"/>
                  </a:lnTo>
                  <a:lnTo>
                    <a:pt x="2068" y="4193"/>
                  </a:lnTo>
                  <a:lnTo>
                    <a:pt x="2072" y="4264"/>
                  </a:lnTo>
                  <a:lnTo>
                    <a:pt x="2076" y="4334"/>
                  </a:lnTo>
                  <a:lnTo>
                    <a:pt x="2081" y="4404"/>
                  </a:lnTo>
                  <a:lnTo>
                    <a:pt x="2084" y="4475"/>
                  </a:lnTo>
                  <a:lnTo>
                    <a:pt x="2088" y="4545"/>
                  </a:lnTo>
                  <a:lnTo>
                    <a:pt x="2092" y="4616"/>
                  </a:lnTo>
                  <a:lnTo>
                    <a:pt x="2096" y="4686"/>
                  </a:lnTo>
                  <a:lnTo>
                    <a:pt x="2100" y="4756"/>
                  </a:lnTo>
                  <a:lnTo>
                    <a:pt x="2104" y="4828"/>
                  </a:lnTo>
                  <a:lnTo>
                    <a:pt x="2108" y="4898"/>
                  </a:lnTo>
                  <a:lnTo>
                    <a:pt x="2078" y="4911"/>
                  </a:lnTo>
                  <a:lnTo>
                    <a:pt x="2049" y="4924"/>
                  </a:lnTo>
                  <a:lnTo>
                    <a:pt x="2021" y="4938"/>
                  </a:lnTo>
                  <a:lnTo>
                    <a:pt x="1991" y="4951"/>
                  </a:lnTo>
                  <a:lnTo>
                    <a:pt x="2003" y="5100"/>
                  </a:lnTo>
                  <a:lnTo>
                    <a:pt x="2013" y="5250"/>
                  </a:lnTo>
                  <a:lnTo>
                    <a:pt x="2024" y="5399"/>
                  </a:lnTo>
                  <a:lnTo>
                    <a:pt x="2033" y="5548"/>
                  </a:lnTo>
                  <a:lnTo>
                    <a:pt x="2043" y="5699"/>
                  </a:lnTo>
                  <a:lnTo>
                    <a:pt x="2051" y="5848"/>
                  </a:lnTo>
                  <a:lnTo>
                    <a:pt x="2058" y="5997"/>
                  </a:lnTo>
                  <a:lnTo>
                    <a:pt x="2066" y="6147"/>
                  </a:lnTo>
                  <a:lnTo>
                    <a:pt x="2072" y="6297"/>
                  </a:lnTo>
                  <a:lnTo>
                    <a:pt x="2078" y="6446"/>
                  </a:lnTo>
                  <a:lnTo>
                    <a:pt x="2084" y="6596"/>
                  </a:lnTo>
                  <a:lnTo>
                    <a:pt x="2089" y="6745"/>
                  </a:lnTo>
                  <a:lnTo>
                    <a:pt x="2094" y="6894"/>
                  </a:lnTo>
                  <a:lnTo>
                    <a:pt x="2099" y="7045"/>
                  </a:lnTo>
                  <a:lnTo>
                    <a:pt x="2104" y="7194"/>
                  </a:lnTo>
                  <a:lnTo>
                    <a:pt x="2108" y="7343"/>
                  </a:lnTo>
                  <a:lnTo>
                    <a:pt x="2106" y="7411"/>
                  </a:lnTo>
                  <a:lnTo>
                    <a:pt x="2104" y="7480"/>
                  </a:lnTo>
                  <a:lnTo>
                    <a:pt x="2100" y="7547"/>
                  </a:lnTo>
                  <a:lnTo>
                    <a:pt x="2097" y="7613"/>
                  </a:lnTo>
                  <a:lnTo>
                    <a:pt x="2094" y="7677"/>
                  </a:lnTo>
                  <a:lnTo>
                    <a:pt x="2089" y="7739"/>
                  </a:lnTo>
                  <a:lnTo>
                    <a:pt x="2084" y="7798"/>
                  </a:lnTo>
                  <a:lnTo>
                    <a:pt x="2076" y="7855"/>
                  </a:lnTo>
                  <a:lnTo>
                    <a:pt x="2072" y="7882"/>
                  </a:lnTo>
                  <a:lnTo>
                    <a:pt x="2068" y="7908"/>
                  </a:lnTo>
                  <a:lnTo>
                    <a:pt x="2064" y="7933"/>
                  </a:lnTo>
                  <a:lnTo>
                    <a:pt x="2058" y="7958"/>
                  </a:lnTo>
                  <a:lnTo>
                    <a:pt x="2053" y="7981"/>
                  </a:lnTo>
                  <a:lnTo>
                    <a:pt x="2047" y="8003"/>
                  </a:lnTo>
                  <a:lnTo>
                    <a:pt x="2041" y="8023"/>
                  </a:lnTo>
                  <a:lnTo>
                    <a:pt x="2033" y="8043"/>
                  </a:lnTo>
                  <a:lnTo>
                    <a:pt x="2026" y="8062"/>
                  </a:lnTo>
                  <a:lnTo>
                    <a:pt x="2019" y="8078"/>
                  </a:lnTo>
                  <a:lnTo>
                    <a:pt x="2010" y="8094"/>
                  </a:lnTo>
                  <a:lnTo>
                    <a:pt x="2001" y="8109"/>
                  </a:lnTo>
                  <a:lnTo>
                    <a:pt x="1991" y="8121"/>
                  </a:lnTo>
                  <a:lnTo>
                    <a:pt x="1982" y="8133"/>
                  </a:lnTo>
                  <a:lnTo>
                    <a:pt x="1970" y="8142"/>
                  </a:lnTo>
                  <a:lnTo>
                    <a:pt x="1959" y="8151"/>
                  </a:lnTo>
                  <a:lnTo>
                    <a:pt x="1971" y="8163"/>
                  </a:lnTo>
                  <a:lnTo>
                    <a:pt x="1983" y="8177"/>
                  </a:lnTo>
                  <a:lnTo>
                    <a:pt x="1992" y="8191"/>
                  </a:lnTo>
                  <a:lnTo>
                    <a:pt x="2000" y="8206"/>
                  </a:lnTo>
                  <a:lnTo>
                    <a:pt x="2006" y="8220"/>
                  </a:lnTo>
                  <a:lnTo>
                    <a:pt x="2011" y="8236"/>
                  </a:lnTo>
                  <a:lnTo>
                    <a:pt x="2015" y="8252"/>
                  </a:lnTo>
                  <a:lnTo>
                    <a:pt x="2019" y="8267"/>
                  </a:lnTo>
                  <a:lnTo>
                    <a:pt x="2021" y="8284"/>
                  </a:lnTo>
                  <a:lnTo>
                    <a:pt x="2022" y="8301"/>
                  </a:lnTo>
                  <a:lnTo>
                    <a:pt x="2023" y="8319"/>
                  </a:lnTo>
                  <a:lnTo>
                    <a:pt x="2024" y="8336"/>
                  </a:lnTo>
                  <a:lnTo>
                    <a:pt x="2024" y="8372"/>
                  </a:lnTo>
                  <a:lnTo>
                    <a:pt x="2023" y="8406"/>
                  </a:lnTo>
                  <a:lnTo>
                    <a:pt x="1997" y="8415"/>
                  </a:lnTo>
                  <a:lnTo>
                    <a:pt x="1970" y="8422"/>
                  </a:lnTo>
                  <a:lnTo>
                    <a:pt x="1943" y="8430"/>
                  </a:lnTo>
                  <a:lnTo>
                    <a:pt x="1917" y="8439"/>
                  </a:lnTo>
                  <a:lnTo>
                    <a:pt x="1906" y="8461"/>
                  </a:lnTo>
                  <a:lnTo>
                    <a:pt x="1896" y="8484"/>
                  </a:lnTo>
                  <a:lnTo>
                    <a:pt x="1885" y="8506"/>
                  </a:lnTo>
                  <a:lnTo>
                    <a:pt x="1874" y="8529"/>
                  </a:lnTo>
                  <a:lnTo>
                    <a:pt x="1863" y="8551"/>
                  </a:lnTo>
                  <a:lnTo>
                    <a:pt x="1853" y="8574"/>
                  </a:lnTo>
                  <a:lnTo>
                    <a:pt x="1842" y="8596"/>
                  </a:lnTo>
                  <a:lnTo>
                    <a:pt x="1832" y="8619"/>
                  </a:lnTo>
                  <a:lnTo>
                    <a:pt x="1808" y="8637"/>
                  </a:lnTo>
                  <a:lnTo>
                    <a:pt x="1785" y="8654"/>
                  </a:lnTo>
                  <a:lnTo>
                    <a:pt x="1760" y="8670"/>
                  </a:lnTo>
                  <a:lnTo>
                    <a:pt x="1734" y="8685"/>
                  </a:lnTo>
                  <a:lnTo>
                    <a:pt x="1707" y="8699"/>
                  </a:lnTo>
                  <a:lnTo>
                    <a:pt x="1678" y="8712"/>
                  </a:lnTo>
                  <a:lnTo>
                    <a:pt x="1649" y="8725"/>
                  </a:lnTo>
                  <a:lnTo>
                    <a:pt x="1619" y="8736"/>
                  </a:lnTo>
                  <a:lnTo>
                    <a:pt x="1588" y="8747"/>
                  </a:lnTo>
                  <a:lnTo>
                    <a:pt x="1555" y="8757"/>
                  </a:lnTo>
                  <a:lnTo>
                    <a:pt x="1523" y="8765"/>
                  </a:lnTo>
                  <a:lnTo>
                    <a:pt x="1488" y="8774"/>
                  </a:lnTo>
                  <a:lnTo>
                    <a:pt x="1453" y="8781"/>
                  </a:lnTo>
                  <a:lnTo>
                    <a:pt x="1417" y="8789"/>
                  </a:lnTo>
                  <a:lnTo>
                    <a:pt x="1380" y="8795"/>
                  </a:lnTo>
                  <a:lnTo>
                    <a:pt x="1342" y="8800"/>
                  </a:lnTo>
                  <a:lnTo>
                    <a:pt x="1335" y="8797"/>
                  </a:lnTo>
                  <a:lnTo>
                    <a:pt x="1326" y="8795"/>
                  </a:lnTo>
                  <a:lnTo>
                    <a:pt x="1319" y="8792"/>
                  </a:lnTo>
                  <a:lnTo>
                    <a:pt x="1311" y="8790"/>
                  </a:lnTo>
                  <a:lnTo>
                    <a:pt x="1278" y="8776"/>
                  </a:lnTo>
                  <a:lnTo>
                    <a:pt x="1248" y="8763"/>
                  </a:lnTo>
                  <a:lnTo>
                    <a:pt x="1221" y="8750"/>
                  </a:lnTo>
                  <a:lnTo>
                    <a:pt x="1198" y="8736"/>
                  </a:lnTo>
                  <a:lnTo>
                    <a:pt x="1188" y="8729"/>
                  </a:lnTo>
                  <a:lnTo>
                    <a:pt x="1178" y="8721"/>
                  </a:lnTo>
                  <a:lnTo>
                    <a:pt x="1170" y="8714"/>
                  </a:lnTo>
                  <a:lnTo>
                    <a:pt x="1162" y="8708"/>
                  </a:lnTo>
                  <a:lnTo>
                    <a:pt x="1155" y="8700"/>
                  </a:lnTo>
                  <a:lnTo>
                    <a:pt x="1150" y="8693"/>
                  </a:lnTo>
                  <a:lnTo>
                    <a:pt x="1145" y="8685"/>
                  </a:lnTo>
                  <a:lnTo>
                    <a:pt x="1140" y="8677"/>
                  </a:lnTo>
                  <a:lnTo>
                    <a:pt x="1137" y="8670"/>
                  </a:lnTo>
                  <a:lnTo>
                    <a:pt x="1135" y="8663"/>
                  </a:lnTo>
                  <a:lnTo>
                    <a:pt x="1134" y="8654"/>
                  </a:lnTo>
                  <a:lnTo>
                    <a:pt x="1134" y="8647"/>
                  </a:lnTo>
                  <a:lnTo>
                    <a:pt x="1135" y="8638"/>
                  </a:lnTo>
                  <a:lnTo>
                    <a:pt x="1137" y="8630"/>
                  </a:lnTo>
                  <a:lnTo>
                    <a:pt x="1140" y="8623"/>
                  </a:lnTo>
                  <a:lnTo>
                    <a:pt x="1145" y="8614"/>
                  </a:lnTo>
                  <a:lnTo>
                    <a:pt x="1150" y="8606"/>
                  </a:lnTo>
                  <a:lnTo>
                    <a:pt x="1155" y="8597"/>
                  </a:lnTo>
                  <a:lnTo>
                    <a:pt x="1162" y="8589"/>
                  </a:lnTo>
                  <a:lnTo>
                    <a:pt x="1171" y="8581"/>
                  </a:lnTo>
                  <a:lnTo>
                    <a:pt x="1180" y="8571"/>
                  </a:lnTo>
                  <a:lnTo>
                    <a:pt x="1191" y="8563"/>
                  </a:lnTo>
                  <a:lnTo>
                    <a:pt x="1202" y="8553"/>
                  </a:lnTo>
                  <a:lnTo>
                    <a:pt x="1215" y="8545"/>
                  </a:lnTo>
                  <a:lnTo>
                    <a:pt x="1246" y="8506"/>
                  </a:lnTo>
                  <a:lnTo>
                    <a:pt x="1279" y="8467"/>
                  </a:lnTo>
                  <a:lnTo>
                    <a:pt x="1311" y="8429"/>
                  </a:lnTo>
                  <a:lnTo>
                    <a:pt x="1342" y="8390"/>
                  </a:lnTo>
                  <a:lnTo>
                    <a:pt x="1375" y="8352"/>
                  </a:lnTo>
                  <a:lnTo>
                    <a:pt x="1406" y="8314"/>
                  </a:lnTo>
                  <a:lnTo>
                    <a:pt x="1439" y="8275"/>
                  </a:lnTo>
                  <a:lnTo>
                    <a:pt x="1470" y="8236"/>
                  </a:lnTo>
                  <a:lnTo>
                    <a:pt x="1475" y="8210"/>
                  </a:lnTo>
                  <a:lnTo>
                    <a:pt x="1481" y="8183"/>
                  </a:lnTo>
                  <a:lnTo>
                    <a:pt x="1484" y="8156"/>
                  </a:lnTo>
                  <a:lnTo>
                    <a:pt x="1487" y="8129"/>
                  </a:lnTo>
                  <a:lnTo>
                    <a:pt x="1489" y="8101"/>
                  </a:lnTo>
                  <a:lnTo>
                    <a:pt x="1490" y="8074"/>
                  </a:lnTo>
                  <a:lnTo>
                    <a:pt x="1491" y="8046"/>
                  </a:lnTo>
                  <a:lnTo>
                    <a:pt x="1491" y="8018"/>
                  </a:lnTo>
                  <a:lnTo>
                    <a:pt x="1490" y="7990"/>
                  </a:lnTo>
                  <a:lnTo>
                    <a:pt x="1489" y="7962"/>
                  </a:lnTo>
                  <a:lnTo>
                    <a:pt x="1487" y="7933"/>
                  </a:lnTo>
                  <a:lnTo>
                    <a:pt x="1485" y="7905"/>
                  </a:lnTo>
                  <a:lnTo>
                    <a:pt x="1479" y="7847"/>
                  </a:lnTo>
                  <a:lnTo>
                    <a:pt x="1470" y="7789"/>
                  </a:lnTo>
                  <a:lnTo>
                    <a:pt x="1459" y="7757"/>
                  </a:lnTo>
                  <a:lnTo>
                    <a:pt x="1447" y="7722"/>
                  </a:lnTo>
                  <a:lnTo>
                    <a:pt x="1438" y="7686"/>
                  </a:lnTo>
                  <a:lnTo>
                    <a:pt x="1428" y="7649"/>
                  </a:lnTo>
                  <a:lnTo>
                    <a:pt x="1419" y="7611"/>
                  </a:lnTo>
                  <a:lnTo>
                    <a:pt x="1410" y="7571"/>
                  </a:lnTo>
                  <a:lnTo>
                    <a:pt x="1402" y="7531"/>
                  </a:lnTo>
                  <a:lnTo>
                    <a:pt x="1395" y="7490"/>
                  </a:lnTo>
                  <a:lnTo>
                    <a:pt x="1381" y="7405"/>
                  </a:lnTo>
                  <a:lnTo>
                    <a:pt x="1368" y="7318"/>
                  </a:lnTo>
                  <a:lnTo>
                    <a:pt x="1357" y="7229"/>
                  </a:lnTo>
                  <a:lnTo>
                    <a:pt x="1345" y="7140"/>
                  </a:lnTo>
                  <a:lnTo>
                    <a:pt x="1333" y="7052"/>
                  </a:lnTo>
                  <a:lnTo>
                    <a:pt x="1321" y="6963"/>
                  </a:lnTo>
                  <a:lnTo>
                    <a:pt x="1307" y="6876"/>
                  </a:lnTo>
                  <a:lnTo>
                    <a:pt x="1294" y="6791"/>
                  </a:lnTo>
                  <a:lnTo>
                    <a:pt x="1285" y="6750"/>
                  </a:lnTo>
                  <a:lnTo>
                    <a:pt x="1278" y="6710"/>
                  </a:lnTo>
                  <a:lnTo>
                    <a:pt x="1269" y="6672"/>
                  </a:lnTo>
                  <a:lnTo>
                    <a:pt x="1259" y="6633"/>
                  </a:lnTo>
                  <a:lnTo>
                    <a:pt x="1250" y="6596"/>
                  </a:lnTo>
                  <a:lnTo>
                    <a:pt x="1238" y="6560"/>
                  </a:lnTo>
                  <a:lnTo>
                    <a:pt x="1228" y="6526"/>
                  </a:lnTo>
                  <a:lnTo>
                    <a:pt x="1215" y="6493"/>
                  </a:lnTo>
                  <a:lnTo>
                    <a:pt x="1214" y="6549"/>
                  </a:lnTo>
                  <a:lnTo>
                    <a:pt x="1214" y="6604"/>
                  </a:lnTo>
                  <a:lnTo>
                    <a:pt x="1213" y="6660"/>
                  </a:lnTo>
                  <a:lnTo>
                    <a:pt x="1212" y="6716"/>
                  </a:lnTo>
                  <a:lnTo>
                    <a:pt x="1212" y="6771"/>
                  </a:lnTo>
                  <a:lnTo>
                    <a:pt x="1211" y="6827"/>
                  </a:lnTo>
                  <a:lnTo>
                    <a:pt x="1211" y="6884"/>
                  </a:lnTo>
                  <a:lnTo>
                    <a:pt x="1210" y="6940"/>
                  </a:lnTo>
                  <a:lnTo>
                    <a:pt x="1209" y="6995"/>
                  </a:lnTo>
                  <a:lnTo>
                    <a:pt x="1209" y="7051"/>
                  </a:lnTo>
                  <a:lnTo>
                    <a:pt x="1208" y="7107"/>
                  </a:lnTo>
                  <a:lnTo>
                    <a:pt x="1207" y="7162"/>
                  </a:lnTo>
                  <a:lnTo>
                    <a:pt x="1207" y="7218"/>
                  </a:lnTo>
                  <a:lnTo>
                    <a:pt x="1206" y="7274"/>
                  </a:lnTo>
                  <a:lnTo>
                    <a:pt x="1206" y="7330"/>
                  </a:lnTo>
                  <a:lnTo>
                    <a:pt x="1204" y="7386"/>
                  </a:lnTo>
                  <a:lnTo>
                    <a:pt x="1207" y="7410"/>
                  </a:lnTo>
                  <a:lnTo>
                    <a:pt x="1207" y="7436"/>
                  </a:lnTo>
                  <a:lnTo>
                    <a:pt x="1206" y="7463"/>
                  </a:lnTo>
                  <a:lnTo>
                    <a:pt x="1204" y="7489"/>
                  </a:lnTo>
                  <a:lnTo>
                    <a:pt x="1198" y="7544"/>
                  </a:lnTo>
                  <a:lnTo>
                    <a:pt x="1191" y="7598"/>
                  </a:lnTo>
                  <a:lnTo>
                    <a:pt x="1183" y="7653"/>
                  </a:lnTo>
                  <a:lnTo>
                    <a:pt x="1178" y="7708"/>
                  </a:lnTo>
                  <a:lnTo>
                    <a:pt x="1176" y="7734"/>
                  </a:lnTo>
                  <a:lnTo>
                    <a:pt x="1175" y="7760"/>
                  </a:lnTo>
                  <a:lnTo>
                    <a:pt x="1176" y="7786"/>
                  </a:lnTo>
                  <a:lnTo>
                    <a:pt x="1178" y="7810"/>
                  </a:lnTo>
                  <a:lnTo>
                    <a:pt x="1175" y="7839"/>
                  </a:lnTo>
                  <a:lnTo>
                    <a:pt x="1172" y="7865"/>
                  </a:lnTo>
                  <a:lnTo>
                    <a:pt x="1168" y="7891"/>
                  </a:lnTo>
                  <a:lnTo>
                    <a:pt x="1164" y="7917"/>
                  </a:lnTo>
                  <a:lnTo>
                    <a:pt x="1158" y="7941"/>
                  </a:lnTo>
                  <a:lnTo>
                    <a:pt x="1153" y="7963"/>
                  </a:lnTo>
                  <a:lnTo>
                    <a:pt x="1147" y="7985"/>
                  </a:lnTo>
                  <a:lnTo>
                    <a:pt x="1140" y="8005"/>
                  </a:lnTo>
                  <a:lnTo>
                    <a:pt x="1133" y="8024"/>
                  </a:lnTo>
                  <a:lnTo>
                    <a:pt x="1126" y="8041"/>
                  </a:lnTo>
                  <a:lnTo>
                    <a:pt x="1118" y="8056"/>
                  </a:lnTo>
                  <a:lnTo>
                    <a:pt x="1110" y="8070"/>
                  </a:lnTo>
                  <a:lnTo>
                    <a:pt x="1100" y="8082"/>
                  </a:lnTo>
                  <a:lnTo>
                    <a:pt x="1091" y="8091"/>
                  </a:lnTo>
                  <a:lnTo>
                    <a:pt x="1087" y="8095"/>
                  </a:lnTo>
                  <a:lnTo>
                    <a:pt x="1082" y="8098"/>
                  </a:lnTo>
                  <a:lnTo>
                    <a:pt x="1076" y="8101"/>
                  </a:lnTo>
                  <a:lnTo>
                    <a:pt x="1071" y="8104"/>
                  </a:lnTo>
                  <a:lnTo>
                    <a:pt x="1021" y="8109"/>
                  </a:lnTo>
                  <a:lnTo>
                    <a:pt x="981" y="8113"/>
                  </a:lnTo>
                  <a:lnTo>
                    <a:pt x="950" y="8115"/>
                  </a:lnTo>
                  <a:lnTo>
                    <a:pt x="928" y="8116"/>
                  </a:lnTo>
                  <a:lnTo>
                    <a:pt x="912" y="8117"/>
                  </a:lnTo>
                  <a:lnTo>
                    <a:pt x="902" y="8118"/>
                  </a:lnTo>
                  <a:lnTo>
                    <a:pt x="895" y="8118"/>
                  </a:lnTo>
                  <a:lnTo>
                    <a:pt x="890" y="8120"/>
                  </a:lnTo>
                  <a:lnTo>
                    <a:pt x="886" y="8123"/>
                  </a:lnTo>
                  <a:lnTo>
                    <a:pt x="881" y="8126"/>
                  </a:lnTo>
                  <a:lnTo>
                    <a:pt x="874" y="8131"/>
                  </a:lnTo>
                  <a:lnTo>
                    <a:pt x="862" y="8138"/>
                  </a:lnTo>
                  <a:lnTo>
                    <a:pt x="845" y="8148"/>
                  </a:lnTo>
                  <a:lnTo>
                    <a:pt x="821" y="8159"/>
                  </a:lnTo>
                  <a:lnTo>
                    <a:pt x="790" y="8175"/>
                  </a:lnTo>
                  <a:lnTo>
                    <a:pt x="748" y="8194"/>
                  </a:lnTo>
                  <a:lnTo>
                    <a:pt x="690" y="8207"/>
                  </a:lnTo>
                  <a:lnTo>
                    <a:pt x="644" y="8217"/>
                  </a:lnTo>
                  <a:lnTo>
                    <a:pt x="606" y="8227"/>
                  </a:lnTo>
                  <a:lnTo>
                    <a:pt x="572" y="8236"/>
                  </a:lnTo>
                  <a:lnTo>
                    <a:pt x="537" y="8245"/>
                  </a:lnTo>
                  <a:lnTo>
                    <a:pt x="500" y="8256"/>
                  </a:lnTo>
                  <a:lnTo>
                    <a:pt x="454" y="8266"/>
                  </a:lnTo>
                  <a:lnTo>
                    <a:pt x="397" y="8279"/>
                  </a:lnTo>
                  <a:lnTo>
                    <a:pt x="352" y="8280"/>
                  </a:lnTo>
                  <a:lnTo>
                    <a:pt x="290" y="8282"/>
                  </a:lnTo>
                  <a:lnTo>
                    <a:pt x="256" y="8282"/>
                  </a:lnTo>
                  <a:lnTo>
                    <a:pt x="221" y="8281"/>
                  </a:lnTo>
                  <a:lnTo>
                    <a:pt x="204" y="8280"/>
                  </a:lnTo>
                  <a:lnTo>
                    <a:pt x="189" y="8278"/>
                  </a:lnTo>
                  <a:lnTo>
                    <a:pt x="172" y="8275"/>
                  </a:lnTo>
                  <a:lnTo>
                    <a:pt x="157" y="8272"/>
                  </a:lnTo>
                  <a:lnTo>
                    <a:pt x="142" y="8267"/>
                  </a:lnTo>
                  <a:lnTo>
                    <a:pt x="130" y="8262"/>
                  </a:lnTo>
                  <a:lnTo>
                    <a:pt x="117" y="8257"/>
                  </a:lnTo>
                  <a:lnTo>
                    <a:pt x="107" y="8250"/>
                  </a:lnTo>
                  <a:lnTo>
                    <a:pt x="97" y="8241"/>
                  </a:lnTo>
                  <a:lnTo>
                    <a:pt x="89" y="8233"/>
                  </a:lnTo>
                  <a:lnTo>
                    <a:pt x="84" y="8222"/>
                  </a:lnTo>
                  <a:lnTo>
                    <a:pt x="79" y="8211"/>
                  </a:lnTo>
                  <a:lnTo>
                    <a:pt x="77" y="8198"/>
                  </a:lnTo>
                  <a:lnTo>
                    <a:pt x="77" y="8184"/>
                  </a:lnTo>
                  <a:lnTo>
                    <a:pt x="81" y="8169"/>
                  </a:lnTo>
                  <a:lnTo>
                    <a:pt x="86" y="8151"/>
                  </a:lnTo>
                  <a:lnTo>
                    <a:pt x="94" y="8133"/>
                  </a:lnTo>
                  <a:lnTo>
                    <a:pt x="105" y="8112"/>
                  </a:lnTo>
                  <a:lnTo>
                    <a:pt x="118" y="8090"/>
                  </a:lnTo>
                  <a:lnTo>
                    <a:pt x="136" y="8066"/>
                  </a:lnTo>
                  <a:lnTo>
                    <a:pt x="163" y="8055"/>
                  </a:lnTo>
                  <a:lnTo>
                    <a:pt x="190" y="8043"/>
                  </a:lnTo>
                  <a:lnTo>
                    <a:pt x="216" y="8029"/>
                  </a:lnTo>
                  <a:lnTo>
                    <a:pt x="242" y="8015"/>
                  </a:lnTo>
                  <a:lnTo>
                    <a:pt x="295" y="7986"/>
                  </a:lnTo>
                  <a:lnTo>
                    <a:pt x="346" y="7954"/>
                  </a:lnTo>
                  <a:lnTo>
                    <a:pt x="398" y="7924"/>
                  </a:lnTo>
                  <a:lnTo>
                    <a:pt x="449" y="7893"/>
                  </a:lnTo>
                  <a:lnTo>
                    <a:pt x="475" y="7880"/>
                  </a:lnTo>
                  <a:lnTo>
                    <a:pt x="502" y="7866"/>
                  </a:lnTo>
                  <a:lnTo>
                    <a:pt x="529" y="7855"/>
                  </a:lnTo>
                  <a:lnTo>
                    <a:pt x="556" y="7843"/>
                  </a:lnTo>
                  <a:lnTo>
                    <a:pt x="557" y="7766"/>
                  </a:lnTo>
                  <a:lnTo>
                    <a:pt x="560" y="7690"/>
                  </a:lnTo>
                  <a:lnTo>
                    <a:pt x="562" y="7614"/>
                  </a:lnTo>
                  <a:lnTo>
                    <a:pt x="564" y="7537"/>
                  </a:lnTo>
                  <a:lnTo>
                    <a:pt x="566" y="7461"/>
                  </a:lnTo>
                  <a:lnTo>
                    <a:pt x="568" y="7384"/>
                  </a:lnTo>
                  <a:lnTo>
                    <a:pt x="570" y="7308"/>
                  </a:lnTo>
                  <a:lnTo>
                    <a:pt x="572" y="7232"/>
                  </a:lnTo>
                  <a:lnTo>
                    <a:pt x="574" y="7155"/>
                  </a:lnTo>
                  <a:lnTo>
                    <a:pt x="576" y="7078"/>
                  </a:lnTo>
                  <a:lnTo>
                    <a:pt x="577" y="7003"/>
                  </a:lnTo>
                  <a:lnTo>
                    <a:pt x="579" y="6926"/>
                  </a:lnTo>
                  <a:lnTo>
                    <a:pt x="582" y="6849"/>
                  </a:lnTo>
                  <a:lnTo>
                    <a:pt x="584" y="6774"/>
                  </a:lnTo>
                  <a:lnTo>
                    <a:pt x="586" y="6697"/>
                  </a:lnTo>
                  <a:lnTo>
                    <a:pt x="588" y="6620"/>
                  </a:lnTo>
                  <a:lnTo>
                    <a:pt x="584" y="6495"/>
                  </a:lnTo>
                  <a:lnTo>
                    <a:pt x="578" y="6373"/>
                  </a:lnTo>
                  <a:lnTo>
                    <a:pt x="571" y="6253"/>
                  </a:lnTo>
                  <a:lnTo>
                    <a:pt x="563" y="6137"/>
                  </a:lnTo>
                  <a:lnTo>
                    <a:pt x="553" y="6021"/>
                  </a:lnTo>
                  <a:lnTo>
                    <a:pt x="542" y="5908"/>
                  </a:lnTo>
                  <a:lnTo>
                    <a:pt x="529" y="5796"/>
                  </a:lnTo>
                  <a:lnTo>
                    <a:pt x="515" y="5686"/>
                  </a:lnTo>
                  <a:lnTo>
                    <a:pt x="502" y="5577"/>
                  </a:lnTo>
                  <a:lnTo>
                    <a:pt x="487" y="5469"/>
                  </a:lnTo>
                  <a:lnTo>
                    <a:pt x="472" y="5360"/>
                  </a:lnTo>
                  <a:lnTo>
                    <a:pt x="457" y="5253"/>
                  </a:lnTo>
                  <a:lnTo>
                    <a:pt x="442" y="5146"/>
                  </a:lnTo>
                  <a:lnTo>
                    <a:pt x="426" y="5039"/>
                  </a:lnTo>
                  <a:lnTo>
                    <a:pt x="411" y="4932"/>
                  </a:lnTo>
                  <a:lnTo>
                    <a:pt x="397" y="4824"/>
                  </a:lnTo>
                  <a:lnTo>
                    <a:pt x="388" y="4813"/>
                  </a:lnTo>
                  <a:lnTo>
                    <a:pt x="380" y="4801"/>
                  </a:lnTo>
                  <a:lnTo>
                    <a:pt x="373" y="4790"/>
                  </a:lnTo>
                  <a:lnTo>
                    <a:pt x="366" y="4778"/>
                  </a:lnTo>
                  <a:lnTo>
                    <a:pt x="360" y="4765"/>
                  </a:lnTo>
                  <a:lnTo>
                    <a:pt x="354" y="4751"/>
                  </a:lnTo>
                  <a:lnTo>
                    <a:pt x="348" y="4737"/>
                  </a:lnTo>
                  <a:lnTo>
                    <a:pt x="343" y="4723"/>
                  </a:lnTo>
                  <a:lnTo>
                    <a:pt x="339" y="4707"/>
                  </a:lnTo>
                  <a:lnTo>
                    <a:pt x="335" y="4690"/>
                  </a:lnTo>
                  <a:lnTo>
                    <a:pt x="332" y="4673"/>
                  </a:lnTo>
                  <a:lnTo>
                    <a:pt x="328" y="4655"/>
                  </a:lnTo>
                  <a:lnTo>
                    <a:pt x="326" y="4638"/>
                  </a:lnTo>
                  <a:lnTo>
                    <a:pt x="324" y="4619"/>
                  </a:lnTo>
                  <a:lnTo>
                    <a:pt x="323" y="4599"/>
                  </a:lnTo>
                  <a:lnTo>
                    <a:pt x="322" y="4579"/>
                  </a:lnTo>
                  <a:lnTo>
                    <a:pt x="321" y="4525"/>
                  </a:lnTo>
                  <a:lnTo>
                    <a:pt x="321" y="4472"/>
                  </a:lnTo>
                  <a:lnTo>
                    <a:pt x="323" y="4420"/>
                  </a:lnTo>
                  <a:lnTo>
                    <a:pt x="325" y="4369"/>
                  </a:lnTo>
                  <a:lnTo>
                    <a:pt x="328" y="4317"/>
                  </a:lnTo>
                  <a:lnTo>
                    <a:pt x="333" y="4268"/>
                  </a:lnTo>
                  <a:lnTo>
                    <a:pt x="338" y="4218"/>
                  </a:lnTo>
                  <a:lnTo>
                    <a:pt x="343" y="4169"/>
                  </a:lnTo>
                  <a:lnTo>
                    <a:pt x="349" y="4121"/>
                  </a:lnTo>
                  <a:lnTo>
                    <a:pt x="357" y="4073"/>
                  </a:lnTo>
                  <a:lnTo>
                    <a:pt x="364" y="4025"/>
                  </a:lnTo>
                  <a:lnTo>
                    <a:pt x="371" y="3978"/>
                  </a:lnTo>
                  <a:lnTo>
                    <a:pt x="380" y="3932"/>
                  </a:lnTo>
                  <a:lnTo>
                    <a:pt x="389" y="3884"/>
                  </a:lnTo>
                  <a:lnTo>
                    <a:pt x="398" y="3838"/>
                  </a:lnTo>
                  <a:lnTo>
                    <a:pt x="407" y="3792"/>
                  </a:lnTo>
                  <a:lnTo>
                    <a:pt x="413" y="3737"/>
                  </a:lnTo>
                  <a:lnTo>
                    <a:pt x="421" y="3683"/>
                  </a:lnTo>
                  <a:lnTo>
                    <a:pt x="427" y="3628"/>
                  </a:lnTo>
                  <a:lnTo>
                    <a:pt x="433" y="3574"/>
                  </a:lnTo>
                  <a:lnTo>
                    <a:pt x="440" y="3520"/>
                  </a:lnTo>
                  <a:lnTo>
                    <a:pt x="447" y="3465"/>
                  </a:lnTo>
                  <a:lnTo>
                    <a:pt x="453" y="3410"/>
                  </a:lnTo>
                  <a:lnTo>
                    <a:pt x="460" y="3356"/>
                  </a:lnTo>
                  <a:lnTo>
                    <a:pt x="443" y="3383"/>
                  </a:lnTo>
                  <a:lnTo>
                    <a:pt x="427" y="3410"/>
                  </a:lnTo>
                  <a:lnTo>
                    <a:pt x="411" y="3439"/>
                  </a:lnTo>
                  <a:lnTo>
                    <a:pt x="397" y="3467"/>
                  </a:lnTo>
                  <a:lnTo>
                    <a:pt x="382" y="3498"/>
                  </a:lnTo>
                  <a:lnTo>
                    <a:pt x="368" y="3528"/>
                  </a:lnTo>
                  <a:lnTo>
                    <a:pt x="356" y="3559"/>
                  </a:lnTo>
                  <a:lnTo>
                    <a:pt x="343" y="3590"/>
                  </a:lnTo>
                  <a:lnTo>
                    <a:pt x="333" y="3584"/>
                  </a:lnTo>
                  <a:lnTo>
                    <a:pt x="321" y="3576"/>
                  </a:lnTo>
                  <a:lnTo>
                    <a:pt x="311" y="3569"/>
                  </a:lnTo>
                  <a:lnTo>
                    <a:pt x="299" y="3561"/>
                  </a:lnTo>
                  <a:lnTo>
                    <a:pt x="288" y="3551"/>
                  </a:lnTo>
                  <a:lnTo>
                    <a:pt x="278" y="3542"/>
                  </a:lnTo>
                  <a:lnTo>
                    <a:pt x="266" y="3531"/>
                  </a:lnTo>
                  <a:lnTo>
                    <a:pt x="256" y="3520"/>
                  </a:lnTo>
                  <a:lnTo>
                    <a:pt x="235" y="3496"/>
                  </a:lnTo>
                  <a:lnTo>
                    <a:pt x="214" y="3469"/>
                  </a:lnTo>
                  <a:lnTo>
                    <a:pt x="194" y="3440"/>
                  </a:lnTo>
                  <a:lnTo>
                    <a:pt x="173" y="3409"/>
                  </a:lnTo>
                  <a:lnTo>
                    <a:pt x="153" y="3378"/>
                  </a:lnTo>
                  <a:lnTo>
                    <a:pt x="133" y="3344"/>
                  </a:lnTo>
                  <a:lnTo>
                    <a:pt x="113" y="3309"/>
                  </a:lnTo>
                  <a:lnTo>
                    <a:pt x="93" y="3273"/>
                  </a:lnTo>
                  <a:lnTo>
                    <a:pt x="53" y="3198"/>
                  </a:lnTo>
                  <a:lnTo>
                    <a:pt x="13" y="3122"/>
                  </a:lnTo>
                  <a:lnTo>
                    <a:pt x="13" y="3106"/>
                  </a:lnTo>
                  <a:lnTo>
                    <a:pt x="13" y="3080"/>
                  </a:lnTo>
                  <a:lnTo>
                    <a:pt x="13" y="3053"/>
                  </a:lnTo>
                  <a:lnTo>
                    <a:pt x="13" y="3038"/>
                  </a:lnTo>
                  <a:lnTo>
                    <a:pt x="7" y="3006"/>
                  </a:lnTo>
                  <a:lnTo>
                    <a:pt x="3" y="2977"/>
                  </a:lnTo>
                  <a:lnTo>
                    <a:pt x="1" y="2948"/>
                  </a:lnTo>
                  <a:lnTo>
                    <a:pt x="0" y="2921"/>
                  </a:lnTo>
                  <a:lnTo>
                    <a:pt x="1" y="2895"/>
                  </a:lnTo>
                  <a:lnTo>
                    <a:pt x="4" y="2868"/>
                  </a:lnTo>
                  <a:lnTo>
                    <a:pt x="7" y="2843"/>
                  </a:lnTo>
                  <a:lnTo>
                    <a:pt x="12" y="2819"/>
                  </a:lnTo>
                  <a:lnTo>
                    <a:pt x="19" y="2795"/>
                  </a:lnTo>
                  <a:lnTo>
                    <a:pt x="26" y="2771"/>
                  </a:lnTo>
                  <a:lnTo>
                    <a:pt x="33" y="2748"/>
                  </a:lnTo>
                  <a:lnTo>
                    <a:pt x="42" y="2724"/>
                  </a:lnTo>
                  <a:lnTo>
                    <a:pt x="59" y="2678"/>
                  </a:lnTo>
                  <a:lnTo>
                    <a:pt x="77" y="2633"/>
                  </a:lnTo>
                  <a:lnTo>
                    <a:pt x="93" y="2610"/>
                  </a:lnTo>
                  <a:lnTo>
                    <a:pt x="107" y="2586"/>
                  </a:lnTo>
                  <a:lnTo>
                    <a:pt x="119" y="2561"/>
                  </a:lnTo>
                  <a:lnTo>
                    <a:pt x="132" y="2536"/>
                  </a:lnTo>
                  <a:lnTo>
                    <a:pt x="144" y="2510"/>
                  </a:lnTo>
                  <a:lnTo>
                    <a:pt x="154" y="2485"/>
                  </a:lnTo>
                  <a:lnTo>
                    <a:pt x="163" y="2459"/>
                  </a:lnTo>
                  <a:lnTo>
                    <a:pt x="173" y="2432"/>
                  </a:lnTo>
                  <a:lnTo>
                    <a:pt x="181" y="2405"/>
                  </a:lnTo>
                  <a:lnTo>
                    <a:pt x="189" y="2378"/>
                  </a:lnTo>
                  <a:lnTo>
                    <a:pt x="196" y="2350"/>
                  </a:lnTo>
                  <a:lnTo>
                    <a:pt x="202" y="2323"/>
                  </a:lnTo>
                  <a:lnTo>
                    <a:pt x="215" y="2266"/>
                  </a:lnTo>
                  <a:lnTo>
                    <a:pt x="225" y="2210"/>
                  </a:lnTo>
                  <a:lnTo>
                    <a:pt x="235" y="2152"/>
                  </a:lnTo>
                  <a:lnTo>
                    <a:pt x="243" y="2094"/>
                  </a:lnTo>
                  <a:lnTo>
                    <a:pt x="252" y="2036"/>
                  </a:lnTo>
                  <a:lnTo>
                    <a:pt x="259" y="1978"/>
                  </a:lnTo>
                  <a:lnTo>
                    <a:pt x="269" y="1921"/>
                  </a:lnTo>
                  <a:lnTo>
                    <a:pt x="278" y="1863"/>
                  </a:lnTo>
                  <a:lnTo>
                    <a:pt x="288" y="1806"/>
                  </a:lnTo>
                  <a:lnTo>
                    <a:pt x="301" y="1750"/>
                  </a:lnTo>
                  <a:lnTo>
                    <a:pt x="297" y="1737"/>
                  </a:lnTo>
                  <a:lnTo>
                    <a:pt x="295" y="1723"/>
                  </a:lnTo>
                  <a:lnTo>
                    <a:pt x="293" y="1711"/>
                  </a:lnTo>
                  <a:lnTo>
                    <a:pt x="292" y="1697"/>
                  </a:lnTo>
                  <a:lnTo>
                    <a:pt x="292" y="1684"/>
                  </a:lnTo>
                  <a:lnTo>
                    <a:pt x="292" y="1672"/>
                  </a:lnTo>
                  <a:lnTo>
                    <a:pt x="293" y="1659"/>
                  </a:lnTo>
                  <a:lnTo>
                    <a:pt x="295" y="1648"/>
                  </a:lnTo>
                  <a:lnTo>
                    <a:pt x="298" y="1635"/>
                  </a:lnTo>
                  <a:lnTo>
                    <a:pt x="301" y="1623"/>
                  </a:lnTo>
                  <a:lnTo>
                    <a:pt x="304" y="1612"/>
                  </a:lnTo>
                  <a:lnTo>
                    <a:pt x="308" y="1600"/>
                  </a:lnTo>
                  <a:lnTo>
                    <a:pt x="314" y="1589"/>
                  </a:lnTo>
                  <a:lnTo>
                    <a:pt x="320" y="1578"/>
                  </a:lnTo>
                  <a:lnTo>
                    <a:pt x="325" y="1568"/>
                  </a:lnTo>
                  <a:lnTo>
                    <a:pt x="333" y="1557"/>
                  </a:lnTo>
                  <a:lnTo>
                    <a:pt x="339" y="1548"/>
                  </a:lnTo>
                  <a:lnTo>
                    <a:pt x="347" y="1538"/>
                  </a:lnTo>
                  <a:lnTo>
                    <a:pt x="355" y="1529"/>
                  </a:lnTo>
                  <a:lnTo>
                    <a:pt x="364" y="1519"/>
                  </a:lnTo>
                  <a:lnTo>
                    <a:pt x="382" y="1503"/>
                  </a:lnTo>
                  <a:lnTo>
                    <a:pt x="402" y="1488"/>
                  </a:lnTo>
                  <a:lnTo>
                    <a:pt x="423" y="1473"/>
                  </a:lnTo>
                  <a:lnTo>
                    <a:pt x="445" y="1462"/>
                  </a:lnTo>
                  <a:lnTo>
                    <a:pt x="468" y="1451"/>
                  </a:lnTo>
                  <a:lnTo>
                    <a:pt x="492" y="1442"/>
                  </a:lnTo>
                  <a:lnTo>
                    <a:pt x="560" y="1421"/>
                  </a:lnTo>
                  <a:lnTo>
                    <a:pt x="624" y="1402"/>
                  </a:lnTo>
                  <a:lnTo>
                    <a:pt x="683" y="1385"/>
                  </a:lnTo>
                  <a:lnTo>
                    <a:pt x="741" y="1368"/>
                  </a:lnTo>
                  <a:lnTo>
                    <a:pt x="797" y="1350"/>
                  </a:lnTo>
                  <a:lnTo>
                    <a:pt x="852" y="1333"/>
                  </a:lnTo>
                  <a:lnTo>
                    <a:pt x="905" y="1314"/>
                  </a:lnTo>
                  <a:lnTo>
                    <a:pt x="960" y="1293"/>
                  </a:lnTo>
                  <a:lnTo>
                    <a:pt x="967" y="1287"/>
                  </a:lnTo>
                  <a:lnTo>
                    <a:pt x="974" y="1281"/>
                  </a:lnTo>
                  <a:lnTo>
                    <a:pt x="981" y="1274"/>
                  </a:lnTo>
                  <a:lnTo>
                    <a:pt x="987" y="1267"/>
                  </a:lnTo>
                  <a:lnTo>
                    <a:pt x="999" y="1251"/>
                  </a:lnTo>
                  <a:lnTo>
                    <a:pt x="1008" y="1236"/>
                  </a:lnTo>
                  <a:lnTo>
                    <a:pt x="1016" y="1218"/>
                  </a:lnTo>
                  <a:lnTo>
                    <a:pt x="1024" y="1200"/>
                  </a:lnTo>
                  <a:lnTo>
                    <a:pt x="1030" y="1181"/>
                  </a:lnTo>
                  <a:lnTo>
                    <a:pt x="1034" y="1161"/>
                  </a:lnTo>
                  <a:lnTo>
                    <a:pt x="1040" y="1140"/>
                  </a:lnTo>
                  <a:lnTo>
                    <a:pt x="1043" y="1119"/>
                  </a:lnTo>
                  <a:lnTo>
                    <a:pt x="1046" y="1097"/>
                  </a:lnTo>
                  <a:lnTo>
                    <a:pt x="1048" y="1075"/>
                  </a:lnTo>
                  <a:lnTo>
                    <a:pt x="1052" y="1031"/>
                  </a:lnTo>
                  <a:lnTo>
                    <a:pt x="1055" y="985"/>
                  </a:lnTo>
                  <a:lnTo>
                    <a:pt x="1050" y="986"/>
                  </a:lnTo>
                  <a:lnTo>
                    <a:pt x="1044" y="985"/>
                  </a:lnTo>
                  <a:lnTo>
                    <a:pt x="1037" y="984"/>
                  </a:lnTo>
                  <a:lnTo>
                    <a:pt x="1032" y="981"/>
                  </a:lnTo>
                  <a:lnTo>
                    <a:pt x="1026" y="978"/>
                  </a:lnTo>
                  <a:lnTo>
                    <a:pt x="1020" y="974"/>
                  </a:lnTo>
                  <a:lnTo>
                    <a:pt x="1013" y="970"/>
                  </a:lnTo>
                  <a:lnTo>
                    <a:pt x="1008" y="965"/>
                  </a:lnTo>
                  <a:lnTo>
                    <a:pt x="995" y="952"/>
                  </a:lnTo>
                  <a:lnTo>
                    <a:pt x="984" y="937"/>
                  </a:lnTo>
                  <a:lnTo>
                    <a:pt x="971" y="921"/>
                  </a:lnTo>
                  <a:lnTo>
                    <a:pt x="960" y="902"/>
                  </a:lnTo>
                  <a:lnTo>
                    <a:pt x="948" y="882"/>
                  </a:lnTo>
                  <a:lnTo>
                    <a:pt x="938" y="861"/>
                  </a:lnTo>
                  <a:lnTo>
                    <a:pt x="926" y="839"/>
                  </a:lnTo>
                  <a:lnTo>
                    <a:pt x="916" y="815"/>
                  </a:lnTo>
                  <a:lnTo>
                    <a:pt x="897" y="770"/>
                  </a:lnTo>
                  <a:lnTo>
                    <a:pt x="880" y="725"/>
                  </a:lnTo>
                  <a:lnTo>
                    <a:pt x="873" y="720"/>
                  </a:lnTo>
                  <a:lnTo>
                    <a:pt x="865" y="711"/>
                  </a:lnTo>
                  <a:lnTo>
                    <a:pt x="858" y="701"/>
                  </a:lnTo>
                  <a:lnTo>
                    <a:pt x="852" y="688"/>
                  </a:lnTo>
                  <a:lnTo>
                    <a:pt x="846" y="675"/>
                  </a:lnTo>
                  <a:lnTo>
                    <a:pt x="841" y="658"/>
                  </a:lnTo>
                  <a:lnTo>
                    <a:pt x="837" y="641"/>
                  </a:lnTo>
                  <a:lnTo>
                    <a:pt x="834" y="622"/>
                  </a:lnTo>
                  <a:lnTo>
                    <a:pt x="832" y="600"/>
                  </a:lnTo>
                  <a:lnTo>
                    <a:pt x="832" y="580"/>
                  </a:lnTo>
                  <a:lnTo>
                    <a:pt x="833" y="560"/>
                  </a:lnTo>
                  <a:lnTo>
                    <a:pt x="836" y="543"/>
                  </a:lnTo>
                  <a:lnTo>
                    <a:pt x="835" y="525"/>
                  </a:lnTo>
                  <a:lnTo>
                    <a:pt x="835" y="508"/>
                  </a:lnTo>
                  <a:lnTo>
                    <a:pt x="834" y="491"/>
                  </a:lnTo>
                  <a:lnTo>
                    <a:pt x="835" y="474"/>
                  </a:lnTo>
                  <a:lnTo>
                    <a:pt x="837" y="441"/>
                  </a:lnTo>
                  <a:lnTo>
                    <a:pt x="840" y="409"/>
                  </a:lnTo>
                  <a:lnTo>
                    <a:pt x="844" y="377"/>
                  </a:lnTo>
                  <a:lnTo>
                    <a:pt x="847" y="344"/>
                  </a:lnTo>
                  <a:lnTo>
                    <a:pt x="852" y="309"/>
                  </a:lnTo>
                  <a:lnTo>
                    <a:pt x="854" y="272"/>
                  </a:lnTo>
                  <a:close/>
                </a:path>
              </a:pathLst>
            </a:custGeom>
            <a:pattFill prst="dkUpDiag">
              <a:fgClr>
                <a:schemeClr val="tx1">
                  <a:lumMod val="50000"/>
                  <a:lumOff val="50000"/>
                </a:schemeClr>
              </a:fgClr>
              <a:bgClr>
                <a:schemeClr val="tx1">
                  <a:lumMod val="75000"/>
                  <a:lumOff val="2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Calibri" pitchFamily="34" charset="0"/>
              </a:endParaRPr>
            </a:p>
          </p:txBody>
        </p:sp>
        <p:sp>
          <p:nvSpPr>
            <p:cNvPr id="99" name="Freeform 9"/>
            <p:cNvSpPr>
              <a:spLocks/>
            </p:cNvSpPr>
            <p:nvPr/>
          </p:nvSpPr>
          <p:spPr bwMode="auto">
            <a:xfrm>
              <a:off x="4611599" y="3249082"/>
              <a:ext cx="901866" cy="501484"/>
            </a:xfrm>
            <a:custGeom>
              <a:avLst/>
              <a:gdLst>
                <a:gd name="T0" fmla="*/ 839 w 1924"/>
                <a:gd name="T1" fmla="*/ 1069 h 1069"/>
                <a:gd name="T2" fmla="*/ 21 w 1924"/>
                <a:gd name="T3" fmla="*/ 410 h 1069"/>
                <a:gd name="T4" fmla="*/ 0 w 1924"/>
                <a:gd name="T5" fmla="*/ 165 h 1069"/>
                <a:gd name="T6" fmla="*/ 946 w 1924"/>
                <a:gd name="T7" fmla="*/ 798 h 1069"/>
                <a:gd name="T8" fmla="*/ 1924 w 1924"/>
                <a:gd name="T9" fmla="*/ 0 h 1069"/>
                <a:gd name="T10" fmla="*/ 1765 w 1924"/>
                <a:gd name="T11" fmla="*/ 293 h 1069"/>
                <a:gd name="T12" fmla="*/ 839 w 1924"/>
                <a:gd name="T13" fmla="*/ 1069 h 1069"/>
              </a:gdLst>
              <a:ahLst/>
              <a:cxnLst>
                <a:cxn ang="0">
                  <a:pos x="T0" y="T1"/>
                </a:cxn>
                <a:cxn ang="0">
                  <a:pos x="T2" y="T3"/>
                </a:cxn>
                <a:cxn ang="0">
                  <a:pos x="T4" y="T5"/>
                </a:cxn>
                <a:cxn ang="0">
                  <a:pos x="T6" y="T7"/>
                </a:cxn>
                <a:cxn ang="0">
                  <a:pos x="T8" y="T9"/>
                </a:cxn>
                <a:cxn ang="0">
                  <a:pos x="T10" y="T11"/>
                </a:cxn>
                <a:cxn ang="0">
                  <a:pos x="T12" y="T13"/>
                </a:cxn>
              </a:cxnLst>
              <a:rect l="0" t="0" r="r" b="b"/>
              <a:pathLst>
                <a:path w="1924" h="1069">
                  <a:moveTo>
                    <a:pt x="839" y="1069"/>
                  </a:moveTo>
                  <a:lnTo>
                    <a:pt x="21" y="410"/>
                  </a:lnTo>
                  <a:lnTo>
                    <a:pt x="0" y="165"/>
                  </a:lnTo>
                  <a:lnTo>
                    <a:pt x="946" y="798"/>
                  </a:lnTo>
                  <a:lnTo>
                    <a:pt x="1924" y="0"/>
                  </a:lnTo>
                  <a:lnTo>
                    <a:pt x="1765" y="293"/>
                  </a:lnTo>
                  <a:lnTo>
                    <a:pt x="839" y="106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pitchFamily="34" charset="-128"/>
                <a:cs typeface="+mn-cs"/>
              </a:endParaRPr>
            </a:p>
          </p:txBody>
        </p:sp>
        <p:sp>
          <p:nvSpPr>
            <p:cNvPr id="100" name="Freeform 10"/>
            <p:cNvSpPr>
              <a:spLocks/>
            </p:cNvSpPr>
            <p:nvPr/>
          </p:nvSpPr>
          <p:spPr bwMode="auto">
            <a:xfrm>
              <a:off x="4631822" y="3253127"/>
              <a:ext cx="877597" cy="343758"/>
            </a:xfrm>
            <a:custGeom>
              <a:avLst/>
              <a:gdLst>
                <a:gd name="T0" fmla="*/ 53 w 1868"/>
                <a:gd name="T1" fmla="*/ 162 h 728"/>
                <a:gd name="T2" fmla="*/ 131 w 1868"/>
                <a:gd name="T3" fmla="*/ 171 h 728"/>
                <a:gd name="T4" fmla="*/ 183 w 1868"/>
                <a:gd name="T5" fmla="*/ 179 h 728"/>
                <a:gd name="T6" fmla="*/ 234 w 1868"/>
                <a:gd name="T7" fmla="*/ 192 h 728"/>
                <a:gd name="T8" fmla="*/ 286 w 1868"/>
                <a:gd name="T9" fmla="*/ 206 h 728"/>
                <a:gd name="T10" fmla="*/ 338 w 1868"/>
                <a:gd name="T11" fmla="*/ 224 h 728"/>
                <a:gd name="T12" fmla="*/ 392 w 1868"/>
                <a:gd name="T13" fmla="*/ 245 h 728"/>
                <a:gd name="T14" fmla="*/ 446 w 1868"/>
                <a:gd name="T15" fmla="*/ 270 h 728"/>
                <a:gd name="T16" fmla="*/ 500 w 1868"/>
                <a:gd name="T17" fmla="*/ 298 h 728"/>
                <a:gd name="T18" fmla="*/ 557 w 1868"/>
                <a:gd name="T19" fmla="*/ 331 h 728"/>
                <a:gd name="T20" fmla="*/ 615 w 1868"/>
                <a:gd name="T21" fmla="*/ 369 h 728"/>
                <a:gd name="T22" fmla="*/ 675 w 1868"/>
                <a:gd name="T23" fmla="*/ 411 h 728"/>
                <a:gd name="T24" fmla="*/ 735 w 1868"/>
                <a:gd name="T25" fmla="*/ 458 h 728"/>
                <a:gd name="T26" fmla="*/ 800 w 1868"/>
                <a:gd name="T27" fmla="*/ 510 h 728"/>
                <a:gd name="T28" fmla="*/ 866 w 1868"/>
                <a:gd name="T29" fmla="*/ 569 h 728"/>
                <a:gd name="T30" fmla="*/ 920 w 1868"/>
                <a:gd name="T31" fmla="*/ 567 h 728"/>
                <a:gd name="T32" fmla="*/ 964 w 1868"/>
                <a:gd name="T33" fmla="*/ 505 h 728"/>
                <a:gd name="T34" fmla="*/ 1013 w 1868"/>
                <a:gd name="T35" fmla="*/ 448 h 728"/>
                <a:gd name="T36" fmla="*/ 1064 w 1868"/>
                <a:gd name="T37" fmla="*/ 395 h 728"/>
                <a:gd name="T38" fmla="*/ 1119 w 1868"/>
                <a:gd name="T39" fmla="*/ 345 h 728"/>
                <a:gd name="T40" fmla="*/ 1177 w 1868"/>
                <a:gd name="T41" fmla="*/ 299 h 728"/>
                <a:gd name="T42" fmla="*/ 1237 w 1868"/>
                <a:gd name="T43" fmla="*/ 257 h 728"/>
                <a:gd name="T44" fmla="*/ 1300 w 1868"/>
                <a:gd name="T45" fmla="*/ 218 h 728"/>
                <a:gd name="T46" fmla="*/ 1363 w 1868"/>
                <a:gd name="T47" fmla="*/ 183 h 728"/>
                <a:gd name="T48" fmla="*/ 1429 w 1868"/>
                <a:gd name="T49" fmla="*/ 150 h 728"/>
                <a:gd name="T50" fmla="*/ 1495 w 1868"/>
                <a:gd name="T51" fmla="*/ 121 h 728"/>
                <a:gd name="T52" fmla="*/ 1562 w 1868"/>
                <a:gd name="T53" fmla="*/ 93 h 728"/>
                <a:gd name="T54" fmla="*/ 1665 w 1868"/>
                <a:gd name="T55" fmla="*/ 58 h 728"/>
                <a:gd name="T56" fmla="*/ 1801 w 1868"/>
                <a:gd name="T57" fmla="*/ 17 h 728"/>
                <a:gd name="T58" fmla="*/ 1799 w 1868"/>
                <a:gd name="T59" fmla="*/ 30 h 728"/>
                <a:gd name="T60" fmla="*/ 1659 w 1868"/>
                <a:gd name="T61" fmla="*/ 100 h 728"/>
                <a:gd name="T62" fmla="*/ 1556 w 1868"/>
                <a:gd name="T63" fmla="*/ 156 h 728"/>
                <a:gd name="T64" fmla="*/ 1488 w 1868"/>
                <a:gd name="T65" fmla="*/ 196 h 728"/>
                <a:gd name="T66" fmla="*/ 1421 w 1868"/>
                <a:gd name="T67" fmla="*/ 238 h 728"/>
                <a:gd name="T68" fmla="*/ 1356 w 1868"/>
                <a:gd name="T69" fmla="*/ 282 h 728"/>
                <a:gd name="T70" fmla="*/ 1292 w 1868"/>
                <a:gd name="T71" fmla="*/ 329 h 728"/>
                <a:gd name="T72" fmla="*/ 1230 w 1868"/>
                <a:gd name="T73" fmla="*/ 376 h 728"/>
                <a:gd name="T74" fmla="*/ 1171 w 1868"/>
                <a:gd name="T75" fmla="*/ 425 h 728"/>
                <a:gd name="T76" fmla="*/ 1115 w 1868"/>
                <a:gd name="T77" fmla="*/ 477 h 728"/>
                <a:gd name="T78" fmla="*/ 1060 w 1868"/>
                <a:gd name="T79" fmla="*/ 529 h 728"/>
                <a:gd name="T80" fmla="*/ 1010 w 1868"/>
                <a:gd name="T81" fmla="*/ 584 h 728"/>
                <a:gd name="T82" fmla="*/ 961 w 1868"/>
                <a:gd name="T83" fmla="*/ 641 h 728"/>
                <a:gd name="T84" fmla="*/ 918 w 1868"/>
                <a:gd name="T85" fmla="*/ 698 h 728"/>
                <a:gd name="T86" fmla="*/ 848 w 1868"/>
                <a:gd name="T87" fmla="*/ 684 h 728"/>
                <a:gd name="T88" fmla="*/ 747 w 1868"/>
                <a:gd name="T89" fmla="*/ 600 h 728"/>
                <a:gd name="T90" fmla="*/ 641 w 1868"/>
                <a:gd name="T91" fmla="*/ 519 h 728"/>
                <a:gd name="T92" fmla="*/ 532 w 1868"/>
                <a:gd name="T93" fmla="*/ 442 h 728"/>
                <a:gd name="T94" fmla="*/ 418 w 1868"/>
                <a:gd name="T95" fmla="*/ 370 h 728"/>
                <a:gd name="T96" fmla="*/ 303 w 1868"/>
                <a:gd name="T97" fmla="*/ 302 h 728"/>
                <a:gd name="T98" fmla="*/ 184 w 1868"/>
                <a:gd name="T99" fmla="*/ 240 h 728"/>
                <a:gd name="T100" fmla="*/ 62 w 1868"/>
                <a:gd name="T101" fmla="*/ 184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8" h="728">
                  <a:moveTo>
                    <a:pt x="0" y="157"/>
                  </a:moveTo>
                  <a:lnTo>
                    <a:pt x="53" y="162"/>
                  </a:lnTo>
                  <a:lnTo>
                    <a:pt x="105" y="167"/>
                  </a:lnTo>
                  <a:lnTo>
                    <a:pt x="131" y="171"/>
                  </a:lnTo>
                  <a:lnTo>
                    <a:pt x="157" y="175"/>
                  </a:lnTo>
                  <a:lnTo>
                    <a:pt x="183" y="179"/>
                  </a:lnTo>
                  <a:lnTo>
                    <a:pt x="208" y="186"/>
                  </a:lnTo>
                  <a:lnTo>
                    <a:pt x="234" y="192"/>
                  </a:lnTo>
                  <a:lnTo>
                    <a:pt x="261" y="198"/>
                  </a:lnTo>
                  <a:lnTo>
                    <a:pt x="286" y="206"/>
                  </a:lnTo>
                  <a:lnTo>
                    <a:pt x="312" y="214"/>
                  </a:lnTo>
                  <a:lnTo>
                    <a:pt x="338" y="224"/>
                  </a:lnTo>
                  <a:lnTo>
                    <a:pt x="365" y="234"/>
                  </a:lnTo>
                  <a:lnTo>
                    <a:pt x="392" y="245"/>
                  </a:lnTo>
                  <a:lnTo>
                    <a:pt x="418" y="256"/>
                  </a:lnTo>
                  <a:lnTo>
                    <a:pt x="446" y="270"/>
                  </a:lnTo>
                  <a:lnTo>
                    <a:pt x="473" y="283"/>
                  </a:lnTo>
                  <a:lnTo>
                    <a:pt x="500" y="298"/>
                  </a:lnTo>
                  <a:lnTo>
                    <a:pt x="529" y="314"/>
                  </a:lnTo>
                  <a:lnTo>
                    <a:pt x="557" y="331"/>
                  </a:lnTo>
                  <a:lnTo>
                    <a:pt x="585" y="349"/>
                  </a:lnTo>
                  <a:lnTo>
                    <a:pt x="615" y="369"/>
                  </a:lnTo>
                  <a:lnTo>
                    <a:pt x="644" y="388"/>
                  </a:lnTo>
                  <a:lnTo>
                    <a:pt x="675" y="411"/>
                  </a:lnTo>
                  <a:lnTo>
                    <a:pt x="705" y="434"/>
                  </a:lnTo>
                  <a:lnTo>
                    <a:pt x="735" y="458"/>
                  </a:lnTo>
                  <a:lnTo>
                    <a:pt x="767" y="483"/>
                  </a:lnTo>
                  <a:lnTo>
                    <a:pt x="800" y="510"/>
                  </a:lnTo>
                  <a:lnTo>
                    <a:pt x="832" y="539"/>
                  </a:lnTo>
                  <a:lnTo>
                    <a:pt x="866" y="569"/>
                  </a:lnTo>
                  <a:lnTo>
                    <a:pt x="900" y="600"/>
                  </a:lnTo>
                  <a:lnTo>
                    <a:pt x="920" y="567"/>
                  </a:lnTo>
                  <a:lnTo>
                    <a:pt x="942" y="536"/>
                  </a:lnTo>
                  <a:lnTo>
                    <a:pt x="964" y="505"/>
                  </a:lnTo>
                  <a:lnTo>
                    <a:pt x="989" y="477"/>
                  </a:lnTo>
                  <a:lnTo>
                    <a:pt x="1013" y="448"/>
                  </a:lnTo>
                  <a:lnTo>
                    <a:pt x="1038" y="421"/>
                  </a:lnTo>
                  <a:lnTo>
                    <a:pt x="1064" y="395"/>
                  </a:lnTo>
                  <a:lnTo>
                    <a:pt x="1092" y="370"/>
                  </a:lnTo>
                  <a:lnTo>
                    <a:pt x="1119" y="345"/>
                  </a:lnTo>
                  <a:lnTo>
                    <a:pt x="1148" y="321"/>
                  </a:lnTo>
                  <a:lnTo>
                    <a:pt x="1177" y="299"/>
                  </a:lnTo>
                  <a:lnTo>
                    <a:pt x="1207" y="278"/>
                  </a:lnTo>
                  <a:lnTo>
                    <a:pt x="1237" y="257"/>
                  </a:lnTo>
                  <a:lnTo>
                    <a:pt x="1268" y="237"/>
                  </a:lnTo>
                  <a:lnTo>
                    <a:pt x="1300" y="218"/>
                  </a:lnTo>
                  <a:lnTo>
                    <a:pt x="1331" y="200"/>
                  </a:lnTo>
                  <a:lnTo>
                    <a:pt x="1363" y="183"/>
                  </a:lnTo>
                  <a:lnTo>
                    <a:pt x="1396" y="166"/>
                  </a:lnTo>
                  <a:lnTo>
                    <a:pt x="1429" y="150"/>
                  </a:lnTo>
                  <a:lnTo>
                    <a:pt x="1461" y="135"/>
                  </a:lnTo>
                  <a:lnTo>
                    <a:pt x="1495" y="121"/>
                  </a:lnTo>
                  <a:lnTo>
                    <a:pt x="1529" y="107"/>
                  </a:lnTo>
                  <a:lnTo>
                    <a:pt x="1562" y="93"/>
                  </a:lnTo>
                  <a:lnTo>
                    <a:pt x="1597" y="81"/>
                  </a:lnTo>
                  <a:lnTo>
                    <a:pt x="1665" y="58"/>
                  </a:lnTo>
                  <a:lnTo>
                    <a:pt x="1732" y="37"/>
                  </a:lnTo>
                  <a:lnTo>
                    <a:pt x="1801" y="17"/>
                  </a:lnTo>
                  <a:lnTo>
                    <a:pt x="1868" y="0"/>
                  </a:lnTo>
                  <a:lnTo>
                    <a:pt x="1799" y="30"/>
                  </a:lnTo>
                  <a:lnTo>
                    <a:pt x="1728" y="64"/>
                  </a:lnTo>
                  <a:lnTo>
                    <a:pt x="1659" y="100"/>
                  </a:lnTo>
                  <a:lnTo>
                    <a:pt x="1591" y="136"/>
                  </a:lnTo>
                  <a:lnTo>
                    <a:pt x="1556" y="156"/>
                  </a:lnTo>
                  <a:lnTo>
                    <a:pt x="1522" y="176"/>
                  </a:lnTo>
                  <a:lnTo>
                    <a:pt x="1488" y="196"/>
                  </a:lnTo>
                  <a:lnTo>
                    <a:pt x="1455" y="217"/>
                  </a:lnTo>
                  <a:lnTo>
                    <a:pt x="1421" y="238"/>
                  </a:lnTo>
                  <a:lnTo>
                    <a:pt x="1389" y="260"/>
                  </a:lnTo>
                  <a:lnTo>
                    <a:pt x="1356" y="282"/>
                  </a:lnTo>
                  <a:lnTo>
                    <a:pt x="1324" y="305"/>
                  </a:lnTo>
                  <a:lnTo>
                    <a:pt x="1292" y="329"/>
                  </a:lnTo>
                  <a:lnTo>
                    <a:pt x="1262" y="352"/>
                  </a:lnTo>
                  <a:lnTo>
                    <a:pt x="1230" y="376"/>
                  </a:lnTo>
                  <a:lnTo>
                    <a:pt x="1201" y="400"/>
                  </a:lnTo>
                  <a:lnTo>
                    <a:pt x="1171" y="425"/>
                  </a:lnTo>
                  <a:lnTo>
                    <a:pt x="1142" y="450"/>
                  </a:lnTo>
                  <a:lnTo>
                    <a:pt x="1115" y="477"/>
                  </a:lnTo>
                  <a:lnTo>
                    <a:pt x="1087" y="503"/>
                  </a:lnTo>
                  <a:lnTo>
                    <a:pt x="1060" y="529"/>
                  </a:lnTo>
                  <a:lnTo>
                    <a:pt x="1035" y="557"/>
                  </a:lnTo>
                  <a:lnTo>
                    <a:pt x="1010" y="584"/>
                  </a:lnTo>
                  <a:lnTo>
                    <a:pt x="985" y="612"/>
                  </a:lnTo>
                  <a:lnTo>
                    <a:pt x="961" y="641"/>
                  </a:lnTo>
                  <a:lnTo>
                    <a:pt x="939" y="669"/>
                  </a:lnTo>
                  <a:lnTo>
                    <a:pt x="918" y="698"/>
                  </a:lnTo>
                  <a:lnTo>
                    <a:pt x="897" y="728"/>
                  </a:lnTo>
                  <a:lnTo>
                    <a:pt x="848" y="684"/>
                  </a:lnTo>
                  <a:lnTo>
                    <a:pt x="797" y="642"/>
                  </a:lnTo>
                  <a:lnTo>
                    <a:pt x="747" y="600"/>
                  </a:lnTo>
                  <a:lnTo>
                    <a:pt x="694" y="559"/>
                  </a:lnTo>
                  <a:lnTo>
                    <a:pt x="641" y="519"/>
                  </a:lnTo>
                  <a:lnTo>
                    <a:pt x="586" y="480"/>
                  </a:lnTo>
                  <a:lnTo>
                    <a:pt x="532" y="442"/>
                  </a:lnTo>
                  <a:lnTo>
                    <a:pt x="476" y="405"/>
                  </a:lnTo>
                  <a:lnTo>
                    <a:pt x="418" y="370"/>
                  </a:lnTo>
                  <a:lnTo>
                    <a:pt x="362" y="336"/>
                  </a:lnTo>
                  <a:lnTo>
                    <a:pt x="303" y="302"/>
                  </a:lnTo>
                  <a:lnTo>
                    <a:pt x="244" y="271"/>
                  </a:lnTo>
                  <a:lnTo>
                    <a:pt x="184" y="240"/>
                  </a:lnTo>
                  <a:lnTo>
                    <a:pt x="123" y="211"/>
                  </a:lnTo>
                  <a:lnTo>
                    <a:pt x="62" y="184"/>
                  </a:lnTo>
                  <a:lnTo>
                    <a:pt x="0" y="15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pitchFamily="34" charset="-128"/>
                <a:cs typeface="+mn-cs"/>
              </a:endParaRPr>
            </a:p>
          </p:txBody>
        </p:sp>
        <p:sp>
          <p:nvSpPr>
            <p:cNvPr id="101" name="Freeform 11"/>
            <p:cNvSpPr>
              <a:spLocks/>
            </p:cNvSpPr>
            <p:nvPr/>
          </p:nvSpPr>
          <p:spPr bwMode="auto">
            <a:xfrm>
              <a:off x="4970054" y="3584978"/>
              <a:ext cx="278798" cy="186857"/>
            </a:xfrm>
            <a:custGeom>
              <a:avLst/>
              <a:gdLst>
                <a:gd name="T0" fmla="*/ 15132 w 593"/>
                <a:gd name="T1" fmla="*/ 64233 h 401"/>
                <a:gd name="T2" fmla="*/ 6274 w 593"/>
                <a:gd name="T3" fmla="*/ 47580 h 401"/>
                <a:gd name="T4" fmla="*/ 2214 w 593"/>
                <a:gd name="T5" fmla="*/ 37515 h 401"/>
                <a:gd name="T6" fmla="*/ 0 w 593"/>
                <a:gd name="T7" fmla="*/ 28914 h 401"/>
                <a:gd name="T8" fmla="*/ 3506 w 593"/>
                <a:gd name="T9" fmla="*/ 27450 h 401"/>
                <a:gd name="T10" fmla="*/ 9965 w 593"/>
                <a:gd name="T11" fmla="*/ 31110 h 401"/>
                <a:gd name="T12" fmla="*/ 17347 w 593"/>
                <a:gd name="T13" fmla="*/ 36600 h 401"/>
                <a:gd name="T14" fmla="*/ 32110 w 593"/>
                <a:gd name="T15" fmla="*/ 49227 h 401"/>
                <a:gd name="T16" fmla="*/ 34140 w 593"/>
                <a:gd name="T17" fmla="*/ 48495 h 401"/>
                <a:gd name="T18" fmla="*/ 28788 w 593"/>
                <a:gd name="T19" fmla="*/ 43188 h 401"/>
                <a:gd name="T20" fmla="*/ 24359 w 593"/>
                <a:gd name="T21" fmla="*/ 38064 h 401"/>
                <a:gd name="T22" fmla="*/ 22883 w 593"/>
                <a:gd name="T23" fmla="*/ 32025 h 401"/>
                <a:gd name="T24" fmla="*/ 23621 w 593"/>
                <a:gd name="T25" fmla="*/ 23058 h 401"/>
                <a:gd name="T26" fmla="*/ 27865 w 593"/>
                <a:gd name="T27" fmla="*/ 23058 h 401"/>
                <a:gd name="T28" fmla="*/ 31556 w 593"/>
                <a:gd name="T29" fmla="*/ 25437 h 401"/>
                <a:gd name="T30" fmla="*/ 36354 w 593"/>
                <a:gd name="T31" fmla="*/ 30927 h 401"/>
                <a:gd name="T32" fmla="*/ 40598 w 593"/>
                <a:gd name="T33" fmla="*/ 36234 h 401"/>
                <a:gd name="T34" fmla="*/ 42628 w 593"/>
                <a:gd name="T35" fmla="*/ 34953 h 401"/>
                <a:gd name="T36" fmla="*/ 42813 w 593"/>
                <a:gd name="T37" fmla="*/ 27267 h 401"/>
                <a:gd name="T38" fmla="*/ 44289 w 593"/>
                <a:gd name="T39" fmla="*/ 22326 h 401"/>
                <a:gd name="T40" fmla="*/ 47057 w 593"/>
                <a:gd name="T41" fmla="*/ 19398 h 401"/>
                <a:gd name="T42" fmla="*/ 50748 w 593"/>
                <a:gd name="T43" fmla="*/ 18483 h 401"/>
                <a:gd name="T44" fmla="*/ 55177 w 593"/>
                <a:gd name="T45" fmla="*/ 18666 h 401"/>
                <a:gd name="T46" fmla="*/ 71232 w 593"/>
                <a:gd name="T47" fmla="*/ 21594 h 401"/>
                <a:gd name="T48" fmla="*/ 76952 w 593"/>
                <a:gd name="T49" fmla="*/ 21594 h 401"/>
                <a:gd name="T50" fmla="*/ 82488 w 593"/>
                <a:gd name="T51" fmla="*/ 20496 h 401"/>
                <a:gd name="T52" fmla="*/ 87102 w 593"/>
                <a:gd name="T53" fmla="*/ 13542 h 401"/>
                <a:gd name="T54" fmla="*/ 90793 w 593"/>
                <a:gd name="T55" fmla="*/ 5856 h 401"/>
                <a:gd name="T56" fmla="*/ 94114 w 593"/>
                <a:gd name="T57" fmla="*/ 1830 h 401"/>
                <a:gd name="T58" fmla="*/ 96698 w 593"/>
                <a:gd name="T59" fmla="*/ 183 h 401"/>
                <a:gd name="T60" fmla="*/ 99650 w 593"/>
                <a:gd name="T61" fmla="*/ 183 h 401"/>
                <a:gd name="T62" fmla="*/ 102419 w 593"/>
                <a:gd name="T63" fmla="*/ 2562 h 401"/>
                <a:gd name="T64" fmla="*/ 105740 w 593"/>
                <a:gd name="T65" fmla="*/ 8052 h 401"/>
                <a:gd name="T66" fmla="*/ 108877 w 593"/>
                <a:gd name="T67" fmla="*/ 17019 h 401"/>
                <a:gd name="T68" fmla="*/ 109062 w 593"/>
                <a:gd name="T69" fmla="*/ 26901 h 401"/>
                <a:gd name="T70" fmla="*/ 105740 w 593"/>
                <a:gd name="T71" fmla="*/ 35319 h 401"/>
                <a:gd name="T72" fmla="*/ 99466 w 593"/>
                <a:gd name="T73" fmla="*/ 42639 h 401"/>
                <a:gd name="T74" fmla="*/ 90608 w 593"/>
                <a:gd name="T75" fmla="*/ 48861 h 401"/>
                <a:gd name="T76" fmla="*/ 80459 w 593"/>
                <a:gd name="T77" fmla="*/ 54168 h 401"/>
                <a:gd name="T78" fmla="*/ 57760 w 593"/>
                <a:gd name="T79" fmla="*/ 62403 h 401"/>
                <a:gd name="T80" fmla="*/ 36908 w 593"/>
                <a:gd name="T81" fmla="*/ 68625 h 401"/>
                <a:gd name="T82" fmla="*/ 25835 w 593"/>
                <a:gd name="T83" fmla="*/ 72468 h 401"/>
                <a:gd name="T84" fmla="*/ 20853 w 593"/>
                <a:gd name="T85" fmla="*/ 73383 h 4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93" h="401">
                  <a:moveTo>
                    <a:pt x="113" y="401"/>
                  </a:moveTo>
                  <a:lnTo>
                    <a:pt x="98" y="380"/>
                  </a:lnTo>
                  <a:lnTo>
                    <a:pt x="82" y="351"/>
                  </a:lnTo>
                  <a:lnTo>
                    <a:pt x="63" y="316"/>
                  </a:lnTo>
                  <a:lnTo>
                    <a:pt x="44" y="279"/>
                  </a:lnTo>
                  <a:lnTo>
                    <a:pt x="34" y="260"/>
                  </a:lnTo>
                  <a:lnTo>
                    <a:pt x="27" y="241"/>
                  </a:lnTo>
                  <a:lnTo>
                    <a:pt x="19" y="222"/>
                  </a:lnTo>
                  <a:lnTo>
                    <a:pt x="12" y="205"/>
                  </a:lnTo>
                  <a:lnTo>
                    <a:pt x="7" y="188"/>
                  </a:lnTo>
                  <a:lnTo>
                    <a:pt x="3" y="172"/>
                  </a:lnTo>
                  <a:lnTo>
                    <a:pt x="0" y="158"/>
                  </a:lnTo>
                  <a:lnTo>
                    <a:pt x="0" y="146"/>
                  </a:lnTo>
                  <a:lnTo>
                    <a:pt x="8" y="147"/>
                  </a:lnTo>
                  <a:lnTo>
                    <a:pt x="19" y="150"/>
                  </a:lnTo>
                  <a:lnTo>
                    <a:pt x="30" y="155"/>
                  </a:lnTo>
                  <a:lnTo>
                    <a:pt x="42" y="163"/>
                  </a:lnTo>
                  <a:lnTo>
                    <a:pt x="54" y="170"/>
                  </a:lnTo>
                  <a:lnTo>
                    <a:pt x="67" y="179"/>
                  </a:lnTo>
                  <a:lnTo>
                    <a:pt x="81" y="190"/>
                  </a:lnTo>
                  <a:lnTo>
                    <a:pt x="94" y="200"/>
                  </a:lnTo>
                  <a:lnTo>
                    <a:pt x="122" y="223"/>
                  </a:lnTo>
                  <a:lnTo>
                    <a:pt x="149" y="247"/>
                  </a:lnTo>
                  <a:lnTo>
                    <a:pt x="174" y="269"/>
                  </a:lnTo>
                  <a:lnTo>
                    <a:pt x="196" y="286"/>
                  </a:lnTo>
                  <a:lnTo>
                    <a:pt x="191" y="276"/>
                  </a:lnTo>
                  <a:lnTo>
                    <a:pt x="185" y="265"/>
                  </a:lnTo>
                  <a:lnTo>
                    <a:pt x="178" y="257"/>
                  </a:lnTo>
                  <a:lnTo>
                    <a:pt x="171" y="250"/>
                  </a:lnTo>
                  <a:lnTo>
                    <a:pt x="156" y="236"/>
                  </a:lnTo>
                  <a:lnTo>
                    <a:pt x="144" y="222"/>
                  </a:lnTo>
                  <a:lnTo>
                    <a:pt x="137" y="215"/>
                  </a:lnTo>
                  <a:lnTo>
                    <a:pt x="132" y="208"/>
                  </a:lnTo>
                  <a:lnTo>
                    <a:pt x="128" y="198"/>
                  </a:lnTo>
                  <a:lnTo>
                    <a:pt x="125" y="188"/>
                  </a:lnTo>
                  <a:lnTo>
                    <a:pt x="124" y="175"/>
                  </a:lnTo>
                  <a:lnTo>
                    <a:pt x="124" y="161"/>
                  </a:lnTo>
                  <a:lnTo>
                    <a:pt x="125" y="145"/>
                  </a:lnTo>
                  <a:lnTo>
                    <a:pt x="128" y="126"/>
                  </a:lnTo>
                  <a:lnTo>
                    <a:pt x="135" y="124"/>
                  </a:lnTo>
                  <a:lnTo>
                    <a:pt x="144" y="124"/>
                  </a:lnTo>
                  <a:lnTo>
                    <a:pt x="151" y="126"/>
                  </a:lnTo>
                  <a:lnTo>
                    <a:pt x="157" y="129"/>
                  </a:lnTo>
                  <a:lnTo>
                    <a:pt x="165" y="134"/>
                  </a:lnTo>
                  <a:lnTo>
                    <a:pt x="171" y="139"/>
                  </a:lnTo>
                  <a:lnTo>
                    <a:pt x="178" y="146"/>
                  </a:lnTo>
                  <a:lnTo>
                    <a:pt x="185" y="153"/>
                  </a:lnTo>
                  <a:lnTo>
                    <a:pt x="197" y="169"/>
                  </a:lnTo>
                  <a:lnTo>
                    <a:pt x="209" y="185"/>
                  </a:lnTo>
                  <a:lnTo>
                    <a:pt x="215" y="191"/>
                  </a:lnTo>
                  <a:lnTo>
                    <a:pt x="220" y="198"/>
                  </a:lnTo>
                  <a:lnTo>
                    <a:pt x="227" y="203"/>
                  </a:lnTo>
                  <a:lnTo>
                    <a:pt x="233" y="209"/>
                  </a:lnTo>
                  <a:lnTo>
                    <a:pt x="231" y="191"/>
                  </a:lnTo>
                  <a:lnTo>
                    <a:pt x="231" y="175"/>
                  </a:lnTo>
                  <a:lnTo>
                    <a:pt x="231" y="160"/>
                  </a:lnTo>
                  <a:lnTo>
                    <a:pt x="232" y="149"/>
                  </a:lnTo>
                  <a:lnTo>
                    <a:pt x="234" y="137"/>
                  </a:lnTo>
                  <a:lnTo>
                    <a:pt x="237" y="129"/>
                  </a:lnTo>
                  <a:lnTo>
                    <a:pt x="240" y="122"/>
                  </a:lnTo>
                  <a:lnTo>
                    <a:pt x="244" y="115"/>
                  </a:lnTo>
                  <a:lnTo>
                    <a:pt x="250" y="110"/>
                  </a:lnTo>
                  <a:lnTo>
                    <a:pt x="255" y="106"/>
                  </a:lnTo>
                  <a:lnTo>
                    <a:pt x="261" y="104"/>
                  </a:lnTo>
                  <a:lnTo>
                    <a:pt x="268" y="102"/>
                  </a:lnTo>
                  <a:lnTo>
                    <a:pt x="275" y="101"/>
                  </a:lnTo>
                  <a:lnTo>
                    <a:pt x="282" y="101"/>
                  </a:lnTo>
                  <a:lnTo>
                    <a:pt x="291" y="101"/>
                  </a:lnTo>
                  <a:lnTo>
                    <a:pt x="299" y="102"/>
                  </a:lnTo>
                  <a:lnTo>
                    <a:pt x="336" y="109"/>
                  </a:lnTo>
                  <a:lnTo>
                    <a:pt x="377" y="117"/>
                  </a:lnTo>
                  <a:lnTo>
                    <a:pt x="386" y="118"/>
                  </a:lnTo>
                  <a:lnTo>
                    <a:pt x="397" y="118"/>
                  </a:lnTo>
                  <a:lnTo>
                    <a:pt x="407" y="119"/>
                  </a:lnTo>
                  <a:lnTo>
                    <a:pt x="417" y="118"/>
                  </a:lnTo>
                  <a:lnTo>
                    <a:pt x="427" y="117"/>
                  </a:lnTo>
                  <a:lnTo>
                    <a:pt x="437" y="115"/>
                  </a:lnTo>
                  <a:lnTo>
                    <a:pt x="447" y="112"/>
                  </a:lnTo>
                  <a:lnTo>
                    <a:pt x="457" y="108"/>
                  </a:lnTo>
                  <a:lnTo>
                    <a:pt x="462" y="97"/>
                  </a:lnTo>
                  <a:lnTo>
                    <a:pt x="472" y="74"/>
                  </a:lnTo>
                  <a:lnTo>
                    <a:pt x="479" y="61"/>
                  </a:lnTo>
                  <a:lnTo>
                    <a:pt x="485" y="46"/>
                  </a:lnTo>
                  <a:lnTo>
                    <a:pt x="492" y="32"/>
                  </a:lnTo>
                  <a:lnTo>
                    <a:pt x="501" y="20"/>
                  </a:lnTo>
                  <a:lnTo>
                    <a:pt x="505" y="14"/>
                  </a:lnTo>
                  <a:lnTo>
                    <a:pt x="510" y="10"/>
                  </a:lnTo>
                  <a:lnTo>
                    <a:pt x="514" y="6"/>
                  </a:lnTo>
                  <a:lnTo>
                    <a:pt x="519" y="3"/>
                  </a:lnTo>
                  <a:lnTo>
                    <a:pt x="524" y="1"/>
                  </a:lnTo>
                  <a:lnTo>
                    <a:pt x="529" y="0"/>
                  </a:lnTo>
                  <a:lnTo>
                    <a:pt x="534" y="0"/>
                  </a:lnTo>
                  <a:lnTo>
                    <a:pt x="540" y="1"/>
                  </a:lnTo>
                  <a:lnTo>
                    <a:pt x="545" y="4"/>
                  </a:lnTo>
                  <a:lnTo>
                    <a:pt x="550" y="8"/>
                  </a:lnTo>
                  <a:lnTo>
                    <a:pt x="555" y="14"/>
                  </a:lnTo>
                  <a:lnTo>
                    <a:pt x="562" y="22"/>
                  </a:lnTo>
                  <a:lnTo>
                    <a:pt x="567" y="32"/>
                  </a:lnTo>
                  <a:lnTo>
                    <a:pt x="573" y="44"/>
                  </a:lnTo>
                  <a:lnTo>
                    <a:pt x="578" y="57"/>
                  </a:lnTo>
                  <a:lnTo>
                    <a:pt x="585" y="73"/>
                  </a:lnTo>
                  <a:lnTo>
                    <a:pt x="590" y="93"/>
                  </a:lnTo>
                  <a:lnTo>
                    <a:pt x="593" y="112"/>
                  </a:lnTo>
                  <a:lnTo>
                    <a:pt x="593" y="130"/>
                  </a:lnTo>
                  <a:lnTo>
                    <a:pt x="591" y="147"/>
                  </a:lnTo>
                  <a:lnTo>
                    <a:pt x="588" y="163"/>
                  </a:lnTo>
                  <a:lnTo>
                    <a:pt x="582" y="178"/>
                  </a:lnTo>
                  <a:lnTo>
                    <a:pt x="573" y="193"/>
                  </a:lnTo>
                  <a:lnTo>
                    <a:pt x="563" y="207"/>
                  </a:lnTo>
                  <a:lnTo>
                    <a:pt x="551" y="220"/>
                  </a:lnTo>
                  <a:lnTo>
                    <a:pt x="539" y="233"/>
                  </a:lnTo>
                  <a:lnTo>
                    <a:pt x="524" y="244"/>
                  </a:lnTo>
                  <a:lnTo>
                    <a:pt x="508" y="256"/>
                  </a:lnTo>
                  <a:lnTo>
                    <a:pt x="491" y="267"/>
                  </a:lnTo>
                  <a:lnTo>
                    <a:pt x="473" y="277"/>
                  </a:lnTo>
                  <a:lnTo>
                    <a:pt x="456" y="286"/>
                  </a:lnTo>
                  <a:lnTo>
                    <a:pt x="436" y="296"/>
                  </a:lnTo>
                  <a:lnTo>
                    <a:pt x="396" y="313"/>
                  </a:lnTo>
                  <a:lnTo>
                    <a:pt x="355" y="327"/>
                  </a:lnTo>
                  <a:lnTo>
                    <a:pt x="313" y="341"/>
                  </a:lnTo>
                  <a:lnTo>
                    <a:pt x="273" y="354"/>
                  </a:lnTo>
                  <a:lnTo>
                    <a:pt x="235" y="364"/>
                  </a:lnTo>
                  <a:lnTo>
                    <a:pt x="200" y="375"/>
                  </a:lnTo>
                  <a:lnTo>
                    <a:pt x="170" y="385"/>
                  </a:lnTo>
                  <a:lnTo>
                    <a:pt x="146" y="395"/>
                  </a:lnTo>
                  <a:lnTo>
                    <a:pt x="140" y="396"/>
                  </a:lnTo>
                  <a:lnTo>
                    <a:pt x="130" y="398"/>
                  </a:lnTo>
                  <a:lnTo>
                    <a:pt x="118" y="400"/>
                  </a:lnTo>
                  <a:lnTo>
                    <a:pt x="113" y="401"/>
                  </a:lnTo>
                  <a:close/>
                </a:path>
              </a:pathLst>
            </a:custGeom>
            <a:solidFill>
              <a:schemeClr val="tx1">
                <a:lumMod val="65000"/>
                <a:lumOff val="35000"/>
              </a:schemeClr>
            </a:solidFill>
            <a:ln>
              <a:noFill/>
            </a:ln>
          </p:spPr>
          <p:txBody>
            <a:bodyPr/>
            <a:lstStyle/>
            <a:p>
              <a:endParaRPr lang="it-IT" dirty="0"/>
            </a:p>
          </p:txBody>
        </p:sp>
        <p:sp>
          <p:nvSpPr>
            <p:cNvPr id="102" name="Freeform 12"/>
            <p:cNvSpPr>
              <a:spLocks/>
            </p:cNvSpPr>
            <p:nvPr/>
          </p:nvSpPr>
          <p:spPr bwMode="auto">
            <a:xfrm>
              <a:off x="5170128" y="3676763"/>
              <a:ext cx="114800" cy="180300"/>
            </a:xfrm>
            <a:custGeom>
              <a:avLst/>
              <a:gdLst>
                <a:gd name="T0" fmla="*/ 31070 w 248"/>
                <a:gd name="T1" fmla="*/ 1839 h 385"/>
                <a:gd name="T2" fmla="*/ 28889 w 248"/>
                <a:gd name="T3" fmla="*/ 4230 h 385"/>
                <a:gd name="T4" fmla="*/ 27799 w 248"/>
                <a:gd name="T5" fmla="*/ 5701 h 385"/>
                <a:gd name="T6" fmla="*/ 26891 w 248"/>
                <a:gd name="T7" fmla="*/ 7173 h 385"/>
                <a:gd name="T8" fmla="*/ 25982 w 248"/>
                <a:gd name="T9" fmla="*/ 8460 h 385"/>
                <a:gd name="T10" fmla="*/ 25255 w 248"/>
                <a:gd name="T11" fmla="*/ 10115 h 385"/>
                <a:gd name="T12" fmla="*/ 23802 w 248"/>
                <a:gd name="T13" fmla="*/ 13426 h 385"/>
                <a:gd name="T14" fmla="*/ 22712 w 248"/>
                <a:gd name="T15" fmla="*/ 16920 h 385"/>
                <a:gd name="T16" fmla="*/ 20895 w 248"/>
                <a:gd name="T17" fmla="*/ 24461 h 385"/>
                <a:gd name="T18" fmla="*/ 18896 w 248"/>
                <a:gd name="T19" fmla="*/ 32553 h 385"/>
                <a:gd name="T20" fmla="*/ 17806 w 248"/>
                <a:gd name="T21" fmla="*/ 36783 h 385"/>
                <a:gd name="T22" fmla="*/ 16171 w 248"/>
                <a:gd name="T23" fmla="*/ 41013 h 385"/>
                <a:gd name="T24" fmla="*/ 14717 w 248"/>
                <a:gd name="T25" fmla="*/ 45244 h 385"/>
                <a:gd name="T26" fmla="*/ 12900 w 248"/>
                <a:gd name="T27" fmla="*/ 49658 h 385"/>
                <a:gd name="T28" fmla="*/ 11628 w 248"/>
                <a:gd name="T29" fmla="*/ 51865 h 385"/>
                <a:gd name="T30" fmla="*/ 10357 w 248"/>
                <a:gd name="T31" fmla="*/ 53888 h 385"/>
                <a:gd name="T32" fmla="*/ 9085 w 248"/>
                <a:gd name="T33" fmla="*/ 56095 h 385"/>
                <a:gd name="T34" fmla="*/ 7449 w 248"/>
                <a:gd name="T35" fmla="*/ 58118 h 385"/>
                <a:gd name="T36" fmla="*/ 5814 w 248"/>
                <a:gd name="T37" fmla="*/ 60325 h 385"/>
                <a:gd name="T38" fmla="*/ 3997 w 248"/>
                <a:gd name="T39" fmla="*/ 62532 h 385"/>
                <a:gd name="T40" fmla="*/ 2180 w 248"/>
                <a:gd name="T41" fmla="*/ 64555 h 385"/>
                <a:gd name="T42" fmla="*/ 0 w 248"/>
                <a:gd name="T43" fmla="*/ 66578 h 385"/>
                <a:gd name="T44" fmla="*/ 3816 w 248"/>
                <a:gd name="T45" fmla="*/ 66578 h 385"/>
                <a:gd name="T46" fmla="*/ 7268 w 248"/>
                <a:gd name="T47" fmla="*/ 66946 h 385"/>
                <a:gd name="T48" fmla="*/ 10357 w 248"/>
                <a:gd name="T49" fmla="*/ 67314 h 385"/>
                <a:gd name="T50" fmla="*/ 13264 w 248"/>
                <a:gd name="T51" fmla="*/ 68049 h 385"/>
                <a:gd name="T52" fmla="*/ 17624 w 248"/>
                <a:gd name="T53" fmla="*/ 69337 h 385"/>
                <a:gd name="T54" fmla="*/ 21258 w 248"/>
                <a:gd name="T55" fmla="*/ 70624 h 385"/>
                <a:gd name="T56" fmla="*/ 22530 w 248"/>
                <a:gd name="T57" fmla="*/ 70808 h 385"/>
                <a:gd name="T58" fmla="*/ 23802 w 248"/>
                <a:gd name="T59" fmla="*/ 70624 h 385"/>
                <a:gd name="T60" fmla="*/ 24710 w 248"/>
                <a:gd name="T61" fmla="*/ 70440 h 385"/>
                <a:gd name="T62" fmla="*/ 25255 w 248"/>
                <a:gd name="T63" fmla="*/ 70256 h 385"/>
                <a:gd name="T64" fmla="*/ 25800 w 248"/>
                <a:gd name="T65" fmla="*/ 69888 h 385"/>
                <a:gd name="T66" fmla="*/ 26346 w 248"/>
                <a:gd name="T67" fmla="*/ 69153 h 385"/>
                <a:gd name="T68" fmla="*/ 27436 w 248"/>
                <a:gd name="T69" fmla="*/ 67865 h 385"/>
                <a:gd name="T70" fmla="*/ 28708 w 248"/>
                <a:gd name="T71" fmla="*/ 65658 h 385"/>
                <a:gd name="T72" fmla="*/ 29979 w 248"/>
                <a:gd name="T73" fmla="*/ 63083 h 385"/>
                <a:gd name="T74" fmla="*/ 31251 w 248"/>
                <a:gd name="T75" fmla="*/ 59589 h 385"/>
                <a:gd name="T76" fmla="*/ 33250 w 248"/>
                <a:gd name="T77" fmla="*/ 54255 h 385"/>
                <a:gd name="T78" fmla="*/ 36157 w 248"/>
                <a:gd name="T79" fmla="*/ 47267 h 385"/>
                <a:gd name="T80" fmla="*/ 37792 w 248"/>
                <a:gd name="T81" fmla="*/ 43404 h 385"/>
                <a:gd name="T82" fmla="*/ 39428 w 248"/>
                <a:gd name="T83" fmla="*/ 38990 h 385"/>
                <a:gd name="T84" fmla="*/ 40881 w 248"/>
                <a:gd name="T85" fmla="*/ 34760 h 385"/>
                <a:gd name="T86" fmla="*/ 42153 w 248"/>
                <a:gd name="T87" fmla="*/ 30346 h 385"/>
                <a:gd name="T88" fmla="*/ 43425 w 248"/>
                <a:gd name="T89" fmla="*/ 26116 h 385"/>
                <a:gd name="T90" fmla="*/ 44333 w 248"/>
                <a:gd name="T91" fmla="*/ 21886 h 385"/>
                <a:gd name="T92" fmla="*/ 44878 w 248"/>
                <a:gd name="T93" fmla="*/ 18024 h 385"/>
                <a:gd name="T94" fmla="*/ 45060 w 248"/>
                <a:gd name="T95" fmla="*/ 14162 h 385"/>
                <a:gd name="T96" fmla="*/ 45060 w 248"/>
                <a:gd name="T97" fmla="*/ 12690 h 385"/>
                <a:gd name="T98" fmla="*/ 44878 w 248"/>
                <a:gd name="T99" fmla="*/ 10851 h 385"/>
                <a:gd name="T100" fmla="*/ 44515 w 248"/>
                <a:gd name="T101" fmla="*/ 9564 h 385"/>
                <a:gd name="T102" fmla="*/ 43970 w 248"/>
                <a:gd name="T103" fmla="*/ 7908 h 385"/>
                <a:gd name="T104" fmla="*/ 43425 w 248"/>
                <a:gd name="T105" fmla="*/ 6805 h 385"/>
                <a:gd name="T106" fmla="*/ 42516 w 248"/>
                <a:gd name="T107" fmla="*/ 5701 h 385"/>
                <a:gd name="T108" fmla="*/ 41608 w 248"/>
                <a:gd name="T109" fmla="*/ 4598 h 385"/>
                <a:gd name="T110" fmla="*/ 40518 w 248"/>
                <a:gd name="T111" fmla="*/ 3862 h 385"/>
                <a:gd name="T112" fmla="*/ 36884 w 248"/>
                <a:gd name="T113" fmla="*/ 1839 h 385"/>
                <a:gd name="T114" fmla="*/ 34522 w 248"/>
                <a:gd name="T115" fmla="*/ 184 h 385"/>
                <a:gd name="T116" fmla="*/ 33795 w 248"/>
                <a:gd name="T117" fmla="*/ 0 h 385"/>
                <a:gd name="T118" fmla="*/ 33068 w 248"/>
                <a:gd name="T119" fmla="*/ 0 h 385"/>
                <a:gd name="T120" fmla="*/ 32160 w 248"/>
                <a:gd name="T121" fmla="*/ 552 h 385"/>
                <a:gd name="T122" fmla="*/ 31070 w 248"/>
                <a:gd name="T123" fmla="*/ 1839 h 3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 h="385">
                  <a:moveTo>
                    <a:pt x="171" y="10"/>
                  </a:moveTo>
                  <a:lnTo>
                    <a:pt x="159" y="23"/>
                  </a:lnTo>
                  <a:lnTo>
                    <a:pt x="153" y="31"/>
                  </a:lnTo>
                  <a:lnTo>
                    <a:pt x="148" y="39"/>
                  </a:lnTo>
                  <a:lnTo>
                    <a:pt x="143" y="46"/>
                  </a:lnTo>
                  <a:lnTo>
                    <a:pt x="139" y="55"/>
                  </a:lnTo>
                  <a:lnTo>
                    <a:pt x="131" y="73"/>
                  </a:lnTo>
                  <a:lnTo>
                    <a:pt x="125" y="92"/>
                  </a:lnTo>
                  <a:lnTo>
                    <a:pt x="115" y="133"/>
                  </a:lnTo>
                  <a:lnTo>
                    <a:pt x="104" y="177"/>
                  </a:lnTo>
                  <a:lnTo>
                    <a:pt x="98" y="200"/>
                  </a:lnTo>
                  <a:lnTo>
                    <a:pt x="89" y="223"/>
                  </a:lnTo>
                  <a:lnTo>
                    <a:pt x="81" y="246"/>
                  </a:lnTo>
                  <a:lnTo>
                    <a:pt x="71" y="270"/>
                  </a:lnTo>
                  <a:lnTo>
                    <a:pt x="64" y="282"/>
                  </a:lnTo>
                  <a:lnTo>
                    <a:pt x="57" y="293"/>
                  </a:lnTo>
                  <a:lnTo>
                    <a:pt x="50" y="305"/>
                  </a:lnTo>
                  <a:lnTo>
                    <a:pt x="41" y="316"/>
                  </a:lnTo>
                  <a:lnTo>
                    <a:pt x="32" y="328"/>
                  </a:lnTo>
                  <a:lnTo>
                    <a:pt x="22" y="340"/>
                  </a:lnTo>
                  <a:lnTo>
                    <a:pt x="12" y="351"/>
                  </a:lnTo>
                  <a:lnTo>
                    <a:pt x="0" y="362"/>
                  </a:lnTo>
                  <a:lnTo>
                    <a:pt x="21" y="362"/>
                  </a:lnTo>
                  <a:lnTo>
                    <a:pt x="40" y="364"/>
                  </a:lnTo>
                  <a:lnTo>
                    <a:pt x="57" y="366"/>
                  </a:lnTo>
                  <a:lnTo>
                    <a:pt x="73" y="370"/>
                  </a:lnTo>
                  <a:lnTo>
                    <a:pt x="97" y="377"/>
                  </a:lnTo>
                  <a:lnTo>
                    <a:pt x="117" y="384"/>
                  </a:lnTo>
                  <a:lnTo>
                    <a:pt x="124" y="385"/>
                  </a:lnTo>
                  <a:lnTo>
                    <a:pt x="131" y="384"/>
                  </a:lnTo>
                  <a:lnTo>
                    <a:pt x="136" y="383"/>
                  </a:lnTo>
                  <a:lnTo>
                    <a:pt x="139" y="382"/>
                  </a:lnTo>
                  <a:lnTo>
                    <a:pt x="142" y="380"/>
                  </a:lnTo>
                  <a:lnTo>
                    <a:pt x="145" y="376"/>
                  </a:lnTo>
                  <a:lnTo>
                    <a:pt x="151" y="369"/>
                  </a:lnTo>
                  <a:lnTo>
                    <a:pt x="158" y="357"/>
                  </a:lnTo>
                  <a:lnTo>
                    <a:pt x="165" y="343"/>
                  </a:lnTo>
                  <a:lnTo>
                    <a:pt x="172" y="324"/>
                  </a:lnTo>
                  <a:lnTo>
                    <a:pt x="183" y="295"/>
                  </a:lnTo>
                  <a:lnTo>
                    <a:pt x="199" y="257"/>
                  </a:lnTo>
                  <a:lnTo>
                    <a:pt x="208" y="236"/>
                  </a:lnTo>
                  <a:lnTo>
                    <a:pt x="217" y="212"/>
                  </a:lnTo>
                  <a:lnTo>
                    <a:pt x="225" y="189"/>
                  </a:lnTo>
                  <a:lnTo>
                    <a:pt x="232" y="165"/>
                  </a:lnTo>
                  <a:lnTo>
                    <a:pt x="239" y="142"/>
                  </a:lnTo>
                  <a:lnTo>
                    <a:pt x="244" y="119"/>
                  </a:lnTo>
                  <a:lnTo>
                    <a:pt x="247" y="98"/>
                  </a:lnTo>
                  <a:lnTo>
                    <a:pt x="248" y="77"/>
                  </a:lnTo>
                  <a:lnTo>
                    <a:pt x="248" y="69"/>
                  </a:lnTo>
                  <a:lnTo>
                    <a:pt x="247" y="59"/>
                  </a:lnTo>
                  <a:lnTo>
                    <a:pt x="245" y="52"/>
                  </a:lnTo>
                  <a:lnTo>
                    <a:pt x="242" y="43"/>
                  </a:lnTo>
                  <a:lnTo>
                    <a:pt x="239" y="37"/>
                  </a:lnTo>
                  <a:lnTo>
                    <a:pt x="234" y="31"/>
                  </a:lnTo>
                  <a:lnTo>
                    <a:pt x="229" y="25"/>
                  </a:lnTo>
                  <a:lnTo>
                    <a:pt x="223" y="21"/>
                  </a:lnTo>
                  <a:lnTo>
                    <a:pt x="203" y="10"/>
                  </a:lnTo>
                  <a:lnTo>
                    <a:pt x="190" y="1"/>
                  </a:lnTo>
                  <a:lnTo>
                    <a:pt x="186" y="0"/>
                  </a:lnTo>
                  <a:lnTo>
                    <a:pt x="182" y="0"/>
                  </a:lnTo>
                  <a:lnTo>
                    <a:pt x="177" y="3"/>
                  </a:lnTo>
                  <a:lnTo>
                    <a:pt x="171" y="1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3" name="Freeform 13"/>
            <p:cNvSpPr>
              <a:spLocks/>
            </p:cNvSpPr>
            <p:nvPr/>
          </p:nvSpPr>
          <p:spPr bwMode="auto">
            <a:xfrm>
              <a:off x="4983172" y="2555634"/>
              <a:ext cx="327994" cy="603180"/>
            </a:xfrm>
            <a:custGeom>
              <a:avLst/>
              <a:gdLst>
                <a:gd name="T0" fmla="*/ 115170 w 702"/>
                <a:gd name="T1" fmla="*/ 1845 h 1284"/>
                <a:gd name="T2" fmla="*/ 119388 w 702"/>
                <a:gd name="T3" fmla="*/ 4981 h 1284"/>
                <a:gd name="T4" fmla="*/ 125623 w 702"/>
                <a:gd name="T5" fmla="*/ 7749 h 1284"/>
                <a:gd name="T6" fmla="*/ 126357 w 702"/>
                <a:gd name="T7" fmla="*/ 24722 h 1284"/>
                <a:gd name="T8" fmla="*/ 120305 w 702"/>
                <a:gd name="T9" fmla="*/ 55900 h 1284"/>
                <a:gd name="T10" fmla="*/ 113519 w 702"/>
                <a:gd name="T11" fmla="*/ 86525 h 1284"/>
                <a:gd name="T12" fmla="*/ 105450 w 702"/>
                <a:gd name="T13" fmla="*/ 116228 h 1284"/>
                <a:gd name="T14" fmla="*/ 96464 w 702"/>
                <a:gd name="T15" fmla="*/ 145193 h 1284"/>
                <a:gd name="T16" fmla="*/ 86928 w 702"/>
                <a:gd name="T17" fmla="*/ 172866 h 1284"/>
                <a:gd name="T18" fmla="*/ 76658 w 702"/>
                <a:gd name="T19" fmla="*/ 199433 h 1284"/>
                <a:gd name="T20" fmla="*/ 66021 w 702"/>
                <a:gd name="T21" fmla="*/ 224523 h 1284"/>
                <a:gd name="T22" fmla="*/ 56851 w 702"/>
                <a:gd name="T23" fmla="*/ 225446 h 1284"/>
                <a:gd name="T24" fmla="*/ 49332 w 702"/>
                <a:gd name="T25" fmla="*/ 202016 h 1284"/>
                <a:gd name="T26" fmla="*/ 41813 w 702"/>
                <a:gd name="T27" fmla="*/ 177479 h 1284"/>
                <a:gd name="T28" fmla="*/ 34294 w 702"/>
                <a:gd name="T29" fmla="*/ 152572 h 1284"/>
                <a:gd name="T30" fmla="*/ 26775 w 702"/>
                <a:gd name="T31" fmla="*/ 126744 h 1284"/>
                <a:gd name="T32" fmla="*/ 19073 w 702"/>
                <a:gd name="T33" fmla="*/ 100731 h 1284"/>
                <a:gd name="T34" fmla="*/ 11554 w 702"/>
                <a:gd name="T35" fmla="*/ 74349 h 1284"/>
                <a:gd name="T36" fmla="*/ 3851 w 702"/>
                <a:gd name="T37" fmla="*/ 47598 h 1284"/>
                <a:gd name="T38" fmla="*/ 1467 w 702"/>
                <a:gd name="T39" fmla="*/ 33762 h 1284"/>
                <a:gd name="T40" fmla="*/ 4401 w 702"/>
                <a:gd name="T41" fmla="*/ 31917 h 1284"/>
                <a:gd name="T42" fmla="*/ 6969 w 702"/>
                <a:gd name="T43" fmla="*/ 29518 h 1284"/>
                <a:gd name="T44" fmla="*/ 10270 w 702"/>
                <a:gd name="T45" fmla="*/ 25091 h 1284"/>
                <a:gd name="T46" fmla="*/ 12837 w 702"/>
                <a:gd name="T47" fmla="*/ 21401 h 1284"/>
                <a:gd name="T48" fmla="*/ 24024 w 702"/>
                <a:gd name="T49" fmla="*/ 30441 h 1284"/>
                <a:gd name="T50" fmla="*/ 34661 w 702"/>
                <a:gd name="T51" fmla="*/ 39481 h 1284"/>
                <a:gd name="T52" fmla="*/ 45298 w 702"/>
                <a:gd name="T53" fmla="*/ 47967 h 1284"/>
                <a:gd name="T54" fmla="*/ 50983 w 702"/>
                <a:gd name="T55" fmla="*/ 52026 h 1284"/>
                <a:gd name="T56" fmla="*/ 56851 w 702"/>
                <a:gd name="T57" fmla="*/ 55716 h 1284"/>
                <a:gd name="T58" fmla="*/ 64371 w 702"/>
                <a:gd name="T59" fmla="*/ 55716 h 1284"/>
                <a:gd name="T60" fmla="*/ 66938 w 702"/>
                <a:gd name="T61" fmla="*/ 55162 h 1284"/>
                <a:gd name="T62" fmla="*/ 71890 w 702"/>
                <a:gd name="T63" fmla="*/ 53502 h 1284"/>
                <a:gd name="T64" fmla="*/ 83260 w 702"/>
                <a:gd name="T65" fmla="*/ 40772 h 1284"/>
                <a:gd name="T66" fmla="*/ 94080 w 702"/>
                <a:gd name="T67" fmla="*/ 27304 h 1284"/>
                <a:gd name="T68" fmla="*/ 104167 w 702"/>
                <a:gd name="T69" fmla="*/ 13468 h 1284"/>
                <a:gd name="T70" fmla="*/ 114253 w 702"/>
                <a:gd name="T71" fmla="*/ 0 h 12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2" h="1284">
                  <a:moveTo>
                    <a:pt x="623" y="0"/>
                  </a:moveTo>
                  <a:lnTo>
                    <a:pt x="628" y="10"/>
                  </a:lnTo>
                  <a:lnTo>
                    <a:pt x="633" y="20"/>
                  </a:lnTo>
                  <a:lnTo>
                    <a:pt x="651" y="27"/>
                  </a:lnTo>
                  <a:lnTo>
                    <a:pt x="668" y="34"/>
                  </a:lnTo>
                  <a:lnTo>
                    <a:pt x="685" y="42"/>
                  </a:lnTo>
                  <a:lnTo>
                    <a:pt x="702" y="49"/>
                  </a:lnTo>
                  <a:lnTo>
                    <a:pt x="689" y="134"/>
                  </a:lnTo>
                  <a:lnTo>
                    <a:pt x="673" y="219"/>
                  </a:lnTo>
                  <a:lnTo>
                    <a:pt x="656" y="303"/>
                  </a:lnTo>
                  <a:lnTo>
                    <a:pt x="639" y="387"/>
                  </a:lnTo>
                  <a:lnTo>
                    <a:pt x="619" y="469"/>
                  </a:lnTo>
                  <a:lnTo>
                    <a:pt x="597" y="550"/>
                  </a:lnTo>
                  <a:lnTo>
                    <a:pt x="575" y="630"/>
                  </a:lnTo>
                  <a:lnTo>
                    <a:pt x="550" y="709"/>
                  </a:lnTo>
                  <a:lnTo>
                    <a:pt x="526" y="787"/>
                  </a:lnTo>
                  <a:lnTo>
                    <a:pt x="500" y="862"/>
                  </a:lnTo>
                  <a:lnTo>
                    <a:pt x="474" y="937"/>
                  </a:lnTo>
                  <a:lnTo>
                    <a:pt x="446" y="1009"/>
                  </a:lnTo>
                  <a:lnTo>
                    <a:pt x="418" y="1081"/>
                  </a:lnTo>
                  <a:lnTo>
                    <a:pt x="390" y="1150"/>
                  </a:lnTo>
                  <a:lnTo>
                    <a:pt x="360" y="1217"/>
                  </a:lnTo>
                  <a:lnTo>
                    <a:pt x="331" y="1284"/>
                  </a:lnTo>
                  <a:lnTo>
                    <a:pt x="310" y="1222"/>
                  </a:lnTo>
                  <a:lnTo>
                    <a:pt x="290" y="1159"/>
                  </a:lnTo>
                  <a:lnTo>
                    <a:pt x="269" y="1095"/>
                  </a:lnTo>
                  <a:lnTo>
                    <a:pt x="249" y="1028"/>
                  </a:lnTo>
                  <a:lnTo>
                    <a:pt x="228" y="962"/>
                  </a:lnTo>
                  <a:lnTo>
                    <a:pt x="208" y="895"/>
                  </a:lnTo>
                  <a:lnTo>
                    <a:pt x="187" y="827"/>
                  </a:lnTo>
                  <a:lnTo>
                    <a:pt x="166" y="757"/>
                  </a:lnTo>
                  <a:lnTo>
                    <a:pt x="146" y="687"/>
                  </a:lnTo>
                  <a:lnTo>
                    <a:pt x="125" y="617"/>
                  </a:lnTo>
                  <a:lnTo>
                    <a:pt x="104" y="546"/>
                  </a:lnTo>
                  <a:lnTo>
                    <a:pt x="84" y="475"/>
                  </a:lnTo>
                  <a:lnTo>
                    <a:pt x="63" y="403"/>
                  </a:lnTo>
                  <a:lnTo>
                    <a:pt x="42" y="331"/>
                  </a:lnTo>
                  <a:lnTo>
                    <a:pt x="21" y="258"/>
                  </a:lnTo>
                  <a:lnTo>
                    <a:pt x="0" y="186"/>
                  </a:lnTo>
                  <a:lnTo>
                    <a:pt x="8" y="183"/>
                  </a:lnTo>
                  <a:lnTo>
                    <a:pt x="17" y="179"/>
                  </a:lnTo>
                  <a:lnTo>
                    <a:pt x="24" y="173"/>
                  </a:lnTo>
                  <a:lnTo>
                    <a:pt x="31" y="167"/>
                  </a:lnTo>
                  <a:lnTo>
                    <a:pt x="38" y="160"/>
                  </a:lnTo>
                  <a:lnTo>
                    <a:pt x="44" y="152"/>
                  </a:lnTo>
                  <a:lnTo>
                    <a:pt x="56" y="136"/>
                  </a:lnTo>
                  <a:lnTo>
                    <a:pt x="65" y="121"/>
                  </a:lnTo>
                  <a:lnTo>
                    <a:pt x="70" y="116"/>
                  </a:lnTo>
                  <a:lnTo>
                    <a:pt x="101" y="141"/>
                  </a:lnTo>
                  <a:lnTo>
                    <a:pt x="131" y="165"/>
                  </a:lnTo>
                  <a:lnTo>
                    <a:pt x="160" y="189"/>
                  </a:lnTo>
                  <a:lnTo>
                    <a:pt x="189" y="214"/>
                  </a:lnTo>
                  <a:lnTo>
                    <a:pt x="217" y="237"/>
                  </a:lnTo>
                  <a:lnTo>
                    <a:pt x="247" y="260"/>
                  </a:lnTo>
                  <a:lnTo>
                    <a:pt x="263" y="272"/>
                  </a:lnTo>
                  <a:lnTo>
                    <a:pt x="278" y="282"/>
                  </a:lnTo>
                  <a:lnTo>
                    <a:pt x="294" y="292"/>
                  </a:lnTo>
                  <a:lnTo>
                    <a:pt x="310" y="302"/>
                  </a:lnTo>
                  <a:lnTo>
                    <a:pt x="336" y="302"/>
                  </a:lnTo>
                  <a:lnTo>
                    <a:pt x="351" y="302"/>
                  </a:lnTo>
                  <a:lnTo>
                    <a:pt x="357" y="301"/>
                  </a:lnTo>
                  <a:lnTo>
                    <a:pt x="365" y="299"/>
                  </a:lnTo>
                  <a:lnTo>
                    <a:pt x="376" y="296"/>
                  </a:lnTo>
                  <a:lnTo>
                    <a:pt x="392" y="290"/>
                  </a:lnTo>
                  <a:lnTo>
                    <a:pt x="423" y="256"/>
                  </a:lnTo>
                  <a:lnTo>
                    <a:pt x="454" y="221"/>
                  </a:lnTo>
                  <a:lnTo>
                    <a:pt x="483" y="185"/>
                  </a:lnTo>
                  <a:lnTo>
                    <a:pt x="513" y="148"/>
                  </a:lnTo>
                  <a:lnTo>
                    <a:pt x="541" y="111"/>
                  </a:lnTo>
                  <a:lnTo>
                    <a:pt x="568" y="73"/>
                  </a:lnTo>
                  <a:lnTo>
                    <a:pt x="596" y="37"/>
                  </a:lnTo>
                  <a:lnTo>
                    <a:pt x="623"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4" name="Freeform 14"/>
            <p:cNvSpPr>
              <a:spLocks/>
            </p:cNvSpPr>
            <p:nvPr/>
          </p:nvSpPr>
          <p:spPr bwMode="auto">
            <a:xfrm>
              <a:off x="5064553" y="2699066"/>
              <a:ext cx="161769" cy="461042"/>
            </a:xfrm>
            <a:custGeom>
              <a:avLst/>
              <a:gdLst>
                <a:gd name="T0" fmla="*/ 218 w 343"/>
                <a:gd name="T1" fmla="*/ 2 h 976"/>
                <a:gd name="T2" fmla="*/ 222 w 343"/>
                <a:gd name="T3" fmla="*/ 0 h 976"/>
                <a:gd name="T4" fmla="*/ 226 w 343"/>
                <a:gd name="T5" fmla="*/ 3 h 976"/>
                <a:gd name="T6" fmla="*/ 226 w 343"/>
                <a:gd name="T7" fmla="*/ 25 h 976"/>
                <a:gd name="T8" fmla="*/ 219 w 343"/>
                <a:gd name="T9" fmla="*/ 71 h 976"/>
                <a:gd name="T10" fmla="*/ 214 w 343"/>
                <a:gd name="T11" fmla="*/ 104 h 976"/>
                <a:gd name="T12" fmla="*/ 213 w 343"/>
                <a:gd name="T13" fmla="*/ 117 h 976"/>
                <a:gd name="T14" fmla="*/ 225 w 343"/>
                <a:gd name="T15" fmla="*/ 135 h 976"/>
                <a:gd name="T16" fmla="*/ 246 w 343"/>
                <a:gd name="T17" fmla="*/ 171 h 976"/>
                <a:gd name="T18" fmla="*/ 264 w 343"/>
                <a:gd name="T19" fmla="*/ 215 h 976"/>
                <a:gd name="T20" fmla="*/ 281 w 343"/>
                <a:gd name="T21" fmla="*/ 265 h 976"/>
                <a:gd name="T22" fmla="*/ 303 w 343"/>
                <a:gd name="T23" fmla="*/ 346 h 976"/>
                <a:gd name="T24" fmla="*/ 329 w 343"/>
                <a:gd name="T25" fmla="*/ 452 h 976"/>
                <a:gd name="T26" fmla="*/ 321 w 343"/>
                <a:gd name="T27" fmla="*/ 564 h 976"/>
                <a:gd name="T28" fmla="*/ 276 w 343"/>
                <a:gd name="T29" fmla="*/ 688 h 976"/>
                <a:gd name="T30" fmla="*/ 228 w 343"/>
                <a:gd name="T31" fmla="*/ 807 h 976"/>
                <a:gd name="T32" fmla="*/ 179 w 343"/>
                <a:gd name="T33" fmla="*/ 921 h 976"/>
                <a:gd name="T34" fmla="*/ 136 w 343"/>
                <a:gd name="T35" fmla="*/ 918 h 976"/>
                <a:gd name="T36" fmla="*/ 97 w 343"/>
                <a:gd name="T37" fmla="*/ 798 h 976"/>
                <a:gd name="T38" fmla="*/ 58 w 343"/>
                <a:gd name="T39" fmla="*/ 675 h 976"/>
                <a:gd name="T40" fmla="*/ 20 w 343"/>
                <a:gd name="T41" fmla="*/ 549 h 976"/>
                <a:gd name="T42" fmla="*/ 11 w 343"/>
                <a:gd name="T43" fmla="*/ 445 h 976"/>
                <a:gd name="T44" fmla="*/ 34 w 343"/>
                <a:gd name="T45" fmla="*/ 367 h 976"/>
                <a:gd name="T46" fmla="*/ 59 w 343"/>
                <a:gd name="T47" fmla="*/ 296 h 976"/>
                <a:gd name="T48" fmla="*/ 84 w 343"/>
                <a:gd name="T49" fmla="*/ 234 h 976"/>
                <a:gd name="T50" fmla="*/ 102 w 343"/>
                <a:gd name="T51" fmla="*/ 195 h 976"/>
                <a:gd name="T52" fmla="*/ 110 w 343"/>
                <a:gd name="T53" fmla="*/ 173 h 976"/>
                <a:gd name="T54" fmla="*/ 113 w 343"/>
                <a:gd name="T55" fmla="*/ 152 h 976"/>
                <a:gd name="T56" fmla="*/ 113 w 343"/>
                <a:gd name="T57" fmla="*/ 134 h 976"/>
                <a:gd name="T58" fmla="*/ 110 w 343"/>
                <a:gd name="T59" fmla="*/ 117 h 976"/>
                <a:gd name="T60" fmla="*/ 103 w 343"/>
                <a:gd name="T61" fmla="*/ 104 h 976"/>
                <a:gd name="T62" fmla="*/ 93 w 343"/>
                <a:gd name="T63" fmla="*/ 85 h 976"/>
                <a:gd name="T64" fmla="*/ 76 w 343"/>
                <a:gd name="T65" fmla="*/ 63 h 976"/>
                <a:gd name="T66" fmla="*/ 63 w 343"/>
                <a:gd name="T67" fmla="*/ 45 h 976"/>
                <a:gd name="T68" fmla="*/ 58 w 343"/>
                <a:gd name="T69" fmla="*/ 32 h 976"/>
                <a:gd name="T70" fmla="*/ 59 w 343"/>
                <a:gd name="T71" fmla="*/ 24 h 976"/>
                <a:gd name="T72" fmla="*/ 64 w 343"/>
                <a:gd name="T73" fmla="*/ 15 h 976"/>
                <a:gd name="T74" fmla="*/ 74 w 343"/>
                <a:gd name="T75" fmla="*/ 6 h 976"/>
                <a:gd name="T76" fmla="*/ 89 w 343"/>
                <a:gd name="T77" fmla="*/ 5 h 976"/>
                <a:gd name="T78" fmla="*/ 124 w 343"/>
                <a:gd name="T79" fmla="*/ 12 h 976"/>
                <a:gd name="T80" fmla="*/ 159 w 343"/>
                <a:gd name="T81" fmla="*/ 15 h 976"/>
                <a:gd name="T82" fmla="*/ 180 w 343"/>
                <a:gd name="T83" fmla="*/ 15 h 976"/>
                <a:gd name="T84" fmla="*/ 199 w 343"/>
                <a:gd name="T85" fmla="*/ 13 h 976"/>
                <a:gd name="T86" fmla="*/ 213 w 343"/>
                <a:gd name="T87" fmla="*/ 8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3" h="976">
                  <a:moveTo>
                    <a:pt x="216" y="4"/>
                  </a:moveTo>
                  <a:lnTo>
                    <a:pt x="218" y="2"/>
                  </a:lnTo>
                  <a:lnTo>
                    <a:pt x="221" y="0"/>
                  </a:lnTo>
                  <a:lnTo>
                    <a:pt x="222" y="0"/>
                  </a:lnTo>
                  <a:lnTo>
                    <a:pt x="224" y="0"/>
                  </a:lnTo>
                  <a:lnTo>
                    <a:pt x="226" y="3"/>
                  </a:lnTo>
                  <a:lnTo>
                    <a:pt x="226" y="8"/>
                  </a:lnTo>
                  <a:lnTo>
                    <a:pt x="226" y="25"/>
                  </a:lnTo>
                  <a:lnTo>
                    <a:pt x="223" y="47"/>
                  </a:lnTo>
                  <a:lnTo>
                    <a:pt x="219" y="71"/>
                  </a:lnTo>
                  <a:lnTo>
                    <a:pt x="215" y="94"/>
                  </a:lnTo>
                  <a:lnTo>
                    <a:pt x="214" y="104"/>
                  </a:lnTo>
                  <a:lnTo>
                    <a:pt x="213" y="112"/>
                  </a:lnTo>
                  <a:lnTo>
                    <a:pt x="213" y="117"/>
                  </a:lnTo>
                  <a:lnTo>
                    <a:pt x="214" y="120"/>
                  </a:lnTo>
                  <a:lnTo>
                    <a:pt x="225" y="135"/>
                  </a:lnTo>
                  <a:lnTo>
                    <a:pt x="236" y="152"/>
                  </a:lnTo>
                  <a:lnTo>
                    <a:pt x="246" y="171"/>
                  </a:lnTo>
                  <a:lnTo>
                    <a:pt x="256" y="192"/>
                  </a:lnTo>
                  <a:lnTo>
                    <a:pt x="264" y="215"/>
                  </a:lnTo>
                  <a:lnTo>
                    <a:pt x="272" y="239"/>
                  </a:lnTo>
                  <a:lnTo>
                    <a:pt x="281" y="265"/>
                  </a:lnTo>
                  <a:lnTo>
                    <a:pt x="288" y="292"/>
                  </a:lnTo>
                  <a:lnTo>
                    <a:pt x="303" y="346"/>
                  </a:lnTo>
                  <a:lnTo>
                    <a:pt x="317" y="400"/>
                  </a:lnTo>
                  <a:lnTo>
                    <a:pt x="329" y="452"/>
                  </a:lnTo>
                  <a:lnTo>
                    <a:pt x="343" y="501"/>
                  </a:lnTo>
                  <a:lnTo>
                    <a:pt x="321" y="564"/>
                  </a:lnTo>
                  <a:lnTo>
                    <a:pt x="299" y="626"/>
                  </a:lnTo>
                  <a:lnTo>
                    <a:pt x="276" y="688"/>
                  </a:lnTo>
                  <a:lnTo>
                    <a:pt x="252" y="748"/>
                  </a:lnTo>
                  <a:lnTo>
                    <a:pt x="228" y="807"/>
                  </a:lnTo>
                  <a:lnTo>
                    <a:pt x="204" y="864"/>
                  </a:lnTo>
                  <a:lnTo>
                    <a:pt x="179" y="921"/>
                  </a:lnTo>
                  <a:lnTo>
                    <a:pt x="155" y="976"/>
                  </a:lnTo>
                  <a:lnTo>
                    <a:pt x="136" y="918"/>
                  </a:lnTo>
                  <a:lnTo>
                    <a:pt x="116" y="859"/>
                  </a:lnTo>
                  <a:lnTo>
                    <a:pt x="97" y="798"/>
                  </a:lnTo>
                  <a:lnTo>
                    <a:pt x="78" y="737"/>
                  </a:lnTo>
                  <a:lnTo>
                    <a:pt x="58" y="675"/>
                  </a:lnTo>
                  <a:lnTo>
                    <a:pt x="39" y="613"/>
                  </a:lnTo>
                  <a:lnTo>
                    <a:pt x="20" y="549"/>
                  </a:lnTo>
                  <a:lnTo>
                    <a:pt x="0" y="485"/>
                  </a:lnTo>
                  <a:lnTo>
                    <a:pt x="11" y="445"/>
                  </a:lnTo>
                  <a:lnTo>
                    <a:pt x="21" y="406"/>
                  </a:lnTo>
                  <a:lnTo>
                    <a:pt x="34" y="367"/>
                  </a:lnTo>
                  <a:lnTo>
                    <a:pt x="47" y="331"/>
                  </a:lnTo>
                  <a:lnTo>
                    <a:pt x="59" y="296"/>
                  </a:lnTo>
                  <a:lnTo>
                    <a:pt x="72" y="263"/>
                  </a:lnTo>
                  <a:lnTo>
                    <a:pt x="84" y="234"/>
                  </a:lnTo>
                  <a:lnTo>
                    <a:pt x="97" y="208"/>
                  </a:lnTo>
                  <a:lnTo>
                    <a:pt x="102" y="195"/>
                  </a:lnTo>
                  <a:lnTo>
                    <a:pt x="106" y="184"/>
                  </a:lnTo>
                  <a:lnTo>
                    <a:pt x="110" y="173"/>
                  </a:lnTo>
                  <a:lnTo>
                    <a:pt x="112" y="162"/>
                  </a:lnTo>
                  <a:lnTo>
                    <a:pt x="113" y="152"/>
                  </a:lnTo>
                  <a:lnTo>
                    <a:pt x="114" y="143"/>
                  </a:lnTo>
                  <a:lnTo>
                    <a:pt x="113" y="134"/>
                  </a:lnTo>
                  <a:lnTo>
                    <a:pt x="112" y="126"/>
                  </a:lnTo>
                  <a:lnTo>
                    <a:pt x="110" y="117"/>
                  </a:lnTo>
                  <a:lnTo>
                    <a:pt x="106" y="110"/>
                  </a:lnTo>
                  <a:lnTo>
                    <a:pt x="103" y="104"/>
                  </a:lnTo>
                  <a:lnTo>
                    <a:pt x="100" y="96"/>
                  </a:lnTo>
                  <a:lnTo>
                    <a:pt x="93" y="85"/>
                  </a:lnTo>
                  <a:lnTo>
                    <a:pt x="84" y="73"/>
                  </a:lnTo>
                  <a:lnTo>
                    <a:pt x="76" y="63"/>
                  </a:lnTo>
                  <a:lnTo>
                    <a:pt x="69" y="53"/>
                  </a:lnTo>
                  <a:lnTo>
                    <a:pt x="63" y="45"/>
                  </a:lnTo>
                  <a:lnTo>
                    <a:pt x="59" y="36"/>
                  </a:lnTo>
                  <a:lnTo>
                    <a:pt x="58" y="32"/>
                  </a:lnTo>
                  <a:lnTo>
                    <a:pt x="58" y="28"/>
                  </a:lnTo>
                  <a:lnTo>
                    <a:pt x="59" y="24"/>
                  </a:lnTo>
                  <a:lnTo>
                    <a:pt x="61" y="20"/>
                  </a:lnTo>
                  <a:lnTo>
                    <a:pt x="64" y="15"/>
                  </a:lnTo>
                  <a:lnTo>
                    <a:pt x="69" y="11"/>
                  </a:lnTo>
                  <a:lnTo>
                    <a:pt x="74" y="6"/>
                  </a:lnTo>
                  <a:lnTo>
                    <a:pt x="80" y="2"/>
                  </a:lnTo>
                  <a:lnTo>
                    <a:pt x="89" y="5"/>
                  </a:lnTo>
                  <a:lnTo>
                    <a:pt x="104" y="8"/>
                  </a:lnTo>
                  <a:lnTo>
                    <a:pt x="124" y="12"/>
                  </a:lnTo>
                  <a:lnTo>
                    <a:pt x="147" y="14"/>
                  </a:lnTo>
                  <a:lnTo>
                    <a:pt x="159" y="15"/>
                  </a:lnTo>
                  <a:lnTo>
                    <a:pt x="170" y="15"/>
                  </a:lnTo>
                  <a:lnTo>
                    <a:pt x="180" y="15"/>
                  </a:lnTo>
                  <a:lnTo>
                    <a:pt x="191" y="14"/>
                  </a:lnTo>
                  <a:lnTo>
                    <a:pt x="199" y="13"/>
                  </a:lnTo>
                  <a:lnTo>
                    <a:pt x="206" y="11"/>
                  </a:lnTo>
                  <a:lnTo>
                    <a:pt x="213" y="8"/>
                  </a:lnTo>
                  <a:lnTo>
                    <a:pt x="216" y="4"/>
                  </a:ln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pitchFamily="34" charset="-128"/>
                <a:cs typeface="+mn-cs"/>
              </a:endParaRPr>
            </a:p>
          </p:txBody>
        </p:sp>
        <p:sp>
          <p:nvSpPr>
            <p:cNvPr id="105" name="Freeform 25"/>
            <p:cNvSpPr>
              <a:spLocks noChangeAspect="1"/>
            </p:cNvSpPr>
            <p:nvPr/>
          </p:nvSpPr>
          <p:spPr bwMode="auto">
            <a:xfrm>
              <a:off x="5926347" y="1605112"/>
              <a:ext cx="1332327" cy="2260605"/>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rgbClr val="36D7B7"/>
            </a:solidFill>
            <a:ln w="9525" cap="flat" cmpd="sng" algn="ctr">
              <a:noFill/>
              <a:prstDash val="solid"/>
            </a:ln>
            <a:effectLst>
              <a:outerShdw blurRad="25400" dist="38100" dir="2400000" algn="ctr" rotWithShape="0">
                <a:prstClr val="black">
                  <a:alpha val="10000"/>
                </a:prstClr>
              </a:outerShdw>
            </a:effectLst>
          </p:spPr>
          <p:txBody>
            <a:bodyPr anchor="ctr"/>
            <a:lstStyle/>
            <a:p>
              <a:pPr algn="ctr">
                <a:defRPr/>
              </a:pPr>
              <a:endParaRPr lang="da-DK" kern="0">
                <a:solidFill>
                  <a:sysClr val="window" lastClr="FFFFFF"/>
                </a:solidFill>
                <a:latin typeface="Calibri"/>
              </a:endParaRPr>
            </a:p>
          </p:txBody>
        </p:sp>
        <p:sp>
          <p:nvSpPr>
            <p:cNvPr id="106" name="Freeform 149"/>
            <p:cNvSpPr>
              <a:spLocks noChangeAspect="1" noEditPoints="1"/>
            </p:cNvSpPr>
            <p:nvPr/>
          </p:nvSpPr>
          <p:spPr bwMode="auto">
            <a:xfrm>
              <a:off x="6352659" y="2163375"/>
              <a:ext cx="502736" cy="416154"/>
            </a:xfrm>
            <a:custGeom>
              <a:avLst/>
              <a:gdLst>
                <a:gd name="T0" fmla="*/ 870 w 900"/>
                <a:gd name="T1" fmla="*/ 73 h 748"/>
                <a:gd name="T2" fmla="*/ 451 w 900"/>
                <a:gd name="T3" fmla="*/ 583 h 748"/>
                <a:gd name="T4" fmla="*/ 446 w 900"/>
                <a:gd name="T5" fmla="*/ 622 h 748"/>
                <a:gd name="T6" fmla="*/ 433 w 900"/>
                <a:gd name="T7" fmla="*/ 654 h 748"/>
                <a:gd name="T8" fmla="*/ 412 w 900"/>
                <a:gd name="T9" fmla="*/ 678 h 748"/>
                <a:gd name="T10" fmla="*/ 384 w 900"/>
                <a:gd name="T11" fmla="*/ 695 h 748"/>
                <a:gd name="T12" fmla="*/ 350 w 900"/>
                <a:gd name="T13" fmla="*/ 703 h 748"/>
                <a:gd name="T14" fmla="*/ 314 w 900"/>
                <a:gd name="T15" fmla="*/ 702 h 748"/>
                <a:gd name="T16" fmla="*/ 279 w 900"/>
                <a:gd name="T17" fmla="*/ 692 h 748"/>
                <a:gd name="T18" fmla="*/ 249 w 900"/>
                <a:gd name="T19" fmla="*/ 674 h 748"/>
                <a:gd name="T20" fmla="*/ 227 w 900"/>
                <a:gd name="T21" fmla="*/ 647 h 748"/>
                <a:gd name="T22" fmla="*/ 213 w 900"/>
                <a:gd name="T23" fmla="*/ 612 h 748"/>
                <a:gd name="T24" fmla="*/ 210 w 900"/>
                <a:gd name="T25" fmla="*/ 505 h 748"/>
                <a:gd name="T26" fmla="*/ 885 w 900"/>
                <a:gd name="T27" fmla="*/ 0 h 748"/>
                <a:gd name="T28" fmla="*/ 876 w 900"/>
                <a:gd name="T29" fmla="*/ 2 h 748"/>
                <a:gd name="T30" fmla="*/ 871 w 900"/>
                <a:gd name="T31" fmla="*/ 9 h 748"/>
                <a:gd name="T32" fmla="*/ 870 w 900"/>
                <a:gd name="T33" fmla="*/ 42 h 748"/>
                <a:gd name="T34" fmla="*/ 30 w 900"/>
                <a:gd name="T35" fmla="*/ 276 h 748"/>
                <a:gd name="T36" fmla="*/ 26 w 900"/>
                <a:gd name="T37" fmla="*/ 269 h 748"/>
                <a:gd name="T38" fmla="*/ 18 w 900"/>
                <a:gd name="T39" fmla="*/ 264 h 748"/>
                <a:gd name="T40" fmla="*/ 10 w 900"/>
                <a:gd name="T41" fmla="*/ 265 h 748"/>
                <a:gd name="T42" fmla="*/ 3 w 900"/>
                <a:gd name="T43" fmla="*/ 271 h 748"/>
                <a:gd name="T44" fmla="*/ 0 w 900"/>
                <a:gd name="T45" fmla="*/ 279 h 748"/>
                <a:gd name="T46" fmla="*/ 0 w 900"/>
                <a:gd name="T47" fmla="*/ 469 h 748"/>
                <a:gd name="T48" fmla="*/ 3 w 900"/>
                <a:gd name="T49" fmla="*/ 476 h 748"/>
                <a:gd name="T50" fmla="*/ 10 w 900"/>
                <a:gd name="T51" fmla="*/ 482 h 748"/>
                <a:gd name="T52" fmla="*/ 18 w 900"/>
                <a:gd name="T53" fmla="*/ 482 h 748"/>
                <a:gd name="T54" fmla="*/ 26 w 900"/>
                <a:gd name="T55" fmla="*/ 479 h 748"/>
                <a:gd name="T56" fmla="*/ 30 w 900"/>
                <a:gd name="T57" fmla="*/ 471 h 748"/>
                <a:gd name="T58" fmla="*/ 180 w 900"/>
                <a:gd name="T59" fmla="*/ 496 h 748"/>
                <a:gd name="T60" fmla="*/ 184 w 900"/>
                <a:gd name="T61" fmla="*/ 618 h 748"/>
                <a:gd name="T62" fmla="*/ 201 w 900"/>
                <a:gd name="T63" fmla="*/ 663 h 748"/>
                <a:gd name="T64" fmla="*/ 230 w 900"/>
                <a:gd name="T65" fmla="*/ 696 h 748"/>
                <a:gd name="T66" fmla="*/ 268 w 900"/>
                <a:gd name="T67" fmla="*/ 719 h 748"/>
                <a:gd name="T68" fmla="*/ 308 w 900"/>
                <a:gd name="T69" fmla="*/ 731 h 748"/>
                <a:gd name="T70" fmla="*/ 352 w 900"/>
                <a:gd name="T71" fmla="*/ 733 h 748"/>
                <a:gd name="T72" fmla="*/ 395 w 900"/>
                <a:gd name="T73" fmla="*/ 723 h 748"/>
                <a:gd name="T74" fmla="*/ 430 w 900"/>
                <a:gd name="T75" fmla="*/ 703 h 748"/>
                <a:gd name="T76" fmla="*/ 456 w 900"/>
                <a:gd name="T77" fmla="*/ 672 h 748"/>
                <a:gd name="T78" fmla="*/ 473 w 900"/>
                <a:gd name="T79" fmla="*/ 633 h 748"/>
                <a:gd name="T80" fmla="*/ 479 w 900"/>
                <a:gd name="T81" fmla="*/ 587 h 748"/>
                <a:gd name="T82" fmla="*/ 870 w 900"/>
                <a:gd name="T83" fmla="*/ 736 h 748"/>
                <a:gd name="T84" fmla="*/ 874 w 900"/>
                <a:gd name="T85" fmla="*/ 744 h 748"/>
                <a:gd name="T86" fmla="*/ 882 w 900"/>
                <a:gd name="T87" fmla="*/ 748 h 748"/>
                <a:gd name="T88" fmla="*/ 890 w 900"/>
                <a:gd name="T89" fmla="*/ 747 h 748"/>
                <a:gd name="T90" fmla="*/ 898 w 900"/>
                <a:gd name="T91" fmla="*/ 741 h 748"/>
                <a:gd name="T92" fmla="*/ 900 w 900"/>
                <a:gd name="T93" fmla="*/ 733 h 748"/>
                <a:gd name="T94" fmla="*/ 900 w 900"/>
                <a:gd name="T95" fmla="*/ 15 h 748"/>
                <a:gd name="T96" fmla="*/ 898 w 900"/>
                <a:gd name="T97" fmla="*/ 6 h 748"/>
                <a:gd name="T98" fmla="*/ 890 w 900"/>
                <a:gd name="T99" fmla="*/ 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0" h="748">
                  <a:moveTo>
                    <a:pt x="30" y="419"/>
                  </a:moveTo>
                  <a:lnTo>
                    <a:pt x="30" y="328"/>
                  </a:lnTo>
                  <a:lnTo>
                    <a:pt x="870" y="73"/>
                  </a:lnTo>
                  <a:lnTo>
                    <a:pt x="870" y="675"/>
                  </a:lnTo>
                  <a:lnTo>
                    <a:pt x="30" y="419"/>
                  </a:lnTo>
                  <a:close/>
                  <a:moveTo>
                    <a:pt x="451" y="583"/>
                  </a:moveTo>
                  <a:lnTo>
                    <a:pt x="449" y="597"/>
                  </a:lnTo>
                  <a:lnTo>
                    <a:pt x="448" y="610"/>
                  </a:lnTo>
                  <a:lnTo>
                    <a:pt x="446" y="622"/>
                  </a:lnTo>
                  <a:lnTo>
                    <a:pt x="442" y="633"/>
                  </a:lnTo>
                  <a:lnTo>
                    <a:pt x="438" y="644"/>
                  </a:lnTo>
                  <a:lnTo>
                    <a:pt x="433" y="654"/>
                  </a:lnTo>
                  <a:lnTo>
                    <a:pt x="427" y="663"/>
                  </a:lnTo>
                  <a:lnTo>
                    <a:pt x="421" y="671"/>
                  </a:lnTo>
                  <a:lnTo>
                    <a:pt x="412" y="678"/>
                  </a:lnTo>
                  <a:lnTo>
                    <a:pt x="403" y="685"/>
                  </a:lnTo>
                  <a:lnTo>
                    <a:pt x="395" y="690"/>
                  </a:lnTo>
                  <a:lnTo>
                    <a:pt x="384" y="695"/>
                  </a:lnTo>
                  <a:lnTo>
                    <a:pt x="373" y="699"/>
                  </a:lnTo>
                  <a:lnTo>
                    <a:pt x="362" y="701"/>
                  </a:lnTo>
                  <a:lnTo>
                    <a:pt x="350" y="703"/>
                  </a:lnTo>
                  <a:lnTo>
                    <a:pt x="337" y="703"/>
                  </a:lnTo>
                  <a:lnTo>
                    <a:pt x="325" y="703"/>
                  </a:lnTo>
                  <a:lnTo>
                    <a:pt x="314" y="702"/>
                  </a:lnTo>
                  <a:lnTo>
                    <a:pt x="302" y="699"/>
                  </a:lnTo>
                  <a:lnTo>
                    <a:pt x="290" y="696"/>
                  </a:lnTo>
                  <a:lnTo>
                    <a:pt x="279" y="692"/>
                  </a:lnTo>
                  <a:lnTo>
                    <a:pt x="269" y="687"/>
                  </a:lnTo>
                  <a:lnTo>
                    <a:pt x="259" y="681"/>
                  </a:lnTo>
                  <a:lnTo>
                    <a:pt x="249" y="674"/>
                  </a:lnTo>
                  <a:lnTo>
                    <a:pt x="242" y="666"/>
                  </a:lnTo>
                  <a:lnTo>
                    <a:pt x="233" y="657"/>
                  </a:lnTo>
                  <a:lnTo>
                    <a:pt x="227" y="647"/>
                  </a:lnTo>
                  <a:lnTo>
                    <a:pt x="222" y="637"/>
                  </a:lnTo>
                  <a:lnTo>
                    <a:pt x="216" y="625"/>
                  </a:lnTo>
                  <a:lnTo>
                    <a:pt x="213" y="612"/>
                  </a:lnTo>
                  <a:lnTo>
                    <a:pt x="211" y="598"/>
                  </a:lnTo>
                  <a:lnTo>
                    <a:pt x="210" y="583"/>
                  </a:lnTo>
                  <a:lnTo>
                    <a:pt x="210" y="505"/>
                  </a:lnTo>
                  <a:lnTo>
                    <a:pt x="451" y="579"/>
                  </a:lnTo>
                  <a:lnTo>
                    <a:pt x="451" y="583"/>
                  </a:lnTo>
                  <a:close/>
                  <a:moveTo>
                    <a:pt x="885" y="0"/>
                  </a:moveTo>
                  <a:lnTo>
                    <a:pt x="882" y="0"/>
                  </a:lnTo>
                  <a:lnTo>
                    <a:pt x="878" y="1"/>
                  </a:lnTo>
                  <a:lnTo>
                    <a:pt x="876" y="2"/>
                  </a:lnTo>
                  <a:lnTo>
                    <a:pt x="874" y="4"/>
                  </a:lnTo>
                  <a:lnTo>
                    <a:pt x="872" y="6"/>
                  </a:lnTo>
                  <a:lnTo>
                    <a:pt x="871" y="9"/>
                  </a:lnTo>
                  <a:lnTo>
                    <a:pt x="870" y="12"/>
                  </a:lnTo>
                  <a:lnTo>
                    <a:pt x="870" y="15"/>
                  </a:lnTo>
                  <a:lnTo>
                    <a:pt x="870" y="42"/>
                  </a:lnTo>
                  <a:lnTo>
                    <a:pt x="30" y="296"/>
                  </a:lnTo>
                  <a:lnTo>
                    <a:pt x="30" y="279"/>
                  </a:lnTo>
                  <a:lnTo>
                    <a:pt x="30" y="276"/>
                  </a:lnTo>
                  <a:lnTo>
                    <a:pt x="29" y="274"/>
                  </a:lnTo>
                  <a:lnTo>
                    <a:pt x="28" y="271"/>
                  </a:lnTo>
                  <a:lnTo>
                    <a:pt x="26" y="269"/>
                  </a:lnTo>
                  <a:lnTo>
                    <a:pt x="24" y="266"/>
                  </a:lnTo>
                  <a:lnTo>
                    <a:pt x="22" y="265"/>
                  </a:lnTo>
                  <a:lnTo>
                    <a:pt x="18" y="264"/>
                  </a:lnTo>
                  <a:lnTo>
                    <a:pt x="15" y="264"/>
                  </a:lnTo>
                  <a:lnTo>
                    <a:pt x="13" y="264"/>
                  </a:lnTo>
                  <a:lnTo>
                    <a:pt x="10" y="265"/>
                  </a:lnTo>
                  <a:lnTo>
                    <a:pt x="8" y="266"/>
                  </a:lnTo>
                  <a:lnTo>
                    <a:pt x="4" y="269"/>
                  </a:lnTo>
                  <a:lnTo>
                    <a:pt x="3" y="271"/>
                  </a:lnTo>
                  <a:lnTo>
                    <a:pt x="1" y="274"/>
                  </a:lnTo>
                  <a:lnTo>
                    <a:pt x="1" y="276"/>
                  </a:lnTo>
                  <a:lnTo>
                    <a:pt x="0" y="279"/>
                  </a:lnTo>
                  <a:lnTo>
                    <a:pt x="0" y="317"/>
                  </a:lnTo>
                  <a:lnTo>
                    <a:pt x="0" y="430"/>
                  </a:lnTo>
                  <a:lnTo>
                    <a:pt x="0" y="469"/>
                  </a:lnTo>
                  <a:lnTo>
                    <a:pt x="1" y="471"/>
                  </a:lnTo>
                  <a:lnTo>
                    <a:pt x="1" y="474"/>
                  </a:lnTo>
                  <a:lnTo>
                    <a:pt x="3" y="476"/>
                  </a:lnTo>
                  <a:lnTo>
                    <a:pt x="4" y="479"/>
                  </a:lnTo>
                  <a:lnTo>
                    <a:pt x="8" y="480"/>
                  </a:lnTo>
                  <a:lnTo>
                    <a:pt x="10" y="482"/>
                  </a:lnTo>
                  <a:lnTo>
                    <a:pt x="13" y="482"/>
                  </a:lnTo>
                  <a:lnTo>
                    <a:pt x="15" y="484"/>
                  </a:lnTo>
                  <a:lnTo>
                    <a:pt x="18" y="482"/>
                  </a:lnTo>
                  <a:lnTo>
                    <a:pt x="22" y="482"/>
                  </a:lnTo>
                  <a:lnTo>
                    <a:pt x="24" y="480"/>
                  </a:lnTo>
                  <a:lnTo>
                    <a:pt x="26" y="479"/>
                  </a:lnTo>
                  <a:lnTo>
                    <a:pt x="28" y="476"/>
                  </a:lnTo>
                  <a:lnTo>
                    <a:pt x="29" y="474"/>
                  </a:lnTo>
                  <a:lnTo>
                    <a:pt x="30" y="471"/>
                  </a:lnTo>
                  <a:lnTo>
                    <a:pt x="30" y="469"/>
                  </a:lnTo>
                  <a:lnTo>
                    <a:pt x="30" y="450"/>
                  </a:lnTo>
                  <a:lnTo>
                    <a:pt x="180" y="496"/>
                  </a:lnTo>
                  <a:lnTo>
                    <a:pt x="180" y="583"/>
                  </a:lnTo>
                  <a:lnTo>
                    <a:pt x="181" y="601"/>
                  </a:lnTo>
                  <a:lnTo>
                    <a:pt x="184" y="618"/>
                  </a:lnTo>
                  <a:lnTo>
                    <a:pt x="188" y="635"/>
                  </a:lnTo>
                  <a:lnTo>
                    <a:pt x="194" y="649"/>
                  </a:lnTo>
                  <a:lnTo>
                    <a:pt x="201" y="663"/>
                  </a:lnTo>
                  <a:lnTo>
                    <a:pt x="210" y="676"/>
                  </a:lnTo>
                  <a:lnTo>
                    <a:pt x="219" y="687"/>
                  </a:lnTo>
                  <a:lnTo>
                    <a:pt x="230" y="696"/>
                  </a:lnTo>
                  <a:lnTo>
                    <a:pt x="242" y="705"/>
                  </a:lnTo>
                  <a:lnTo>
                    <a:pt x="254" y="712"/>
                  </a:lnTo>
                  <a:lnTo>
                    <a:pt x="268" y="719"/>
                  </a:lnTo>
                  <a:lnTo>
                    <a:pt x="280" y="724"/>
                  </a:lnTo>
                  <a:lnTo>
                    <a:pt x="294" y="727"/>
                  </a:lnTo>
                  <a:lnTo>
                    <a:pt x="308" y="731"/>
                  </a:lnTo>
                  <a:lnTo>
                    <a:pt x="322" y="733"/>
                  </a:lnTo>
                  <a:lnTo>
                    <a:pt x="337" y="733"/>
                  </a:lnTo>
                  <a:lnTo>
                    <a:pt x="352" y="733"/>
                  </a:lnTo>
                  <a:lnTo>
                    <a:pt x="367" y="731"/>
                  </a:lnTo>
                  <a:lnTo>
                    <a:pt x="382" y="727"/>
                  </a:lnTo>
                  <a:lnTo>
                    <a:pt x="395" y="723"/>
                  </a:lnTo>
                  <a:lnTo>
                    <a:pt x="408" y="717"/>
                  </a:lnTo>
                  <a:lnTo>
                    <a:pt x="419" y="710"/>
                  </a:lnTo>
                  <a:lnTo>
                    <a:pt x="430" y="703"/>
                  </a:lnTo>
                  <a:lnTo>
                    <a:pt x="440" y="693"/>
                  </a:lnTo>
                  <a:lnTo>
                    <a:pt x="448" y="684"/>
                  </a:lnTo>
                  <a:lnTo>
                    <a:pt x="456" y="672"/>
                  </a:lnTo>
                  <a:lnTo>
                    <a:pt x="463" y="660"/>
                  </a:lnTo>
                  <a:lnTo>
                    <a:pt x="469" y="647"/>
                  </a:lnTo>
                  <a:lnTo>
                    <a:pt x="473" y="633"/>
                  </a:lnTo>
                  <a:lnTo>
                    <a:pt x="477" y="619"/>
                  </a:lnTo>
                  <a:lnTo>
                    <a:pt x="479" y="603"/>
                  </a:lnTo>
                  <a:lnTo>
                    <a:pt x="479" y="587"/>
                  </a:lnTo>
                  <a:lnTo>
                    <a:pt x="870" y="706"/>
                  </a:lnTo>
                  <a:lnTo>
                    <a:pt x="870" y="733"/>
                  </a:lnTo>
                  <a:lnTo>
                    <a:pt x="870" y="736"/>
                  </a:lnTo>
                  <a:lnTo>
                    <a:pt x="871" y="738"/>
                  </a:lnTo>
                  <a:lnTo>
                    <a:pt x="872" y="741"/>
                  </a:lnTo>
                  <a:lnTo>
                    <a:pt x="874" y="744"/>
                  </a:lnTo>
                  <a:lnTo>
                    <a:pt x="876" y="746"/>
                  </a:lnTo>
                  <a:lnTo>
                    <a:pt x="878" y="747"/>
                  </a:lnTo>
                  <a:lnTo>
                    <a:pt x="882" y="748"/>
                  </a:lnTo>
                  <a:lnTo>
                    <a:pt x="885" y="748"/>
                  </a:lnTo>
                  <a:lnTo>
                    <a:pt x="888" y="748"/>
                  </a:lnTo>
                  <a:lnTo>
                    <a:pt x="890" y="747"/>
                  </a:lnTo>
                  <a:lnTo>
                    <a:pt x="893" y="746"/>
                  </a:lnTo>
                  <a:lnTo>
                    <a:pt x="895" y="744"/>
                  </a:lnTo>
                  <a:lnTo>
                    <a:pt x="898" y="741"/>
                  </a:lnTo>
                  <a:lnTo>
                    <a:pt x="899" y="738"/>
                  </a:lnTo>
                  <a:lnTo>
                    <a:pt x="900" y="736"/>
                  </a:lnTo>
                  <a:lnTo>
                    <a:pt x="900" y="733"/>
                  </a:lnTo>
                  <a:lnTo>
                    <a:pt x="900" y="695"/>
                  </a:lnTo>
                  <a:lnTo>
                    <a:pt x="900" y="52"/>
                  </a:lnTo>
                  <a:lnTo>
                    <a:pt x="900" y="15"/>
                  </a:lnTo>
                  <a:lnTo>
                    <a:pt x="900" y="12"/>
                  </a:lnTo>
                  <a:lnTo>
                    <a:pt x="899" y="9"/>
                  </a:lnTo>
                  <a:lnTo>
                    <a:pt x="898" y="6"/>
                  </a:lnTo>
                  <a:lnTo>
                    <a:pt x="895" y="4"/>
                  </a:lnTo>
                  <a:lnTo>
                    <a:pt x="893" y="2"/>
                  </a:lnTo>
                  <a:lnTo>
                    <a:pt x="890" y="1"/>
                  </a:lnTo>
                  <a:lnTo>
                    <a:pt x="888" y="0"/>
                  </a:lnTo>
                  <a:lnTo>
                    <a:pt x="885" y="0"/>
                  </a:lnTo>
                  <a:close/>
                </a:path>
              </a:pathLst>
            </a:custGeom>
            <a:solidFill>
              <a:schemeClr val="bg1"/>
            </a:solidFill>
            <a:ln w="12700">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nvGrpSpPr>
            <p:cNvPr id="107" name="Group 94"/>
            <p:cNvGrpSpPr>
              <a:grpSpLocks noChangeAspect="1"/>
            </p:cNvGrpSpPr>
            <p:nvPr/>
          </p:nvGrpSpPr>
          <p:grpSpPr>
            <a:xfrm>
              <a:off x="6774410" y="3803159"/>
              <a:ext cx="505330" cy="505330"/>
              <a:chOff x="885825" y="1925638"/>
              <a:chExt cx="287338" cy="287338"/>
            </a:xfrm>
            <a:solidFill>
              <a:schemeClr val="bg1"/>
            </a:solidFill>
          </p:grpSpPr>
          <p:sp>
            <p:nvSpPr>
              <p:cNvPr id="108" name="Freeform 50"/>
              <p:cNvSpPr>
                <a:spLocks noEditPoints="1"/>
              </p:cNvSpPr>
              <p:nvPr/>
            </p:nvSpPr>
            <p:spPr bwMode="auto">
              <a:xfrm>
                <a:off x="885825" y="1925638"/>
                <a:ext cx="228600" cy="287338"/>
              </a:xfrm>
              <a:custGeom>
                <a:avLst/>
                <a:gdLst>
                  <a:gd name="T0" fmla="*/ 230 w 722"/>
                  <a:gd name="T1" fmla="*/ 221 h 905"/>
                  <a:gd name="T2" fmla="*/ 252 w 722"/>
                  <a:gd name="T3" fmla="*/ 167 h 905"/>
                  <a:gd name="T4" fmla="*/ 252 w 722"/>
                  <a:gd name="T5" fmla="*/ 105 h 905"/>
                  <a:gd name="T6" fmla="*/ 227 w 722"/>
                  <a:gd name="T7" fmla="*/ 52 h 905"/>
                  <a:gd name="T8" fmla="*/ 598 w 722"/>
                  <a:gd name="T9" fmla="*/ 30 h 905"/>
                  <a:gd name="T10" fmla="*/ 635 w 722"/>
                  <a:gd name="T11" fmla="*/ 43 h 905"/>
                  <a:gd name="T12" fmla="*/ 668 w 722"/>
                  <a:gd name="T13" fmla="*/ 70 h 905"/>
                  <a:gd name="T14" fmla="*/ 688 w 722"/>
                  <a:gd name="T15" fmla="*/ 106 h 905"/>
                  <a:gd name="T16" fmla="*/ 692 w 722"/>
                  <a:gd name="T17" fmla="*/ 145 h 905"/>
                  <a:gd name="T18" fmla="*/ 679 w 722"/>
                  <a:gd name="T19" fmla="*/ 184 h 905"/>
                  <a:gd name="T20" fmla="*/ 652 w 722"/>
                  <a:gd name="T21" fmla="*/ 216 h 905"/>
                  <a:gd name="T22" fmla="*/ 617 w 722"/>
                  <a:gd name="T23" fmla="*/ 236 h 905"/>
                  <a:gd name="T24" fmla="*/ 587 w 722"/>
                  <a:gd name="T25" fmla="*/ 241 h 905"/>
                  <a:gd name="T26" fmla="*/ 572 w 722"/>
                  <a:gd name="T27" fmla="*/ 271 h 905"/>
                  <a:gd name="T28" fmla="*/ 217 w 722"/>
                  <a:gd name="T29" fmla="*/ 181 h 905"/>
                  <a:gd name="T30" fmla="*/ 191 w 722"/>
                  <a:gd name="T31" fmla="*/ 220 h 905"/>
                  <a:gd name="T32" fmla="*/ 150 w 722"/>
                  <a:gd name="T33" fmla="*/ 240 h 905"/>
                  <a:gd name="T34" fmla="*/ 30 w 722"/>
                  <a:gd name="T35" fmla="*/ 125 h 905"/>
                  <a:gd name="T36" fmla="*/ 42 w 722"/>
                  <a:gd name="T37" fmla="*/ 86 h 905"/>
                  <a:gd name="T38" fmla="*/ 66 w 722"/>
                  <a:gd name="T39" fmla="*/ 55 h 905"/>
                  <a:gd name="T40" fmla="*/ 100 w 722"/>
                  <a:gd name="T41" fmla="*/ 35 h 905"/>
                  <a:gd name="T42" fmla="*/ 138 w 722"/>
                  <a:gd name="T43" fmla="*/ 30 h 905"/>
                  <a:gd name="T44" fmla="*/ 174 w 722"/>
                  <a:gd name="T45" fmla="*/ 43 h 905"/>
                  <a:gd name="T46" fmla="*/ 203 w 722"/>
                  <a:gd name="T47" fmla="*/ 69 h 905"/>
                  <a:gd name="T48" fmla="*/ 221 w 722"/>
                  <a:gd name="T49" fmla="*/ 105 h 905"/>
                  <a:gd name="T50" fmla="*/ 225 w 722"/>
                  <a:gd name="T51" fmla="*/ 143 h 905"/>
                  <a:gd name="T52" fmla="*/ 129 w 722"/>
                  <a:gd name="T53" fmla="*/ 152 h 905"/>
                  <a:gd name="T54" fmla="*/ 121 w 722"/>
                  <a:gd name="T55" fmla="*/ 160 h 905"/>
                  <a:gd name="T56" fmla="*/ 120 w 722"/>
                  <a:gd name="T57" fmla="*/ 604 h 905"/>
                  <a:gd name="T58" fmla="*/ 720 w 722"/>
                  <a:gd name="T59" fmla="*/ 110 h 905"/>
                  <a:gd name="T60" fmla="*/ 699 w 722"/>
                  <a:gd name="T61" fmla="*/ 62 h 905"/>
                  <a:gd name="T62" fmla="*/ 661 w 722"/>
                  <a:gd name="T63" fmla="*/ 24 h 905"/>
                  <a:gd name="T64" fmla="*/ 614 w 722"/>
                  <a:gd name="T65" fmla="*/ 3 h 905"/>
                  <a:gd name="T66" fmla="*/ 134 w 722"/>
                  <a:gd name="T67" fmla="*/ 0 h 905"/>
                  <a:gd name="T68" fmla="*/ 116 w 722"/>
                  <a:gd name="T69" fmla="*/ 1 h 905"/>
                  <a:gd name="T70" fmla="*/ 67 w 722"/>
                  <a:gd name="T71" fmla="*/ 16 h 905"/>
                  <a:gd name="T72" fmla="*/ 29 w 722"/>
                  <a:gd name="T73" fmla="*/ 50 h 905"/>
                  <a:gd name="T74" fmla="*/ 5 w 722"/>
                  <a:gd name="T75" fmla="*/ 96 h 905"/>
                  <a:gd name="T76" fmla="*/ 0 w 722"/>
                  <a:gd name="T77" fmla="*/ 619 h 905"/>
                  <a:gd name="T78" fmla="*/ 4 w 722"/>
                  <a:gd name="T79" fmla="*/ 629 h 905"/>
                  <a:gd name="T80" fmla="*/ 15 w 722"/>
                  <a:gd name="T81" fmla="*/ 634 h 905"/>
                  <a:gd name="T82" fmla="*/ 121 w 722"/>
                  <a:gd name="T83" fmla="*/ 895 h 905"/>
                  <a:gd name="T84" fmla="*/ 129 w 722"/>
                  <a:gd name="T85" fmla="*/ 904 h 905"/>
                  <a:gd name="T86" fmla="*/ 590 w 722"/>
                  <a:gd name="T87" fmla="*/ 905 h 905"/>
                  <a:gd name="T88" fmla="*/ 600 w 722"/>
                  <a:gd name="T89" fmla="*/ 898 h 905"/>
                  <a:gd name="T90" fmla="*/ 602 w 722"/>
                  <a:gd name="T91" fmla="*/ 270 h 905"/>
                  <a:gd name="T92" fmla="*/ 648 w 722"/>
                  <a:gd name="T93" fmla="*/ 255 h 905"/>
                  <a:gd name="T94" fmla="*/ 687 w 722"/>
                  <a:gd name="T95" fmla="*/ 225 h 905"/>
                  <a:gd name="T96" fmla="*/ 713 w 722"/>
                  <a:gd name="T97" fmla="*/ 183 h 905"/>
                  <a:gd name="T98" fmla="*/ 722 w 722"/>
                  <a:gd name="T99" fmla="*/ 136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2" h="905">
                    <a:moveTo>
                      <a:pt x="587" y="241"/>
                    </a:moveTo>
                    <a:lnTo>
                      <a:pt x="211" y="241"/>
                    </a:lnTo>
                    <a:lnTo>
                      <a:pt x="221" y="231"/>
                    </a:lnTo>
                    <a:lnTo>
                      <a:pt x="230" y="221"/>
                    </a:lnTo>
                    <a:lnTo>
                      <a:pt x="237" y="209"/>
                    </a:lnTo>
                    <a:lnTo>
                      <a:pt x="244" y="195"/>
                    </a:lnTo>
                    <a:lnTo>
                      <a:pt x="249" y="182"/>
                    </a:lnTo>
                    <a:lnTo>
                      <a:pt x="252" y="167"/>
                    </a:lnTo>
                    <a:lnTo>
                      <a:pt x="254" y="152"/>
                    </a:lnTo>
                    <a:lnTo>
                      <a:pt x="256" y="136"/>
                    </a:lnTo>
                    <a:lnTo>
                      <a:pt x="254" y="120"/>
                    </a:lnTo>
                    <a:lnTo>
                      <a:pt x="252" y="105"/>
                    </a:lnTo>
                    <a:lnTo>
                      <a:pt x="248" y="91"/>
                    </a:lnTo>
                    <a:lnTo>
                      <a:pt x="243" y="77"/>
                    </a:lnTo>
                    <a:lnTo>
                      <a:pt x="235" y="64"/>
                    </a:lnTo>
                    <a:lnTo>
                      <a:pt x="227" y="52"/>
                    </a:lnTo>
                    <a:lnTo>
                      <a:pt x="218" y="40"/>
                    </a:lnTo>
                    <a:lnTo>
                      <a:pt x="207" y="30"/>
                    </a:lnTo>
                    <a:lnTo>
                      <a:pt x="587" y="30"/>
                    </a:lnTo>
                    <a:lnTo>
                      <a:pt x="598" y="30"/>
                    </a:lnTo>
                    <a:lnTo>
                      <a:pt x="607" y="33"/>
                    </a:lnTo>
                    <a:lnTo>
                      <a:pt x="617" y="36"/>
                    </a:lnTo>
                    <a:lnTo>
                      <a:pt x="627" y="39"/>
                    </a:lnTo>
                    <a:lnTo>
                      <a:pt x="635" y="43"/>
                    </a:lnTo>
                    <a:lnTo>
                      <a:pt x="645" y="50"/>
                    </a:lnTo>
                    <a:lnTo>
                      <a:pt x="652" y="56"/>
                    </a:lnTo>
                    <a:lnTo>
                      <a:pt x="660" y="63"/>
                    </a:lnTo>
                    <a:lnTo>
                      <a:pt x="668" y="70"/>
                    </a:lnTo>
                    <a:lnTo>
                      <a:pt x="674" y="79"/>
                    </a:lnTo>
                    <a:lnTo>
                      <a:pt x="679" y="87"/>
                    </a:lnTo>
                    <a:lnTo>
                      <a:pt x="684" y="96"/>
                    </a:lnTo>
                    <a:lnTo>
                      <a:pt x="688" y="106"/>
                    </a:lnTo>
                    <a:lnTo>
                      <a:pt x="690" y="115"/>
                    </a:lnTo>
                    <a:lnTo>
                      <a:pt x="692" y="126"/>
                    </a:lnTo>
                    <a:lnTo>
                      <a:pt x="692" y="136"/>
                    </a:lnTo>
                    <a:lnTo>
                      <a:pt x="692" y="145"/>
                    </a:lnTo>
                    <a:lnTo>
                      <a:pt x="690" y="156"/>
                    </a:lnTo>
                    <a:lnTo>
                      <a:pt x="688" y="166"/>
                    </a:lnTo>
                    <a:lnTo>
                      <a:pt x="684" y="176"/>
                    </a:lnTo>
                    <a:lnTo>
                      <a:pt x="679" y="184"/>
                    </a:lnTo>
                    <a:lnTo>
                      <a:pt x="674" y="193"/>
                    </a:lnTo>
                    <a:lnTo>
                      <a:pt x="668" y="201"/>
                    </a:lnTo>
                    <a:lnTo>
                      <a:pt x="660" y="209"/>
                    </a:lnTo>
                    <a:lnTo>
                      <a:pt x="652" y="216"/>
                    </a:lnTo>
                    <a:lnTo>
                      <a:pt x="645" y="222"/>
                    </a:lnTo>
                    <a:lnTo>
                      <a:pt x="635" y="228"/>
                    </a:lnTo>
                    <a:lnTo>
                      <a:pt x="627" y="233"/>
                    </a:lnTo>
                    <a:lnTo>
                      <a:pt x="617" y="236"/>
                    </a:lnTo>
                    <a:lnTo>
                      <a:pt x="607" y="239"/>
                    </a:lnTo>
                    <a:lnTo>
                      <a:pt x="598" y="241"/>
                    </a:lnTo>
                    <a:lnTo>
                      <a:pt x="587" y="241"/>
                    </a:lnTo>
                    <a:lnTo>
                      <a:pt x="587" y="241"/>
                    </a:lnTo>
                    <a:close/>
                    <a:moveTo>
                      <a:pt x="572" y="874"/>
                    </a:moveTo>
                    <a:lnTo>
                      <a:pt x="150" y="874"/>
                    </a:lnTo>
                    <a:lnTo>
                      <a:pt x="150" y="271"/>
                    </a:lnTo>
                    <a:lnTo>
                      <a:pt x="572" y="271"/>
                    </a:lnTo>
                    <a:lnTo>
                      <a:pt x="572" y="874"/>
                    </a:lnTo>
                    <a:close/>
                    <a:moveTo>
                      <a:pt x="150" y="240"/>
                    </a:moveTo>
                    <a:lnTo>
                      <a:pt x="150" y="181"/>
                    </a:lnTo>
                    <a:lnTo>
                      <a:pt x="217" y="181"/>
                    </a:lnTo>
                    <a:lnTo>
                      <a:pt x="211" y="192"/>
                    </a:lnTo>
                    <a:lnTo>
                      <a:pt x="206" y="201"/>
                    </a:lnTo>
                    <a:lnTo>
                      <a:pt x="199" y="211"/>
                    </a:lnTo>
                    <a:lnTo>
                      <a:pt x="191" y="220"/>
                    </a:lnTo>
                    <a:lnTo>
                      <a:pt x="182" y="226"/>
                    </a:lnTo>
                    <a:lnTo>
                      <a:pt x="172" y="233"/>
                    </a:lnTo>
                    <a:lnTo>
                      <a:pt x="161" y="237"/>
                    </a:lnTo>
                    <a:lnTo>
                      <a:pt x="150" y="240"/>
                    </a:lnTo>
                    <a:lnTo>
                      <a:pt x="150" y="240"/>
                    </a:lnTo>
                    <a:close/>
                    <a:moveTo>
                      <a:pt x="30" y="604"/>
                    </a:moveTo>
                    <a:lnTo>
                      <a:pt x="30" y="136"/>
                    </a:lnTo>
                    <a:lnTo>
                      <a:pt x="30" y="125"/>
                    </a:lnTo>
                    <a:lnTo>
                      <a:pt x="32" y="115"/>
                    </a:lnTo>
                    <a:lnTo>
                      <a:pt x="34" y="105"/>
                    </a:lnTo>
                    <a:lnTo>
                      <a:pt x="37" y="96"/>
                    </a:lnTo>
                    <a:lnTo>
                      <a:pt x="42" y="86"/>
                    </a:lnTo>
                    <a:lnTo>
                      <a:pt x="47" y="78"/>
                    </a:lnTo>
                    <a:lnTo>
                      <a:pt x="52" y="69"/>
                    </a:lnTo>
                    <a:lnTo>
                      <a:pt x="59" y="62"/>
                    </a:lnTo>
                    <a:lnTo>
                      <a:pt x="66" y="55"/>
                    </a:lnTo>
                    <a:lnTo>
                      <a:pt x="74" y="49"/>
                    </a:lnTo>
                    <a:lnTo>
                      <a:pt x="82" y="43"/>
                    </a:lnTo>
                    <a:lnTo>
                      <a:pt x="91" y="39"/>
                    </a:lnTo>
                    <a:lnTo>
                      <a:pt x="100" y="35"/>
                    </a:lnTo>
                    <a:lnTo>
                      <a:pt x="109" y="33"/>
                    </a:lnTo>
                    <a:lnTo>
                      <a:pt x="119" y="30"/>
                    </a:lnTo>
                    <a:lnTo>
                      <a:pt x="129" y="30"/>
                    </a:lnTo>
                    <a:lnTo>
                      <a:pt x="138" y="30"/>
                    </a:lnTo>
                    <a:lnTo>
                      <a:pt x="148" y="33"/>
                    </a:lnTo>
                    <a:lnTo>
                      <a:pt x="157" y="35"/>
                    </a:lnTo>
                    <a:lnTo>
                      <a:pt x="165" y="39"/>
                    </a:lnTo>
                    <a:lnTo>
                      <a:pt x="174" y="43"/>
                    </a:lnTo>
                    <a:lnTo>
                      <a:pt x="182" y="49"/>
                    </a:lnTo>
                    <a:lnTo>
                      <a:pt x="190" y="55"/>
                    </a:lnTo>
                    <a:lnTo>
                      <a:pt x="196" y="62"/>
                    </a:lnTo>
                    <a:lnTo>
                      <a:pt x="203" y="69"/>
                    </a:lnTo>
                    <a:lnTo>
                      <a:pt x="208" y="78"/>
                    </a:lnTo>
                    <a:lnTo>
                      <a:pt x="214" y="86"/>
                    </a:lnTo>
                    <a:lnTo>
                      <a:pt x="218" y="95"/>
                    </a:lnTo>
                    <a:lnTo>
                      <a:pt x="221" y="105"/>
                    </a:lnTo>
                    <a:lnTo>
                      <a:pt x="223" y="115"/>
                    </a:lnTo>
                    <a:lnTo>
                      <a:pt x="224" y="125"/>
                    </a:lnTo>
                    <a:lnTo>
                      <a:pt x="225" y="136"/>
                    </a:lnTo>
                    <a:lnTo>
                      <a:pt x="225" y="143"/>
                    </a:lnTo>
                    <a:lnTo>
                      <a:pt x="224" y="151"/>
                    </a:lnTo>
                    <a:lnTo>
                      <a:pt x="135" y="151"/>
                    </a:lnTo>
                    <a:lnTo>
                      <a:pt x="132" y="151"/>
                    </a:lnTo>
                    <a:lnTo>
                      <a:pt x="129" y="152"/>
                    </a:lnTo>
                    <a:lnTo>
                      <a:pt x="126" y="153"/>
                    </a:lnTo>
                    <a:lnTo>
                      <a:pt x="124" y="155"/>
                    </a:lnTo>
                    <a:lnTo>
                      <a:pt x="122" y="157"/>
                    </a:lnTo>
                    <a:lnTo>
                      <a:pt x="121" y="160"/>
                    </a:lnTo>
                    <a:lnTo>
                      <a:pt x="120" y="163"/>
                    </a:lnTo>
                    <a:lnTo>
                      <a:pt x="120" y="166"/>
                    </a:lnTo>
                    <a:lnTo>
                      <a:pt x="120" y="256"/>
                    </a:lnTo>
                    <a:lnTo>
                      <a:pt x="120" y="604"/>
                    </a:lnTo>
                    <a:lnTo>
                      <a:pt x="30" y="604"/>
                    </a:lnTo>
                    <a:close/>
                    <a:moveTo>
                      <a:pt x="722" y="136"/>
                    </a:moveTo>
                    <a:lnTo>
                      <a:pt x="722" y="123"/>
                    </a:lnTo>
                    <a:lnTo>
                      <a:pt x="720" y="110"/>
                    </a:lnTo>
                    <a:lnTo>
                      <a:pt x="717" y="97"/>
                    </a:lnTo>
                    <a:lnTo>
                      <a:pt x="712" y="84"/>
                    </a:lnTo>
                    <a:lnTo>
                      <a:pt x="706" y="72"/>
                    </a:lnTo>
                    <a:lnTo>
                      <a:pt x="699" y="62"/>
                    </a:lnTo>
                    <a:lnTo>
                      <a:pt x="691" y="51"/>
                    </a:lnTo>
                    <a:lnTo>
                      <a:pt x="682" y="41"/>
                    </a:lnTo>
                    <a:lnTo>
                      <a:pt x="672" y="33"/>
                    </a:lnTo>
                    <a:lnTo>
                      <a:pt x="661" y="24"/>
                    </a:lnTo>
                    <a:lnTo>
                      <a:pt x="650" y="17"/>
                    </a:lnTo>
                    <a:lnTo>
                      <a:pt x="638" y="11"/>
                    </a:lnTo>
                    <a:lnTo>
                      <a:pt x="626" y="7"/>
                    </a:lnTo>
                    <a:lnTo>
                      <a:pt x="614" y="3"/>
                    </a:lnTo>
                    <a:lnTo>
                      <a:pt x="601" y="1"/>
                    </a:lnTo>
                    <a:lnTo>
                      <a:pt x="587" y="0"/>
                    </a:lnTo>
                    <a:lnTo>
                      <a:pt x="135" y="0"/>
                    </a:lnTo>
                    <a:lnTo>
                      <a:pt x="134" y="0"/>
                    </a:lnTo>
                    <a:lnTo>
                      <a:pt x="133" y="0"/>
                    </a:lnTo>
                    <a:lnTo>
                      <a:pt x="131" y="0"/>
                    </a:lnTo>
                    <a:lnTo>
                      <a:pt x="129" y="0"/>
                    </a:lnTo>
                    <a:lnTo>
                      <a:pt x="116" y="1"/>
                    </a:lnTo>
                    <a:lnTo>
                      <a:pt x="103" y="2"/>
                    </a:lnTo>
                    <a:lnTo>
                      <a:pt x="90" y="7"/>
                    </a:lnTo>
                    <a:lnTo>
                      <a:pt x="78" y="11"/>
                    </a:lnTo>
                    <a:lnTo>
                      <a:pt x="67" y="16"/>
                    </a:lnTo>
                    <a:lnTo>
                      <a:pt x="57" y="24"/>
                    </a:lnTo>
                    <a:lnTo>
                      <a:pt x="47" y="31"/>
                    </a:lnTo>
                    <a:lnTo>
                      <a:pt x="37" y="40"/>
                    </a:lnTo>
                    <a:lnTo>
                      <a:pt x="29" y="50"/>
                    </a:lnTo>
                    <a:lnTo>
                      <a:pt x="21" y="60"/>
                    </a:lnTo>
                    <a:lnTo>
                      <a:pt x="15" y="71"/>
                    </a:lnTo>
                    <a:lnTo>
                      <a:pt x="9" y="83"/>
                    </a:lnTo>
                    <a:lnTo>
                      <a:pt x="5" y="96"/>
                    </a:lnTo>
                    <a:lnTo>
                      <a:pt x="2" y="109"/>
                    </a:lnTo>
                    <a:lnTo>
                      <a:pt x="0" y="122"/>
                    </a:lnTo>
                    <a:lnTo>
                      <a:pt x="0" y="136"/>
                    </a:lnTo>
                    <a:lnTo>
                      <a:pt x="0" y="619"/>
                    </a:lnTo>
                    <a:lnTo>
                      <a:pt x="0" y="621"/>
                    </a:lnTo>
                    <a:lnTo>
                      <a:pt x="1" y="624"/>
                    </a:lnTo>
                    <a:lnTo>
                      <a:pt x="2" y="626"/>
                    </a:lnTo>
                    <a:lnTo>
                      <a:pt x="4" y="629"/>
                    </a:lnTo>
                    <a:lnTo>
                      <a:pt x="6" y="630"/>
                    </a:lnTo>
                    <a:lnTo>
                      <a:pt x="8" y="633"/>
                    </a:lnTo>
                    <a:lnTo>
                      <a:pt x="11" y="633"/>
                    </a:lnTo>
                    <a:lnTo>
                      <a:pt x="15" y="634"/>
                    </a:lnTo>
                    <a:lnTo>
                      <a:pt x="120" y="634"/>
                    </a:lnTo>
                    <a:lnTo>
                      <a:pt x="120" y="890"/>
                    </a:lnTo>
                    <a:lnTo>
                      <a:pt x="120" y="893"/>
                    </a:lnTo>
                    <a:lnTo>
                      <a:pt x="121" y="895"/>
                    </a:lnTo>
                    <a:lnTo>
                      <a:pt x="122" y="898"/>
                    </a:lnTo>
                    <a:lnTo>
                      <a:pt x="124" y="900"/>
                    </a:lnTo>
                    <a:lnTo>
                      <a:pt x="126" y="902"/>
                    </a:lnTo>
                    <a:lnTo>
                      <a:pt x="129" y="904"/>
                    </a:lnTo>
                    <a:lnTo>
                      <a:pt x="132" y="905"/>
                    </a:lnTo>
                    <a:lnTo>
                      <a:pt x="135" y="905"/>
                    </a:lnTo>
                    <a:lnTo>
                      <a:pt x="587" y="905"/>
                    </a:lnTo>
                    <a:lnTo>
                      <a:pt x="590" y="905"/>
                    </a:lnTo>
                    <a:lnTo>
                      <a:pt x="593" y="904"/>
                    </a:lnTo>
                    <a:lnTo>
                      <a:pt x="595" y="902"/>
                    </a:lnTo>
                    <a:lnTo>
                      <a:pt x="598" y="900"/>
                    </a:lnTo>
                    <a:lnTo>
                      <a:pt x="600" y="898"/>
                    </a:lnTo>
                    <a:lnTo>
                      <a:pt x="601" y="895"/>
                    </a:lnTo>
                    <a:lnTo>
                      <a:pt x="602" y="893"/>
                    </a:lnTo>
                    <a:lnTo>
                      <a:pt x="602" y="890"/>
                    </a:lnTo>
                    <a:lnTo>
                      <a:pt x="602" y="270"/>
                    </a:lnTo>
                    <a:lnTo>
                      <a:pt x="615" y="268"/>
                    </a:lnTo>
                    <a:lnTo>
                      <a:pt x="626" y="265"/>
                    </a:lnTo>
                    <a:lnTo>
                      <a:pt x="637" y="260"/>
                    </a:lnTo>
                    <a:lnTo>
                      <a:pt x="648" y="255"/>
                    </a:lnTo>
                    <a:lnTo>
                      <a:pt x="659" y="249"/>
                    </a:lnTo>
                    <a:lnTo>
                      <a:pt x="669" y="241"/>
                    </a:lnTo>
                    <a:lnTo>
                      <a:pt x="678" y="234"/>
                    </a:lnTo>
                    <a:lnTo>
                      <a:pt x="687" y="225"/>
                    </a:lnTo>
                    <a:lnTo>
                      <a:pt x="694" y="215"/>
                    </a:lnTo>
                    <a:lnTo>
                      <a:pt x="702" y="206"/>
                    </a:lnTo>
                    <a:lnTo>
                      <a:pt x="708" y="195"/>
                    </a:lnTo>
                    <a:lnTo>
                      <a:pt x="713" y="183"/>
                    </a:lnTo>
                    <a:lnTo>
                      <a:pt x="717" y="172"/>
                    </a:lnTo>
                    <a:lnTo>
                      <a:pt x="720" y="160"/>
                    </a:lnTo>
                    <a:lnTo>
                      <a:pt x="722" y="148"/>
                    </a:lnTo>
                    <a:lnTo>
                      <a:pt x="722" y="136"/>
                    </a:lnTo>
                    <a:lnTo>
                      <a:pt x="722" y="136"/>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51"/>
              <p:cNvSpPr>
                <a:spLocks/>
              </p:cNvSpPr>
              <p:nvPr/>
            </p:nvSpPr>
            <p:spPr bwMode="auto">
              <a:xfrm>
                <a:off x="995363" y="2051050"/>
                <a:ext cx="57150" cy="9525"/>
              </a:xfrm>
              <a:custGeom>
                <a:avLst/>
                <a:gdLst>
                  <a:gd name="T0" fmla="*/ 15 w 181"/>
                  <a:gd name="T1" fmla="*/ 30 h 30"/>
                  <a:gd name="T2" fmla="*/ 166 w 181"/>
                  <a:gd name="T3" fmla="*/ 30 h 30"/>
                  <a:gd name="T4" fmla="*/ 169 w 181"/>
                  <a:gd name="T5" fmla="*/ 30 h 30"/>
                  <a:gd name="T6" fmla="*/ 172 w 181"/>
                  <a:gd name="T7" fmla="*/ 29 h 30"/>
                  <a:gd name="T8" fmla="*/ 174 w 181"/>
                  <a:gd name="T9" fmla="*/ 28 h 30"/>
                  <a:gd name="T10" fmla="*/ 176 w 181"/>
                  <a:gd name="T11" fmla="*/ 25 h 30"/>
                  <a:gd name="T12" fmla="*/ 178 w 181"/>
                  <a:gd name="T13" fmla="*/ 23 h 30"/>
                  <a:gd name="T14" fmla="*/ 180 w 181"/>
                  <a:gd name="T15" fmla="*/ 21 h 30"/>
                  <a:gd name="T16" fmla="*/ 181 w 181"/>
                  <a:gd name="T17" fmla="*/ 18 h 30"/>
                  <a:gd name="T18" fmla="*/ 181 w 181"/>
                  <a:gd name="T19" fmla="*/ 15 h 30"/>
                  <a:gd name="T20" fmla="*/ 181 w 181"/>
                  <a:gd name="T21" fmla="*/ 13 h 30"/>
                  <a:gd name="T22" fmla="*/ 180 w 181"/>
                  <a:gd name="T23" fmla="*/ 9 h 30"/>
                  <a:gd name="T24" fmla="*/ 178 w 181"/>
                  <a:gd name="T25" fmla="*/ 7 h 30"/>
                  <a:gd name="T26" fmla="*/ 176 w 181"/>
                  <a:gd name="T27" fmla="*/ 4 h 30"/>
                  <a:gd name="T28" fmla="*/ 174 w 181"/>
                  <a:gd name="T29" fmla="*/ 3 h 30"/>
                  <a:gd name="T30" fmla="*/ 172 w 181"/>
                  <a:gd name="T31" fmla="*/ 1 h 30"/>
                  <a:gd name="T32" fmla="*/ 169 w 181"/>
                  <a:gd name="T33" fmla="*/ 1 h 30"/>
                  <a:gd name="T34" fmla="*/ 166 w 181"/>
                  <a:gd name="T35" fmla="*/ 0 h 30"/>
                  <a:gd name="T36" fmla="*/ 15 w 181"/>
                  <a:gd name="T37" fmla="*/ 0 h 30"/>
                  <a:gd name="T38" fmla="*/ 12 w 181"/>
                  <a:gd name="T39" fmla="*/ 1 h 30"/>
                  <a:gd name="T40" fmla="*/ 10 w 181"/>
                  <a:gd name="T41" fmla="*/ 1 h 30"/>
                  <a:gd name="T42" fmla="*/ 6 w 181"/>
                  <a:gd name="T43" fmla="*/ 3 h 30"/>
                  <a:gd name="T44" fmla="*/ 4 w 181"/>
                  <a:gd name="T45" fmla="*/ 4 h 30"/>
                  <a:gd name="T46" fmla="*/ 2 w 181"/>
                  <a:gd name="T47" fmla="*/ 7 h 30"/>
                  <a:gd name="T48" fmla="*/ 1 w 181"/>
                  <a:gd name="T49" fmla="*/ 9 h 30"/>
                  <a:gd name="T50" fmla="*/ 0 w 181"/>
                  <a:gd name="T51" fmla="*/ 13 h 30"/>
                  <a:gd name="T52" fmla="*/ 0 w 181"/>
                  <a:gd name="T53" fmla="*/ 15 h 30"/>
                  <a:gd name="T54" fmla="*/ 0 w 181"/>
                  <a:gd name="T55" fmla="*/ 18 h 30"/>
                  <a:gd name="T56" fmla="*/ 1 w 181"/>
                  <a:gd name="T57" fmla="*/ 21 h 30"/>
                  <a:gd name="T58" fmla="*/ 2 w 181"/>
                  <a:gd name="T59" fmla="*/ 23 h 30"/>
                  <a:gd name="T60" fmla="*/ 4 w 181"/>
                  <a:gd name="T61" fmla="*/ 25 h 30"/>
                  <a:gd name="T62" fmla="*/ 6 w 181"/>
                  <a:gd name="T63" fmla="*/ 28 h 30"/>
                  <a:gd name="T64" fmla="*/ 10 w 181"/>
                  <a:gd name="T65" fmla="*/ 29 h 30"/>
                  <a:gd name="T66" fmla="*/ 12 w 181"/>
                  <a:gd name="T67" fmla="*/ 30 h 30"/>
                  <a:gd name="T68" fmla="*/ 15 w 181"/>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0">
                    <a:moveTo>
                      <a:pt x="15" y="30"/>
                    </a:moveTo>
                    <a:lnTo>
                      <a:pt x="166" y="30"/>
                    </a:lnTo>
                    <a:lnTo>
                      <a:pt x="169" y="30"/>
                    </a:lnTo>
                    <a:lnTo>
                      <a:pt x="172" y="29"/>
                    </a:lnTo>
                    <a:lnTo>
                      <a:pt x="174" y="28"/>
                    </a:lnTo>
                    <a:lnTo>
                      <a:pt x="176" y="25"/>
                    </a:lnTo>
                    <a:lnTo>
                      <a:pt x="178" y="23"/>
                    </a:lnTo>
                    <a:lnTo>
                      <a:pt x="180" y="21"/>
                    </a:lnTo>
                    <a:lnTo>
                      <a:pt x="181" y="18"/>
                    </a:lnTo>
                    <a:lnTo>
                      <a:pt x="181" y="15"/>
                    </a:lnTo>
                    <a:lnTo>
                      <a:pt x="181" y="13"/>
                    </a:lnTo>
                    <a:lnTo>
                      <a:pt x="180" y="9"/>
                    </a:lnTo>
                    <a:lnTo>
                      <a:pt x="178" y="7"/>
                    </a:lnTo>
                    <a:lnTo>
                      <a:pt x="176" y="4"/>
                    </a:lnTo>
                    <a:lnTo>
                      <a:pt x="174" y="3"/>
                    </a:lnTo>
                    <a:lnTo>
                      <a:pt x="172" y="1"/>
                    </a:lnTo>
                    <a:lnTo>
                      <a:pt x="169" y="1"/>
                    </a:lnTo>
                    <a:lnTo>
                      <a:pt x="166" y="0"/>
                    </a:lnTo>
                    <a:lnTo>
                      <a:pt x="15" y="0"/>
                    </a:lnTo>
                    <a:lnTo>
                      <a:pt x="12" y="1"/>
                    </a:lnTo>
                    <a:lnTo>
                      <a:pt x="10" y="1"/>
                    </a:lnTo>
                    <a:lnTo>
                      <a:pt x="6" y="3"/>
                    </a:lnTo>
                    <a:lnTo>
                      <a:pt x="4" y="4"/>
                    </a:lnTo>
                    <a:lnTo>
                      <a:pt x="2" y="7"/>
                    </a:lnTo>
                    <a:lnTo>
                      <a:pt x="1" y="9"/>
                    </a:lnTo>
                    <a:lnTo>
                      <a:pt x="0" y="13"/>
                    </a:lnTo>
                    <a:lnTo>
                      <a:pt x="0" y="15"/>
                    </a:lnTo>
                    <a:lnTo>
                      <a:pt x="0" y="18"/>
                    </a:lnTo>
                    <a:lnTo>
                      <a:pt x="1" y="21"/>
                    </a:lnTo>
                    <a:lnTo>
                      <a:pt x="2" y="23"/>
                    </a:lnTo>
                    <a:lnTo>
                      <a:pt x="4" y="25"/>
                    </a:lnTo>
                    <a:lnTo>
                      <a:pt x="6" y="28"/>
                    </a:lnTo>
                    <a:lnTo>
                      <a:pt x="10" y="29"/>
                    </a:lnTo>
                    <a:lnTo>
                      <a:pt x="12" y="30"/>
                    </a:lnTo>
                    <a:lnTo>
                      <a:pt x="15" y="3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52"/>
              <p:cNvSpPr>
                <a:spLocks/>
              </p:cNvSpPr>
              <p:nvPr/>
            </p:nvSpPr>
            <p:spPr bwMode="auto">
              <a:xfrm>
                <a:off x="995363" y="2098675"/>
                <a:ext cx="57150" cy="9525"/>
              </a:xfrm>
              <a:custGeom>
                <a:avLst/>
                <a:gdLst>
                  <a:gd name="T0" fmla="*/ 15 w 181"/>
                  <a:gd name="T1" fmla="*/ 31 h 31"/>
                  <a:gd name="T2" fmla="*/ 166 w 181"/>
                  <a:gd name="T3" fmla="*/ 31 h 31"/>
                  <a:gd name="T4" fmla="*/ 169 w 181"/>
                  <a:gd name="T5" fmla="*/ 30 h 31"/>
                  <a:gd name="T6" fmla="*/ 172 w 181"/>
                  <a:gd name="T7" fmla="*/ 30 h 31"/>
                  <a:gd name="T8" fmla="*/ 174 w 181"/>
                  <a:gd name="T9" fmla="*/ 28 h 31"/>
                  <a:gd name="T10" fmla="*/ 176 w 181"/>
                  <a:gd name="T11" fmla="*/ 27 h 31"/>
                  <a:gd name="T12" fmla="*/ 178 w 181"/>
                  <a:gd name="T13" fmla="*/ 24 h 31"/>
                  <a:gd name="T14" fmla="*/ 180 w 181"/>
                  <a:gd name="T15" fmla="*/ 22 h 31"/>
                  <a:gd name="T16" fmla="*/ 181 w 181"/>
                  <a:gd name="T17" fmla="*/ 19 h 31"/>
                  <a:gd name="T18" fmla="*/ 181 w 181"/>
                  <a:gd name="T19" fmla="*/ 16 h 31"/>
                  <a:gd name="T20" fmla="*/ 181 w 181"/>
                  <a:gd name="T21" fmla="*/ 13 h 31"/>
                  <a:gd name="T22" fmla="*/ 180 w 181"/>
                  <a:gd name="T23" fmla="*/ 10 h 31"/>
                  <a:gd name="T24" fmla="*/ 178 w 181"/>
                  <a:gd name="T25" fmla="*/ 8 h 31"/>
                  <a:gd name="T26" fmla="*/ 176 w 181"/>
                  <a:gd name="T27" fmla="*/ 6 h 31"/>
                  <a:gd name="T28" fmla="*/ 174 w 181"/>
                  <a:gd name="T29" fmla="*/ 3 h 31"/>
                  <a:gd name="T30" fmla="*/ 172 w 181"/>
                  <a:gd name="T31" fmla="*/ 2 h 31"/>
                  <a:gd name="T32" fmla="*/ 169 w 181"/>
                  <a:gd name="T33" fmla="*/ 1 h 31"/>
                  <a:gd name="T34" fmla="*/ 166 w 181"/>
                  <a:gd name="T35" fmla="*/ 1 h 31"/>
                  <a:gd name="T36" fmla="*/ 15 w 181"/>
                  <a:gd name="T37" fmla="*/ 0 h 31"/>
                  <a:gd name="T38" fmla="*/ 12 w 181"/>
                  <a:gd name="T39" fmla="*/ 1 h 31"/>
                  <a:gd name="T40" fmla="*/ 10 w 181"/>
                  <a:gd name="T41" fmla="*/ 2 h 31"/>
                  <a:gd name="T42" fmla="*/ 6 w 181"/>
                  <a:gd name="T43" fmla="*/ 3 h 31"/>
                  <a:gd name="T44" fmla="*/ 4 w 181"/>
                  <a:gd name="T45" fmla="*/ 6 h 31"/>
                  <a:gd name="T46" fmla="*/ 2 w 181"/>
                  <a:gd name="T47" fmla="*/ 8 h 31"/>
                  <a:gd name="T48" fmla="*/ 1 w 181"/>
                  <a:gd name="T49" fmla="*/ 10 h 31"/>
                  <a:gd name="T50" fmla="*/ 0 w 181"/>
                  <a:gd name="T51" fmla="*/ 13 h 31"/>
                  <a:gd name="T52" fmla="*/ 0 w 181"/>
                  <a:gd name="T53" fmla="*/ 16 h 31"/>
                  <a:gd name="T54" fmla="*/ 0 w 181"/>
                  <a:gd name="T55" fmla="*/ 19 h 31"/>
                  <a:gd name="T56" fmla="*/ 1 w 181"/>
                  <a:gd name="T57" fmla="*/ 22 h 31"/>
                  <a:gd name="T58" fmla="*/ 2 w 181"/>
                  <a:gd name="T59" fmla="*/ 24 h 31"/>
                  <a:gd name="T60" fmla="*/ 4 w 181"/>
                  <a:gd name="T61" fmla="*/ 27 h 31"/>
                  <a:gd name="T62" fmla="*/ 6 w 181"/>
                  <a:gd name="T63" fmla="*/ 28 h 31"/>
                  <a:gd name="T64" fmla="*/ 10 w 181"/>
                  <a:gd name="T65" fmla="*/ 30 h 31"/>
                  <a:gd name="T66" fmla="*/ 12 w 181"/>
                  <a:gd name="T67" fmla="*/ 30 h 31"/>
                  <a:gd name="T68" fmla="*/ 15 w 181"/>
                  <a:gd name="T6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1">
                    <a:moveTo>
                      <a:pt x="15" y="31"/>
                    </a:moveTo>
                    <a:lnTo>
                      <a:pt x="166" y="31"/>
                    </a:lnTo>
                    <a:lnTo>
                      <a:pt x="169" y="30"/>
                    </a:lnTo>
                    <a:lnTo>
                      <a:pt x="172" y="30"/>
                    </a:lnTo>
                    <a:lnTo>
                      <a:pt x="174" y="28"/>
                    </a:lnTo>
                    <a:lnTo>
                      <a:pt x="176" y="27"/>
                    </a:lnTo>
                    <a:lnTo>
                      <a:pt x="178" y="24"/>
                    </a:lnTo>
                    <a:lnTo>
                      <a:pt x="180" y="22"/>
                    </a:lnTo>
                    <a:lnTo>
                      <a:pt x="181" y="19"/>
                    </a:lnTo>
                    <a:lnTo>
                      <a:pt x="181" y="16"/>
                    </a:lnTo>
                    <a:lnTo>
                      <a:pt x="181" y="13"/>
                    </a:lnTo>
                    <a:lnTo>
                      <a:pt x="180" y="10"/>
                    </a:lnTo>
                    <a:lnTo>
                      <a:pt x="178" y="8"/>
                    </a:lnTo>
                    <a:lnTo>
                      <a:pt x="176" y="6"/>
                    </a:lnTo>
                    <a:lnTo>
                      <a:pt x="174" y="3"/>
                    </a:lnTo>
                    <a:lnTo>
                      <a:pt x="172" y="2"/>
                    </a:lnTo>
                    <a:lnTo>
                      <a:pt x="169" y="1"/>
                    </a:lnTo>
                    <a:lnTo>
                      <a:pt x="166" y="1"/>
                    </a:lnTo>
                    <a:lnTo>
                      <a:pt x="15" y="0"/>
                    </a:lnTo>
                    <a:lnTo>
                      <a:pt x="12" y="1"/>
                    </a:lnTo>
                    <a:lnTo>
                      <a:pt x="10" y="2"/>
                    </a:lnTo>
                    <a:lnTo>
                      <a:pt x="6" y="3"/>
                    </a:lnTo>
                    <a:lnTo>
                      <a:pt x="4" y="6"/>
                    </a:lnTo>
                    <a:lnTo>
                      <a:pt x="2" y="8"/>
                    </a:lnTo>
                    <a:lnTo>
                      <a:pt x="1" y="10"/>
                    </a:lnTo>
                    <a:lnTo>
                      <a:pt x="0" y="13"/>
                    </a:lnTo>
                    <a:lnTo>
                      <a:pt x="0" y="16"/>
                    </a:lnTo>
                    <a:lnTo>
                      <a:pt x="0" y="19"/>
                    </a:lnTo>
                    <a:lnTo>
                      <a:pt x="1" y="22"/>
                    </a:lnTo>
                    <a:lnTo>
                      <a:pt x="2" y="24"/>
                    </a:lnTo>
                    <a:lnTo>
                      <a:pt x="4" y="27"/>
                    </a:lnTo>
                    <a:lnTo>
                      <a:pt x="6" y="28"/>
                    </a:lnTo>
                    <a:lnTo>
                      <a:pt x="10" y="30"/>
                    </a:lnTo>
                    <a:lnTo>
                      <a:pt x="12" y="30"/>
                    </a:lnTo>
                    <a:lnTo>
                      <a:pt x="15" y="31"/>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53"/>
              <p:cNvSpPr>
                <a:spLocks/>
              </p:cNvSpPr>
              <p:nvPr/>
            </p:nvSpPr>
            <p:spPr bwMode="auto">
              <a:xfrm>
                <a:off x="995363" y="2146300"/>
                <a:ext cx="57150" cy="9525"/>
              </a:xfrm>
              <a:custGeom>
                <a:avLst/>
                <a:gdLst>
                  <a:gd name="T0" fmla="*/ 15 w 181"/>
                  <a:gd name="T1" fmla="*/ 30 h 30"/>
                  <a:gd name="T2" fmla="*/ 166 w 181"/>
                  <a:gd name="T3" fmla="*/ 30 h 30"/>
                  <a:gd name="T4" fmla="*/ 169 w 181"/>
                  <a:gd name="T5" fmla="*/ 30 h 30"/>
                  <a:gd name="T6" fmla="*/ 172 w 181"/>
                  <a:gd name="T7" fmla="*/ 29 h 30"/>
                  <a:gd name="T8" fmla="*/ 174 w 181"/>
                  <a:gd name="T9" fmla="*/ 27 h 30"/>
                  <a:gd name="T10" fmla="*/ 176 w 181"/>
                  <a:gd name="T11" fmla="*/ 26 h 30"/>
                  <a:gd name="T12" fmla="*/ 178 w 181"/>
                  <a:gd name="T13" fmla="*/ 23 h 30"/>
                  <a:gd name="T14" fmla="*/ 180 w 181"/>
                  <a:gd name="T15" fmla="*/ 20 h 30"/>
                  <a:gd name="T16" fmla="*/ 181 w 181"/>
                  <a:gd name="T17" fmla="*/ 18 h 30"/>
                  <a:gd name="T18" fmla="*/ 181 w 181"/>
                  <a:gd name="T19" fmla="*/ 15 h 30"/>
                  <a:gd name="T20" fmla="*/ 181 w 181"/>
                  <a:gd name="T21" fmla="*/ 12 h 30"/>
                  <a:gd name="T22" fmla="*/ 180 w 181"/>
                  <a:gd name="T23" fmla="*/ 8 h 30"/>
                  <a:gd name="T24" fmla="*/ 178 w 181"/>
                  <a:gd name="T25" fmla="*/ 6 h 30"/>
                  <a:gd name="T26" fmla="*/ 176 w 181"/>
                  <a:gd name="T27" fmla="*/ 4 h 30"/>
                  <a:gd name="T28" fmla="*/ 174 w 181"/>
                  <a:gd name="T29" fmla="*/ 2 h 30"/>
                  <a:gd name="T30" fmla="*/ 172 w 181"/>
                  <a:gd name="T31" fmla="*/ 1 h 30"/>
                  <a:gd name="T32" fmla="*/ 169 w 181"/>
                  <a:gd name="T33" fmla="*/ 0 h 30"/>
                  <a:gd name="T34" fmla="*/ 166 w 181"/>
                  <a:gd name="T35" fmla="*/ 0 h 30"/>
                  <a:gd name="T36" fmla="*/ 15 w 181"/>
                  <a:gd name="T37" fmla="*/ 0 h 30"/>
                  <a:gd name="T38" fmla="*/ 12 w 181"/>
                  <a:gd name="T39" fmla="*/ 0 h 30"/>
                  <a:gd name="T40" fmla="*/ 10 w 181"/>
                  <a:gd name="T41" fmla="*/ 1 h 30"/>
                  <a:gd name="T42" fmla="*/ 6 w 181"/>
                  <a:gd name="T43" fmla="*/ 2 h 30"/>
                  <a:gd name="T44" fmla="*/ 4 w 181"/>
                  <a:gd name="T45" fmla="*/ 4 h 30"/>
                  <a:gd name="T46" fmla="*/ 2 w 181"/>
                  <a:gd name="T47" fmla="*/ 6 h 30"/>
                  <a:gd name="T48" fmla="*/ 1 w 181"/>
                  <a:gd name="T49" fmla="*/ 8 h 30"/>
                  <a:gd name="T50" fmla="*/ 0 w 181"/>
                  <a:gd name="T51" fmla="*/ 12 h 30"/>
                  <a:gd name="T52" fmla="*/ 0 w 181"/>
                  <a:gd name="T53" fmla="*/ 15 h 30"/>
                  <a:gd name="T54" fmla="*/ 0 w 181"/>
                  <a:gd name="T55" fmla="*/ 18 h 30"/>
                  <a:gd name="T56" fmla="*/ 1 w 181"/>
                  <a:gd name="T57" fmla="*/ 20 h 30"/>
                  <a:gd name="T58" fmla="*/ 2 w 181"/>
                  <a:gd name="T59" fmla="*/ 23 h 30"/>
                  <a:gd name="T60" fmla="*/ 4 w 181"/>
                  <a:gd name="T61" fmla="*/ 26 h 30"/>
                  <a:gd name="T62" fmla="*/ 6 w 181"/>
                  <a:gd name="T63" fmla="*/ 27 h 30"/>
                  <a:gd name="T64" fmla="*/ 10 w 181"/>
                  <a:gd name="T65" fmla="*/ 29 h 30"/>
                  <a:gd name="T66" fmla="*/ 12 w 181"/>
                  <a:gd name="T67" fmla="*/ 30 h 30"/>
                  <a:gd name="T68" fmla="*/ 15 w 181"/>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0">
                    <a:moveTo>
                      <a:pt x="15" y="30"/>
                    </a:moveTo>
                    <a:lnTo>
                      <a:pt x="166" y="30"/>
                    </a:lnTo>
                    <a:lnTo>
                      <a:pt x="169" y="30"/>
                    </a:lnTo>
                    <a:lnTo>
                      <a:pt x="172" y="29"/>
                    </a:lnTo>
                    <a:lnTo>
                      <a:pt x="174" y="27"/>
                    </a:lnTo>
                    <a:lnTo>
                      <a:pt x="176" y="26"/>
                    </a:lnTo>
                    <a:lnTo>
                      <a:pt x="178" y="23"/>
                    </a:lnTo>
                    <a:lnTo>
                      <a:pt x="180" y="20"/>
                    </a:lnTo>
                    <a:lnTo>
                      <a:pt x="181" y="18"/>
                    </a:lnTo>
                    <a:lnTo>
                      <a:pt x="181" y="15"/>
                    </a:lnTo>
                    <a:lnTo>
                      <a:pt x="181" y="12"/>
                    </a:lnTo>
                    <a:lnTo>
                      <a:pt x="180" y="8"/>
                    </a:lnTo>
                    <a:lnTo>
                      <a:pt x="178" y="6"/>
                    </a:lnTo>
                    <a:lnTo>
                      <a:pt x="176" y="4"/>
                    </a:lnTo>
                    <a:lnTo>
                      <a:pt x="174" y="2"/>
                    </a:lnTo>
                    <a:lnTo>
                      <a:pt x="172" y="1"/>
                    </a:lnTo>
                    <a:lnTo>
                      <a:pt x="169" y="0"/>
                    </a:lnTo>
                    <a:lnTo>
                      <a:pt x="166" y="0"/>
                    </a:lnTo>
                    <a:lnTo>
                      <a:pt x="15" y="0"/>
                    </a:lnTo>
                    <a:lnTo>
                      <a:pt x="12" y="0"/>
                    </a:lnTo>
                    <a:lnTo>
                      <a:pt x="10" y="1"/>
                    </a:lnTo>
                    <a:lnTo>
                      <a:pt x="6" y="2"/>
                    </a:lnTo>
                    <a:lnTo>
                      <a:pt x="4" y="4"/>
                    </a:lnTo>
                    <a:lnTo>
                      <a:pt x="2" y="6"/>
                    </a:lnTo>
                    <a:lnTo>
                      <a:pt x="1" y="8"/>
                    </a:lnTo>
                    <a:lnTo>
                      <a:pt x="0" y="12"/>
                    </a:lnTo>
                    <a:lnTo>
                      <a:pt x="0" y="15"/>
                    </a:lnTo>
                    <a:lnTo>
                      <a:pt x="0" y="18"/>
                    </a:lnTo>
                    <a:lnTo>
                      <a:pt x="1" y="20"/>
                    </a:lnTo>
                    <a:lnTo>
                      <a:pt x="2" y="23"/>
                    </a:lnTo>
                    <a:lnTo>
                      <a:pt x="4" y="26"/>
                    </a:lnTo>
                    <a:lnTo>
                      <a:pt x="6" y="27"/>
                    </a:lnTo>
                    <a:lnTo>
                      <a:pt x="10" y="29"/>
                    </a:lnTo>
                    <a:lnTo>
                      <a:pt x="12" y="30"/>
                    </a:lnTo>
                    <a:lnTo>
                      <a:pt x="15" y="3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54"/>
              <p:cNvSpPr>
                <a:spLocks/>
              </p:cNvSpPr>
              <p:nvPr/>
            </p:nvSpPr>
            <p:spPr bwMode="auto">
              <a:xfrm>
                <a:off x="947738" y="2022475"/>
                <a:ext cx="38100" cy="33338"/>
              </a:xfrm>
              <a:custGeom>
                <a:avLst/>
                <a:gdLst>
                  <a:gd name="T0" fmla="*/ 20 w 121"/>
                  <a:gd name="T1" fmla="*/ 101 h 106"/>
                  <a:gd name="T2" fmla="*/ 22 w 121"/>
                  <a:gd name="T3" fmla="*/ 104 h 106"/>
                  <a:gd name="T4" fmla="*/ 25 w 121"/>
                  <a:gd name="T5" fmla="*/ 105 h 106"/>
                  <a:gd name="T6" fmla="*/ 27 w 121"/>
                  <a:gd name="T7" fmla="*/ 106 h 106"/>
                  <a:gd name="T8" fmla="*/ 30 w 121"/>
                  <a:gd name="T9" fmla="*/ 106 h 106"/>
                  <a:gd name="T10" fmla="*/ 36 w 121"/>
                  <a:gd name="T11" fmla="*/ 105 h 106"/>
                  <a:gd name="T12" fmla="*/ 41 w 121"/>
                  <a:gd name="T13" fmla="*/ 101 h 106"/>
                  <a:gd name="T14" fmla="*/ 116 w 121"/>
                  <a:gd name="T15" fmla="*/ 26 h 106"/>
                  <a:gd name="T16" fmla="*/ 119 w 121"/>
                  <a:gd name="T17" fmla="*/ 24 h 106"/>
                  <a:gd name="T18" fmla="*/ 120 w 121"/>
                  <a:gd name="T19" fmla="*/ 21 h 106"/>
                  <a:gd name="T20" fmla="*/ 121 w 121"/>
                  <a:gd name="T21" fmla="*/ 19 h 106"/>
                  <a:gd name="T22" fmla="*/ 121 w 121"/>
                  <a:gd name="T23" fmla="*/ 15 h 106"/>
                  <a:gd name="T24" fmla="*/ 121 w 121"/>
                  <a:gd name="T25" fmla="*/ 13 h 106"/>
                  <a:gd name="T26" fmla="*/ 120 w 121"/>
                  <a:gd name="T27" fmla="*/ 10 h 106"/>
                  <a:gd name="T28" fmla="*/ 119 w 121"/>
                  <a:gd name="T29" fmla="*/ 8 h 106"/>
                  <a:gd name="T30" fmla="*/ 116 w 121"/>
                  <a:gd name="T31" fmla="*/ 5 h 106"/>
                  <a:gd name="T32" fmla="*/ 114 w 121"/>
                  <a:gd name="T33" fmla="*/ 4 h 106"/>
                  <a:gd name="T34" fmla="*/ 111 w 121"/>
                  <a:gd name="T35" fmla="*/ 1 h 106"/>
                  <a:gd name="T36" fmla="*/ 109 w 121"/>
                  <a:gd name="T37" fmla="*/ 0 h 106"/>
                  <a:gd name="T38" fmla="*/ 106 w 121"/>
                  <a:gd name="T39" fmla="*/ 0 h 106"/>
                  <a:gd name="T40" fmla="*/ 103 w 121"/>
                  <a:gd name="T41" fmla="*/ 0 h 106"/>
                  <a:gd name="T42" fmla="*/ 100 w 121"/>
                  <a:gd name="T43" fmla="*/ 1 h 106"/>
                  <a:gd name="T44" fmla="*/ 97 w 121"/>
                  <a:gd name="T45" fmla="*/ 4 h 106"/>
                  <a:gd name="T46" fmla="*/ 95 w 121"/>
                  <a:gd name="T47" fmla="*/ 5 h 106"/>
                  <a:gd name="T48" fmla="*/ 30 w 121"/>
                  <a:gd name="T49" fmla="*/ 69 h 106"/>
                  <a:gd name="T50" fmla="*/ 26 w 121"/>
                  <a:gd name="T51" fmla="*/ 65 h 106"/>
                  <a:gd name="T52" fmla="*/ 24 w 121"/>
                  <a:gd name="T53" fmla="*/ 64 h 106"/>
                  <a:gd name="T54" fmla="*/ 21 w 121"/>
                  <a:gd name="T55" fmla="*/ 62 h 106"/>
                  <a:gd name="T56" fmla="*/ 18 w 121"/>
                  <a:gd name="T57" fmla="*/ 62 h 106"/>
                  <a:gd name="T58" fmla="*/ 15 w 121"/>
                  <a:gd name="T59" fmla="*/ 61 h 106"/>
                  <a:gd name="T60" fmla="*/ 12 w 121"/>
                  <a:gd name="T61" fmla="*/ 62 h 106"/>
                  <a:gd name="T62" fmla="*/ 10 w 121"/>
                  <a:gd name="T63" fmla="*/ 62 h 106"/>
                  <a:gd name="T64" fmla="*/ 7 w 121"/>
                  <a:gd name="T65" fmla="*/ 64 h 106"/>
                  <a:gd name="T66" fmla="*/ 5 w 121"/>
                  <a:gd name="T67" fmla="*/ 65 h 106"/>
                  <a:gd name="T68" fmla="*/ 2 w 121"/>
                  <a:gd name="T69" fmla="*/ 68 h 106"/>
                  <a:gd name="T70" fmla="*/ 1 w 121"/>
                  <a:gd name="T71" fmla="*/ 70 h 106"/>
                  <a:gd name="T72" fmla="*/ 0 w 121"/>
                  <a:gd name="T73" fmla="*/ 73 h 106"/>
                  <a:gd name="T74" fmla="*/ 0 w 121"/>
                  <a:gd name="T75" fmla="*/ 76 h 106"/>
                  <a:gd name="T76" fmla="*/ 0 w 121"/>
                  <a:gd name="T77" fmla="*/ 79 h 106"/>
                  <a:gd name="T78" fmla="*/ 1 w 121"/>
                  <a:gd name="T79" fmla="*/ 82 h 106"/>
                  <a:gd name="T80" fmla="*/ 2 w 121"/>
                  <a:gd name="T81" fmla="*/ 84 h 106"/>
                  <a:gd name="T82" fmla="*/ 5 w 121"/>
                  <a:gd name="T83" fmla="*/ 86 h 106"/>
                  <a:gd name="T84" fmla="*/ 20 w 121"/>
                  <a:gd name="T85"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1" h="106">
                    <a:moveTo>
                      <a:pt x="20" y="101"/>
                    </a:moveTo>
                    <a:lnTo>
                      <a:pt x="22" y="104"/>
                    </a:lnTo>
                    <a:lnTo>
                      <a:pt x="25" y="105"/>
                    </a:lnTo>
                    <a:lnTo>
                      <a:pt x="27" y="106"/>
                    </a:lnTo>
                    <a:lnTo>
                      <a:pt x="30" y="106"/>
                    </a:lnTo>
                    <a:lnTo>
                      <a:pt x="36" y="105"/>
                    </a:lnTo>
                    <a:lnTo>
                      <a:pt x="41" y="101"/>
                    </a:lnTo>
                    <a:lnTo>
                      <a:pt x="116" y="26"/>
                    </a:lnTo>
                    <a:lnTo>
                      <a:pt x="119" y="24"/>
                    </a:lnTo>
                    <a:lnTo>
                      <a:pt x="120" y="21"/>
                    </a:lnTo>
                    <a:lnTo>
                      <a:pt x="121" y="19"/>
                    </a:lnTo>
                    <a:lnTo>
                      <a:pt x="121" y="15"/>
                    </a:lnTo>
                    <a:lnTo>
                      <a:pt x="121" y="13"/>
                    </a:lnTo>
                    <a:lnTo>
                      <a:pt x="120" y="10"/>
                    </a:lnTo>
                    <a:lnTo>
                      <a:pt x="119" y="8"/>
                    </a:lnTo>
                    <a:lnTo>
                      <a:pt x="116" y="5"/>
                    </a:lnTo>
                    <a:lnTo>
                      <a:pt x="114" y="4"/>
                    </a:lnTo>
                    <a:lnTo>
                      <a:pt x="111" y="1"/>
                    </a:lnTo>
                    <a:lnTo>
                      <a:pt x="109" y="0"/>
                    </a:lnTo>
                    <a:lnTo>
                      <a:pt x="106" y="0"/>
                    </a:lnTo>
                    <a:lnTo>
                      <a:pt x="103" y="0"/>
                    </a:lnTo>
                    <a:lnTo>
                      <a:pt x="100" y="1"/>
                    </a:lnTo>
                    <a:lnTo>
                      <a:pt x="97" y="4"/>
                    </a:lnTo>
                    <a:lnTo>
                      <a:pt x="95" y="5"/>
                    </a:lnTo>
                    <a:lnTo>
                      <a:pt x="30" y="69"/>
                    </a:lnTo>
                    <a:lnTo>
                      <a:pt x="26" y="65"/>
                    </a:lnTo>
                    <a:lnTo>
                      <a:pt x="24" y="64"/>
                    </a:lnTo>
                    <a:lnTo>
                      <a:pt x="21" y="62"/>
                    </a:lnTo>
                    <a:lnTo>
                      <a:pt x="18" y="62"/>
                    </a:lnTo>
                    <a:lnTo>
                      <a:pt x="15" y="61"/>
                    </a:lnTo>
                    <a:lnTo>
                      <a:pt x="12" y="62"/>
                    </a:lnTo>
                    <a:lnTo>
                      <a:pt x="10" y="62"/>
                    </a:lnTo>
                    <a:lnTo>
                      <a:pt x="7" y="64"/>
                    </a:lnTo>
                    <a:lnTo>
                      <a:pt x="5" y="65"/>
                    </a:lnTo>
                    <a:lnTo>
                      <a:pt x="2" y="68"/>
                    </a:lnTo>
                    <a:lnTo>
                      <a:pt x="1" y="70"/>
                    </a:lnTo>
                    <a:lnTo>
                      <a:pt x="0" y="73"/>
                    </a:lnTo>
                    <a:lnTo>
                      <a:pt x="0" y="76"/>
                    </a:lnTo>
                    <a:lnTo>
                      <a:pt x="0" y="79"/>
                    </a:lnTo>
                    <a:lnTo>
                      <a:pt x="1" y="82"/>
                    </a:lnTo>
                    <a:lnTo>
                      <a:pt x="2" y="84"/>
                    </a:lnTo>
                    <a:lnTo>
                      <a:pt x="5" y="86"/>
                    </a:lnTo>
                    <a:lnTo>
                      <a:pt x="20" y="101"/>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55"/>
              <p:cNvSpPr>
                <a:spLocks/>
              </p:cNvSpPr>
              <p:nvPr/>
            </p:nvSpPr>
            <p:spPr bwMode="auto">
              <a:xfrm>
                <a:off x="947738" y="2070100"/>
                <a:ext cx="38100" cy="33338"/>
              </a:xfrm>
              <a:custGeom>
                <a:avLst/>
                <a:gdLst>
                  <a:gd name="T0" fmla="*/ 20 w 121"/>
                  <a:gd name="T1" fmla="*/ 101 h 106"/>
                  <a:gd name="T2" fmla="*/ 22 w 121"/>
                  <a:gd name="T3" fmla="*/ 103 h 106"/>
                  <a:gd name="T4" fmla="*/ 25 w 121"/>
                  <a:gd name="T5" fmla="*/ 105 h 106"/>
                  <a:gd name="T6" fmla="*/ 27 w 121"/>
                  <a:gd name="T7" fmla="*/ 105 h 106"/>
                  <a:gd name="T8" fmla="*/ 30 w 121"/>
                  <a:gd name="T9" fmla="*/ 106 h 106"/>
                  <a:gd name="T10" fmla="*/ 34 w 121"/>
                  <a:gd name="T11" fmla="*/ 105 h 106"/>
                  <a:gd name="T12" fmla="*/ 36 w 121"/>
                  <a:gd name="T13" fmla="*/ 105 h 106"/>
                  <a:gd name="T14" fmla="*/ 39 w 121"/>
                  <a:gd name="T15" fmla="*/ 103 h 106"/>
                  <a:gd name="T16" fmla="*/ 41 w 121"/>
                  <a:gd name="T17" fmla="*/ 102 h 106"/>
                  <a:gd name="T18" fmla="*/ 116 w 121"/>
                  <a:gd name="T19" fmla="*/ 26 h 106"/>
                  <a:gd name="T20" fmla="*/ 119 w 121"/>
                  <a:gd name="T21" fmla="*/ 24 h 106"/>
                  <a:gd name="T22" fmla="*/ 120 w 121"/>
                  <a:gd name="T23" fmla="*/ 21 h 106"/>
                  <a:gd name="T24" fmla="*/ 121 w 121"/>
                  <a:gd name="T25" fmla="*/ 18 h 106"/>
                  <a:gd name="T26" fmla="*/ 121 w 121"/>
                  <a:gd name="T27" fmla="*/ 15 h 106"/>
                  <a:gd name="T28" fmla="*/ 121 w 121"/>
                  <a:gd name="T29" fmla="*/ 13 h 106"/>
                  <a:gd name="T30" fmla="*/ 120 w 121"/>
                  <a:gd name="T31" fmla="*/ 10 h 106"/>
                  <a:gd name="T32" fmla="*/ 119 w 121"/>
                  <a:gd name="T33" fmla="*/ 7 h 106"/>
                  <a:gd name="T34" fmla="*/ 116 w 121"/>
                  <a:gd name="T35" fmla="*/ 5 h 106"/>
                  <a:gd name="T36" fmla="*/ 114 w 121"/>
                  <a:gd name="T37" fmla="*/ 3 h 106"/>
                  <a:gd name="T38" fmla="*/ 111 w 121"/>
                  <a:gd name="T39" fmla="*/ 1 h 106"/>
                  <a:gd name="T40" fmla="*/ 109 w 121"/>
                  <a:gd name="T41" fmla="*/ 1 h 106"/>
                  <a:gd name="T42" fmla="*/ 106 w 121"/>
                  <a:gd name="T43" fmla="*/ 0 h 106"/>
                  <a:gd name="T44" fmla="*/ 103 w 121"/>
                  <a:gd name="T45" fmla="*/ 1 h 106"/>
                  <a:gd name="T46" fmla="*/ 100 w 121"/>
                  <a:gd name="T47" fmla="*/ 1 h 106"/>
                  <a:gd name="T48" fmla="*/ 97 w 121"/>
                  <a:gd name="T49" fmla="*/ 3 h 106"/>
                  <a:gd name="T50" fmla="*/ 95 w 121"/>
                  <a:gd name="T51" fmla="*/ 5 h 106"/>
                  <a:gd name="T52" fmla="*/ 30 w 121"/>
                  <a:gd name="T53" fmla="*/ 70 h 106"/>
                  <a:gd name="T54" fmla="*/ 26 w 121"/>
                  <a:gd name="T55" fmla="*/ 65 h 106"/>
                  <a:gd name="T56" fmla="*/ 24 w 121"/>
                  <a:gd name="T57" fmla="*/ 63 h 106"/>
                  <a:gd name="T58" fmla="*/ 21 w 121"/>
                  <a:gd name="T59" fmla="*/ 61 h 106"/>
                  <a:gd name="T60" fmla="*/ 18 w 121"/>
                  <a:gd name="T61" fmla="*/ 61 h 106"/>
                  <a:gd name="T62" fmla="*/ 15 w 121"/>
                  <a:gd name="T63" fmla="*/ 60 h 106"/>
                  <a:gd name="T64" fmla="*/ 12 w 121"/>
                  <a:gd name="T65" fmla="*/ 61 h 106"/>
                  <a:gd name="T66" fmla="*/ 10 w 121"/>
                  <a:gd name="T67" fmla="*/ 62 h 106"/>
                  <a:gd name="T68" fmla="*/ 7 w 121"/>
                  <a:gd name="T69" fmla="*/ 63 h 106"/>
                  <a:gd name="T70" fmla="*/ 5 w 121"/>
                  <a:gd name="T71" fmla="*/ 65 h 106"/>
                  <a:gd name="T72" fmla="*/ 2 w 121"/>
                  <a:gd name="T73" fmla="*/ 68 h 106"/>
                  <a:gd name="T74" fmla="*/ 1 w 121"/>
                  <a:gd name="T75" fmla="*/ 70 h 106"/>
                  <a:gd name="T76" fmla="*/ 0 w 121"/>
                  <a:gd name="T77" fmla="*/ 73 h 106"/>
                  <a:gd name="T78" fmla="*/ 0 w 121"/>
                  <a:gd name="T79" fmla="*/ 76 h 106"/>
                  <a:gd name="T80" fmla="*/ 0 w 121"/>
                  <a:gd name="T81" fmla="*/ 78 h 106"/>
                  <a:gd name="T82" fmla="*/ 1 w 121"/>
                  <a:gd name="T83" fmla="*/ 82 h 106"/>
                  <a:gd name="T84" fmla="*/ 2 w 121"/>
                  <a:gd name="T85" fmla="*/ 84 h 106"/>
                  <a:gd name="T86" fmla="*/ 5 w 121"/>
                  <a:gd name="T87" fmla="*/ 87 h 106"/>
                  <a:gd name="T88" fmla="*/ 20 w 121"/>
                  <a:gd name="T89"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106">
                    <a:moveTo>
                      <a:pt x="20" y="101"/>
                    </a:moveTo>
                    <a:lnTo>
                      <a:pt x="22" y="103"/>
                    </a:lnTo>
                    <a:lnTo>
                      <a:pt x="25" y="105"/>
                    </a:lnTo>
                    <a:lnTo>
                      <a:pt x="27" y="105"/>
                    </a:lnTo>
                    <a:lnTo>
                      <a:pt x="30" y="106"/>
                    </a:lnTo>
                    <a:lnTo>
                      <a:pt x="34" y="105"/>
                    </a:lnTo>
                    <a:lnTo>
                      <a:pt x="36" y="105"/>
                    </a:lnTo>
                    <a:lnTo>
                      <a:pt x="39" y="103"/>
                    </a:lnTo>
                    <a:lnTo>
                      <a:pt x="41" y="102"/>
                    </a:lnTo>
                    <a:lnTo>
                      <a:pt x="116" y="26"/>
                    </a:lnTo>
                    <a:lnTo>
                      <a:pt x="119" y="24"/>
                    </a:lnTo>
                    <a:lnTo>
                      <a:pt x="120" y="21"/>
                    </a:lnTo>
                    <a:lnTo>
                      <a:pt x="121" y="18"/>
                    </a:lnTo>
                    <a:lnTo>
                      <a:pt x="121" y="15"/>
                    </a:lnTo>
                    <a:lnTo>
                      <a:pt x="121" y="13"/>
                    </a:lnTo>
                    <a:lnTo>
                      <a:pt x="120" y="10"/>
                    </a:lnTo>
                    <a:lnTo>
                      <a:pt x="119" y="7"/>
                    </a:lnTo>
                    <a:lnTo>
                      <a:pt x="116" y="5"/>
                    </a:lnTo>
                    <a:lnTo>
                      <a:pt x="114" y="3"/>
                    </a:lnTo>
                    <a:lnTo>
                      <a:pt x="111" y="1"/>
                    </a:lnTo>
                    <a:lnTo>
                      <a:pt x="109" y="1"/>
                    </a:lnTo>
                    <a:lnTo>
                      <a:pt x="106" y="0"/>
                    </a:lnTo>
                    <a:lnTo>
                      <a:pt x="103" y="1"/>
                    </a:lnTo>
                    <a:lnTo>
                      <a:pt x="100" y="1"/>
                    </a:lnTo>
                    <a:lnTo>
                      <a:pt x="97" y="3"/>
                    </a:lnTo>
                    <a:lnTo>
                      <a:pt x="95" y="5"/>
                    </a:lnTo>
                    <a:lnTo>
                      <a:pt x="30" y="70"/>
                    </a:lnTo>
                    <a:lnTo>
                      <a:pt x="26" y="65"/>
                    </a:lnTo>
                    <a:lnTo>
                      <a:pt x="24" y="63"/>
                    </a:lnTo>
                    <a:lnTo>
                      <a:pt x="21" y="61"/>
                    </a:lnTo>
                    <a:lnTo>
                      <a:pt x="18" y="61"/>
                    </a:lnTo>
                    <a:lnTo>
                      <a:pt x="15" y="60"/>
                    </a:lnTo>
                    <a:lnTo>
                      <a:pt x="12" y="61"/>
                    </a:lnTo>
                    <a:lnTo>
                      <a:pt x="10" y="62"/>
                    </a:lnTo>
                    <a:lnTo>
                      <a:pt x="7" y="63"/>
                    </a:lnTo>
                    <a:lnTo>
                      <a:pt x="5" y="65"/>
                    </a:lnTo>
                    <a:lnTo>
                      <a:pt x="2" y="68"/>
                    </a:lnTo>
                    <a:lnTo>
                      <a:pt x="1" y="70"/>
                    </a:lnTo>
                    <a:lnTo>
                      <a:pt x="0" y="73"/>
                    </a:lnTo>
                    <a:lnTo>
                      <a:pt x="0" y="76"/>
                    </a:lnTo>
                    <a:lnTo>
                      <a:pt x="0" y="78"/>
                    </a:lnTo>
                    <a:lnTo>
                      <a:pt x="1" y="82"/>
                    </a:lnTo>
                    <a:lnTo>
                      <a:pt x="2" y="84"/>
                    </a:lnTo>
                    <a:lnTo>
                      <a:pt x="5" y="87"/>
                    </a:lnTo>
                    <a:lnTo>
                      <a:pt x="20" y="101"/>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56"/>
              <p:cNvSpPr>
                <a:spLocks noEditPoints="1"/>
              </p:cNvSpPr>
              <p:nvPr/>
            </p:nvSpPr>
            <p:spPr bwMode="auto">
              <a:xfrm>
                <a:off x="1104900" y="1993900"/>
                <a:ext cx="68263" cy="219075"/>
              </a:xfrm>
              <a:custGeom>
                <a:avLst/>
                <a:gdLst>
                  <a:gd name="T0" fmla="*/ 120 w 212"/>
                  <a:gd name="T1" fmla="*/ 659 h 694"/>
                  <a:gd name="T2" fmla="*/ 99 w 212"/>
                  <a:gd name="T3" fmla="*/ 643 h 694"/>
                  <a:gd name="T4" fmla="*/ 92 w 212"/>
                  <a:gd name="T5" fmla="*/ 618 h 694"/>
                  <a:gd name="T6" fmla="*/ 181 w 212"/>
                  <a:gd name="T7" fmla="*/ 616 h 694"/>
                  <a:gd name="T8" fmla="*/ 167 w 212"/>
                  <a:gd name="T9" fmla="*/ 647 h 694"/>
                  <a:gd name="T10" fmla="*/ 144 w 212"/>
                  <a:gd name="T11" fmla="*/ 662 h 694"/>
                  <a:gd name="T12" fmla="*/ 145 w 212"/>
                  <a:gd name="T13" fmla="*/ 31 h 694"/>
                  <a:gd name="T14" fmla="*/ 168 w 212"/>
                  <a:gd name="T15" fmla="*/ 43 h 694"/>
                  <a:gd name="T16" fmla="*/ 181 w 212"/>
                  <a:gd name="T17" fmla="*/ 57 h 694"/>
                  <a:gd name="T18" fmla="*/ 92 w 212"/>
                  <a:gd name="T19" fmla="*/ 331 h 694"/>
                  <a:gd name="T20" fmla="*/ 95 w 212"/>
                  <a:gd name="T21" fmla="*/ 53 h 694"/>
                  <a:gd name="T22" fmla="*/ 112 w 212"/>
                  <a:gd name="T23" fmla="*/ 38 h 694"/>
                  <a:gd name="T24" fmla="*/ 137 w 212"/>
                  <a:gd name="T25" fmla="*/ 30 h 694"/>
                  <a:gd name="T26" fmla="*/ 182 w 212"/>
                  <a:gd name="T27" fmla="*/ 362 h 694"/>
                  <a:gd name="T28" fmla="*/ 92 w 212"/>
                  <a:gd name="T29" fmla="*/ 362 h 694"/>
                  <a:gd name="T30" fmla="*/ 113 w 212"/>
                  <a:gd name="T31" fmla="*/ 4 h 694"/>
                  <a:gd name="T32" fmla="*/ 84 w 212"/>
                  <a:gd name="T33" fmla="*/ 22 h 694"/>
                  <a:gd name="T34" fmla="*/ 65 w 212"/>
                  <a:gd name="T35" fmla="*/ 46 h 694"/>
                  <a:gd name="T36" fmla="*/ 36 w 212"/>
                  <a:gd name="T37" fmla="*/ 55 h 694"/>
                  <a:gd name="T38" fmla="*/ 21 w 212"/>
                  <a:gd name="T39" fmla="*/ 67 h 694"/>
                  <a:gd name="T40" fmla="*/ 9 w 212"/>
                  <a:gd name="T41" fmla="*/ 82 h 694"/>
                  <a:gd name="T42" fmla="*/ 2 w 212"/>
                  <a:gd name="T43" fmla="*/ 103 h 694"/>
                  <a:gd name="T44" fmla="*/ 0 w 212"/>
                  <a:gd name="T45" fmla="*/ 394 h 694"/>
                  <a:gd name="T46" fmla="*/ 3 w 212"/>
                  <a:gd name="T47" fmla="*/ 402 h 694"/>
                  <a:gd name="T48" fmla="*/ 10 w 212"/>
                  <a:gd name="T49" fmla="*/ 408 h 694"/>
                  <a:gd name="T50" fmla="*/ 19 w 212"/>
                  <a:gd name="T51" fmla="*/ 409 h 694"/>
                  <a:gd name="T52" fmla="*/ 26 w 212"/>
                  <a:gd name="T53" fmla="*/ 404 h 694"/>
                  <a:gd name="T54" fmla="*/ 30 w 212"/>
                  <a:gd name="T55" fmla="*/ 397 h 694"/>
                  <a:gd name="T56" fmla="*/ 31 w 212"/>
                  <a:gd name="T57" fmla="*/ 111 h 694"/>
                  <a:gd name="T58" fmla="*/ 40 w 212"/>
                  <a:gd name="T59" fmla="*/ 89 h 694"/>
                  <a:gd name="T60" fmla="*/ 55 w 212"/>
                  <a:gd name="T61" fmla="*/ 79 h 694"/>
                  <a:gd name="T62" fmla="*/ 62 w 212"/>
                  <a:gd name="T63" fmla="*/ 626 h 694"/>
                  <a:gd name="T64" fmla="*/ 67 w 212"/>
                  <a:gd name="T65" fmla="*/ 647 h 694"/>
                  <a:gd name="T66" fmla="*/ 79 w 212"/>
                  <a:gd name="T67" fmla="*/ 666 h 694"/>
                  <a:gd name="T68" fmla="*/ 95 w 212"/>
                  <a:gd name="T69" fmla="*/ 681 h 694"/>
                  <a:gd name="T70" fmla="*/ 114 w 212"/>
                  <a:gd name="T71" fmla="*/ 690 h 694"/>
                  <a:gd name="T72" fmla="*/ 137 w 212"/>
                  <a:gd name="T73" fmla="*/ 694 h 694"/>
                  <a:gd name="T74" fmla="*/ 157 w 212"/>
                  <a:gd name="T75" fmla="*/ 690 h 694"/>
                  <a:gd name="T76" fmla="*/ 177 w 212"/>
                  <a:gd name="T77" fmla="*/ 680 h 694"/>
                  <a:gd name="T78" fmla="*/ 193 w 212"/>
                  <a:gd name="T79" fmla="*/ 663 h 694"/>
                  <a:gd name="T80" fmla="*/ 206 w 212"/>
                  <a:gd name="T81" fmla="*/ 641 h 694"/>
                  <a:gd name="T82" fmla="*/ 211 w 212"/>
                  <a:gd name="T83" fmla="*/ 613 h 694"/>
                  <a:gd name="T84" fmla="*/ 211 w 212"/>
                  <a:gd name="T85" fmla="*/ 56 h 694"/>
                  <a:gd name="T86" fmla="*/ 206 w 212"/>
                  <a:gd name="T87" fmla="*/ 41 h 694"/>
                  <a:gd name="T88" fmla="*/ 177 w 212"/>
                  <a:gd name="T89" fmla="*/ 13 h 694"/>
                  <a:gd name="T90" fmla="*/ 151 w 212"/>
                  <a:gd name="T91" fmla="*/ 2 h 694"/>
                  <a:gd name="T92" fmla="*/ 137 w 212"/>
                  <a:gd name="T93"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2" h="694">
                    <a:moveTo>
                      <a:pt x="137" y="663"/>
                    </a:moveTo>
                    <a:lnTo>
                      <a:pt x="128" y="662"/>
                    </a:lnTo>
                    <a:lnTo>
                      <a:pt x="120" y="659"/>
                    </a:lnTo>
                    <a:lnTo>
                      <a:pt x="112" y="655"/>
                    </a:lnTo>
                    <a:lnTo>
                      <a:pt x="105" y="650"/>
                    </a:lnTo>
                    <a:lnTo>
                      <a:pt x="99" y="643"/>
                    </a:lnTo>
                    <a:lnTo>
                      <a:pt x="95" y="636"/>
                    </a:lnTo>
                    <a:lnTo>
                      <a:pt x="92" y="627"/>
                    </a:lnTo>
                    <a:lnTo>
                      <a:pt x="92" y="618"/>
                    </a:lnTo>
                    <a:lnTo>
                      <a:pt x="92" y="603"/>
                    </a:lnTo>
                    <a:lnTo>
                      <a:pt x="182" y="603"/>
                    </a:lnTo>
                    <a:lnTo>
                      <a:pt x="181" y="616"/>
                    </a:lnTo>
                    <a:lnTo>
                      <a:pt x="178" y="628"/>
                    </a:lnTo>
                    <a:lnTo>
                      <a:pt x="173" y="639"/>
                    </a:lnTo>
                    <a:lnTo>
                      <a:pt x="167" y="647"/>
                    </a:lnTo>
                    <a:lnTo>
                      <a:pt x="161" y="654"/>
                    </a:lnTo>
                    <a:lnTo>
                      <a:pt x="153" y="659"/>
                    </a:lnTo>
                    <a:lnTo>
                      <a:pt x="144" y="662"/>
                    </a:lnTo>
                    <a:lnTo>
                      <a:pt x="137" y="663"/>
                    </a:lnTo>
                    <a:close/>
                    <a:moveTo>
                      <a:pt x="137" y="30"/>
                    </a:moveTo>
                    <a:lnTo>
                      <a:pt x="145" y="31"/>
                    </a:lnTo>
                    <a:lnTo>
                      <a:pt x="153" y="34"/>
                    </a:lnTo>
                    <a:lnTo>
                      <a:pt x="161" y="38"/>
                    </a:lnTo>
                    <a:lnTo>
                      <a:pt x="168" y="43"/>
                    </a:lnTo>
                    <a:lnTo>
                      <a:pt x="173" y="47"/>
                    </a:lnTo>
                    <a:lnTo>
                      <a:pt x="178" y="53"/>
                    </a:lnTo>
                    <a:lnTo>
                      <a:pt x="181" y="57"/>
                    </a:lnTo>
                    <a:lnTo>
                      <a:pt x="182" y="60"/>
                    </a:lnTo>
                    <a:lnTo>
                      <a:pt x="182" y="331"/>
                    </a:lnTo>
                    <a:lnTo>
                      <a:pt x="92" y="331"/>
                    </a:lnTo>
                    <a:lnTo>
                      <a:pt x="92" y="60"/>
                    </a:lnTo>
                    <a:lnTo>
                      <a:pt x="93" y="57"/>
                    </a:lnTo>
                    <a:lnTo>
                      <a:pt x="95" y="53"/>
                    </a:lnTo>
                    <a:lnTo>
                      <a:pt x="99" y="48"/>
                    </a:lnTo>
                    <a:lnTo>
                      <a:pt x="106" y="43"/>
                    </a:lnTo>
                    <a:lnTo>
                      <a:pt x="112" y="38"/>
                    </a:lnTo>
                    <a:lnTo>
                      <a:pt x="120" y="34"/>
                    </a:lnTo>
                    <a:lnTo>
                      <a:pt x="127" y="31"/>
                    </a:lnTo>
                    <a:lnTo>
                      <a:pt x="137" y="30"/>
                    </a:lnTo>
                    <a:lnTo>
                      <a:pt x="137" y="30"/>
                    </a:lnTo>
                    <a:close/>
                    <a:moveTo>
                      <a:pt x="92" y="362"/>
                    </a:moveTo>
                    <a:lnTo>
                      <a:pt x="182" y="362"/>
                    </a:lnTo>
                    <a:lnTo>
                      <a:pt x="182" y="573"/>
                    </a:lnTo>
                    <a:lnTo>
                      <a:pt x="92" y="573"/>
                    </a:lnTo>
                    <a:lnTo>
                      <a:pt x="92" y="362"/>
                    </a:lnTo>
                    <a:close/>
                    <a:moveTo>
                      <a:pt x="137" y="0"/>
                    </a:moveTo>
                    <a:lnTo>
                      <a:pt x="125" y="1"/>
                    </a:lnTo>
                    <a:lnTo>
                      <a:pt x="113" y="4"/>
                    </a:lnTo>
                    <a:lnTo>
                      <a:pt x="102" y="9"/>
                    </a:lnTo>
                    <a:lnTo>
                      <a:pt x="93" y="15"/>
                    </a:lnTo>
                    <a:lnTo>
                      <a:pt x="84" y="22"/>
                    </a:lnTo>
                    <a:lnTo>
                      <a:pt x="76" y="29"/>
                    </a:lnTo>
                    <a:lnTo>
                      <a:pt x="69" y="38"/>
                    </a:lnTo>
                    <a:lnTo>
                      <a:pt x="65" y="46"/>
                    </a:lnTo>
                    <a:lnTo>
                      <a:pt x="53" y="48"/>
                    </a:lnTo>
                    <a:lnTo>
                      <a:pt x="41" y="53"/>
                    </a:lnTo>
                    <a:lnTo>
                      <a:pt x="36" y="55"/>
                    </a:lnTo>
                    <a:lnTo>
                      <a:pt x="30" y="58"/>
                    </a:lnTo>
                    <a:lnTo>
                      <a:pt x="25" y="62"/>
                    </a:lnTo>
                    <a:lnTo>
                      <a:pt x="21" y="67"/>
                    </a:lnTo>
                    <a:lnTo>
                      <a:pt x="16" y="71"/>
                    </a:lnTo>
                    <a:lnTo>
                      <a:pt x="12" y="76"/>
                    </a:lnTo>
                    <a:lnTo>
                      <a:pt x="9" y="82"/>
                    </a:lnTo>
                    <a:lnTo>
                      <a:pt x="6" y="88"/>
                    </a:lnTo>
                    <a:lnTo>
                      <a:pt x="3" y="96"/>
                    </a:lnTo>
                    <a:lnTo>
                      <a:pt x="2" y="103"/>
                    </a:lnTo>
                    <a:lnTo>
                      <a:pt x="1" y="112"/>
                    </a:lnTo>
                    <a:lnTo>
                      <a:pt x="0" y="120"/>
                    </a:lnTo>
                    <a:lnTo>
                      <a:pt x="0" y="394"/>
                    </a:lnTo>
                    <a:lnTo>
                      <a:pt x="1" y="397"/>
                    </a:lnTo>
                    <a:lnTo>
                      <a:pt x="2" y="399"/>
                    </a:lnTo>
                    <a:lnTo>
                      <a:pt x="3" y="402"/>
                    </a:lnTo>
                    <a:lnTo>
                      <a:pt x="6" y="404"/>
                    </a:lnTo>
                    <a:lnTo>
                      <a:pt x="8" y="406"/>
                    </a:lnTo>
                    <a:lnTo>
                      <a:pt x="10" y="408"/>
                    </a:lnTo>
                    <a:lnTo>
                      <a:pt x="13" y="409"/>
                    </a:lnTo>
                    <a:lnTo>
                      <a:pt x="15" y="409"/>
                    </a:lnTo>
                    <a:lnTo>
                      <a:pt x="19" y="409"/>
                    </a:lnTo>
                    <a:lnTo>
                      <a:pt x="22" y="408"/>
                    </a:lnTo>
                    <a:lnTo>
                      <a:pt x="24" y="406"/>
                    </a:lnTo>
                    <a:lnTo>
                      <a:pt x="26" y="404"/>
                    </a:lnTo>
                    <a:lnTo>
                      <a:pt x="28" y="402"/>
                    </a:lnTo>
                    <a:lnTo>
                      <a:pt x="29" y="399"/>
                    </a:lnTo>
                    <a:lnTo>
                      <a:pt x="30" y="397"/>
                    </a:lnTo>
                    <a:lnTo>
                      <a:pt x="30" y="394"/>
                    </a:lnTo>
                    <a:lnTo>
                      <a:pt x="30" y="120"/>
                    </a:lnTo>
                    <a:lnTo>
                      <a:pt x="31" y="111"/>
                    </a:lnTo>
                    <a:lnTo>
                      <a:pt x="34" y="102"/>
                    </a:lnTo>
                    <a:lnTo>
                      <a:pt x="36" y="96"/>
                    </a:lnTo>
                    <a:lnTo>
                      <a:pt x="40" y="89"/>
                    </a:lnTo>
                    <a:lnTo>
                      <a:pt x="44" y="85"/>
                    </a:lnTo>
                    <a:lnTo>
                      <a:pt x="50" y="82"/>
                    </a:lnTo>
                    <a:lnTo>
                      <a:pt x="55" y="79"/>
                    </a:lnTo>
                    <a:lnTo>
                      <a:pt x="62" y="77"/>
                    </a:lnTo>
                    <a:lnTo>
                      <a:pt x="62" y="618"/>
                    </a:lnTo>
                    <a:lnTo>
                      <a:pt x="62" y="626"/>
                    </a:lnTo>
                    <a:lnTo>
                      <a:pt x="63" y="633"/>
                    </a:lnTo>
                    <a:lnTo>
                      <a:pt x="65" y="640"/>
                    </a:lnTo>
                    <a:lnTo>
                      <a:pt x="67" y="647"/>
                    </a:lnTo>
                    <a:lnTo>
                      <a:pt x="70" y="654"/>
                    </a:lnTo>
                    <a:lnTo>
                      <a:pt x="74" y="660"/>
                    </a:lnTo>
                    <a:lnTo>
                      <a:pt x="79" y="666"/>
                    </a:lnTo>
                    <a:lnTo>
                      <a:pt x="84" y="671"/>
                    </a:lnTo>
                    <a:lnTo>
                      <a:pt x="90" y="676"/>
                    </a:lnTo>
                    <a:lnTo>
                      <a:pt x="95" y="681"/>
                    </a:lnTo>
                    <a:lnTo>
                      <a:pt x="101" y="684"/>
                    </a:lnTo>
                    <a:lnTo>
                      <a:pt x="108" y="687"/>
                    </a:lnTo>
                    <a:lnTo>
                      <a:pt x="114" y="690"/>
                    </a:lnTo>
                    <a:lnTo>
                      <a:pt x="122" y="693"/>
                    </a:lnTo>
                    <a:lnTo>
                      <a:pt x="129" y="694"/>
                    </a:lnTo>
                    <a:lnTo>
                      <a:pt x="137" y="694"/>
                    </a:lnTo>
                    <a:lnTo>
                      <a:pt x="143" y="694"/>
                    </a:lnTo>
                    <a:lnTo>
                      <a:pt x="150" y="693"/>
                    </a:lnTo>
                    <a:lnTo>
                      <a:pt x="157" y="690"/>
                    </a:lnTo>
                    <a:lnTo>
                      <a:pt x="164" y="687"/>
                    </a:lnTo>
                    <a:lnTo>
                      <a:pt x="170" y="684"/>
                    </a:lnTo>
                    <a:lnTo>
                      <a:pt x="177" y="680"/>
                    </a:lnTo>
                    <a:lnTo>
                      <a:pt x="182" y="675"/>
                    </a:lnTo>
                    <a:lnTo>
                      <a:pt x="187" y="669"/>
                    </a:lnTo>
                    <a:lnTo>
                      <a:pt x="193" y="663"/>
                    </a:lnTo>
                    <a:lnTo>
                      <a:pt x="197" y="656"/>
                    </a:lnTo>
                    <a:lnTo>
                      <a:pt x="201" y="648"/>
                    </a:lnTo>
                    <a:lnTo>
                      <a:pt x="206" y="641"/>
                    </a:lnTo>
                    <a:lnTo>
                      <a:pt x="208" y="632"/>
                    </a:lnTo>
                    <a:lnTo>
                      <a:pt x="210" y="623"/>
                    </a:lnTo>
                    <a:lnTo>
                      <a:pt x="211" y="613"/>
                    </a:lnTo>
                    <a:lnTo>
                      <a:pt x="212" y="603"/>
                    </a:lnTo>
                    <a:lnTo>
                      <a:pt x="212" y="60"/>
                    </a:lnTo>
                    <a:lnTo>
                      <a:pt x="211" y="56"/>
                    </a:lnTo>
                    <a:lnTo>
                      <a:pt x="210" y="51"/>
                    </a:lnTo>
                    <a:lnTo>
                      <a:pt x="208" y="45"/>
                    </a:lnTo>
                    <a:lnTo>
                      <a:pt x="206" y="41"/>
                    </a:lnTo>
                    <a:lnTo>
                      <a:pt x="198" y="30"/>
                    </a:lnTo>
                    <a:lnTo>
                      <a:pt x="188" y="20"/>
                    </a:lnTo>
                    <a:lnTo>
                      <a:pt x="177" y="13"/>
                    </a:lnTo>
                    <a:lnTo>
                      <a:pt x="164" y="6"/>
                    </a:lnTo>
                    <a:lnTo>
                      <a:pt x="157" y="3"/>
                    </a:lnTo>
                    <a:lnTo>
                      <a:pt x="151" y="2"/>
                    </a:lnTo>
                    <a:lnTo>
                      <a:pt x="143" y="1"/>
                    </a:lnTo>
                    <a:lnTo>
                      <a:pt x="137" y="0"/>
                    </a:lnTo>
                    <a:lnTo>
                      <a:pt x="137" y="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115" name="Group 130"/>
            <p:cNvGrpSpPr>
              <a:grpSpLocks noChangeAspect="1"/>
            </p:cNvGrpSpPr>
            <p:nvPr/>
          </p:nvGrpSpPr>
          <p:grpSpPr>
            <a:xfrm>
              <a:off x="3983268" y="5476580"/>
              <a:ext cx="443414" cy="535055"/>
              <a:chOff x="11630025" y="1360488"/>
              <a:chExt cx="238125" cy="287338"/>
            </a:xfrm>
            <a:solidFill>
              <a:schemeClr val="bg1"/>
            </a:solidFill>
          </p:grpSpPr>
          <p:sp>
            <p:nvSpPr>
              <p:cNvPr id="116" name="Freeform 197"/>
              <p:cNvSpPr>
                <a:spLocks noEditPoints="1"/>
              </p:cNvSpPr>
              <p:nvPr/>
            </p:nvSpPr>
            <p:spPr bwMode="auto">
              <a:xfrm>
                <a:off x="11763375" y="1360488"/>
                <a:ext cx="104775" cy="133350"/>
              </a:xfrm>
              <a:custGeom>
                <a:avLst/>
                <a:gdLst>
                  <a:gd name="T0" fmla="*/ 30 w 331"/>
                  <a:gd name="T1" fmla="*/ 390 h 420"/>
                  <a:gd name="T2" fmla="*/ 30 w 331"/>
                  <a:gd name="T3" fmla="*/ 30 h 420"/>
                  <a:gd name="T4" fmla="*/ 180 w 331"/>
                  <a:gd name="T5" fmla="*/ 30 h 420"/>
                  <a:gd name="T6" fmla="*/ 180 w 331"/>
                  <a:gd name="T7" fmla="*/ 135 h 420"/>
                  <a:gd name="T8" fmla="*/ 181 w 331"/>
                  <a:gd name="T9" fmla="*/ 138 h 420"/>
                  <a:gd name="T10" fmla="*/ 182 w 331"/>
                  <a:gd name="T11" fmla="*/ 141 h 420"/>
                  <a:gd name="T12" fmla="*/ 183 w 331"/>
                  <a:gd name="T13" fmla="*/ 143 h 420"/>
                  <a:gd name="T14" fmla="*/ 186 w 331"/>
                  <a:gd name="T15" fmla="*/ 145 h 420"/>
                  <a:gd name="T16" fmla="*/ 188 w 331"/>
                  <a:gd name="T17" fmla="*/ 147 h 420"/>
                  <a:gd name="T18" fmla="*/ 190 w 331"/>
                  <a:gd name="T19" fmla="*/ 148 h 420"/>
                  <a:gd name="T20" fmla="*/ 193 w 331"/>
                  <a:gd name="T21" fmla="*/ 150 h 420"/>
                  <a:gd name="T22" fmla="*/ 196 w 331"/>
                  <a:gd name="T23" fmla="*/ 150 h 420"/>
                  <a:gd name="T24" fmla="*/ 301 w 331"/>
                  <a:gd name="T25" fmla="*/ 150 h 420"/>
                  <a:gd name="T26" fmla="*/ 301 w 331"/>
                  <a:gd name="T27" fmla="*/ 390 h 420"/>
                  <a:gd name="T28" fmla="*/ 30 w 331"/>
                  <a:gd name="T29" fmla="*/ 390 h 420"/>
                  <a:gd name="T30" fmla="*/ 211 w 331"/>
                  <a:gd name="T31" fmla="*/ 52 h 420"/>
                  <a:gd name="T32" fmla="*/ 280 w 331"/>
                  <a:gd name="T33" fmla="*/ 120 h 420"/>
                  <a:gd name="T34" fmla="*/ 211 w 331"/>
                  <a:gd name="T35" fmla="*/ 120 h 420"/>
                  <a:gd name="T36" fmla="*/ 211 w 331"/>
                  <a:gd name="T37" fmla="*/ 52 h 420"/>
                  <a:gd name="T38" fmla="*/ 327 w 331"/>
                  <a:gd name="T39" fmla="*/ 124 h 420"/>
                  <a:gd name="T40" fmla="*/ 206 w 331"/>
                  <a:gd name="T41" fmla="*/ 4 h 420"/>
                  <a:gd name="T42" fmla="*/ 204 w 331"/>
                  <a:gd name="T43" fmla="*/ 2 h 420"/>
                  <a:gd name="T44" fmla="*/ 202 w 331"/>
                  <a:gd name="T45" fmla="*/ 1 h 420"/>
                  <a:gd name="T46" fmla="*/ 198 w 331"/>
                  <a:gd name="T47" fmla="*/ 0 h 420"/>
                  <a:gd name="T48" fmla="*/ 196 w 331"/>
                  <a:gd name="T49" fmla="*/ 0 h 420"/>
                  <a:gd name="T50" fmla="*/ 15 w 331"/>
                  <a:gd name="T51" fmla="*/ 0 h 420"/>
                  <a:gd name="T52" fmla="*/ 12 w 331"/>
                  <a:gd name="T53" fmla="*/ 0 h 420"/>
                  <a:gd name="T54" fmla="*/ 10 w 331"/>
                  <a:gd name="T55" fmla="*/ 1 h 420"/>
                  <a:gd name="T56" fmla="*/ 7 w 331"/>
                  <a:gd name="T57" fmla="*/ 2 h 420"/>
                  <a:gd name="T58" fmla="*/ 5 w 331"/>
                  <a:gd name="T59" fmla="*/ 4 h 420"/>
                  <a:gd name="T60" fmla="*/ 3 w 331"/>
                  <a:gd name="T61" fmla="*/ 6 h 420"/>
                  <a:gd name="T62" fmla="*/ 2 w 331"/>
                  <a:gd name="T63" fmla="*/ 9 h 420"/>
                  <a:gd name="T64" fmla="*/ 0 w 331"/>
                  <a:gd name="T65" fmla="*/ 11 h 420"/>
                  <a:gd name="T66" fmla="*/ 0 w 331"/>
                  <a:gd name="T67" fmla="*/ 15 h 420"/>
                  <a:gd name="T68" fmla="*/ 0 w 331"/>
                  <a:gd name="T69" fmla="*/ 405 h 420"/>
                  <a:gd name="T70" fmla="*/ 0 w 331"/>
                  <a:gd name="T71" fmla="*/ 408 h 420"/>
                  <a:gd name="T72" fmla="*/ 2 w 331"/>
                  <a:gd name="T73" fmla="*/ 411 h 420"/>
                  <a:gd name="T74" fmla="*/ 3 w 331"/>
                  <a:gd name="T75" fmla="*/ 414 h 420"/>
                  <a:gd name="T76" fmla="*/ 5 w 331"/>
                  <a:gd name="T77" fmla="*/ 416 h 420"/>
                  <a:gd name="T78" fmla="*/ 7 w 331"/>
                  <a:gd name="T79" fmla="*/ 417 h 420"/>
                  <a:gd name="T80" fmla="*/ 10 w 331"/>
                  <a:gd name="T81" fmla="*/ 419 h 420"/>
                  <a:gd name="T82" fmla="*/ 12 w 331"/>
                  <a:gd name="T83" fmla="*/ 419 h 420"/>
                  <a:gd name="T84" fmla="*/ 15 w 331"/>
                  <a:gd name="T85" fmla="*/ 420 h 420"/>
                  <a:gd name="T86" fmla="*/ 316 w 331"/>
                  <a:gd name="T87" fmla="*/ 420 h 420"/>
                  <a:gd name="T88" fmla="*/ 319 w 331"/>
                  <a:gd name="T89" fmla="*/ 419 h 420"/>
                  <a:gd name="T90" fmla="*/ 321 w 331"/>
                  <a:gd name="T91" fmla="*/ 419 h 420"/>
                  <a:gd name="T92" fmla="*/ 325 w 331"/>
                  <a:gd name="T93" fmla="*/ 417 h 420"/>
                  <a:gd name="T94" fmla="*/ 327 w 331"/>
                  <a:gd name="T95" fmla="*/ 416 h 420"/>
                  <a:gd name="T96" fmla="*/ 328 w 331"/>
                  <a:gd name="T97" fmla="*/ 414 h 420"/>
                  <a:gd name="T98" fmla="*/ 330 w 331"/>
                  <a:gd name="T99" fmla="*/ 411 h 420"/>
                  <a:gd name="T100" fmla="*/ 331 w 331"/>
                  <a:gd name="T101" fmla="*/ 408 h 420"/>
                  <a:gd name="T102" fmla="*/ 331 w 331"/>
                  <a:gd name="T103" fmla="*/ 405 h 420"/>
                  <a:gd name="T104" fmla="*/ 331 w 331"/>
                  <a:gd name="T105" fmla="*/ 135 h 420"/>
                  <a:gd name="T106" fmla="*/ 330 w 331"/>
                  <a:gd name="T107" fmla="*/ 129 h 420"/>
                  <a:gd name="T108" fmla="*/ 327 w 331"/>
                  <a:gd name="T109" fmla="*/ 12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20">
                    <a:moveTo>
                      <a:pt x="30" y="390"/>
                    </a:moveTo>
                    <a:lnTo>
                      <a:pt x="30" y="30"/>
                    </a:lnTo>
                    <a:lnTo>
                      <a:pt x="180" y="30"/>
                    </a:lnTo>
                    <a:lnTo>
                      <a:pt x="180" y="135"/>
                    </a:lnTo>
                    <a:lnTo>
                      <a:pt x="181" y="138"/>
                    </a:lnTo>
                    <a:lnTo>
                      <a:pt x="182" y="141"/>
                    </a:lnTo>
                    <a:lnTo>
                      <a:pt x="183" y="143"/>
                    </a:lnTo>
                    <a:lnTo>
                      <a:pt x="186" y="145"/>
                    </a:lnTo>
                    <a:lnTo>
                      <a:pt x="188" y="147"/>
                    </a:lnTo>
                    <a:lnTo>
                      <a:pt x="190" y="148"/>
                    </a:lnTo>
                    <a:lnTo>
                      <a:pt x="193" y="150"/>
                    </a:lnTo>
                    <a:lnTo>
                      <a:pt x="196" y="150"/>
                    </a:lnTo>
                    <a:lnTo>
                      <a:pt x="301" y="150"/>
                    </a:lnTo>
                    <a:lnTo>
                      <a:pt x="301" y="390"/>
                    </a:lnTo>
                    <a:lnTo>
                      <a:pt x="30" y="390"/>
                    </a:lnTo>
                    <a:close/>
                    <a:moveTo>
                      <a:pt x="211" y="52"/>
                    </a:moveTo>
                    <a:lnTo>
                      <a:pt x="280" y="120"/>
                    </a:lnTo>
                    <a:lnTo>
                      <a:pt x="211" y="120"/>
                    </a:lnTo>
                    <a:lnTo>
                      <a:pt x="211" y="52"/>
                    </a:lnTo>
                    <a:close/>
                    <a:moveTo>
                      <a:pt x="327" y="124"/>
                    </a:moveTo>
                    <a:lnTo>
                      <a:pt x="206" y="4"/>
                    </a:lnTo>
                    <a:lnTo>
                      <a:pt x="204" y="2"/>
                    </a:lnTo>
                    <a:lnTo>
                      <a:pt x="202" y="1"/>
                    </a:lnTo>
                    <a:lnTo>
                      <a:pt x="198" y="0"/>
                    </a:lnTo>
                    <a:lnTo>
                      <a:pt x="196" y="0"/>
                    </a:lnTo>
                    <a:lnTo>
                      <a:pt x="15" y="0"/>
                    </a:lnTo>
                    <a:lnTo>
                      <a:pt x="12" y="0"/>
                    </a:lnTo>
                    <a:lnTo>
                      <a:pt x="10" y="1"/>
                    </a:lnTo>
                    <a:lnTo>
                      <a:pt x="7" y="2"/>
                    </a:lnTo>
                    <a:lnTo>
                      <a:pt x="5" y="4"/>
                    </a:lnTo>
                    <a:lnTo>
                      <a:pt x="3" y="6"/>
                    </a:lnTo>
                    <a:lnTo>
                      <a:pt x="2" y="9"/>
                    </a:lnTo>
                    <a:lnTo>
                      <a:pt x="0" y="11"/>
                    </a:lnTo>
                    <a:lnTo>
                      <a:pt x="0" y="15"/>
                    </a:lnTo>
                    <a:lnTo>
                      <a:pt x="0" y="405"/>
                    </a:lnTo>
                    <a:lnTo>
                      <a:pt x="0" y="408"/>
                    </a:lnTo>
                    <a:lnTo>
                      <a:pt x="2" y="411"/>
                    </a:lnTo>
                    <a:lnTo>
                      <a:pt x="3" y="414"/>
                    </a:lnTo>
                    <a:lnTo>
                      <a:pt x="5" y="416"/>
                    </a:lnTo>
                    <a:lnTo>
                      <a:pt x="7" y="417"/>
                    </a:lnTo>
                    <a:lnTo>
                      <a:pt x="10" y="419"/>
                    </a:lnTo>
                    <a:lnTo>
                      <a:pt x="12" y="419"/>
                    </a:lnTo>
                    <a:lnTo>
                      <a:pt x="15" y="420"/>
                    </a:lnTo>
                    <a:lnTo>
                      <a:pt x="316" y="420"/>
                    </a:lnTo>
                    <a:lnTo>
                      <a:pt x="319" y="419"/>
                    </a:lnTo>
                    <a:lnTo>
                      <a:pt x="321" y="419"/>
                    </a:lnTo>
                    <a:lnTo>
                      <a:pt x="325" y="417"/>
                    </a:lnTo>
                    <a:lnTo>
                      <a:pt x="327" y="416"/>
                    </a:lnTo>
                    <a:lnTo>
                      <a:pt x="328" y="414"/>
                    </a:lnTo>
                    <a:lnTo>
                      <a:pt x="330" y="411"/>
                    </a:lnTo>
                    <a:lnTo>
                      <a:pt x="331" y="408"/>
                    </a:lnTo>
                    <a:lnTo>
                      <a:pt x="331" y="405"/>
                    </a:lnTo>
                    <a:lnTo>
                      <a:pt x="331" y="135"/>
                    </a:lnTo>
                    <a:lnTo>
                      <a:pt x="330" y="129"/>
                    </a:lnTo>
                    <a:lnTo>
                      <a:pt x="327" y="12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98"/>
              <p:cNvSpPr>
                <a:spLocks noEditPoints="1"/>
              </p:cNvSpPr>
              <p:nvPr/>
            </p:nvSpPr>
            <p:spPr bwMode="auto">
              <a:xfrm>
                <a:off x="11630025" y="1360488"/>
                <a:ext cx="104775" cy="133350"/>
              </a:xfrm>
              <a:custGeom>
                <a:avLst/>
                <a:gdLst>
                  <a:gd name="T0" fmla="*/ 30 w 331"/>
                  <a:gd name="T1" fmla="*/ 390 h 420"/>
                  <a:gd name="T2" fmla="*/ 30 w 331"/>
                  <a:gd name="T3" fmla="*/ 30 h 420"/>
                  <a:gd name="T4" fmla="*/ 180 w 331"/>
                  <a:gd name="T5" fmla="*/ 30 h 420"/>
                  <a:gd name="T6" fmla="*/ 180 w 331"/>
                  <a:gd name="T7" fmla="*/ 135 h 420"/>
                  <a:gd name="T8" fmla="*/ 181 w 331"/>
                  <a:gd name="T9" fmla="*/ 138 h 420"/>
                  <a:gd name="T10" fmla="*/ 182 w 331"/>
                  <a:gd name="T11" fmla="*/ 141 h 420"/>
                  <a:gd name="T12" fmla="*/ 183 w 331"/>
                  <a:gd name="T13" fmla="*/ 143 h 420"/>
                  <a:gd name="T14" fmla="*/ 185 w 331"/>
                  <a:gd name="T15" fmla="*/ 145 h 420"/>
                  <a:gd name="T16" fmla="*/ 187 w 331"/>
                  <a:gd name="T17" fmla="*/ 147 h 420"/>
                  <a:gd name="T18" fmla="*/ 189 w 331"/>
                  <a:gd name="T19" fmla="*/ 148 h 420"/>
                  <a:gd name="T20" fmla="*/ 193 w 331"/>
                  <a:gd name="T21" fmla="*/ 150 h 420"/>
                  <a:gd name="T22" fmla="*/ 196 w 331"/>
                  <a:gd name="T23" fmla="*/ 150 h 420"/>
                  <a:gd name="T24" fmla="*/ 301 w 331"/>
                  <a:gd name="T25" fmla="*/ 150 h 420"/>
                  <a:gd name="T26" fmla="*/ 301 w 331"/>
                  <a:gd name="T27" fmla="*/ 390 h 420"/>
                  <a:gd name="T28" fmla="*/ 30 w 331"/>
                  <a:gd name="T29" fmla="*/ 390 h 420"/>
                  <a:gd name="T30" fmla="*/ 211 w 331"/>
                  <a:gd name="T31" fmla="*/ 52 h 420"/>
                  <a:gd name="T32" fmla="*/ 279 w 331"/>
                  <a:gd name="T33" fmla="*/ 120 h 420"/>
                  <a:gd name="T34" fmla="*/ 211 w 331"/>
                  <a:gd name="T35" fmla="*/ 120 h 420"/>
                  <a:gd name="T36" fmla="*/ 211 w 331"/>
                  <a:gd name="T37" fmla="*/ 52 h 420"/>
                  <a:gd name="T38" fmla="*/ 205 w 331"/>
                  <a:gd name="T39" fmla="*/ 4 h 420"/>
                  <a:gd name="T40" fmla="*/ 203 w 331"/>
                  <a:gd name="T41" fmla="*/ 2 h 420"/>
                  <a:gd name="T42" fmla="*/ 201 w 331"/>
                  <a:gd name="T43" fmla="*/ 1 h 420"/>
                  <a:gd name="T44" fmla="*/ 198 w 331"/>
                  <a:gd name="T45" fmla="*/ 0 h 420"/>
                  <a:gd name="T46" fmla="*/ 196 w 331"/>
                  <a:gd name="T47" fmla="*/ 0 h 420"/>
                  <a:gd name="T48" fmla="*/ 15 w 331"/>
                  <a:gd name="T49" fmla="*/ 0 h 420"/>
                  <a:gd name="T50" fmla="*/ 12 w 331"/>
                  <a:gd name="T51" fmla="*/ 0 h 420"/>
                  <a:gd name="T52" fmla="*/ 10 w 331"/>
                  <a:gd name="T53" fmla="*/ 1 h 420"/>
                  <a:gd name="T54" fmla="*/ 6 w 331"/>
                  <a:gd name="T55" fmla="*/ 2 h 420"/>
                  <a:gd name="T56" fmla="*/ 4 w 331"/>
                  <a:gd name="T57" fmla="*/ 4 h 420"/>
                  <a:gd name="T58" fmla="*/ 2 w 331"/>
                  <a:gd name="T59" fmla="*/ 6 h 420"/>
                  <a:gd name="T60" fmla="*/ 1 w 331"/>
                  <a:gd name="T61" fmla="*/ 9 h 420"/>
                  <a:gd name="T62" fmla="*/ 0 w 331"/>
                  <a:gd name="T63" fmla="*/ 11 h 420"/>
                  <a:gd name="T64" fmla="*/ 0 w 331"/>
                  <a:gd name="T65" fmla="*/ 15 h 420"/>
                  <a:gd name="T66" fmla="*/ 0 w 331"/>
                  <a:gd name="T67" fmla="*/ 405 h 420"/>
                  <a:gd name="T68" fmla="*/ 0 w 331"/>
                  <a:gd name="T69" fmla="*/ 408 h 420"/>
                  <a:gd name="T70" fmla="*/ 1 w 331"/>
                  <a:gd name="T71" fmla="*/ 411 h 420"/>
                  <a:gd name="T72" fmla="*/ 2 w 331"/>
                  <a:gd name="T73" fmla="*/ 414 h 420"/>
                  <a:gd name="T74" fmla="*/ 4 w 331"/>
                  <a:gd name="T75" fmla="*/ 416 h 420"/>
                  <a:gd name="T76" fmla="*/ 6 w 331"/>
                  <a:gd name="T77" fmla="*/ 417 h 420"/>
                  <a:gd name="T78" fmla="*/ 10 w 331"/>
                  <a:gd name="T79" fmla="*/ 419 h 420"/>
                  <a:gd name="T80" fmla="*/ 12 w 331"/>
                  <a:gd name="T81" fmla="*/ 419 h 420"/>
                  <a:gd name="T82" fmla="*/ 15 w 331"/>
                  <a:gd name="T83" fmla="*/ 420 h 420"/>
                  <a:gd name="T84" fmla="*/ 316 w 331"/>
                  <a:gd name="T85" fmla="*/ 420 h 420"/>
                  <a:gd name="T86" fmla="*/ 319 w 331"/>
                  <a:gd name="T87" fmla="*/ 419 h 420"/>
                  <a:gd name="T88" fmla="*/ 321 w 331"/>
                  <a:gd name="T89" fmla="*/ 419 h 420"/>
                  <a:gd name="T90" fmla="*/ 324 w 331"/>
                  <a:gd name="T91" fmla="*/ 417 h 420"/>
                  <a:gd name="T92" fmla="*/ 326 w 331"/>
                  <a:gd name="T93" fmla="*/ 416 h 420"/>
                  <a:gd name="T94" fmla="*/ 327 w 331"/>
                  <a:gd name="T95" fmla="*/ 414 h 420"/>
                  <a:gd name="T96" fmla="*/ 330 w 331"/>
                  <a:gd name="T97" fmla="*/ 411 h 420"/>
                  <a:gd name="T98" fmla="*/ 331 w 331"/>
                  <a:gd name="T99" fmla="*/ 408 h 420"/>
                  <a:gd name="T100" fmla="*/ 331 w 331"/>
                  <a:gd name="T101" fmla="*/ 405 h 420"/>
                  <a:gd name="T102" fmla="*/ 331 w 331"/>
                  <a:gd name="T103" fmla="*/ 135 h 420"/>
                  <a:gd name="T104" fmla="*/ 330 w 331"/>
                  <a:gd name="T105" fmla="*/ 129 h 420"/>
                  <a:gd name="T106" fmla="*/ 326 w 331"/>
                  <a:gd name="T107" fmla="*/ 124 h 420"/>
                  <a:gd name="T108" fmla="*/ 205 w 331"/>
                  <a:gd name="T109" fmla="*/ 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20">
                    <a:moveTo>
                      <a:pt x="30" y="390"/>
                    </a:moveTo>
                    <a:lnTo>
                      <a:pt x="30" y="30"/>
                    </a:lnTo>
                    <a:lnTo>
                      <a:pt x="180" y="30"/>
                    </a:lnTo>
                    <a:lnTo>
                      <a:pt x="180" y="135"/>
                    </a:lnTo>
                    <a:lnTo>
                      <a:pt x="181" y="138"/>
                    </a:lnTo>
                    <a:lnTo>
                      <a:pt x="182" y="141"/>
                    </a:lnTo>
                    <a:lnTo>
                      <a:pt x="183" y="143"/>
                    </a:lnTo>
                    <a:lnTo>
                      <a:pt x="185" y="145"/>
                    </a:lnTo>
                    <a:lnTo>
                      <a:pt x="187" y="147"/>
                    </a:lnTo>
                    <a:lnTo>
                      <a:pt x="189" y="148"/>
                    </a:lnTo>
                    <a:lnTo>
                      <a:pt x="193" y="150"/>
                    </a:lnTo>
                    <a:lnTo>
                      <a:pt x="196" y="150"/>
                    </a:lnTo>
                    <a:lnTo>
                      <a:pt x="301" y="150"/>
                    </a:lnTo>
                    <a:lnTo>
                      <a:pt x="301" y="390"/>
                    </a:lnTo>
                    <a:lnTo>
                      <a:pt x="30" y="390"/>
                    </a:lnTo>
                    <a:close/>
                    <a:moveTo>
                      <a:pt x="211" y="52"/>
                    </a:moveTo>
                    <a:lnTo>
                      <a:pt x="279" y="120"/>
                    </a:lnTo>
                    <a:lnTo>
                      <a:pt x="211" y="120"/>
                    </a:lnTo>
                    <a:lnTo>
                      <a:pt x="211" y="52"/>
                    </a:lnTo>
                    <a:close/>
                    <a:moveTo>
                      <a:pt x="205" y="4"/>
                    </a:moveTo>
                    <a:lnTo>
                      <a:pt x="203" y="2"/>
                    </a:lnTo>
                    <a:lnTo>
                      <a:pt x="201" y="1"/>
                    </a:lnTo>
                    <a:lnTo>
                      <a:pt x="198" y="0"/>
                    </a:lnTo>
                    <a:lnTo>
                      <a:pt x="196" y="0"/>
                    </a:lnTo>
                    <a:lnTo>
                      <a:pt x="15" y="0"/>
                    </a:lnTo>
                    <a:lnTo>
                      <a:pt x="12" y="0"/>
                    </a:lnTo>
                    <a:lnTo>
                      <a:pt x="10" y="1"/>
                    </a:lnTo>
                    <a:lnTo>
                      <a:pt x="6" y="2"/>
                    </a:lnTo>
                    <a:lnTo>
                      <a:pt x="4" y="4"/>
                    </a:lnTo>
                    <a:lnTo>
                      <a:pt x="2" y="6"/>
                    </a:lnTo>
                    <a:lnTo>
                      <a:pt x="1" y="9"/>
                    </a:lnTo>
                    <a:lnTo>
                      <a:pt x="0" y="11"/>
                    </a:lnTo>
                    <a:lnTo>
                      <a:pt x="0" y="15"/>
                    </a:lnTo>
                    <a:lnTo>
                      <a:pt x="0" y="405"/>
                    </a:lnTo>
                    <a:lnTo>
                      <a:pt x="0" y="408"/>
                    </a:lnTo>
                    <a:lnTo>
                      <a:pt x="1" y="411"/>
                    </a:lnTo>
                    <a:lnTo>
                      <a:pt x="2" y="414"/>
                    </a:lnTo>
                    <a:lnTo>
                      <a:pt x="4" y="416"/>
                    </a:lnTo>
                    <a:lnTo>
                      <a:pt x="6" y="417"/>
                    </a:lnTo>
                    <a:lnTo>
                      <a:pt x="10" y="419"/>
                    </a:lnTo>
                    <a:lnTo>
                      <a:pt x="12" y="419"/>
                    </a:lnTo>
                    <a:lnTo>
                      <a:pt x="15" y="420"/>
                    </a:lnTo>
                    <a:lnTo>
                      <a:pt x="316" y="420"/>
                    </a:lnTo>
                    <a:lnTo>
                      <a:pt x="319" y="419"/>
                    </a:lnTo>
                    <a:lnTo>
                      <a:pt x="321" y="419"/>
                    </a:lnTo>
                    <a:lnTo>
                      <a:pt x="324" y="417"/>
                    </a:lnTo>
                    <a:lnTo>
                      <a:pt x="326" y="416"/>
                    </a:lnTo>
                    <a:lnTo>
                      <a:pt x="327" y="414"/>
                    </a:lnTo>
                    <a:lnTo>
                      <a:pt x="330" y="411"/>
                    </a:lnTo>
                    <a:lnTo>
                      <a:pt x="331" y="408"/>
                    </a:lnTo>
                    <a:lnTo>
                      <a:pt x="331" y="405"/>
                    </a:lnTo>
                    <a:lnTo>
                      <a:pt x="331" y="135"/>
                    </a:lnTo>
                    <a:lnTo>
                      <a:pt x="330" y="129"/>
                    </a:lnTo>
                    <a:lnTo>
                      <a:pt x="326" y="124"/>
                    </a:lnTo>
                    <a:lnTo>
                      <a:pt x="205" y="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99"/>
              <p:cNvSpPr>
                <a:spLocks noEditPoints="1"/>
              </p:cNvSpPr>
              <p:nvPr/>
            </p:nvSpPr>
            <p:spPr bwMode="auto">
              <a:xfrm>
                <a:off x="11763375" y="1512888"/>
                <a:ext cx="104775" cy="134938"/>
              </a:xfrm>
              <a:custGeom>
                <a:avLst/>
                <a:gdLst>
                  <a:gd name="T0" fmla="*/ 30 w 331"/>
                  <a:gd name="T1" fmla="*/ 391 h 421"/>
                  <a:gd name="T2" fmla="*/ 30 w 331"/>
                  <a:gd name="T3" fmla="*/ 30 h 421"/>
                  <a:gd name="T4" fmla="*/ 180 w 331"/>
                  <a:gd name="T5" fmla="*/ 30 h 421"/>
                  <a:gd name="T6" fmla="*/ 180 w 331"/>
                  <a:gd name="T7" fmla="*/ 135 h 421"/>
                  <a:gd name="T8" fmla="*/ 181 w 331"/>
                  <a:gd name="T9" fmla="*/ 138 h 421"/>
                  <a:gd name="T10" fmla="*/ 182 w 331"/>
                  <a:gd name="T11" fmla="*/ 141 h 421"/>
                  <a:gd name="T12" fmla="*/ 183 w 331"/>
                  <a:gd name="T13" fmla="*/ 144 h 421"/>
                  <a:gd name="T14" fmla="*/ 186 w 331"/>
                  <a:gd name="T15" fmla="*/ 146 h 421"/>
                  <a:gd name="T16" fmla="*/ 188 w 331"/>
                  <a:gd name="T17" fmla="*/ 148 h 421"/>
                  <a:gd name="T18" fmla="*/ 190 w 331"/>
                  <a:gd name="T19" fmla="*/ 149 h 421"/>
                  <a:gd name="T20" fmla="*/ 193 w 331"/>
                  <a:gd name="T21" fmla="*/ 150 h 421"/>
                  <a:gd name="T22" fmla="*/ 196 w 331"/>
                  <a:gd name="T23" fmla="*/ 150 h 421"/>
                  <a:gd name="T24" fmla="*/ 301 w 331"/>
                  <a:gd name="T25" fmla="*/ 150 h 421"/>
                  <a:gd name="T26" fmla="*/ 301 w 331"/>
                  <a:gd name="T27" fmla="*/ 391 h 421"/>
                  <a:gd name="T28" fmla="*/ 30 w 331"/>
                  <a:gd name="T29" fmla="*/ 391 h 421"/>
                  <a:gd name="T30" fmla="*/ 211 w 331"/>
                  <a:gd name="T31" fmla="*/ 53 h 421"/>
                  <a:gd name="T32" fmla="*/ 280 w 331"/>
                  <a:gd name="T33" fmla="*/ 120 h 421"/>
                  <a:gd name="T34" fmla="*/ 211 w 331"/>
                  <a:gd name="T35" fmla="*/ 120 h 421"/>
                  <a:gd name="T36" fmla="*/ 211 w 331"/>
                  <a:gd name="T37" fmla="*/ 53 h 421"/>
                  <a:gd name="T38" fmla="*/ 206 w 331"/>
                  <a:gd name="T39" fmla="*/ 4 h 421"/>
                  <a:gd name="T40" fmla="*/ 204 w 331"/>
                  <a:gd name="T41" fmla="*/ 2 h 421"/>
                  <a:gd name="T42" fmla="*/ 202 w 331"/>
                  <a:gd name="T43" fmla="*/ 1 h 421"/>
                  <a:gd name="T44" fmla="*/ 198 w 331"/>
                  <a:gd name="T45" fmla="*/ 0 h 421"/>
                  <a:gd name="T46" fmla="*/ 196 w 331"/>
                  <a:gd name="T47" fmla="*/ 0 h 421"/>
                  <a:gd name="T48" fmla="*/ 15 w 331"/>
                  <a:gd name="T49" fmla="*/ 0 h 421"/>
                  <a:gd name="T50" fmla="*/ 12 w 331"/>
                  <a:gd name="T51" fmla="*/ 0 h 421"/>
                  <a:gd name="T52" fmla="*/ 10 w 331"/>
                  <a:gd name="T53" fmla="*/ 1 h 421"/>
                  <a:gd name="T54" fmla="*/ 7 w 331"/>
                  <a:gd name="T55" fmla="*/ 2 h 421"/>
                  <a:gd name="T56" fmla="*/ 5 w 331"/>
                  <a:gd name="T57" fmla="*/ 4 h 421"/>
                  <a:gd name="T58" fmla="*/ 3 w 331"/>
                  <a:gd name="T59" fmla="*/ 7 h 421"/>
                  <a:gd name="T60" fmla="*/ 2 w 331"/>
                  <a:gd name="T61" fmla="*/ 10 h 421"/>
                  <a:gd name="T62" fmla="*/ 0 w 331"/>
                  <a:gd name="T63" fmla="*/ 12 h 421"/>
                  <a:gd name="T64" fmla="*/ 0 w 331"/>
                  <a:gd name="T65" fmla="*/ 15 h 421"/>
                  <a:gd name="T66" fmla="*/ 0 w 331"/>
                  <a:gd name="T67" fmla="*/ 406 h 421"/>
                  <a:gd name="T68" fmla="*/ 0 w 331"/>
                  <a:gd name="T69" fmla="*/ 409 h 421"/>
                  <a:gd name="T70" fmla="*/ 2 w 331"/>
                  <a:gd name="T71" fmla="*/ 411 h 421"/>
                  <a:gd name="T72" fmla="*/ 3 w 331"/>
                  <a:gd name="T73" fmla="*/ 414 h 421"/>
                  <a:gd name="T74" fmla="*/ 5 w 331"/>
                  <a:gd name="T75" fmla="*/ 417 h 421"/>
                  <a:gd name="T76" fmla="*/ 7 w 331"/>
                  <a:gd name="T77" fmla="*/ 418 h 421"/>
                  <a:gd name="T78" fmla="*/ 10 w 331"/>
                  <a:gd name="T79" fmla="*/ 420 h 421"/>
                  <a:gd name="T80" fmla="*/ 12 w 331"/>
                  <a:gd name="T81" fmla="*/ 420 h 421"/>
                  <a:gd name="T82" fmla="*/ 15 w 331"/>
                  <a:gd name="T83" fmla="*/ 421 h 421"/>
                  <a:gd name="T84" fmla="*/ 316 w 331"/>
                  <a:gd name="T85" fmla="*/ 421 h 421"/>
                  <a:gd name="T86" fmla="*/ 319 w 331"/>
                  <a:gd name="T87" fmla="*/ 420 h 421"/>
                  <a:gd name="T88" fmla="*/ 321 w 331"/>
                  <a:gd name="T89" fmla="*/ 420 h 421"/>
                  <a:gd name="T90" fmla="*/ 325 w 331"/>
                  <a:gd name="T91" fmla="*/ 418 h 421"/>
                  <a:gd name="T92" fmla="*/ 327 w 331"/>
                  <a:gd name="T93" fmla="*/ 417 h 421"/>
                  <a:gd name="T94" fmla="*/ 328 w 331"/>
                  <a:gd name="T95" fmla="*/ 414 h 421"/>
                  <a:gd name="T96" fmla="*/ 330 w 331"/>
                  <a:gd name="T97" fmla="*/ 411 h 421"/>
                  <a:gd name="T98" fmla="*/ 331 w 331"/>
                  <a:gd name="T99" fmla="*/ 409 h 421"/>
                  <a:gd name="T100" fmla="*/ 331 w 331"/>
                  <a:gd name="T101" fmla="*/ 406 h 421"/>
                  <a:gd name="T102" fmla="*/ 331 w 331"/>
                  <a:gd name="T103" fmla="*/ 135 h 421"/>
                  <a:gd name="T104" fmla="*/ 330 w 331"/>
                  <a:gd name="T105" fmla="*/ 130 h 421"/>
                  <a:gd name="T106" fmla="*/ 327 w 331"/>
                  <a:gd name="T107" fmla="*/ 124 h 421"/>
                  <a:gd name="T108" fmla="*/ 206 w 331"/>
                  <a:gd name="T109" fmla="*/ 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21">
                    <a:moveTo>
                      <a:pt x="30" y="391"/>
                    </a:moveTo>
                    <a:lnTo>
                      <a:pt x="30" y="30"/>
                    </a:lnTo>
                    <a:lnTo>
                      <a:pt x="180" y="30"/>
                    </a:lnTo>
                    <a:lnTo>
                      <a:pt x="180" y="135"/>
                    </a:lnTo>
                    <a:lnTo>
                      <a:pt x="181" y="138"/>
                    </a:lnTo>
                    <a:lnTo>
                      <a:pt x="182" y="141"/>
                    </a:lnTo>
                    <a:lnTo>
                      <a:pt x="183" y="144"/>
                    </a:lnTo>
                    <a:lnTo>
                      <a:pt x="186" y="146"/>
                    </a:lnTo>
                    <a:lnTo>
                      <a:pt x="188" y="148"/>
                    </a:lnTo>
                    <a:lnTo>
                      <a:pt x="190" y="149"/>
                    </a:lnTo>
                    <a:lnTo>
                      <a:pt x="193" y="150"/>
                    </a:lnTo>
                    <a:lnTo>
                      <a:pt x="196" y="150"/>
                    </a:lnTo>
                    <a:lnTo>
                      <a:pt x="301" y="150"/>
                    </a:lnTo>
                    <a:lnTo>
                      <a:pt x="301" y="391"/>
                    </a:lnTo>
                    <a:lnTo>
                      <a:pt x="30" y="391"/>
                    </a:lnTo>
                    <a:close/>
                    <a:moveTo>
                      <a:pt x="211" y="53"/>
                    </a:moveTo>
                    <a:lnTo>
                      <a:pt x="280" y="120"/>
                    </a:lnTo>
                    <a:lnTo>
                      <a:pt x="211" y="120"/>
                    </a:lnTo>
                    <a:lnTo>
                      <a:pt x="211" y="53"/>
                    </a:lnTo>
                    <a:close/>
                    <a:moveTo>
                      <a:pt x="206" y="4"/>
                    </a:moveTo>
                    <a:lnTo>
                      <a:pt x="204" y="2"/>
                    </a:lnTo>
                    <a:lnTo>
                      <a:pt x="202" y="1"/>
                    </a:lnTo>
                    <a:lnTo>
                      <a:pt x="198" y="0"/>
                    </a:lnTo>
                    <a:lnTo>
                      <a:pt x="196" y="0"/>
                    </a:lnTo>
                    <a:lnTo>
                      <a:pt x="15" y="0"/>
                    </a:lnTo>
                    <a:lnTo>
                      <a:pt x="12" y="0"/>
                    </a:lnTo>
                    <a:lnTo>
                      <a:pt x="10" y="1"/>
                    </a:lnTo>
                    <a:lnTo>
                      <a:pt x="7" y="2"/>
                    </a:lnTo>
                    <a:lnTo>
                      <a:pt x="5" y="4"/>
                    </a:lnTo>
                    <a:lnTo>
                      <a:pt x="3" y="7"/>
                    </a:lnTo>
                    <a:lnTo>
                      <a:pt x="2" y="10"/>
                    </a:lnTo>
                    <a:lnTo>
                      <a:pt x="0" y="12"/>
                    </a:lnTo>
                    <a:lnTo>
                      <a:pt x="0" y="15"/>
                    </a:lnTo>
                    <a:lnTo>
                      <a:pt x="0" y="406"/>
                    </a:lnTo>
                    <a:lnTo>
                      <a:pt x="0" y="409"/>
                    </a:lnTo>
                    <a:lnTo>
                      <a:pt x="2" y="411"/>
                    </a:lnTo>
                    <a:lnTo>
                      <a:pt x="3" y="414"/>
                    </a:lnTo>
                    <a:lnTo>
                      <a:pt x="5" y="417"/>
                    </a:lnTo>
                    <a:lnTo>
                      <a:pt x="7" y="418"/>
                    </a:lnTo>
                    <a:lnTo>
                      <a:pt x="10" y="420"/>
                    </a:lnTo>
                    <a:lnTo>
                      <a:pt x="12" y="420"/>
                    </a:lnTo>
                    <a:lnTo>
                      <a:pt x="15" y="421"/>
                    </a:lnTo>
                    <a:lnTo>
                      <a:pt x="316" y="421"/>
                    </a:lnTo>
                    <a:lnTo>
                      <a:pt x="319" y="420"/>
                    </a:lnTo>
                    <a:lnTo>
                      <a:pt x="321" y="420"/>
                    </a:lnTo>
                    <a:lnTo>
                      <a:pt x="325" y="418"/>
                    </a:lnTo>
                    <a:lnTo>
                      <a:pt x="327" y="417"/>
                    </a:lnTo>
                    <a:lnTo>
                      <a:pt x="328" y="414"/>
                    </a:lnTo>
                    <a:lnTo>
                      <a:pt x="330" y="411"/>
                    </a:lnTo>
                    <a:lnTo>
                      <a:pt x="331" y="409"/>
                    </a:lnTo>
                    <a:lnTo>
                      <a:pt x="331" y="406"/>
                    </a:lnTo>
                    <a:lnTo>
                      <a:pt x="331" y="135"/>
                    </a:lnTo>
                    <a:lnTo>
                      <a:pt x="330" y="130"/>
                    </a:lnTo>
                    <a:lnTo>
                      <a:pt x="327" y="124"/>
                    </a:lnTo>
                    <a:lnTo>
                      <a:pt x="206" y="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200"/>
              <p:cNvSpPr>
                <a:spLocks noEditPoints="1"/>
              </p:cNvSpPr>
              <p:nvPr/>
            </p:nvSpPr>
            <p:spPr bwMode="auto">
              <a:xfrm>
                <a:off x="11630025" y="1512888"/>
                <a:ext cx="104775" cy="134938"/>
              </a:xfrm>
              <a:custGeom>
                <a:avLst/>
                <a:gdLst>
                  <a:gd name="T0" fmla="*/ 30 w 331"/>
                  <a:gd name="T1" fmla="*/ 391 h 421"/>
                  <a:gd name="T2" fmla="*/ 30 w 331"/>
                  <a:gd name="T3" fmla="*/ 30 h 421"/>
                  <a:gd name="T4" fmla="*/ 180 w 331"/>
                  <a:gd name="T5" fmla="*/ 30 h 421"/>
                  <a:gd name="T6" fmla="*/ 180 w 331"/>
                  <a:gd name="T7" fmla="*/ 135 h 421"/>
                  <a:gd name="T8" fmla="*/ 181 w 331"/>
                  <a:gd name="T9" fmla="*/ 138 h 421"/>
                  <a:gd name="T10" fmla="*/ 182 w 331"/>
                  <a:gd name="T11" fmla="*/ 141 h 421"/>
                  <a:gd name="T12" fmla="*/ 183 w 331"/>
                  <a:gd name="T13" fmla="*/ 144 h 421"/>
                  <a:gd name="T14" fmla="*/ 185 w 331"/>
                  <a:gd name="T15" fmla="*/ 146 h 421"/>
                  <a:gd name="T16" fmla="*/ 187 w 331"/>
                  <a:gd name="T17" fmla="*/ 148 h 421"/>
                  <a:gd name="T18" fmla="*/ 189 w 331"/>
                  <a:gd name="T19" fmla="*/ 149 h 421"/>
                  <a:gd name="T20" fmla="*/ 193 w 331"/>
                  <a:gd name="T21" fmla="*/ 150 h 421"/>
                  <a:gd name="T22" fmla="*/ 196 w 331"/>
                  <a:gd name="T23" fmla="*/ 150 h 421"/>
                  <a:gd name="T24" fmla="*/ 301 w 331"/>
                  <a:gd name="T25" fmla="*/ 150 h 421"/>
                  <a:gd name="T26" fmla="*/ 301 w 331"/>
                  <a:gd name="T27" fmla="*/ 391 h 421"/>
                  <a:gd name="T28" fmla="*/ 30 w 331"/>
                  <a:gd name="T29" fmla="*/ 391 h 421"/>
                  <a:gd name="T30" fmla="*/ 211 w 331"/>
                  <a:gd name="T31" fmla="*/ 53 h 421"/>
                  <a:gd name="T32" fmla="*/ 279 w 331"/>
                  <a:gd name="T33" fmla="*/ 120 h 421"/>
                  <a:gd name="T34" fmla="*/ 211 w 331"/>
                  <a:gd name="T35" fmla="*/ 120 h 421"/>
                  <a:gd name="T36" fmla="*/ 211 w 331"/>
                  <a:gd name="T37" fmla="*/ 53 h 421"/>
                  <a:gd name="T38" fmla="*/ 205 w 331"/>
                  <a:gd name="T39" fmla="*/ 4 h 421"/>
                  <a:gd name="T40" fmla="*/ 203 w 331"/>
                  <a:gd name="T41" fmla="*/ 2 h 421"/>
                  <a:gd name="T42" fmla="*/ 201 w 331"/>
                  <a:gd name="T43" fmla="*/ 1 h 421"/>
                  <a:gd name="T44" fmla="*/ 198 w 331"/>
                  <a:gd name="T45" fmla="*/ 0 h 421"/>
                  <a:gd name="T46" fmla="*/ 196 w 331"/>
                  <a:gd name="T47" fmla="*/ 0 h 421"/>
                  <a:gd name="T48" fmla="*/ 15 w 331"/>
                  <a:gd name="T49" fmla="*/ 0 h 421"/>
                  <a:gd name="T50" fmla="*/ 12 w 331"/>
                  <a:gd name="T51" fmla="*/ 0 h 421"/>
                  <a:gd name="T52" fmla="*/ 10 w 331"/>
                  <a:gd name="T53" fmla="*/ 1 h 421"/>
                  <a:gd name="T54" fmla="*/ 6 w 331"/>
                  <a:gd name="T55" fmla="*/ 2 h 421"/>
                  <a:gd name="T56" fmla="*/ 4 w 331"/>
                  <a:gd name="T57" fmla="*/ 4 h 421"/>
                  <a:gd name="T58" fmla="*/ 2 w 331"/>
                  <a:gd name="T59" fmla="*/ 7 h 421"/>
                  <a:gd name="T60" fmla="*/ 1 w 331"/>
                  <a:gd name="T61" fmla="*/ 10 h 421"/>
                  <a:gd name="T62" fmla="*/ 0 w 331"/>
                  <a:gd name="T63" fmla="*/ 12 h 421"/>
                  <a:gd name="T64" fmla="*/ 0 w 331"/>
                  <a:gd name="T65" fmla="*/ 15 h 421"/>
                  <a:gd name="T66" fmla="*/ 0 w 331"/>
                  <a:gd name="T67" fmla="*/ 406 h 421"/>
                  <a:gd name="T68" fmla="*/ 0 w 331"/>
                  <a:gd name="T69" fmla="*/ 409 h 421"/>
                  <a:gd name="T70" fmla="*/ 1 w 331"/>
                  <a:gd name="T71" fmla="*/ 411 h 421"/>
                  <a:gd name="T72" fmla="*/ 2 w 331"/>
                  <a:gd name="T73" fmla="*/ 414 h 421"/>
                  <a:gd name="T74" fmla="*/ 4 w 331"/>
                  <a:gd name="T75" fmla="*/ 417 h 421"/>
                  <a:gd name="T76" fmla="*/ 6 w 331"/>
                  <a:gd name="T77" fmla="*/ 418 h 421"/>
                  <a:gd name="T78" fmla="*/ 10 w 331"/>
                  <a:gd name="T79" fmla="*/ 420 h 421"/>
                  <a:gd name="T80" fmla="*/ 12 w 331"/>
                  <a:gd name="T81" fmla="*/ 420 h 421"/>
                  <a:gd name="T82" fmla="*/ 15 w 331"/>
                  <a:gd name="T83" fmla="*/ 421 h 421"/>
                  <a:gd name="T84" fmla="*/ 316 w 331"/>
                  <a:gd name="T85" fmla="*/ 421 h 421"/>
                  <a:gd name="T86" fmla="*/ 319 w 331"/>
                  <a:gd name="T87" fmla="*/ 420 h 421"/>
                  <a:gd name="T88" fmla="*/ 321 w 331"/>
                  <a:gd name="T89" fmla="*/ 420 h 421"/>
                  <a:gd name="T90" fmla="*/ 324 w 331"/>
                  <a:gd name="T91" fmla="*/ 418 h 421"/>
                  <a:gd name="T92" fmla="*/ 326 w 331"/>
                  <a:gd name="T93" fmla="*/ 417 h 421"/>
                  <a:gd name="T94" fmla="*/ 327 w 331"/>
                  <a:gd name="T95" fmla="*/ 414 h 421"/>
                  <a:gd name="T96" fmla="*/ 330 w 331"/>
                  <a:gd name="T97" fmla="*/ 411 h 421"/>
                  <a:gd name="T98" fmla="*/ 331 w 331"/>
                  <a:gd name="T99" fmla="*/ 409 h 421"/>
                  <a:gd name="T100" fmla="*/ 331 w 331"/>
                  <a:gd name="T101" fmla="*/ 406 h 421"/>
                  <a:gd name="T102" fmla="*/ 331 w 331"/>
                  <a:gd name="T103" fmla="*/ 135 h 421"/>
                  <a:gd name="T104" fmla="*/ 330 w 331"/>
                  <a:gd name="T105" fmla="*/ 130 h 421"/>
                  <a:gd name="T106" fmla="*/ 326 w 331"/>
                  <a:gd name="T107" fmla="*/ 124 h 421"/>
                  <a:gd name="T108" fmla="*/ 205 w 331"/>
                  <a:gd name="T109" fmla="*/ 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21">
                    <a:moveTo>
                      <a:pt x="30" y="391"/>
                    </a:moveTo>
                    <a:lnTo>
                      <a:pt x="30" y="30"/>
                    </a:lnTo>
                    <a:lnTo>
                      <a:pt x="180" y="30"/>
                    </a:lnTo>
                    <a:lnTo>
                      <a:pt x="180" y="135"/>
                    </a:lnTo>
                    <a:lnTo>
                      <a:pt x="181" y="138"/>
                    </a:lnTo>
                    <a:lnTo>
                      <a:pt x="182" y="141"/>
                    </a:lnTo>
                    <a:lnTo>
                      <a:pt x="183" y="144"/>
                    </a:lnTo>
                    <a:lnTo>
                      <a:pt x="185" y="146"/>
                    </a:lnTo>
                    <a:lnTo>
                      <a:pt x="187" y="148"/>
                    </a:lnTo>
                    <a:lnTo>
                      <a:pt x="189" y="149"/>
                    </a:lnTo>
                    <a:lnTo>
                      <a:pt x="193" y="150"/>
                    </a:lnTo>
                    <a:lnTo>
                      <a:pt x="196" y="150"/>
                    </a:lnTo>
                    <a:lnTo>
                      <a:pt x="301" y="150"/>
                    </a:lnTo>
                    <a:lnTo>
                      <a:pt x="301" y="391"/>
                    </a:lnTo>
                    <a:lnTo>
                      <a:pt x="30" y="391"/>
                    </a:lnTo>
                    <a:close/>
                    <a:moveTo>
                      <a:pt x="211" y="53"/>
                    </a:moveTo>
                    <a:lnTo>
                      <a:pt x="279" y="120"/>
                    </a:lnTo>
                    <a:lnTo>
                      <a:pt x="211" y="120"/>
                    </a:lnTo>
                    <a:lnTo>
                      <a:pt x="211" y="53"/>
                    </a:lnTo>
                    <a:close/>
                    <a:moveTo>
                      <a:pt x="205" y="4"/>
                    </a:moveTo>
                    <a:lnTo>
                      <a:pt x="203" y="2"/>
                    </a:lnTo>
                    <a:lnTo>
                      <a:pt x="201" y="1"/>
                    </a:lnTo>
                    <a:lnTo>
                      <a:pt x="198" y="0"/>
                    </a:lnTo>
                    <a:lnTo>
                      <a:pt x="196" y="0"/>
                    </a:lnTo>
                    <a:lnTo>
                      <a:pt x="15" y="0"/>
                    </a:lnTo>
                    <a:lnTo>
                      <a:pt x="12" y="0"/>
                    </a:lnTo>
                    <a:lnTo>
                      <a:pt x="10" y="1"/>
                    </a:lnTo>
                    <a:lnTo>
                      <a:pt x="6" y="2"/>
                    </a:lnTo>
                    <a:lnTo>
                      <a:pt x="4" y="4"/>
                    </a:lnTo>
                    <a:lnTo>
                      <a:pt x="2" y="7"/>
                    </a:lnTo>
                    <a:lnTo>
                      <a:pt x="1" y="10"/>
                    </a:lnTo>
                    <a:lnTo>
                      <a:pt x="0" y="12"/>
                    </a:lnTo>
                    <a:lnTo>
                      <a:pt x="0" y="15"/>
                    </a:lnTo>
                    <a:lnTo>
                      <a:pt x="0" y="406"/>
                    </a:lnTo>
                    <a:lnTo>
                      <a:pt x="0" y="409"/>
                    </a:lnTo>
                    <a:lnTo>
                      <a:pt x="1" y="411"/>
                    </a:lnTo>
                    <a:lnTo>
                      <a:pt x="2" y="414"/>
                    </a:lnTo>
                    <a:lnTo>
                      <a:pt x="4" y="417"/>
                    </a:lnTo>
                    <a:lnTo>
                      <a:pt x="6" y="418"/>
                    </a:lnTo>
                    <a:lnTo>
                      <a:pt x="10" y="420"/>
                    </a:lnTo>
                    <a:lnTo>
                      <a:pt x="12" y="420"/>
                    </a:lnTo>
                    <a:lnTo>
                      <a:pt x="15" y="421"/>
                    </a:lnTo>
                    <a:lnTo>
                      <a:pt x="316" y="421"/>
                    </a:lnTo>
                    <a:lnTo>
                      <a:pt x="319" y="420"/>
                    </a:lnTo>
                    <a:lnTo>
                      <a:pt x="321" y="420"/>
                    </a:lnTo>
                    <a:lnTo>
                      <a:pt x="324" y="418"/>
                    </a:lnTo>
                    <a:lnTo>
                      <a:pt x="326" y="417"/>
                    </a:lnTo>
                    <a:lnTo>
                      <a:pt x="327" y="414"/>
                    </a:lnTo>
                    <a:lnTo>
                      <a:pt x="330" y="411"/>
                    </a:lnTo>
                    <a:lnTo>
                      <a:pt x="331" y="409"/>
                    </a:lnTo>
                    <a:lnTo>
                      <a:pt x="331" y="406"/>
                    </a:lnTo>
                    <a:lnTo>
                      <a:pt x="331" y="135"/>
                    </a:lnTo>
                    <a:lnTo>
                      <a:pt x="330" y="130"/>
                    </a:lnTo>
                    <a:lnTo>
                      <a:pt x="326" y="124"/>
                    </a:lnTo>
                    <a:lnTo>
                      <a:pt x="205" y="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120" name="Group 90"/>
            <p:cNvGrpSpPr>
              <a:grpSpLocks noChangeAspect="1"/>
            </p:cNvGrpSpPr>
            <p:nvPr/>
          </p:nvGrpSpPr>
          <p:grpSpPr>
            <a:xfrm>
              <a:off x="3853751" y="2108578"/>
              <a:ext cx="666291" cy="505330"/>
              <a:chOff x="882650" y="830263"/>
              <a:chExt cx="282576" cy="214312"/>
            </a:xfrm>
            <a:solidFill>
              <a:schemeClr val="bg1"/>
            </a:solidFill>
          </p:grpSpPr>
          <p:sp>
            <p:nvSpPr>
              <p:cNvPr id="121" name="Freeform 36"/>
              <p:cNvSpPr>
                <a:spLocks/>
              </p:cNvSpPr>
              <p:nvPr/>
            </p:nvSpPr>
            <p:spPr bwMode="auto">
              <a:xfrm>
                <a:off x="882650" y="830263"/>
                <a:ext cx="222250" cy="142875"/>
              </a:xfrm>
              <a:custGeom>
                <a:avLst/>
                <a:gdLst>
                  <a:gd name="T0" fmla="*/ 258 w 700"/>
                  <a:gd name="T1" fmla="*/ 292 h 448"/>
                  <a:gd name="T2" fmla="*/ 258 w 700"/>
                  <a:gd name="T3" fmla="*/ 283 h 448"/>
                  <a:gd name="T4" fmla="*/ 252 w 700"/>
                  <a:gd name="T5" fmla="*/ 277 h 448"/>
                  <a:gd name="T6" fmla="*/ 245 w 700"/>
                  <a:gd name="T7" fmla="*/ 272 h 448"/>
                  <a:gd name="T8" fmla="*/ 236 w 700"/>
                  <a:gd name="T9" fmla="*/ 275 h 448"/>
                  <a:gd name="T10" fmla="*/ 130 w 700"/>
                  <a:gd name="T11" fmla="*/ 398 h 448"/>
                  <a:gd name="T12" fmla="*/ 127 w 700"/>
                  <a:gd name="T13" fmla="*/ 357 h 448"/>
                  <a:gd name="T14" fmla="*/ 129 w 700"/>
                  <a:gd name="T15" fmla="*/ 315 h 448"/>
                  <a:gd name="T16" fmla="*/ 137 w 700"/>
                  <a:gd name="T17" fmla="*/ 275 h 448"/>
                  <a:gd name="T18" fmla="*/ 150 w 700"/>
                  <a:gd name="T19" fmla="*/ 235 h 448"/>
                  <a:gd name="T20" fmla="*/ 168 w 700"/>
                  <a:gd name="T21" fmla="*/ 195 h 448"/>
                  <a:gd name="T22" fmla="*/ 194 w 700"/>
                  <a:gd name="T23" fmla="*/ 157 h 448"/>
                  <a:gd name="T24" fmla="*/ 225 w 700"/>
                  <a:gd name="T25" fmla="*/ 121 h 448"/>
                  <a:gd name="T26" fmla="*/ 261 w 700"/>
                  <a:gd name="T27" fmla="*/ 91 h 448"/>
                  <a:gd name="T28" fmla="*/ 300 w 700"/>
                  <a:gd name="T29" fmla="*/ 66 h 448"/>
                  <a:gd name="T30" fmla="*/ 343 w 700"/>
                  <a:gd name="T31" fmla="*/ 47 h 448"/>
                  <a:gd name="T32" fmla="*/ 394 w 700"/>
                  <a:gd name="T33" fmla="*/ 34 h 448"/>
                  <a:gd name="T34" fmla="*/ 456 w 700"/>
                  <a:gd name="T35" fmla="*/ 31 h 448"/>
                  <a:gd name="T36" fmla="*/ 517 w 700"/>
                  <a:gd name="T37" fmla="*/ 40 h 448"/>
                  <a:gd name="T38" fmla="*/ 575 w 700"/>
                  <a:gd name="T39" fmla="*/ 60 h 448"/>
                  <a:gd name="T40" fmla="*/ 628 w 700"/>
                  <a:gd name="T41" fmla="*/ 91 h 448"/>
                  <a:gd name="T42" fmla="*/ 675 w 700"/>
                  <a:gd name="T43" fmla="*/ 133 h 448"/>
                  <a:gd name="T44" fmla="*/ 682 w 700"/>
                  <a:gd name="T45" fmla="*/ 138 h 448"/>
                  <a:gd name="T46" fmla="*/ 691 w 700"/>
                  <a:gd name="T47" fmla="*/ 138 h 448"/>
                  <a:gd name="T48" fmla="*/ 697 w 700"/>
                  <a:gd name="T49" fmla="*/ 133 h 448"/>
                  <a:gd name="T50" fmla="*/ 700 w 700"/>
                  <a:gd name="T51" fmla="*/ 125 h 448"/>
                  <a:gd name="T52" fmla="*/ 698 w 700"/>
                  <a:gd name="T53" fmla="*/ 117 h 448"/>
                  <a:gd name="T54" fmla="*/ 664 w 700"/>
                  <a:gd name="T55" fmla="*/ 81 h 448"/>
                  <a:gd name="T56" fmla="*/ 608 w 700"/>
                  <a:gd name="T57" fmla="*/ 43 h 448"/>
                  <a:gd name="T58" fmla="*/ 546 w 700"/>
                  <a:gd name="T59" fmla="*/ 15 h 448"/>
                  <a:gd name="T60" fmla="*/ 480 w 700"/>
                  <a:gd name="T61" fmla="*/ 1 h 448"/>
                  <a:gd name="T62" fmla="*/ 412 w 700"/>
                  <a:gd name="T63" fmla="*/ 1 h 448"/>
                  <a:gd name="T64" fmla="*/ 350 w 700"/>
                  <a:gd name="T65" fmla="*/ 13 h 448"/>
                  <a:gd name="T66" fmla="*/ 303 w 700"/>
                  <a:gd name="T67" fmla="*/ 31 h 448"/>
                  <a:gd name="T68" fmla="*/ 258 w 700"/>
                  <a:gd name="T69" fmla="*/ 57 h 448"/>
                  <a:gd name="T70" fmla="*/ 217 w 700"/>
                  <a:gd name="T71" fmla="*/ 88 h 448"/>
                  <a:gd name="T72" fmla="*/ 180 w 700"/>
                  <a:gd name="T73" fmla="*/ 125 h 448"/>
                  <a:gd name="T74" fmla="*/ 150 w 700"/>
                  <a:gd name="T75" fmla="*/ 168 h 448"/>
                  <a:gd name="T76" fmla="*/ 116 w 700"/>
                  <a:gd name="T77" fmla="*/ 240 h 448"/>
                  <a:gd name="T78" fmla="*/ 99 w 700"/>
                  <a:gd name="T79" fmla="*/ 317 h 448"/>
                  <a:gd name="T80" fmla="*/ 28 w 700"/>
                  <a:gd name="T81" fmla="*/ 267 h 448"/>
                  <a:gd name="T82" fmla="*/ 22 w 700"/>
                  <a:gd name="T83" fmla="*/ 262 h 448"/>
                  <a:gd name="T84" fmla="*/ 13 w 700"/>
                  <a:gd name="T85" fmla="*/ 261 h 448"/>
                  <a:gd name="T86" fmla="*/ 4 w 700"/>
                  <a:gd name="T87" fmla="*/ 265 h 448"/>
                  <a:gd name="T88" fmla="*/ 0 w 700"/>
                  <a:gd name="T89" fmla="*/ 272 h 448"/>
                  <a:gd name="T90" fmla="*/ 1 w 700"/>
                  <a:gd name="T91" fmla="*/ 281 h 448"/>
                  <a:gd name="T92" fmla="*/ 111 w 700"/>
                  <a:gd name="T93" fmla="*/ 443 h 448"/>
                  <a:gd name="T94" fmla="*/ 115 w 700"/>
                  <a:gd name="T95" fmla="*/ 446 h 448"/>
                  <a:gd name="T96" fmla="*/ 119 w 700"/>
                  <a:gd name="T97" fmla="*/ 448 h 448"/>
                  <a:gd name="T98" fmla="*/ 121 w 700"/>
                  <a:gd name="T99" fmla="*/ 448 h 448"/>
                  <a:gd name="T100" fmla="*/ 123 w 700"/>
                  <a:gd name="T101" fmla="*/ 448 h 448"/>
                  <a:gd name="T102" fmla="*/ 126 w 700"/>
                  <a:gd name="T103" fmla="*/ 446 h 448"/>
                  <a:gd name="T104" fmla="*/ 130 w 700"/>
                  <a:gd name="T105" fmla="*/ 445 h 448"/>
                  <a:gd name="T106" fmla="*/ 133 w 700"/>
                  <a:gd name="T107"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0" h="448">
                    <a:moveTo>
                      <a:pt x="254" y="297"/>
                    </a:moveTo>
                    <a:lnTo>
                      <a:pt x="256" y="295"/>
                    </a:lnTo>
                    <a:lnTo>
                      <a:pt x="258" y="292"/>
                    </a:lnTo>
                    <a:lnTo>
                      <a:pt x="258" y="288"/>
                    </a:lnTo>
                    <a:lnTo>
                      <a:pt x="258" y="286"/>
                    </a:lnTo>
                    <a:lnTo>
                      <a:pt x="258" y="283"/>
                    </a:lnTo>
                    <a:lnTo>
                      <a:pt x="256" y="281"/>
                    </a:lnTo>
                    <a:lnTo>
                      <a:pt x="254" y="279"/>
                    </a:lnTo>
                    <a:lnTo>
                      <a:pt x="252" y="277"/>
                    </a:lnTo>
                    <a:lnTo>
                      <a:pt x="250" y="275"/>
                    </a:lnTo>
                    <a:lnTo>
                      <a:pt x="247" y="273"/>
                    </a:lnTo>
                    <a:lnTo>
                      <a:pt x="245" y="272"/>
                    </a:lnTo>
                    <a:lnTo>
                      <a:pt x="241" y="272"/>
                    </a:lnTo>
                    <a:lnTo>
                      <a:pt x="238" y="273"/>
                    </a:lnTo>
                    <a:lnTo>
                      <a:pt x="236" y="275"/>
                    </a:lnTo>
                    <a:lnTo>
                      <a:pt x="234" y="276"/>
                    </a:lnTo>
                    <a:lnTo>
                      <a:pt x="232" y="278"/>
                    </a:lnTo>
                    <a:lnTo>
                      <a:pt x="130" y="398"/>
                    </a:lnTo>
                    <a:lnTo>
                      <a:pt x="129" y="385"/>
                    </a:lnTo>
                    <a:lnTo>
                      <a:pt x="128" y="371"/>
                    </a:lnTo>
                    <a:lnTo>
                      <a:pt x="127" y="357"/>
                    </a:lnTo>
                    <a:lnTo>
                      <a:pt x="127" y="343"/>
                    </a:lnTo>
                    <a:lnTo>
                      <a:pt x="128" y="329"/>
                    </a:lnTo>
                    <a:lnTo>
                      <a:pt x="129" y="315"/>
                    </a:lnTo>
                    <a:lnTo>
                      <a:pt x="131" y="301"/>
                    </a:lnTo>
                    <a:lnTo>
                      <a:pt x="134" y="288"/>
                    </a:lnTo>
                    <a:lnTo>
                      <a:pt x="137" y="275"/>
                    </a:lnTo>
                    <a:lnTo>
                      <a:pt x="141" y="261"/>
                    </a:lnTo>
                    <a:lnTo>
                      <a:pt x="145" y="248"/>
                    </a:lnTo>
                    <a:lnTo>
                      <a:pt x="150" y="235"/>
                    </a:lnTo>
                    <a:lnTo>
                      <a:pt x="156" y="221"/>
                    </a:lnTo>
                    <a:lnTo>
                      <a:pt x="162" y="208"/>
                    </a:lnTo>
                    <a:lnTo>
                      <a:pt x="168" y="195"/>
                    </a:lnTo>
                    <a:lnTo>
                      <a:pt x="176" y="183"/>
                    </a:lnTo>
                    <a:lnTo>
                      <a:pt x="185" y="169"/>
                    </a:lnTo>
                    <a:lnTo>
                      <a:pt x="194" y="157"/>
                    </a:lnTo>
                    <a:lnTo>
                      <a:pt x="204" y="145"/>
                    </a:lnTo>
                    <a:lnTo>
                      <a:pt x="215" y="133"/>
                    </a:lnTo>
                    <a:lnTo>
                      <a:pt x="225" y="121"/>
                    </a:lnTo>
                    <a:lnTo>
                      <a:pt x="237" y="110"/>
                    </a:lnTo>
                    <a:lnTo>
                      <a:pt x="249" y="101"/>
                    </a:lnTo>
                    <a:lnTo>
                      <a:pt x="261" y="91"/>
                    </a:lnTo>
                    <a:lnTo>
                      <a:pt x="274" y="83"/>
                    </a:lnTo>
                    <a:lnTo>
                      <a:pt x="288" y="74"/>
                    </a:lnTo>
                    <a:lnTo>
                      <a:pt x="300" y="66"/>
                    </a:lnTo>
                    <a:lnTo>
                      <a:pt x="314" y="59"/>
                    </a:lnTo>
                    <a:lnTo>
                      <a:pt x="328" y="53"/>
                    </a:lnTo>
                    <a:lnTo>
                      <a:pt x="343" y="47"/>
                    </a:lnTo>
                    <a:lnTo>
                      <a:pt x="358" y="43"/>
                    </a:lnTo>
                    <a:lnTo>
                      <a:pt x="373" y="39"/>
                    </a:lnTo>
                    <a:lnTo>
                      <a:pt x="394" y="34"/>
                    </a:lnTo>
                    <a:lnTo>
                      <a:pt x="414" y="32"/>
                    </a:lnTo>
                    <a:lnTo>
                      <a:pt x="436" y="31"/>
                    </a:lnTo>
                    <a:lnTo>
                      <a:pt x="456" y="31"/>
                    </a:lnTo>
                    <a:lnTo>
                      <a:pt x="476" y="32"/>
                    </a:lnTo>
                    <a:lnTo>
                      <a:pt x="497" y="35"/>
                    </a:lnTo>
                    <a:lnTo>
                      <a:pt x="517" y="40"/>
                    </a:lnTo>
                    <a:lnTo>
                      <a:pt x="536" y="45"/>
                    </a:lnTo>
                    <a:lnTo>
                      <a:pt x="556" y="51"/>
                    </a:lnTo>
                    <a:lnTo>
                      <a:pt x="575" y="60"/>
                    </a:lnTo>
                    <a:lnTo>
                      <a:pt x="593" y="69"/>
                    </a:lnTo>
                    <a:lnTo>
                      <a:pt x="611" y="79"/>
                    </a:lnTo>
                    <a:lnTo>
                      <a:pt x="628" y="91"/>
                    </a:lnTo>
                    <a:lnTo>
                      <a:pt x="645" y="104"/>
                    </a:lnTo>
                    <a:lnTo>
                      <a:pt x="660" y="118"/>
                    </a:lnTo>
                    <a:lnTo>
                      <a:pt x="675" y="133"/>
                    </a:lnTo>
                    <a:lnTo>
                      <a:pt x="677" y="136"/>
                    </a:lnTo>
                    <a:lnTo>
                      <a:pt x="679" y="137"/>
                    </a:lnTo>
                    <a:lnTo>
                      <a:pt x="682" y="138"/>
                    </a:lnTo>
                    <a:lnTo>
                      <a:pt x="684" y="139"/>
                    </a:lnTo>
                    <a:lnTo>
                      <a:pt x="688" y="139"/>
                    </a:lnTo>
                    <a:lnTo>
                      <a:pt x="691" y="138"/>
                    </a:lnTo>
                    <a:lnTo>
                      <a:pt x="693" y="137"/>
                    </a:lnTo>
                    <a:lnTo>
                      <a:pt x="695" y="135"/>
                    </a:lnTo>
                    <a:lnTo>
                      <a:pt x="697" y="133"/>
                    </a:lnTo>
                    <a:lnTo>
                      <a:pt x="699" y="131"/>
                    </a:lnTo>
                    <a:lnTo>
                      <a:pt x="700" y="128"/>
                    </a:lnTo>
                    <a:lnTo>
                      <a:pt x="700" y="125"/>
                    </a:lnTo>
                    <a:lnTo>
                      <a:pt x="700" y="122"/>
                    </a:lnTo>
                    <a:lnTo>
                      <a:pt x="699" y="119"/>
                    </a:lnTo>
                    <a:lnTo>
                      <a:pt x="698" y="117"/>
                    </a:lnTo>
                    <a:lnTo>
                      <a:pt x="697" y="114"/>
                    </a:lnTo>
                    <a:lnTo>
                      <a:pt x="681" y="96"/>
                    </a:lnTo>
                    <a:lnTo>
                      <a:pt x="664" y="81"/>
                    </a:lnTo>
                    <a:lnTo>
                      <a:pt x="646" y="68"/>
                    </a:lnTo>
                    <a:lnTo>
                      <a:pt x="628" y="54"/>
                    </a:lnTo>
                    <a:lnTo>
                      <a:pt x="608" y="43"/>
                    </a:lnTo>
                    <a:lnTo>
                      <a:pt x="588" y="32"/>
                    </a:lnTo>
                    <a:lnTo>
                      <a:pt x="567" y="24"/>
                    </a:lnTo>
                    <a:lnTo>
                      <a:pt x="546" y="15"/>
                    </a:lnTo>
                    <a:lnTo>
                      <a:pt x="525" y="10"/>
                    </a:lnTo>
                    <a:lnTo>
                      <a:pt x="502" y="4"/>
                    </a:lnTo>
                    <a:lnTo>
                      <a:pt x="480" y="1"/>
                    </a:lnTo>
                    <a:lnTo>
                      <a:pt x="457" y="0"/>
                    </a:lnTo>
                    <a:lnTo>
                      <a:pt x="434" y="0"/>
                    </a:lnTo>
                    <a:lnTo>
                      <a:pt x="412" y="1"/>
                    </a:lnTo>
                    <a:lnTo>
                      <a:pt x="389" y="4"/>
                    </a:lnTo>
                    <a:lnTo>
                      <a:pt x="366" y="9"/>
                    </a:lnTo>
                    <a:lnTo>
                      <a:pt x="350" y="13"/>
                    </a:lnTo>
                    <a:lnTo>
                      <a:pt x="334" y="18"/>
                    </a:lnTo>
                    <a:lnTo>
                      <a:pt x="318" y="25"/>
                    </a:lnTo>
                    <a:lnTo>
                      <a:pt x="303" y="31"/>
                    </a:lnTo>
                    <a:lnTo>
                      <a:pt x="286" y="39"/>
                    </a:lnTo>
                    <a:lnTo>
                      <a:pt x="271" y="47"/>
                    </a:lnTo>
                    <a:lnTo>
                      <a:pt x="258" y="57"/>
                    </a:lnTo>
                    <a:lnTo>
                      <a:pt x="244" y="66"/>
                    </a:lnTo>
                    <a:lnTo>
                      <a:pt x="230" y="77"/>
                    </a:lnTo>
                    <a:lnTo>
                      <a:pt x="217" y="88"/>
                    </a:lnTo>
                    <a:lnTo>
                      <a:pt x="204" y="100"/>
                    </a:lnTo>
                    <a:lnTo>
                      <a:pt x="192" y="113"/>
                    </a:lnTo>
                    <a:lnTo>
                      <a:pt x="180" y="125"/>
                    </a:lnTo>
                    <a:lnTo>
                      <a:pt x="170" y="139"/>
                    </a:lnTo>
                    <a:lnTo>
                      <a:pt x="160" y="153"/>
                    </a:lnTo>
                    <a:lnTo>
                      <a:pt x="150" y="168"/>
                    </a:lnTo>
                    <a:lnTo>
                      <a:pt x="136" y="192"/>
                    </a:lnTo>
                    <a:lnTo>
                      <a:pt x="126" y="216"/>
                    </a:lnTo>
                    <a:lnTo>
                      <a:pt x="116" y="240"/>
                    </a:lnTo>
                    <a:lnTo>
                      <a:pt x="108" y="266"/>
                    </a:lnTo>
                    <a:lnTo>
                      <a:pt x="102" y="292"/>
                    </a:lnTo>
                    <a:lnTo>
                      <a:pt x="99" y="317"/>
                    </a:lnTo>
                    <a:lnTo>
                      <a:pt x="97" y="343"/>
                    </a:lnTo>
                    <a:lnTo>
                      <a:pt x="97" y="370"/>
                    </a:lnTo>
                    <a:lnTo>
                      <a:pt x="28" y="267"/>
                    </a:lnTo>
                    <a:lnTo>
                      <a:pt x="26" y="265"/>
                    </a:lnTo>
                    <a:lnTo>
                      <a:pt x="24" y="263"/>
                    </a:lnTo>
                    <a:lnTo>
                      <a:pt x="22" y="262"/>
                    </a:lnTo>
                    <a:lnTo>
                      <a:pt x="18" y="261"/>
                    </a:lnTo>
                    <a:lnTo>
                      <a:pt x="15" y="261"/>
                    </a:lnTo>
                    <a:lnTo>
                      <a:pt x="13" y="261"/>
                    </a:lnTo>
                    <a:lnTo>
                      <a:pt x="10" y="262"/>
                    </a:lnTo>
                    <a:lnTo>
                      <a:pt x="7" y="263"/>
                    </a:lnTo>
                    <a:lnTo>
                      <a:pt x="4" y="265"/>
                    </a:lnTo>
                    <a:lnTo>
                      <a:pt x="3" y="267"/>
                    </a:lnTo>
                    <a:lnTo>
                      <a:pt x="1" y="269"/>
                    </a:lnTo>
                    <a:lnTo>
                      <a:pt x="0" y="272"/>
                    </a:lnTo>
                    <a:lnTo>
                      <a:pt x="0" y="276"/>
                    </a:lnTo>
                    <a:lnTo>
                      <a:pt x="0" y="278"/>
                    </a:lnTo>
                    <a:lnTo>
                      <a:pt x="1" y="281"/>
                    </a:lnTo>
                    <a:lnTo>
                      <a:pt x="3" y="284"/>
                    </a:lnTo>
                    <a:lnTo>
                      <a:pt x="108" y="441"/>
                    </a:lnTo>
                    <a:lnTo>
                      <a:pt x="111" y="443"/>
                    </a:lnTo>
                    <a:lnTo>
                      <a:pt x="113" y="445"/>
                    </a:lnTo>
                    <a:lnTo>
                      <a:pt x="114" y="446"/>
                    </a:lnTo>
                    <a:lnTo>
                      <a:pt x="115" y="446"/>
                    </a:lnTo>
                    <a:lnTo>
                      <a:pt x="117" y="447"/>
                    </a:lnTo>
                    <a:lnTo>
                      <a:pt x="118" y="448"/>
                    </a:lnTo>
                    <a:lnTo>
                      <a:pt x="119" y="448"/>
                    </a:lnTo>
                    <a:lnTo>
                      <a:pt x="120" y="448"/>
                    </a:lnTo>
                    <a:lnTo>
                      <a:pt x="121" y="448"/>
                    </a:lnTo>
                    <a:lnTo>
                      <a:pt x="121" y="448"/>
                    </a:lnTo>
                    <a:lnTo>
                      <a:pt x="122" y="448"/>
                    </a:lnTo>
                    <a:lnTo>
                      <a:pt x="123" y="448"/>
                    </a:lnTo>
                    <a:lnTo>
                      <a:pt x="123" y="448"/>
                    </a:lnTo>
                    <a:lnTo>
                      <a:pt x="125" y="448"/>
                    </a:lnTo>
                    <a:lnTo>
                      <a:pt x="125" y="447"/>
                    </a:lnTo>
                    <a:lnTo>
                      <a:pt x="126" y="446"/>
                    </a:lnTo>
                    <a:lnTo>
                      <a:pt x="128" y="446"/>
                    </a:lnTo>
                    <a:lnTo>
                      <a:pt x="130" y="445"/>
                    </a:lnTo>
                    <a:lnTo>
                      <a:pt x="130" y="445"/>
                    </a:lnTo>
                    <a:lnTo>
                      <a:pt x="130" y="445"/>
                    </a:lnTo>
                    <a:lnTo>
                      <a:pt x="132" y="444"/>
                    </a:lnTo>
                    <a:lnTo>
                      <a:pt x="133" y="442"/>
                    </a:lnTo>
                    <a:lnTo>
                      <a:pt x="254" y="297"/>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37"/>
              <p:cNvSpPr>
                <a:spLocks/>
              </p:cNvSpPr>
              <p:nvPr/>
            </p:nvSpPr>
            <p:spPr bwMode="auto">
              <a:xfrm>
                <a:off x="947738" y="914400"/>
                <a:ext cx="217488" cy="130175"/>
              </a:xfrm>
              <a:custGeom>
                <a:avLst/>
                <a:gdLst>
                  <a:gd name="T0" fmla="*/ 575 w 685"/>
                  <a:gd name="T1" fmla="*/ 4 h 410"/>
                  <a:gd name="T2" fmla="*/ 565 w 685"/>
                  <a:gd name="T3" fmla="*/ 0 h 410"/>
                  <a:gd name="T4" fmla="*/ 555 w 685"/>
                  <a:gd name="T5" fmla="*/ 3 h 410"/>
                  <a:gd name="T6" fmla="*/ 430 w 685"/>
                  <a:gd name="T7" fmla="*/ 153 h 410"/>
                  <a:gd name="T8" fmla="*/ 428 w 685"/>
                  <a:gd name="T9" fmla="*/ 162 h 410"/>
                  <a:gd name="T10" fmla="*/ 431 w 685"/>
                  <a:gd name="T11" fmla="*/ 170 h 410"/>
                  <a:gd name="T12" fmla="*/ 444 w 685"/>
                  <a:gd name="T13" fmla="*/ 176 h 410"/>
                  <a:gd name="T14" fmla="*/ 452 w 685"/>
                  <a:gd name="T15" fmla="*/ 173 h 410"/>
                  <a:gd name="T16" fmla="*/ 553 w 685"/>
                  <a:gd name="T17" fmla="*/ 66 h 410"/>
                  <a:gd name="T18" fmla="*/ 551 w 685"/>
                  <a:gd name="T19" fmla="*/ 107 h 410"/>
                  <a:gd name="T20" fmla="*/ 542 w 685"/>
                  <a:gd name="T21" fmla="*/ 147 h 410"/>
                  <a:gd name="T22" fmla="*/ 530 w 685"/>
                  <a:gd name="T23" fmla="*/ 184 h 410"/>
                  <a:gd name="T24" fmla="*/ 512 w 685"/>
                  <a:gd name="T25" fmla="*/ 221 h 410"/>
                  <a:gd name="T26" fmla="*/ 490 w 685"/>
                  <a:gd name="T27" fmla="*/ 254 h 410"/>
                  <a:gd name="T28" fmla="*/ 464 w 685"/>
                  <a:gd name="T29" fmla="*/ 284 h 410"/>
                  <a:gd name="T30" fmla="*/ 434 w 685"/>
                  <a:gd name="T31" fmla="*/ 312 h 410"/>
                  <a:gd name="T32" fmla="*/ 402 w 685"/>
                  <a:gd name="T33" fmla="*/ 336 h 410"/>
                  <a:gd name="T34" fmla="*/ 365 w 685"/>
                  <a:gd name="T35" fmla="*/ 354 h 410"/>
                  <a:gd name="T36" fmla="*/ 326 w 685"/>
                  <a:gd name="T37" fmla="*/ 368 h 410"/>
                  <a:gd name="T38" fmla="*/ 273 w 685"/>
                  <a:gd name="T39" fmla="*/ 379 h 410"/>
                  <a:gd name="T40" fmla="*/ 215 w 685"/>
                  <a:gd name="T41" fmla="*/ 379 h 410"/>
                  <a:gd name="T42" fmla="*/ 158 w 685"/>
                  <a:gd name="T43" fmla="*/ 368 h 410"/>
                  <a:gd name="T44" fmla="*/ 105 w 685"/>
                  <a:gd name="T45" fmla="*/ 347 h 410"/>
                  <a:gd name="T46" fmla="*/ 56 w 685"/>
                  <a:gd name="T47" fmla="*/ 316 h 410"/>
                  <a:gd name="T48" fmla="*/ 23 w 685"/>
                  <a:gd name="T49" fmla="*/ 288 h 410"/>
                  <a:gd name="T50" fmla="*/ 15 w 685"/>
                  <a:gd name="T51" fmla="*/ 286 h 410"/>
                  <a:gd name="T52" fmla="*/ 6 w 685"/>
                  <a:gd name="T53" fmla="*/ 288 h 410"/>
                  <a:gd name="T54" fmla="*/ 1 w 685"/>
                  <a:gd name="T55" fmla="*/ 296 h 410"/>
                  <a:gd name="T56" fmla="*/ 0 w 685"/>
                  <a:gd name="T57" fmla="*/ 305 h 410"/>
                  <a:gd name="T58" fmla="*/ 4 w 685"/>
                  <a:gd name="T59" fmla="*/ 312 h 410"/>
                  <a:gd name="T60" fmla="*/ 43 w 685"/>
                  <a:gd name="T61" fmla="*/ 344 h 410"/>
                  <a:gd name="T62" fmla="*/ 84 w 685"/>
                  <a:gd name="T63" fmla="*/ 371 h 410"/>
                  <a:gd name="T64" fmla="*/ 130 w 685"/>
                  <a:gd name="T65" fmla="*/ 390 h 410"/>
                  <a:gd name="T66" fmla="*/ 176 w 685"/>
                  <a:gd name="T67" fmla="*/ 403 h 410"/>
                  <a:gd name="T68" fmla="*/ 225 w 685"/>
                  <a:gd name="T69" fmla="*/ 409 h 410"/>
                  <a:gd name="T70" fmla="*/ 281 w 685"/>
                  <a:gd name="T71" fmla="*/ 408 h 410"/>
                  <a:gd name="T72" fmla="*/ 333 w 685"/>
                  <a:gd name="T73" fmla="*/ 397 h 410"/>
                  <a:gd name="T74" fmla="*/ 375 w 685"/>
                  <a:gd name="T75" fmla="*/ 382 h 410"/>
                  <a:gd name="T76" fmla="*/ 414 w 685"/>
                  <a:gd name="T77" fmla="*/ 362 h 410"/>
                  <a:gd name="T78" fmla="*/ 448 w 685"/>
                  <a:gd name="T79" fmla="*/ 339 h 410"/>
                  <a:gd name="T80" fmla="*/ 480 w 685"/>
                  <a:gd name="T81" fmla="*/ 311 h 410"/>
                  <a:gd name="T82" fmla="*/ 508 w 685"/>
                  <a:gd name="T83" fmla="*/ 279 h 410"/>
                  <a:gd name="T84" fmla="*/ 533 w 685"/>
                  <a:gd name="T85" fmla="*/ 245 h 410"/>
                  <a:gd name="T86" fmla="*/ 552 w 685"/>
                  <a:gd name="T87" fmla="*/ 207 h 410"/>
                  <a:gd name="T88" fmla="*/ 568 w 685"/>
                  <a:gd name="T89" fmla="*/ 168 h 410"/>
                  <a:gd name="T90" fmla="*/ 578 w 685"/>
                  <a:gd name="T91" fmla="*/ 127 h 410"/>
                  <a:gd name="T92" fmla="*/ 583 w 685"/>
                  <a:gd name="T93" fmla="*/ 85 h 410"/>
                  <a:gd name="T94" fmla="*/ 660 w 685"/>
                  <a:gd name="T95" fmla="*/ 183 h 410"/>
                  <a:gd name="T96" fmla="*/ 670 w 685"/>
                  <a:gd name="T97" fmla="*/ 188 h 410"/>
                  <a:gd name="T98" fmla="*/ 681 w 685"/>
                  <a:gd name="T99" fmla="*/ 183 h 410"/>
                  <a:gd name="T100" fmla="*/ 685 w 685"/>
                  <a:gd name="T101" fmla="*/ 176 h 410"/>
                  <a:gd name="T102" fmla="*/ 684 w 685"/>
                  <a:gd name="T103" fmla="*/ 16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5" h="410">
                    <a:moveTo>
                      <a:pt x="683" y="164"/>
                    </a:moveTo>
                    <a:lnTo>
                      <a:pt x="577" y="7"/>
                    </a:lnTo>
                    <a:lnTo>
                      <a:pt x="575" y="4"/>
                    </a:lnTo>
                    <a:lnTo>
                      <a:pt x="571" y="2"/>
                    </a:lnTo>
                    <a:lnTo>
                      <a:pt x="569" y="0"/>
                    </a:lnTo>
                    <a:lnTo>
                      <a:pt x="565" y="0"/>
                    </a:lnTo>
                    <a:lnTo>
                      <a:pt x="562" y="0"/>
                    </a:lnTo>
                    <a:lnTo>
                      <a:pt x="559" y="1"/>
                    </a:lnTo>
                    <a:lnTo>
                      <a:pt x="555" y="3"/>
                    </a:lnTo>
                    <a:lnTo>
                      <a:pt x="553" y="6"/>
                    </a:lnTo>
                    <a:lnTo>
                      <a:pt x="431" y="150"/>
                    </a:lnTo>
                    <a:lnTo>
                      <a:pt x="430" y="153"/>
                    </a:lnTo>
                    <a:lnTo>
                      <a:pt x="429" y="157"/>
                    </a:lnTo>
                    <a:lnTo>
                      <a:pt x="428" y="160"/>
                    </a:lnTo>
                    <a:lnTo>
                      <a:pt x="428" y="162"/>
                    </a:lnTo>
                    <a:lnTo>
                      <a:pt x="429" y="165"/>
                    </a:lnTo>
                    <a:lnTo>
                      <a:pt x="430" y="168"/>
                    </a:lnTo>
                    <a:lnTo>
                      <a:pt x="431" y="170"/>
                    </a:lnTo>
                    <a:lnTo>
                      <a:pt x="433" y="173"/>
                    </a:lnTo>
                    <a:lnTo>
                      <a:pt x="438" y="176"/>
                    </a:lnTo>
                    <a:lnTo>
                      <a:pt x="444" y="176"/>
                    </a:lnTo>
                    <a:lnTo>
                      <a:pt x="447" y="176"/>
                    </a:lnTo>
                    <a:lnTo>
                      <a:pt x="450" y="175"/>
                    </a:lnTo>
                    <a:lnTo>
                      <a:pt x="452" y="173"/>
                    </a:lnTo>
                    <a:lnTo>
                      <a:pt x="454" y="170"/>
                    </a:lnTo>
                    <a:lnTo>
                      <a:pt x="553" y="53"/>
                    </a:lnTo>
                    <a:lnTo>
                      <a:pt x="553" y="66"/>
                    </a:lnTo>
                    <a:lnTo>
                      <a:pt x="553" y="80"/>
                    </a:lnTo>
                    <a:lnTo>
                      <a:pt x="552" y="93"/>
                    </a:lnTo>
                    <a:lnTo>
                      <a:pt x="551" y="107"/>
                    </a:lnTo>
                    <a:lnTo>
                      <a:pt x="549" y="120"/>
                    </a:lnTo>
                    <a:lnTo>
                      <a:pt x="546" y="133"/>
                    </a:lnTo>
                    <a:lnTo>
                      <a:pt x="542" y="147"/>
                    </a:lnTo>
                    <a:lnTo>
                      <a:pt x="539" y="159"/>
                    </a:lnTo>
                    <a:lnTo>
                      <a:pt x="535" y="172"/>
                    </a:lnTo>
                    <a:lnTo>
                      <a:pt x="530" y="184"/>
                    </a:lnTo>
                    <a:lnTo>
                      <a:pt x="524" y="196"/>
                    </a:lnTo>
                    <a:lnTo>
                      <a:pt x="519" y="209"/>
                    </a:lnTo>
                    <a:lnTo>
                      <a:pt x="512" y="221"/>
                    </a:lnTo>
                    <a:lnTo>
                      <a:pt x="506" y="232"/>
                    </a:lnTo>
                    <a:lnTo>
                      <a:pt x="498" y="243"/>
                    </a:lnTo>
                    <a:lnTo>
                      <a:pt x="490" y="254"/>
                    </a:lnTo>
                    <a:lnTo>
                      <a:pt x="482" y="265"/>
                    </a:lnTo>
                    <a:lnTo>
                      <a:pt x="474" y="275"/>
                    </a:lnTo>
                    <a:lnTo>
                      <a:pt x="464" y="284"/>
                    </a:lnTo>
                    <a:lnTo>
                      <a:pt x="454" y="294"/>
                    </a:lnTo>
                    <a:lnTo>
                      <a:pt x="445" y="303"/>
                    </a:lnTo>
                    <a:lnTo>
                      <a:pt x="434" y="312"/>
                    </a:lnTo>
                    <a:lnTo>
                      <a:pt x="423" y="320"/>
                    </a:lnTo>
                    <a:lnTo>
                      <a:pt x="413" y="328"/>
                    </a:lnTo>
                    <a:lnTo>
                      <a:pt x="402" y="336"/>
                    </a:lnTo>
                    <a:lnTo>
                      <a:pt x="390" y="342"/>
                    </a:lnTo>
                    <a:lnTo>
                      <a:pt x="377" y="349"/>
                    </a:lnTo>
                    <a:lnTo>
                      <a:pt x="365" y="354"/>
                    </a:lnTo>
                    <a:lnTo>
                      <a:pt x="353" y="359"/>
                    </a:lnTo>
                    <a:lnTo>
                      <a:pt x="340" y="364"/>
                    </a:lnTo>
                    <a:lnTo>
                      <a:pt x="326" y="368"/>
                    </a:lnTo>
                    <a:lnTo>
                      <a:pt x="313" y="372"/>
                    </a:lnTo>
                    <a:lnTo>
                      <a:pt x="294" y="375"/>
                    </a:lnTo>
                    <a:lnTo>
                      <a:pt x="273" y="379"/>
                    </a:lnTo>
                    <a:lnTo>
                      <a:pt x="254" y="380"/>
                    </a:lnTo>
                    <a:lnTo>
                      <a:pt x="235" y="380"/>
                    </a:lnTo>
                    <a:lnTo>
                      <a:pt x="215" y="379"/>
                    </a:lnTo>
                    <a:lnTo>
                      <a:pt x="196" y="376"/>
                    </a:lnTo>
                    <a:lnTo>
                      <a:pt x="178" y="373"/>
                    </a:lnTo>
                    <a:lnTo>
                      <a:pt x="158" y="368"/>
                    </a:lnTo>
                    <a:lnTo>
                      <a:pt x="140" y="362"/>
                    </a:lnTo>
                    <a:lnTo>
                      <a:pt x="122" y="356"/>
                    </a:lnTo>
                    <a:lnTo>
                      <a:pt x="105" y="347"/>
                    </a:lnTo>
                    <a:lnTo>
                      <a:pt x="88" y="338"/>
                    </a:lnTo>
                    <a:lnTo>
                      <a:pt x="72" y="328"/>
                    </a:lnTo>
                    <a:lnTo>
                      <a:pt x="56" y="316"/>
                    </a:lnTo>
                    <a:lnTo>
                      <a:pt x="40" y="305"/>
                    </a:lnTo>
                    <a:lnTo>
                      <a:pt x="25" y="291"/>
                    </a:lnTo>
                    <a:lnTo>
                      <a:pt x="23" y="288"/>
                    </a:lnTo>
                    <a:lnTo>
                      <a:pt x="20" y="287"/>
                    </a:lnTo>
                    <a:lnTo>
                      <a:pt x="18" y="286"/>
                    </a:lnTo>
                    <a:lnTo>
                      <a:pt x="15" y="286"/>
                    </a:lnTo>
                    <a:lnTo>
                      <a:pt x="12" y="286"/>
                    </a:lnTo>
                    <a:lnTo>
                      <a:pt x="9" y="287"/>
                    </a:lnTo>
                    <a:lnTo>
                      <a:pt x="6" y="288"/>
                    </a:lnTo>
                    <a:lnTo>
                      <a:pt x="4" y="291"/>
                    </a:lnTo>
                    <a:lnTo>
                      <a:pt x="2" y="293"/>
                    </a:lnTo>
                    <a:lnTo>
                      <a:pt x="1" y="296"/>
                    </a:lnTo>
                    <a:lnTo>
                      <a:pt x="0" y="298"/>
                    </a:lnTo>
                    <a:lnTo>
                      <a:pt x="0" y="301"/>
                    </a:lnTo>
                    <a:lnTo>
                      <a:pt x="0" y="305"/>
                    </a:lnTo>
                    <a:lnTo>
                      <a:pt x="1" y="307"/>
                    </a:lnTo>
                    <a:lnTo>
                      <a:pt x="3" y="310"/>
                    </a:lnTo>
                    <a:lnTo>
                      <a:pt x="4" y="312"/>
                    </a:lnTo>
                    <a:lnTo>
                      <a:pt x="17" y="323"/>
                    </a:lnTo>
                    <a:lnTo>
                      <a:pt x="30" y="335"/>
                    </a:lnTo>
                    <a:lnTo>
                      <a:pt x="43" y="344"/>
                    </a:lnTo>
                    <a:lnTo>
                      <a:pt x="57" y="354"/>
                    </a:lnTo>
                    <a:lnTo>
                      <a:pt x="71" y="362"/>
                    </a:lnTo>
                    <a:lnTo>
                      <a:pt x="84" y="371"/>
                    </a:lnTo>
                    <a:lnTo>
                      <a:pt x="99" y="379"/>
                    </a:lnTo>
                    <a:lnTo>
                      <a:pt x="114" y="385"/>
                    </a:lnTo>
                    <a:lnTo>
                      <a:pt x="130" y="390"/>
                    </a:lnTo>
                    <a:lnTo>
                      <a:pt x="145" y="396"/>
                    </a:lnTo>
                    <a:lnTo>
                      <a:pt x="161" y="400"/>
                    </a:lnTo>
                    <a:lnTo>
                      <a:pt x="176" y="403"/>
                    </a:lnTo>
                    <a:lnTo>
                      <a:pt x="192" y="405"/>
                    </a:lnTo>
                    <a:lnTo>
                      <a:pt x="208" y="408"/>
                    </a:lnTo>
                    <a:lnTo>
                      <a:pt x="225" y="409"/>
                    </a:lnTo>
                    <a:lnTo>
                      <a:pt x="241" y="410"/>
                    </a:lnTo>
                    <a:lnTo>
                      <a:pt x="260" y="409"/>
                    </a:lnTo>
                    <a:lnTo>
                      <a:pt x="281" y="408"/>
                    </a:lnTo>
                    <a:lnTo>
                      <a:pt x="300" y="404"/>
                    </a:lnTo>
                    <a:lnTo>
                      <a:pt x="319" y="400"/>
                    </a:lnTo>
                    <a:lnTo>
                      <a:pt x="333" y="397"/>
                    </a:lnTo>
                    <a:lnTo>
                      <a:pt x="347" y="393"/>
                    </a:lnTo>
                    <a:lnTo>
                      <a:pt x="361" y="387"/>
                    </a:lnTo>
                    <a:lnTo>
                      <a:pt x="375" y="382"/>
                    </a:lnTo>
                    <a:lnTo>
                      <a:pt x="388" y="376"/>
                    </a:lnTo>
                    <a:lnTo>
                      <a:pt x="401" y="370"/>
                    </a:lnTo>
                    <a:lnTo>
                      <a:pt x="414" y="362"/>
                    </a:lnTo>
                    <a:lnTo>
                      <a:pt x="426" y="355"/>
                    </a:lnTo>
                    <a:lnTo>
                      <a:pt x="437" y="347"/>
                    </a:lnTo>
                    <a:lnTo>
                      <a:pt x="448" y="339"/>
                    </a:lnTo>
                    <a:lnTo>
                      <a:pt x="460" y="329"/>
                    </a:lnTo>
                    <a:lnTo>
                      <a:pt x="471" y="321"/>
                    </a:lnTo>
                    <a:lnTo>
                      <a:pt x="480" y="311"/>
                    </a:lnTo>
                    <a:lnTo>
                      <a:pt x="490" y="300"/>
                    </a:lnTo>
                    <a:lnTo>
                      <a:pt x="500" y="290"/>
                    </a:lnTo>
                    <a:lnTo>
                      <a:pt x="508" y="279"/>
                    </a:lnTo>
                    <a:lnTo>
                      <a:pt x="517" y="268"/>
                    </a:lnTo>
                    <a:lnTo>
                      <a:pt x="525" y="256"/>
                    </a:lnTo>
                    <a:lnTo>
                      <a:pt x="533" y="245"/>
                    </a:lnTo>
                    <a:lnTo>
                      <a:pt x="540" y="233"/>
                    </a:lnTo>
                    <a:lnTo>
                      <a:pt x="547" y="220"/>
                    </a:lnTo>
                    <a:lnTo>
                      <a:pt x="552" y="207"/>
                    </a:lnTo>
                    <a:lnTo>
                      <a:pt x="559" y="194"/>
                    </a:lnTo>
                    <a:lnTo>
                      <a:pt x="563" y="181"/>
                    </a:lnTo>
                    <a:lnTo>
                      <a:pt x="568" y="168"/>
                    </a:lnTo>
                    <a:lnTo>
                      <a:pt x="571" y="154"/>
                    </a:lnTo>
                    <a:lnTo>
                      <a:pt x="576" y="140"/>
                    </a:lnTo>
                    <a:lnTo>
                      <a:pt x="578" y="127"/>
                    </a:lnTo>
                    <a:lnTo>
                      <a:pt x="580" y="113"/>
                    </a:lnTo>
                    <a:lnTo>
                      <a:pt x="582" y="99"/>
                    </a:lnTo>
                    <a:lnTo>
                      <a:pt x="583" y="85"/>
                    </a:lnTo>
                    <a:lnTo>
                      <a:pt x="583" y="71"/>
                    </a:lnTo>
                    <a:lnTo>
                      <a:pt x="658" y="180"/>
                    </a:lnTo>
                    <a:lnTo>
                      <a:pt x="660" y="183"/>
                    </a:lnTo>
                    <a:lnTo>
                      <a:pt x="664" y="186"/>
                    </a:lnTo>
                    <a:lnTo>
                      <a:pt x="667" y="188"/>
                    </a:lnTo>
                    <a:lnTo>
                      <a:pt x="670" y="188"/>
                    </a:lnTo>
                    <a:lnTo>
                      <a:pt x="674" y="188"/>
                    </a:lnTo>
                    <a:lnTo>
                      <a:pt x="679" y="186"/>
                    </a:lnTo>
                    <a:lnTo>
                      <a:pt x="681" y="183"/>
                    </a:lnTo>
                    <a:lnTo>
                      <a:pt x="683" y="181"/>
                    </a:lnTo>
                    <a:lnTo>
                      <a:pt x="684" y="178"/>
                    </a:lnTo>
                    <a:lnTo>
                      <a:pt x="685" y="176"/>
                    </a:lnTo>
                    <a:lnTo>
                      <a:pt x="685" y="173"/>
                    </a:lnTo>
                    <a:lnTo>
                      <a:pt x="685" y="169"/>
                    </a:lnTo>
                    <a:lnTo>
                      <a:pt x="684" y="167"/>
                    </a:lnTo>
                    <a:lnTo>
                      <a:pt x="683" y="16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38"/>
              <p:cNvSpPr>
                <a:spLocks noEditPoints="1"/>
              </p:cNvSpPr>
              <p:nvPr/>
            </p:nvSpPr>
            <p:spPr bwMode="auto">
              <a:xfrm>
                <a:off x="993775" y="906463"/>
                <a:ext cx="57150" cy="57150"/>
              </a:xfrm>
              <a:custGeom>
                <a:avLst/>
                <a:gdLst>
                  <a:gd name="T0" fmla="*/ 128 w 180"/>
                  <a:gd name="T1" fmla="*/ 139 h 181"/>
                  <a:gd name="T2" fmla="*/ 119 w 180"/>
                  <a:gd name="T3" fmla="*/ 144 h 181"/>
                  <a:gd name="T4" fmla="*/ 108 w 180"/>
                  <a:gd name="T5" fmla="*/ 148 h 181"/>
                  <a:gd name="T6" fmla="*/ 96 w 180"/>
                  <a:gd name="T7" fmla="*/ 150 h 181"/>
                  <a:gd name="T8" fmla="*/ 84 w 180"/>
                  <a:gd name="T9" fmla="*/ 150 h 181"/>
                  <a:gd name="T10" fmla="*/ 72 w 180"/>
                  <a:gd name="T11" fmla="*/ 148 h 181"/>
                  <a:gd name="T12" fmla="*/ 62 w 180"/>
                  <a:gd name="T13" fmla="*/ 144 h 181"/>
                  <a:gd name="T14" fmla="*/ 52 w 180"/>
                  <a:gd name="T15" fmla="*/ 139 h 181"/>
                  <a:gd name="T16" fmla="*/ 43 w 180"/>
                  <a:gd name="T17" fmla="*/ 130 h 181"/>
                  <a:gd name="T18" fmla="*/ 37 w 180"/>
                  <a:gd name="T19" fmla="*/ 119 h 181"/>
                  <a:gd name="T20" fmla="*/ 32 w 180"/>
                  <a:gd name="T21" fmla="*/ 109 h 181"/>
                  <a:gd name="T22" fmla="*/ 30 w 180"/>
                  <a:gd name="T23" fmla="*/ 97 h 181"/>
                  <a:gd name="T24" fmla="*/ 30 w 180"/>
                  <a:gd name="T25" fmla="*/ 86 h 181"/>
                  <a:gd name="T26" fmla="*/ 32 w 180"/>
                  <a:gd name="T27" fmla="*/ 74 h 181"/>
                  <a:gd name="T28" fmla="*/ 37 w 180"/>
                  <a:gd name="T29" fmla="*/ 63 h 181"/>
                  <a:gd name="T30" fmla="*/ 43 w 180"/>
                  <a:gd name="T31" fmla="*/ 53 h 181"/>
                  <a:gd name="T32" fmla="*/ 56 w 180"/>
                  <a:gd name="T33" fmla="*/ 41 h 181"/>
                  <a:gd name="T34" fmla="*/ 72 w 180"/>
                  <a:gd name="T35" fmla="*/ 33 h 181"/>
                  <a:gd name="T36" fmla="*/ 84 w 180"/>
                  <a:gd name="T37" fmla="*/ 31 h 181"/>
                  <a:gd name="T38" fmla="*/ 96 w 180"/>
                  <a:gd name="T39" fmla="*/ 31 h 181"/>
                  <a:gd name="T40" fmla="*/ 108 w 180"/>
                  <a:gd name="T41" fmla="*/ 33 h 181"/>
                  <a:gd name="T42" fmla="*/ 123 w 180"/>
                  <a:gd name="T43" fmla="*/ 41 h 181"/>
                  <a:gd name="T44" fmla="*/ 137 w 180"/>
                  <a:gd name="T45" fmla="*/ 53 h 181"/>
                  <a:gd name="T46" fmla="*/ 143 w 180"/>
                  <a:gd name="T47" fmla="*/ 63 h 181"/>
                  <a:gd name="T48" fmla="*/ 148 w 180"/>
                  <a:gd name="T49" fmla="*/ 74 h 181"/>
                  <a:gd name="T50" fmla="*/ 150 w 180"/>
                  <a:gd name="T51" fmla="*/ 86 h 181"/>
                  <a:gd name="T52" fmla="*/ 150 w 180"/>
                  <a:gd name="T53" fmla="*/ 97 h 181"/>
                  <a:gd name="T54" fmla="*/ 148 w 180"/>
                  <a:gd name="T55" fmla="*/ 109 h 181"/>
                  <a:gd name="T56" fmla="*/ 143 w 180"/>
                  <a:gd name="T57" fmla="*/ 119 h 181"/>
                  <a:gd name="T58" fmla="*/ 137 w 180"/>
                  <a:gd name="T59" fmla="*/ 130 h 181"/>
                  <a:gd name="T60" fmla="*/ 26 w 180"/>
                  <a:gd name="T61" fmla="*/ 27 h 181"/>
                  <a:gd name="T62" fmla="*/ 15 w 180"/>
                  <a:gd name="T63" fmla="*/ 41 h 181"/>
                  <a:gd name="T64" fmla="*/ 6 w 180"/>
                  <a:gd name="T65" fmla="*/ 57 h 181"/>
                  <a:gd name="T66" fmla="*/ 2 w 180"/>
                  <a:gd name="T67" fmla="*/ 73 h 181"/>
                  <a:gd name="T68" fmla="*/ 0 w 180"/>
                  <a:gd name="T69" fmla="*/ 91 h 181"/>
                  <a:gd name="T70" fmla="*/ 2 w 180"/>
                  <a:gd name="T71" fmla="*/ 109 h 181"/>
                  <a:gd name="T72" fmla="*/ 6 w 180"/>
                  <a:gd name="T73" fmla="*/ 125 h 181"/>
                  <a:gd name="T74" fmla="*/ 15 w 180"/>
                  <a:gd name="T75" fmla="*/ 141 h 181"/>
                  <a:gd name="T76" fmla="*/ 26 w 180"/>
                  <a:gd name="T77" fmla="*/ 156 h 181"/>
                  <a:gd name="T78" fmla="*/ 40 w 180"/>
                  <a:gd name="T79" fmla="*/ 166 h 181"/>
                  <a:gd name="T80" fmla="*/ 55 w 180"/>
                  <a:gd name="T81" fmla="*/ 174 h 181"/>
                  <a:gd name="T82" fmla="*/ 72 w 180"/>
                  <a:gd name="T83" fmla="*/ 179 h 181"/>
                  <a:gd name="T84" fmla="*/ 90 w 180"/>
                  <a:gd name="T85" fmla="*/ 181 h 181"/>
                  <a:gd name="T86" fmla="*/ 108 w 180"/>
                  <a:gd name="T87" fmla="*/ 179 h 181"/>
                  <a:gd name="T88" fmla="*/ 124 w 180"/>
                  <a:gd name="T89" fmla="*/ 174 h 181"/>
                  <a:gd name="T90" fmla="*/ 140 w 180"/>
                  <a:gd name="T91" fmla="*/ 166 h 181"/>
                  <a:gd name="T92" fmla="*/ 154 w 180"/>
                  <a:gd name="T93" fmla="*/ 156 h 181"/>
                  <a:gd name="T94" fmla="*/ 166 w 180"/>
                  <a:gd name="T95" fmla="*/ 141 h 181"/>
                  <a:gd name="T96" fmla="*/ 173 w 180"/>
                  <a:gd name="T97" fmla="*/ 125 h 181"/>
                  <a:gd name="T98" fmla="*/ 179 w 180"/>
                  <a:gd name="T99" fmla="*/ 109 h 181"/>
                  <a:gd name="T100" fmla="*/ 180 w 180"/>
                  <a:gd name="T101" fmla="*/ 91 h 181"/>
                  <a:gd name="T102" fmla="*/ 179 w 180"/>
                  <a:gd name="T103" fmla="*/ 73 h 181"/>
                  <a:gd name="T104" fmla="*/ 173 w 180"/>
                  <a:gd name="T105" fmla="*/ 57 h 181"/>
                  <a:gd name="T106" fmla="*/ 166 w 180"/>
                  <a:gd name="T107" fmla="*/ 41 h 181"/>
                  <a:gd name="T108" fmla="*/ 154 w 180"/>
                  <a:gd name="T109" fmla="*/ 27 h 181"/>
                  <a:gd name="T110" fmla="*/ 140 w 180"/>
                  <a:gd name="T111" fmla="*/ 16 h 181"/>
                  <a:gd name="T112" fmla="*/ 124 w 180"/>
                  <a:gd name="T113" fmla="*/ 8 h 181"/>
                  <a:gd name="T114" fmla="*/ 108 w 180"/>
                  <a:gd name="T115" fmla="*/ 2 h 181"/>
                  <a:gd name="T116" fmla="*/ 90 w 180"/>
                  <a:gd name="T117" fmla="*/ 0 h 181"/>
                  <a:gd name="T118" fmla="*/ 72 w 180"/>
                  <a:gd name="T119" fmla="*/ 2 h 181"/>
                  <a:gd name="T120" fmla="*/ 55 w 180"/>
                  <a:gd name="T121" fmla="*/ 8 h 181"/>
                  <a:gd name="T122" fmla="*/ 40 w 180"/>
                  <a:gd name="T123" fmla="*/ 16 h 181"/>
                  <a:gd name="T124" fmla="*/ 26 w 180"/>
                  <a:gd name="T125" fmla="*/ 2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 h="181">
                    <a:moveTo>
                      <a:pt x="133" y="134"/>
                    </a:moveTo>
                    <a:lnTo>
                      <a:pt x="128" y="139"/>
                    </a:lnTo>
                    <a:lnTo>
                      <a:pt x="123" y="142"/>
                    </a:lnTo>
                    <a:lnTo>
                      <a:pt x="119" y="144"/>
                    </a:lnTo>
                    <a:lnTo>
                      <a:pt x="113" y="146"/>
                    </a:lnTo>
                    <a:lnTo>
                      <a:pt x="108" y="148"/>
                    </a:lnTo>
                    <a:lnTo>
                      <a:pt x="101" y="149"/>
                    </a:lnTo>
                    <a:lnTo>
                      <a:pt x="96" y="150"/>
                    </a:lnTo>
                    <a:lnTo>
                      <a:pt x="90" y="150"/>
                    </a:lnTo>
                    <a:lnTo>
                      <a:pt x="84" y="150"/>
                    </a:lnTo>
                    <a:lnTo>
                      <a:pt x="78" y="149"/>
                    </a:lnTo>
                    <a:lnTo>
                      <a:pt x="72" y="148"/>
                    </a:lnTo>
                    <a:lnTo>
                      <a:pt x="67" y="146"/>
                    </a:lnTo>
                    <a:lnTo>
                      <a:pt x="62" y="144"/>
                    </a:lnTo>
                    <a:lnTo>
                      <a:pt x="56" y="142"/>
                    </a:lnTo>
                    <a:lnTo>
                      <a:pt x="52" y="139"/>
                    </a:lnTo>
                    <a:lnTo>
                      <a:pt x="48" y="134"/>
                    </a:lnTo>
                    <a:lnTo>
                      <a:pt x="43" y="130"/>
                    </a:lnTo>
                    <a:lnTo>
                      <a:pt x="39" y="125"/>
                    </a:lnTo>
                    <a:lnTo>
                      <a:pt x="37" y="119"/>
                    </a:lnTo>
                    <a:lnTo>
                      <a:pt x="34" y="114"/>
                    </a:lnTo>
                    <a:lnTo>
                      <a:pt x="32" y="109"/>
                    </a:lnTo>
                    <a:lnTo>
                      <a:pt x="31" y="103"/>
                    </a:lnTo>
                    <a:lnTo>
                      <a:pt x="30" y="97"/>
                    </a:lnTo>
                    <a:lnTo>
                      <a:pt x="30" y="91"/>
                    </a:lnTo>
                    <a:lnTo>
                      <a:pt x="30" y="86"/>
                    </a:lnTo>
                    <a:lnTo>
                      <a:pt x="31" y="80"/>
                    </a:lnTo>
                    <a:lnTo>
                      <a:pt x="32" y="74"/>
                    </a:lnTo>
                    <a:lnTo>
                      <a:pt x="34" y="69"/>
                    </a:lnTo>
                    <a:lnTo>
                      <a:pt x="37" y="63"/>
                    </a:lnTo>
                    <a:lnTo>
                      <a:pt x="39" y="58"/>
                    </a:lnTo>
                    <a:lnTo>
                      <a:pt x="43" y="53"/>
                    </a:lnTo>
                    <a:lnTo>
                      <a:pt x="48" y="48"/>
                    </a:lnTo>
                    <a:lnTo>
                      <a:pt x="56" y="41"/>
                    </a:lnTo>
                    <a:lnTo>
                      <a:pt x="67" y="36"/>
                    </a:lnTo>
                    <a:lnTo>
                      <a:pt x="72" y="33"/>
                    </a:lnTo>
                    <a:lnTo>
                      <a:pt x="78" y="31"/>
                    </a:lnTo>
                    <a:lnTo>
                      <a:pt x="84" y="31"/>
                    </a:lnTo>
                    <a:lnTo>
                      <a:pt x="90" y="30"/>
                    </a:lnTo>
                    <a:lnTo>
                      <a:pt x="96" y="31"/>
                    </a:lnTo>
                    <a:lnTo>
                      <a:pt x="101" y="31"/>
                    </a:lnTo>
                    <a:lnTo>
                      <a:pt x="108" y="33"/>
                    </a:lnTo>
                    <a:lnTo>
                      <a:pt x="113" y="36"/>
                    </a:lnTo>
                    <a:lnTo>
                      <a:pt x="123" y="41"/>
                    </a:lnTo>
                    <a:lnTo>
                      <a:pt x="133" y="48"/>
                    </a:lnTo>
                    <a:lnTo>
                      <a:pt x="137" y="53"/>
                    </a:lnTo>
                    <a:lnTo>
                      <a:pt x="140" y="58"/>
                    </a:lnTo>
                    <a:lnTo>
                      <a:pt x="143" y="63"/>
                    </a:lnTo>
                    <a:lnTo>
                      <a:pt x="145" y="69"/>
                    </a:lnTo>
                    <a:lnTo>
                      <a:pt x="148" y="74"/>
                    </a:lnTo>
                    <a:lnTo>
                      <a:pt x="149" y="80"/>
                    </a:lnTo>
                    <a:lnTo>
                      <a:pt x="150" y="86"/>
                    </a:lnTo>
                    <a:lnTo>
                      <a:pt x="150" y="91"/>
                    </a:lnTo>
                    <a:lnTo>
                      <a:pt x="150" y="97"/>
                    </a:lnTo>
                    <a:lnTo>
                      <a:pt x="149" y="103"/>
                    </a:lnTo>
                    <a:lnTo>
                      <a:pt x="148" y="109"/>
                    </a:lnTo>
                    <a:lnTo>
                      <a:pt x="145" y="114"/>
                    </a:lnTo>
                    <a:lnTo>
                      <a:pt x="143" y="119"/>
                    </a:lnTo>
                    <a:lnTo>
                      <a:pt x="140" y="125"/>
                    </a:lnTo>
                    <a:lnTo>
                      <a:pt x="137" y="130"/>
                    </a:lnTo>
                    <a:lnTo>
                      <a:pt x="133" y="134"/>
                    </a:lnTo>
                    <a:close/>
                    <a:moveTo>
                      <a:pt x="26" y="27"/>
                    </a:moveTo>
                    <a:lnTo>
                      <a:pt x="20" y="35"/>
                    </a:lnTo>
                    <a:lnTo>
                      <a:pt x="15" y="41"/>
                    </a:lnTo>
                    <a:lnTo>
                      <a:pt x="10" y="48"/>
                    </a:lnTo>
                    <a:lnTo>
                      <a:pt x="6" y="57"/>
                    </a:lnTo>
                    <a:lnTo>
                      <a:pt x="4" y="66"/>
                    </a:lnTo>
                    <a:lnTo>
                      <a:pt x="2" y="73"/>
                    </a:lnTo>
                    <a:lnTo>
                      <a:pt x="0" y="82"/>
                    </a:lnTo>
                    <a:lnTo>
                      <a:pt x="0" y="91"/>
                    </a:lnTo>
                    <a:lnTo>
                      <a:pt x="0" y="100"/>
                    </a:lnTo>
                    <a:lnTo>
                      <a:pt x="2" y="109"/>
                    </a:lnTo>
                    <a:lnTo>
                      <a:pt x="4" y="117"/>
                    </a:lnTo>
                    <a:lnTo>
                      <a:pt x="6" y="125"/>
                    </a:lnTo>
                    <a:lnTo>
                      <a:pt x="10" y="133"/>
                    </a:lnTo>
                    <a:lnTo>
                      <a:pt x="15" y="141"/>
                    </a:lnTo>
                    <a:lnTo>
                      <a:pt x="20" y="148"/>
                    </a:lnTo>
                    <a:lnTo>
                      <a:pt x="26" y="156"/>
                    </a:lnTo>
                    <a:lnTo>
                      <a:pt x="33" y="161"/>
                    </a:lnTo>
                    <a:lnTo>
                      <a:pt x="40" y="166"/>
                    </a:lnTo>
                    <a:lnTo>
                      <a:pt x="48" y="171"/>
                    </a:lnTo>
                    <a:lnTo>
                      <a:pt x="55" y="174"/>
                    </a:lnTo>
                    <a:lnTo>
                      <a:pt x="64" y="177"/>
                    </a:lnTo>
                    <a:lnTo>
                      <a:pt x="72" y="179"/>
                    </a:lnTo>
                    <a:lnTo>
                      <a:pt x="81" y="180"/>
                    </a:lnTo>
                    <a:lnTo>
                      <a:pt x="90" y="181"/>
                    </a:lnTo>
                    <a:lnTo>
                      <a:pt x="99" y="180"/>
                    </a:lnTo>
                    <a:lnTo>
                      <a:pt x="108" y="179"/>
                    </a:lnTo>
                    <a:lnTo>
                      <a:pt x="116" y="177"/>
                    </a:lnTo>
                    <a:lnTo>
                      <a:pt x="124" y="174"/>
                    </a:lnTo>
                    <a:lnTo>
                      <a:pt x="133" y="171"/>
                    </a:lnTo>
                    <a:lnTo>
                      <a:pt x="140" y="166"/>
                    </a:lnTo>
                    <a:lnTo>
                      <a:pt x="148" y="161"/>
                    </a:lnTo>
                    <a:lnTo>
                      <a:pt x="154" y="156"/>
                    </a:lnTo>
                    <a:lnTo>
                      <a:pt x="160" y="148"/>
                    </a:lnTo>
                    <a:lnTo>
                      <a:pt x="166" y="141"/>
                    </a:lnTo>
                    <a:lnTo>
                      <a:pt x="170" y="133"/>
                    </a:lnTo>
                    <a:lnTo>
                      <a:pt x="173" y="125"/>
                    </a:lnTo>
                    <a:lnTo>
                      <a:pt x="176" y="117"/>
                    </a:lnTo>
                    <a:lnTo>
                      <a:pt x="179" y="109"/>
                    </a:lnTo>
                    <a:lnTo>
                      <a:pt x="180" y="100"/>
                    </a:lnTo>
                    <a:lnTo>
                      <a:pt x="180" y="91"/>
                    </a:lnTo>
                    <a:lnTo>
                      <a:pt x="180" y="82"/>
                    </a:lnTo>
                    <a:lnTo>
                      <a:pt x="179" y="73"/>
                    </a:lnTo>
                    <a:lnTo>
                      <a:pt x="176" y="66"/>
                    </a:lnTo>
                    <a:lnTo>
                      <a:pt x="173" y="57"/>
                    </a:lnTo>
                    <a:lnTo>
                      <a:pt x="170" y="48"/>
                    </a:lnTo>
                    <a:lnTo>
                      <a:pt x="166" y="41"/>
                    </a:lnTo>
                    <a:lnTo>
                      <a:pt x="160" y="35"/>
                    </a:lnTo>
                    <a:lnTo>
                      <a:pt x="154" y="27"/>
                    </a:lnTo>
                    <a:lnTo>
                      <a:pt x="148" y="22"/>
                    </a:lnTo>
                    <a:lnTo>
                      <a:pt x="140" y="16"/>
                    </a:lnTo>
                    <a:lnTo>
                      <a:pt x="133" y="12"/>
                    </a:lnTo>
                    <a:lnTo>
                      <a:pt x="124" y="8"/>
                    </a:lnTo>
                    <a:lnTo>
                      <a:pt x="116" y="5"/>
                    </a:lnTo>
                    <a:lnTo>
                      <a:pt x="108" y="2"/>
                    </a:lnTo>
                    <a:lnTo>
                      <a:pt x="99" y="1"/>
                    </a:lnTo>
                    <a:lnTo>
                      <a:pt x="90" y="0"/>
                    </a:lnTo>
                    <a:lnTo>
                      <a:pt x="81" y="1"/>
                    </a:lnTo>
                    <a:lnTo>
                      <a:pt x="72" y="2"/>
                    </a:lnTo>
                    <a:lnTo>
                      <a:pt x="64" y="5"/>
                    </a:lnTo>
                    <a:lnTo>
                      <a:pt x="55" y="8"/>
                    </a:lnTo>
                    <a:lnTo>
                      <a:pt x="48" y="12"/>
                    </a:lnTo>
                    <a:lnTo>
                      <a:pt x="40" y="16"/>
                    </a:lnTo>
                    <a:lnTo>
                      <a:pt x="33" y="22"/>
                    </a:lnTo>
                    <a:lnTo>
                      <a:pt x="26" y="27"/>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124" name="Freeform 25"/>
            <p:cNvSpPr>
              <a:spLocks noChangeAspect="1"/>
            </p:cNvSpPr>
            <p:nvPr/>
          </p:nvSpPr>
          <p:spPr bwMode="auto">
            <a:xfrm rot="10800000">
              <a:off x="2168447" y="2906543"/>
              <a:ext cx="1354610" cy="2330206"/>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chemeClr val="bg1">
                <a:lumMod val="85000"/>
              </a:schemeClr>
            </a:solidFill>
            <a:ln w="9525" cap="flat" cmpd="sng" algn="ctr">
              <a:noFill/>
              <a:prstDash val="solid"/>
            </a:ln>
            <a:effectLst>
              <a:outerShdw blurRad="25400" dist="38100" dir="2400000" algn="ctr" rotWithShape="0">
                <a:prstClr val="black">
                  <a:alpha val="10000"/>
                </a:prstClr>
              </a:outerShdw>
            </a:effectLst>
          </p:spPr>
          <p:txBody>
            <a:bodyPr anchor="ctr"/>
            <a:lstStyle/>
            <a:p>
              <a:pPr algn="ctr"/>
              <a:endParaRPr lang="da-DK" kern="0">
                <a:solidFill>
                  <a:sysClr val="window" lastClr="FFFFFF"/>
                </a:solidFill>
                <a:latin typeface="Calibri"/>
              </a:endParaRPr>
            </a:p>
          </p:txBody>
        </p:sp>
        <p:grpSp>
          <p:nvGrpSpPr>
            <p:cNvPr id="125" name="Group 148"/>
            <p:cNvGrpSpPr>
              <a:grpSpLocks noChangeAspect="1"/>
            </p:cNvGrpSpPr>
            <p:nvPr/>
          </p:nvGrpSpPr>
          <p:grpSpPr>
            <a:xfrm>
              <a:off x="2584823" y="4044564"/>
              <a:ext cx="653955" cy="653956"/>
              <a:chOff x="5465763" y="1343025"/>
              <a:chExt cx="285750" cy="285751"/>
            </a:xfrm>
            <a:solidFill>
              <a:schemeClr val="bg1"/>
            </a:solidFill>
          </p:grpSpPr>
          <p:sp>
            <p:nvSpPr>
              <p:cNvPr id="126" name="Freeform 77"/>
              <p:cNvSpPr>
                <a:spLocks noEditPoints="1"/>
              </p:cNvSpPr>
              <p:nvPr/>
            </p:nvSpPr>
            <p:spPr bwMode="auto">
              <a:xfrm>
                <a:off x="5622925" y="1500188"/>
                <a:ext cx="128588" cy="128588"/>
              </a:xfrm>
              <a:custGeom>
                <a:avLst/>
                <a:gdLst>
                  <a:gd name="T0" fmla="*/ 264 w 406"/>
                  <a:gd name="T1" fmla="*/ 230 h 405"/>
                  <a:gd name="T2" fmla="*/ 262 w 406"/>
                  <a:gd name="T3" fmla="*/ 239 h 405"/>
                  <a:gd name="T4" fmla="*/ 302 w 406"/>
                  <a:gd name="T5" fmla="*/ 352 h 405"/>
                  <a:gd name="T6" fmla="*/ 200 w 406"/>
                  <a:gd name="T7" fmla="*/ 286 h 405"/>
                  <a:gd name="T8" fmla="*/ 192 w 406"/>
                  <a:gd name="T9" fmla="*/ 286 h 405"/>
                  <a:gd name="T10" fmla="*/ 94 w 406"/>
                  <a:gd name="T11" fmla="*/ 349 h 405"/>
                  <a:gd name="T12" fmla="*/ 140 w 406"/>
                  <a:gd name="T13" fmla="*/ 240 h 405"/>
                  <a:gd name="T14" fmla="*/ 138 w 406"/>
                  <a:gd name="T15" fmla="*/ 230 h 405"/>
                  <a:gd name="T16" fmla="*/ 58 w 406"/>
                  <a:gd name="T17" fmla="*/ 165 h 405"/>
                  <a:gd name="T18" fmla="*/ 155 w 406"/>
                  <a:gd name="T19" fmla="*/ 164 h 405"/>
                  <a:gd name="T20" fmla="*/ 163 w 406"/>
                  <a:gd name="T21" fmla="*/ 158 h 405"/>
                  <a:gd name="T22" fmla="*/ 197 w 406"/>
                  <a:gd name="T23" fmla="*/ 55 h 405"/>
                  <a:gd name="T24" fmla="*/ 244 w 406"/>
                  <a:gd name="T25" fmla="*/ 159 h 405"/>
                  <a:gd name="T26" fmla="*/ 252 w 406"/>
                  <a:gd name="T27" fmla="*/ 164 h 405"/>
                  <a:gd name="T28" fmla="*/ 347 w 406"/>
                  <a:gd name="T29" fmla="*/ 165 h 405"/>
                  <a:gd name="T30" fmla="*/ 405 w 406"/>
                  <a:gd name="T31" fmla="*/ 144 h 405"/>
                  <a:gd name="T32" fmla="*/ 400 w 406"/>
                  <a:gd name="T33" fmla="*/ 138 h 405"/>
                  <a:gd name="T34" fmla="*/ 391 w 406"/>
                  <a:gd name="T35" fmla="*/ 135 h 405"/>
                  <a:gd name="T36" fmla="*/ 209 w 406"/>
                  <a:gd name="T37" fmla="*/ 8 h 405"/>
                  <a:gd name="T38" fmla="*/ 203 w 406"/>
                  <a:gd name="T39" fmla="*/ 2 h 405"/>
                  <a:gd name="T40" fmla="*/ 195 w 406"/>
                  <a:gd name="T41" fmla="*/ 0 h 405"/>
                  <a:gd name="T42" fmla="*/ 186 w 406"/>
                  <a:gd name="T43" fmla="*/ 3 h 405"/>
                  <a:gd name="T44" fmla="*/ 181 w 406"/>
                  <a:gd name="T45" fmla="*/ 9 h 405"/>
                  <a:gd name="T46" fmla="*/ 15 w 406"/>
                  <a:gd name="T47" fmla="*/ 135 h 405"/>
                  <a:gd name="T48" fmla="*/ 6 w 406"/>
                  <a:gd name="T49" fmla="*/ 138 h 405"/>
                  <a:gd name="T50" fmla="*/ 1 w 406"/>
                  <a:gd name="T51" fmla="*/ 144 h 405"/>
                  <a:gd name="T52" fmla="*/ 1 w 406"/>
                  <a:gd name="T53" fmla="*/ 154 h 405"/>
                  <a:gd name="T54" fmla="*/ 5 w 406"/>
                  <a:gd name="T55" fmla="*/ 161 h 405"/>
                  <a:gd name="T56" fmla="*/ 46 w 406"/>
                  <a:gd name="T57" fmla="*/ 384 h 405"/>
                  <a:gd name="T58" fmla="*/ 46 w 406"/>
                  <a:gd name="T59" fmla="*/ 394 h 405"/>
                  <a:gd name="T60" fmla="*/ 50 w 406"/>
                  <a:gd name="T61" fmla="*/ 402 h 405"/>
                  <a:gd name="T62" fmla="*/ 60 w 406"/>
                  <a:gd name="T63" fmla="*/ 405 h 405"/>
                  <a:gd name="T64" fmla="*/ 68 w 406"/>
                  <a:gd name="T65" fmla="*/ 403 h 405"/>
                  <a:gd name="T66" fmla="*/ 322 w 406"/>
                  <a:gd name="T67" fmla="*/ 403 h 405"/>
                  <a:gd name="T68" fmla="*/ 331 w 406"/>
                  <a:gd name="T69" fmla="*/ 405 h 405"/>
                  <a:gd name="T70" fmla="*/ 340 w 406"/>
                  <a:gd name="T71" fmla="*/ 403 h 405"/>
                  <a:gd name="T72" fmla="*/ 345 w 406"/>
                  <a:gd name="T73" fmla="*/ 394 h 405"/>
                  <a:gd name="T74" fmla="*/ 345 w 406"/>
                  <a:gd name="T75" fmla="*/ 385 h 405"/>
                  <a:gd name="T76" fmla="*/ 401 w 406"/>
                  <a:gd name="T77" fmla="*/ 161 h 405"/>
                  <a:gd name="T78" fmla="*/ 405 w 406"/>
                  <a:gd name="T79" fmla="*/ 154 h 405"/>
                  <a:gd name="T80" fmla="*/ 405 w 406"/>
                  <a:gd name="T81" fmla="*/ 14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6" h="405">
                    <a:moveTo>
                      <a:pt x="268" y="227"/>
                    </a:moveTo>
                    <a:lnTo>
                      <a:pt x="264" y="230"/>
                    </a:lnTo>
                    <a:lnTo>
                      <a:pt x="262" y="234"/>
                    </a:lnTo>
                    <a:lnTo>
                      <a:pt x="262" y="239"/>
                    </a:lnTo>
                    <a:lnTo>
                      <a:pt x="263" y="244"/>
                    </a:lnTo>
                    <a:lnTo>
                      <a:pt x="302" y="352"/>
                    </a:lnTo>
                    <a:lnTo>
                      <a:pt x="203" y="288"/>
                    </a:lnTo>
                    <a:lnTo>
                      <a:pt x="200" y="286"/>
                    </a:lnTo>
                    <a:lnTo>
                      <a:pt x="196" y="285"/>
                    </a:lnTo>
                    <a:lnTo>
                      <a:pt x="192" y="286"/>
                    </a:lnTo>
                    <a:lnTo>
                      <a:pt x="187" y="288"/>
                    </a:lnTo>
                    <a:lnTo>
                      <a:pt x="94" y="349"/>
                    </a:lnTo>
                    <a:lnTo>
                      <a:pt x="139" y="244"/>
                    </a:lnTo>
                    <a:lnTo>
                      <a:pt x="140" y="240"/>
                    </a:lnTo>
                    <a:lnTo>
                      <a:pt x="140" y="234"/>
                    </a:lnTo>
                    <a:lnTo>
                      <a:pt x="138" y="230"/>
                    </a:lnTo>
                    <a:lnTo>
                      <a:pt x="135" y="227"/>
                    </a:lnTo>
                    <a:lnTo>
                      <a:pt x="58" y="165"/>
                    </a:lnTo>
                    <a:lnTo>
                      <a:pt x="151" y="165"/>
                    </a:lnTo>
                    <a:lnTo>
                      <a:pt x="155" y="164"/>
                    </a:lnTo>
                    <a:lnTo>
                      <a:pt x="159" y="161"/>
                    </a:lnTo>
                    <a:lnTo>
                      <a:pt x="163" y="158"/>
                    </a:lnTo>
                    <a:lnTo>
                      <a:pt x="165" y="154"/>
                    </a:lnTo>
                    <a:lnTo>
                      <a:pt x="197" y="55"/>
                    </a:lnTo>
                    <a:lnTo>
                      <a:pt x="242" y="156"/>
                    </a:lnTo>
                    <a:lnTo>
                      <a:pt x="244" y="159"/>
                    </a:lnTo>
                    <a:lnTo>
                      <a:pt x="247" y="163"/>
                    </a:lnTo>
                    <a:lnTo>
                      <a:pt x="252" y="164"/>
                    </a:lnTo>
                    <a:lnTo>
                      <a:pt x="256" y="165"/>
                    </a:lnTo>
                    <a:lnTo>
                      <a:pt x="347" y="165"/>
                    </a:lnTo>
                    <a:lnTo>
                      <a:pt x="268" y="227"/>
                    </a:lnTo>
                    <a:close/>
                    <a:moveTo>
                      <a:pt x="405" y="144"/>
                    </a:moveTo>
                    <a:lnTo>
                      <a:pt x="403" y="140"/>
                    </a:lnTo>
                    <a:lnTo>
                      <a:pt x="400" y="138"/>
                    </a:lnTo>
                    <a:lnTo>
                      <a:pt x="395" y="136"/>
                    </a:lnTo>
                    <a:lnTo>
                      <a:pt x="391" y="135"/>
                    </a:lnTo>
                    <a:lnTo>
                      <a:pt x="266" y="135"/>
                    </a:lnTo>
                    <a:lnTo>
                      <a:pt x="209" y="8"/>
                    </a:lnTo>
                    <a:lnTo>
                      <a:pt x="207" y="4"/>
                    </a:lnTo>
                    <a:lnTo>
                      <a:pt x="203" y="2"/>
                    </a:lnTo>
                    <a:lnTo>
                      <a:pt x="199" y="0"/>
                    </a:lnTo>
                    <a:lnTo>
                      <a:pt x="195" y="0"/>
                    </a:lnTo>
                    <a:lnTo>
                      <a:pt x="190" y="1"/>
                    </a:lnTo>
                    <a:lnTo>
                      <a:pt x="186" y="3"/>
                    </a:lnTo>
                    <a:lnTo>
                      <a:pt x="183" y="6"/>
                    </a:lnTo>
                    <a:lnTo>
                      <a:pt x="181" y="9"/>
                    </a:lnTo>
                    <a:lnTo>
                      <a:pt x="139" y="135"/>
                    </a:lnTo>
                    <a:lnTo>
                      <a:pt x="15" y="135"/>
                    </a:lnTo>
                    <a:lnTo>
                      <a:pt x="10" y="136"/>
                    </a:lnTo>
                    <a:lnTo>
                      <a:pt x="6" y="138"/>
                    </a:lnTo>
                    <a:lnTo>
                      <a:pt x="3" y="141"/>
                    </a:lnTo>
                    <a:lnTo>
                      <a:pt x="1" y="144"/>
                    </a:lnTo>
                    <a:lnTo>
                      <a:pt x="0" y="150"/>
                    </a:lnTo>
                    <a:lnTo>
                      <a:pt x="1" y="154"/>
                    </a:lnTo>
                    <a:lnTo>
                      <a:pt x="3" y="158"/>
                    </a:lnTo>
                    <a:lnTo>
                      <a:pt x="5" y="161"/>
                    </a:lnTo>
                    <a:lnTo>
                      <a:pt x="107" y="243"/>
                    </a:lnTo>
                    <a:lnTo>
                      <a:pt x="46" y="384"/>
                    </a:lnTo>
                    <a:lnTo>
                      <a:pt x="45" y="389"/>
                    </a:lnTo>
                    <a:lnTo>
                      <a:pt x="46" y="394"/>
                    </a:lnTo>
                    <a:lnTo>
                      <a:pt x="47" y="398"/>
                    </a:lnTo>
                    <a:lnTo>
                      <a:pt x="50" y="402"/>
                    </a:lnTo>
                    <a:lnTo>
                      <a:pt x="55" y="405"/>
                    </a:lnTo>
                    <a:lnTo>
                      <a:pt x="60" y="405"/>
                    </a:lnTo>
                    <a:lnTo>
                      <a:pt x="64" y="405"/>
                    </a:lnTo>
                    <a:lnTo>
                      <a:pt x="68" y="403"/>
                    </a:lnTo>
                    <a:lnTo>
                      <a:pt x="196" y="318"/>
                    </a:lnTo>
                    <a:lnTo>
                      <a:pt x="322" y="403"/>
                    </a:lnTo>
                    <a:lnTo>
                      <a:pt x="327" y="405"/>
                    </a:lnTo>
                    <a:lnTo>
                      <a:pt x="331" y="405"/>
                    </a:lnTo>
                    <a:lnTo>
                      <a:pt x="336" y="405"/>
                    </a:lnTo>
                    <a:lnTo>
                      <a:pt x="340" y="403"/>
                    </a:lnTo>
                    <a:lnTo>
                      <a:pt x="343" y="398"/>
                    </a:lnTo>
                    <a:lnTo>
                      <a:pt x="345" y="394"/>
                    </a:lnTo>
                    <a:lnTo>
                      <a:pt x="346" y="390"/>
                    </a:lnTo>
                    <a:lnTo>
                      <a:pt x="345" y="385"/>
                    </a:lnTo>
                    <a:lnTo>
                      <a:pt x="294" y="244"/>
                    </a:lnTo>
                    <a:lnTo>
                      <a:pt x="401" y="161"/>
                    </a:lnTo>
                    <a:lnTo>
                      <a:pt x="404" y="158"/>
                    </a:lnTo>
                    <a:lnTo>
                      <a:pt x="405" y="154"/>
                    </a:lnTo>
                    <a:lnTo>
                      <a:pt x="406" y="150"/>
                    </a:lnTo>
                    <a:lnTo>
                      <a:pt x="405" y="14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78"/>
              <p:cNvSpPr>
                <a:spLocks/>
              </p:cNvSpPr>
              <p:nvPr/>
            </p:nvSpPr>
            <p:spPr bwMode="auto">
              <a:xfrm>
                <a:off x="5465763" y="1343025"/>
                <a:ext cx="168275" cy="238125"/>
              </a:xfrm>
              <a:custGeom>
                <a:avLst/>
                <a:gdLst>
                  <a:gd name="T0" fmla="*/ 461 w 531"/>
                  <a:gd name="T1" fmla="*/ 460 h 752"/>
                  <a:gd name="T2" fmla="*/ 483 w 531"/>
                  <a:gd name="T3" fmla="*/ 349 h 752"/>
                  <a:gd name="T4" fmla="*/ 502 w 531"/>
                  <a:gd name="T5" fmla="*/ 294 h 752"/>
                  <a:gd name="T6" fmla="*/ 519 w 531"/>
                  <a:gd name="T7" fmla="*/ 253 h 752"/>
                  <a:gd name="T8" fmla="*/ 526 w 531"/>
                  <a:gd name="T9" fmla="*/ 204 h 752"/>
                  <a:gd name="T10" fmla="*/ 509 w 531"/>
                  <a:gd name="T11" fmla="*/ 172 h 752"/>
                  <a:gd name="T12" fmla="*/ 522 w 531"/>
                  <a:gd name="T13" fmla="*/ 66 h 752"/>
                  <a:gd name="T14" fmla="*/ 489 w 531"/>
                  <a:gd name="T15" fmla="*/ 24 h 752"/>
                  <a:gd name="T16" fmla="*/ 428 w 531"/>
                  <a:gd name="T17" fmla="*/ 3 h 752"/>
                  <a:gd name="T18" fmla="*/ 307 w 531"/>
                  <a:gd name="T19" fmla="*/ 12 h 752"/>
                  <a:gd name="T20" fmla="*/ 262 w 531"/>
                  <a:gd name="T21" fmla="*/ 39 h 752"/>
                  <a:gd name="T22" fmla="*/ 227 w 531"/>
                  <a:gd name="T23" fmla="*/ 55 h 752"/>
                  <a:gd name="T24" fmla="*/ 200 w 531"/>
                  <a:gd name="T25" fmla="*/ 78 h 752"/>
                  <a:gd name="T26" fmla="*/ 200 w 531"/>
                  <a:gd name="T27" fmla="*/ 148 h 752"/>
                  <a:gd name="T28" fmla="*/ 200 w 531"/>
                  <a:gd name="T29" fmla="*/ 179 h 752"/>
                  <a:gd name="T30" fmla="*/ 187 w 531"/>
                  <a:gd name="T31" fmla="*/ 221 h 752"/>
                  <a:gd name="T32" fmla="*/ 200 w 531"/>
                  <a:gd name="T33" fmla="*/ 263 h 752"/>
                  <a:gd name="T34" fmla="*/ 218 w 531"/>
                  <a:gd name="T35" fmla="*/ 319 h 752"/>
                  <a:gd name="T36" fmla="*/ 254 w 531"/>
                  <a:gd name="T37" fmla="*/ 383 h 752"/>
                  <a:gd name="T38" fmla="*/ 214 w 531"/>
                  <a:gd name="T39" fmla="*/ 475 h 752"/>
                  <a:gd name="T40" fmla="*/ 69 w 531"/>
                  <a:gd name="T41" fmla="*/ 530 h 752"/>
                  <a:gd name="T42" fmla="*/ 23 w 531"/>
                  <a:gd name="T43" fmla="*/ 568 h 752"/>
                  <a:gd name="T44" fmla="*/ 0 w 531"/>
                  <a:gd name="T45" fmla="*/ 717 h 752"/>
                  <a:gd name="T46" fmla="*/ 7 w 531"/>
                  <a:gd name="T47" fmla="*/ 750 h 752"/>
                  <a:gd name="T48" fmla="*/ 30 w 531"/>
                  <a:gd name="T49" fmla="*/ 722 h 752"/>
                  <a:gd name="T50" fmla="*/ 49 w 531"/>
                  <a:gd name="T51" fmla="*/ 586 h 752"/>
                  <a:gd name="T52" fmla="*/ 104 w 531"/>
                  <a:gd name="T53" fmla="*/ 546 h 752"/>
                  <a:gd name="T54" fmla="*/ 248 w 531"/>
                  <a:gd name="T55" fmla="*/ 495 h 752"/>
                  <a:gd name="T56" fmla="*/ 301 w 531"/>
                  <a:gd name="T57" fmla="*/ 467 h 752"/>
                  <a:gd name="T58" fmla="*/ 292 w 531"/>
                  <a:gd name="T59" fmla="*/ 376 h 752"/>
                  <a:gd name="T60" fmla="*/ 251 w 531"/>
                  <a:gd name="T61" fmla="*/ 323 h 752"/>
                  <a:gd name="T62" fmla="*/ 238 w 531"/>
                  <a:gd name="T63" fmla="*/ 255 h 752"/>
                  <a:gd name="T64" fmla="*/ 227 w 531"/>
                  <a:gd name="T65" fmla="*/ 244 h 752"/>
                  <a:gd name="T66" fmla="*/ 218 w 531"/>
                  <a:gd name="T67" fmla="*/ 211 h 752"/>
                  <a:gd name="T68" fmla="*/ 232 w 531"/>
                  <a:gd name="T69" fmla="*/ 195 h 752"/>
                  <a:gd name="T70" fmla="*/ 238 w 531"/>
                  <a:gd name="T71" fmla="*/ 176 h 752"/>
                  <a:gd name="T72" fmla="*/ 224 w 531"/>
                  <a:gd name="T73" fmla="*/ 98 h 752"/>
                  <a:gd name="T74" fmla="*/ 238 w 531"/>
                  <a:gd name="T75" fmla="*/ 83 h 752"/>
                  <a:gd name="T76" fmla="*/ 267 w 531"/>
                  <a:gd name="T77" fmla="*/ 83 h 752"/>
                  <a:gd name="T78" fmla="*/ 278 w 531"/>
                  <a:gd name="T79" fmla="*/ 68 h 752"/>
                  <a:gd name="T80" fmla="*/ 305 w 531"/>
                  <a:gd name="T81" fmla="*/ 45 h 752"/>
                  <a:gd name="T82" fmla="*/ 406 w 531"/>
                  <a:gd name="T83" fmla="*/ 31 h 752"/>
                  <a:gd name="T84" fmla="*/ 477 w 531"/>
                  <a:gd name="T85" fmla="*/ 52 h 752"/>
                  <a:gd name="T86" fmla="*/ 496 w 531"/>
                  <a:gd name="T87" fmla="*/ 85 h 752"/>
                  <a:gd name="T88" fmla="*/ 475 w 531"/>
                  <a:gd name="T89" fmla="*/ 172 h 752"/>
                  <a:gd name="T90" fmla="*/ 481 w 531"/>
                  <a:gd name="T91" fmla="*/ 193 h 752"/>
                  <a:gd name="T92" fmla="*/ 496 w 531"/>
                  <a:gd name="T93" fmla="*/ 209 h 752"/>
                  <a:gd name="T94" fmla="*/ 486 w 531"/>
                  <a:gd name="T95" fmla="*/ 244 h 752"/>
                  <a:gd name="T96" fmla="*/ 474 w 531"/>
                  <a:gd name="T97" fmla="*/ 255 h 752"/>
                  <a:gd name="T98" fmla="*/ 465 w 531"/>
                  <a:gd name="T99" fmla="*/ 318 h 752"/>
                  <a:gd name="T100" fmla="*/ 432 w 531"/>
                  <a:gd name="T101" fmla="*/ 361 h 752"/>
                  <a:gd name="T102" fmla="*/ 422 w 531"/>
                  <a:gd name="T103" fmla="*/ 467 h 752"/>
                  <a:gd name="T104" fmla="*/ 461 w 531"/>
                  <a:gd name="T105" fmla="*/ 49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1" h="752">
                    <a:moveTo>
                      <a:pt x="531" y="486"/>
                    </a:moveTo>
                    <a:lnTo>
                      <a:pt x="516" y="480"/>
                    </a:lnTo>
                    <a:lnTo>
                      <a:pt x="502" y="475"/>
                    </a:lnTo>
                    <a:lnTo>
                      <a:pt x="487" y="470"/>
                    </a:lnTo>
                    <a:lnTo>
                      <a:pt x="472" y="463"/>
                    </a:lnTo>
                    <a:lnTo>
                      <a:pt x="461" y="460"/>
                    </a:lnTo>
                    <a:lnTo>
                      <a:pt x="452" y="456"/>
                    </a:lnTo>
                    <a:lnTo>
                      <a:pt x="452" y="384"/>
                    </a:lnTo>
                    <a:lnTo>
                      <a:pt x="458" y="379"/>
                    </a:lnTo>
                    <a:lnTo>
                      <a:pt x="466" y="371"/>
                    </a:lnTo>
                    <a:lnTo>
                      <a:pt x="474" y="361"/>
                    </a:lnTo>
                    <a:lnTo>
                      <a:pt x="483" y="349"/>
                    </a:lnTo>
                    <a:lnTo>
                      <a:pt x="486" y="341"/>
                    </a:lnTo>
                    <a:lnTo>
                      <a:pt x="490" y="334"/>
                    </a:lnTo>
                    <a:lnTo>
                      <a:pt x="493" y="325"/>
                    </a:lnTo>
                    <a:lnTo>
                      <a:pt x="497" y="315"/>
                    </a:lnTo>
                    <a:lnTo>
                      <a:pt x="500" y="306"/>
                    </a:lnTo>
                    <a:lnTo>
                      <a:pt x="502" y="294"/>
                    </a:lnTo>
                    <a:lnTo>
                      <a:pt x="503" y="283"/>
                    </a:lnTo>
                    <a:lnTo>
                      <a:pt x="504" y="270"/>
                    </a:lnTo>
                    <a:lnTo>
                      <a:pt x="509" y="267"/>
                    </a:lnTo>
                    <a:lnTo>
                      <a:pt x="513" y="263"/>
                    </a:lnTo>
                    <a:lnTo>
                      <a:pt x="516" y="259"/>
                    </a:lnTo>
                    <a:lnTo>
                      <a:pt x="519" y="253"/>
                    </a:lnTo>
                    <a:lnTo>
                      <a:pt x="522" y="246"/>
                    </a:lnTo>
                    <a:lnTo>
                      <a:pt x="525" y="238"/>
                    </a:lnTo>
                    <a:lnTo>
                      <a:pt x="526" y="229"/>
                    </a:lnTo>
                    <a:lnTo>
                      <a:pt x="527" y="220"/>
                    </a:lnTo>
                    <a:lnTo>
                      <a:pt x="527" y="211"/>
                    </a:lnTo>
                    <a:lnTo>
                      <a:pt x="526" y="204"/>
                    </a:lnTo>
                    <a:lnTo>
                      <a:pt x="524" y="197"/>
                    </a:lnTo>
                    <a:lnTo>
                      <a:pt x="521" y="191"/>
                    </a:lnTo>
                    <a:lnTo>
                      <a:pt x="519" y="185"/>
                    </a:lnTo>
                    <a:lnTo>
                      <a:pt x="516" y="179"/>
                    </a:lnTo>
                    <a:lnTo>
                      <a:pt x="512" y="175"/>
                    </a:lnTo>
                    <a:lnTo>
                      <a:pt x="509" y="172"/>
                    </a:lnTo>
                    <a:lnTo>
                      <a:pt x="516" y="151"/>
                    </a:lnTo>
                    <a:lnTo>
                      <a:pt x="522" y="126"/>
                    </a:lnTo>
                    <a:lnTo>
                      <a:pt x="526" y="112"/>
                    </a:lnTo>
                    <a:lnTo>
                      <a:pt x="527" y="97"/>
                    </a:lnTo>
                    <a:lnTo>
                      <a:pt x="526" y="82"/>
                    </a:lnTo>
                    <a:lnTo>
                      <a:pt x="522" y="66"/>
                    </a:lnTo>
                    <a:lnTo>
                      <a:pt x="520" y="57"/>
                    </a:lnTo>
                    <a:lnTo>
                      <a:pt x="516" y="48"/>
                    </a:lnTo>
                    <a:lnTo>
                      <a:pt x="511" y="42"/>
                    </a:lnTo>
                    <a:lnTo>
                      <a:pt x="504" y="34"/>
                    </a:lnTo>
                    <a:lnTo>
                      <a:pt x="497" y="29"/>
                    </a:lnTo>
                    <a:lnTo>
                      <a:pt x="489" y="24"/>
                    </a:lnTo>
                    <a:lnTo>
                      <a:pt x="480" y="18"/>
                    </a:lnTo>
                    <a:lnTo>
                      <a:pt x="471" y="14"/>
                    </a:lnTo>
                    <a:lnTo>
                      <a:pt x="460" y="11"/>
                    </a:lnTo>
                    <a:lnTo>
                      <a:pt x="451" y="8"/>
                    </a:lnTo>
                    <a:lnTo>
                      <a:pt x="440" y="6"/>
                    </a:lnTo>
                    <a:lnTo>
                      <a:pt x="428" y="3"/>
                    </a:lnTo>
                    <a:lnTo>
                      <a:pt x="407" y="1"/>
                    </a:lnTo>
                    <a:lnTo>
                      <a:pt x="385" y="0"/>
                    </a:lnTo>
                    <a:lnTo>
                      <a:pt x="366" y="0"/>
                    </a:lnTo>
                    <a:lnTo>
                      <a:pt x="346" y="2"/>
                    </a:lnTo>
                    <a:lnTo>
                      <a:pt x="326" y="7"/>
                    </a:lnTo>
                    <a:lnTo>
                      <a:pt x="307" y="12"/>
                    </a:lnTo>
                    <a:lnTo>
                      <a:pt x="298" y="15"/>
                    </a:lnTo>
                    <a:lnTo>
                      <a:pt x="290" y="19"/>
                    </a:lnTo>
                    <a:lnTo>
                      <a:pt x="281" y="24"/>
                    </a:lnTo>
                    <a:lnTo>
                      <a:pt x="275" y="28"/>
                    </a:lnTo>
                    <a:lnTo>
                      <a:pt x="267" y="33"/>
                    </a:lnTo>
                    <a:lnTo>
                      <a:pt x="262" y="39"/>
                    </a:lnTo>
                    <a:lnTo>
                      <a:pt x="257" y="45"/>
                    </a:lnTo>
                    <a:lnTo>
                      <a:pt x="252" y="53"/>
                    </a:lnTo>
                    <a:lnTo>
                      <a:pt x="245" y="53"/>
                    </a:lnTo>
                    <a:lnTo>
                      <a:pt x="238" y="53"/>
                    </a:lnTo>
                    <a:lnTo>
                      <a:pt x="232" y="54"/>
                    </a:lnTo>
                    <a:lnTo>
                      <a:pt x="227" y="55"/>
                    </a:lnTo>
                    <a:lnTo>
                      <a:pt x="221" y="57"/>
                    </a:lnTo>
                    <a:lnTo>
                      <a:pt x="216" y="60"/>
                    </a:lnTo>
                    <a:lnTo>
                      <a:pt x="212" y="63"/>
                    </a:lnTo>
                    <a:lnTo>
                      <a:pt x="207" y="67"/>
                    </a:lnTo>
                    <a:lnTo>
                      <a:pt x="203" y="72"/>
                    </a:lnTo>
                    <a:lnTo>
                      <a:pt x="200" y="78"/>
                    </a:lnTo>
                    <a:lnTo>
                      <a:pt x="198" y="84"/>
                    </a:lnTo>
                    <a:lnTo>
                      <a:pt x="195" y="91"/>
                    </a:lnTo>
                    <a:lnTo>
                      <a:pt x="194" y="105"/>
                    </a:lnTo>
                    <a:lnTo>
                      <a:pt x="194" y="119"/>
                    </a:lnTo>
                    <a:lnTo>
                      <a:pt x="197" y="134"/>
                    </a:lnTo>
                    <a:lnTo>
                      <a:pt x="200" y="148"/>
                    </a:lnTo>
                    <a:lnTo>
                      <a:pt x="203" y="161"/>
                    </a:lnTo>
                    <a:lnTo>
                      <a:pt x="206" y="173"/>
                    </a:lnTo>
                    <a:lnTo>
                      <a:pt x="206" y="173"/>
                    </a:lnTo>
                    <a:lnTo>
                      <a:pt x="206" y="174"/>
                    </a:lnTo>
                    <a:lnTo>
                      <a:pt x="203" y="176"/>
                    </a:lnTo>
                    <a:lnTo>
                      <a:pt x="200" y="179"/>
                    </a:lnTo>
                    <a:lnTo>
                      <a:pt x="197" y="183"/>
                    </a:lnTo>
                    <a:lnTo>
                      <a:pt x="193" y="188"/>
                    </a:lnTo>
                    <a:lnTo>
                      <a:pt x="191" y="195"/>
                    </a:lnTo>
                    <a:lnTo>
                      <a:pt x="188" y="203"/>
                    </a:lnTo>
                    <a:lnTo>
                      <a:pt x="187" y="211"/>
                    </a:lnTo>
                    <a:lnTo>
                      <a:pt x="187" y="221"/>
                    </a:lnTo>
                    <a:lnTo>
                      <a:pt x="187" y="230"/>
                    </a:lnTo>
                    <a:lnTo>
                      <a:pt x="188" y="237"/>
                    </a:lnTo>
                    <a:lnTo>
                      <a:pt x="190" y="245"/>
                    </a:lnTo>
                    <a:lnTo>
                      <a:pt x="192" y="251"/>
                    </a:lnTo>
                    <a:lnTo>
                      <a:pt x="195" y="257"/>
                    </a:lnTo>
                    <a:lnTo>
                      <a:pt x="200" y="263"/>
                    </a:lnTo>
                    <a:lnTo>
                      <a:pt x="204" y="267"/>
                    </a:lnTo>
                    <a:lnTo>
                      <a:pt x="209" y="270"/>
                    </a:lnTo>
                    <a:lnTo>
                      <a:pt x="210" y="283"/>
                    </a:lnTo>
                    <a:lnTo>
                      <a:pt x="213" y="296"/>
                    </a:lnTo>
                    <a:lnTo>
                      <a:pt x="215" y="308"/>
                    </a:lnTo>
                    <a:lnTo>
                      <a:pt x="218" y="319"/>
                    </a:lnTo>
                    <a:lnTo>
                      <a:pt x="222" y="329"/>
                    </a:lnTo>
                    <a:lnTo>
                      <a:pt x="227" y="339"/>
                    </a:lnTo>
                    <a:lnTo>
                      <a:pt x="231" y="349"/>
                    </a:lnTo>
                    <a:lnTo>
                      <a:pt x="235" y="356"/>
                    </a:lnTo>
                    <a:lnTo>
                      <a:pt x="245" y="371"/>
                    </a:lnTo>
                    <a:lnTo>
                      <a:pt x="254" y="383"/>
                    </a:lnTo>
                    <a:lnTo>
                      <a:pt x="264" y="391"/>
                    </a:lnTo>
                    <a:lnTo>
                      <a:pt x="270" y="398"/>
                    </a:lnTo>
                    <a:lnTo>
                      <a:pt x="270" y="456"/>
                    </a:lnTo>
                    <a:lnTo>
                      <a:pt x="252" y="462"/>
                    </a:lnTo>
                    <a:lnTo>
                      <a:pt x="233" y="469"/>
                    </a:lnTo>
                    <a:lnTo>
                      <a:pt x="214" y="475"/>
                    </a:lnTo>
                    <a:lnTo>
                      <a:pt x="194" y="482"/>
                    </a:lnTo>
                    <a:lnTo>
                      <a:pt x="163" y="492"/>
                    </a:lnTo>
                    <a:lnTo>
                      <a:pt x="133" y="503"/>
                    </a:lnTo>
                    <a:lnTo>
                      <a:pt x="105" y="513"/>
                    </a:lnTo>
                    <a:lnTo>
                      <a:pt x="81" y="524"/>
                    </a:lnTo>
                    <a:lnTo>
                      <a:pt x="69" y="530"/>
                    </a:lnTo>
                    <a:lnTo>
                      <a:pt x="58" y="535"/>
                    </a:lnTo>
                    <a:lnTo>
                      <a:pt x="50" y="542"/>
                    </a:lnTo>
                    <a:lnTo>
                      <a:pt x="41" y="548"/>
                    </a:lnTo>
                    <a:lnTo>
                      <a:pt x="34" y="554"/>
                    </a:lnTo>
                    <a:lnTo>
                      <a:pt x="28" y="562"/>
                    </a:lnTo>
                    <a:lnTo>
                      <a:pt x="23" y="568"/>
                    </a:lnTo>
                    <a:lnTo>
                      <a:pt x="20" y="576"/>
                    </a:lnTo>
                    <a:lnTo>
                      <a:pt x="14" y="599"/>
                    </a:lnTo>
                    <a:lnTo>
                      <a:pt x="9" y="624"/>
                    </a:lnTo>
                    <a:lnTo>
                      <a:pt x="6" y="651"/>
                    </a:lnTo>
                    <a:lnTo>
                      <a:pt x="4" y="676"/>
                    </a:lnTo>
                    <a:lnTo>
                      <a:pt x="0" y="717"/>
                    </a:lnTo>
                    <a:lnTo>
                      <a:pt x="0" y="737"/>
                    </a:lnTo>
                    <a:lnTo>
                      <a:pt x="0" y="740"/>
                    </a:lnTo>
                    <a:lnTo>
                      <a:pt x="1" y="742"/>
                    </a:lnTo>
                    <a:lnTo>
                      <a:pt x="2" y="745"/>
                    </a:lnTo>
                    <a:lnTo>
                      <a:pt x="5" y="747"/>
                    </a:lnTo>
                    <a:lnTo>
                      <a:pt x="7" y="750"/>
                    </a:lnTo>
                    <a:lnTo>
                      <a:pt x="10" y="751"/>
                    </a:lnTo>
                    <a:lnTo>
                      <a:pt x="12" y="752"/>
                    </a:lnTo>
                    <a:lnTo>
                      <a:pt x="15" y="752"/>
                    </a:lnTo>
                    <a:lnTo>
                      <a:pt x="407" y="752"/>
                    </a:lnTo>
                    <a:lnTo>
                      <a:pt x="407" y="722"/>
                    </a:lnTo>
                    <a:lnTo>
                      <a:pt x="30" y="722"/>
                    </a:lnTo>
                    <a:lnTo>
                      <a:pt x="32" y="694"/>
                    </a:lnTo>
                    <a:lnTo>
                      <a:pt x="36" y="657"/>
                    </a:lnTo>
                    <a:lnTo>
                      <a:pt x="38" y="638"/>
                    </a:lnTo>
                    <a:lnTo>
                      <a:pt x="40" y="620"/>
                    </a:lnTo>
                    <a:lnTo>
                      <a:pt x="44" y="602"/>
                    </a:lnTo>
                    <a:lnTo>
                      <a:pt x="49" y="586"/>
                    </a:lnTo>
                    <a:lnTo>
                      <a:pt x="51" y="581"/>
                    </a:lnTo>
                    <a:lnTo>
                      <a:pt x="55" y="576"/>
                    </a:lnTo>
                    <a:lnTo>
                      <a:pt x="60" y="571"/>
                    </a:lnTo>
                    <a:lnTo>
                      <a:pt x="67" y="565"/>
                    </a:lnTo>
                    <a:lnTo>
                      <a:pt x="84" y="556"/>
                    </a:lnTo>
                    <a:lnTo>
                      <a:pt x="104" y="546"/>
                    </a:lnTo>
                    <a:lnTo>
                      <a:pt x="127" y="537"/>
                    </a:lnTo>
                    <a:lnTo>
                      <a:pt x="153" y="528"/>
                    </a:lnTo>
                    <a:lnTo>
                      <a:pt x="178" y="519"/>
                    </a:lnTo>
                    <a:lnTo>
                      <a:pt x="204" y="510"/>
                    </a:lnTo>
                    <a:lnTo>
                      <a:pt x="227" y="503"/>
                    </a:lnTo>
                    <a:lnTo>
                      <a:pt x="248" y="495"/>
                    </a:lnTo>
                    <a:lnTo>
                      <a:pt x="269" y="488"/>
                    </a:lnTo>
                    <a:lnTo>
                      <a:pt x="291" y="480"/>
                    </a:lnTo>
                    <a:lnTo>
                      <a:pt x="295" y="478"/>
                    </a:lnTo>
                    <a:lnTo>
                      <a:pt x="298" y="475"/>
                    </a:lnTo>
                    <a:lnTo>
                      <a:pt x="301" y="471"/>
                    </a:lnTo>
                    <a:lnTo>
                      <a:pt x="301" y="467"/>
                    </a:lnTo>
                    <a:lnTo>
                      <a:pt x="301" y="391"/>
                    </a:lnTo>
                    <a:lnTo>
                      <a:pt x="301" y="387"/>
                    </a:lnTo>
                    <a:lnTo>
                      <a:pt x="299" y="384"/>
                    </a:lnTo>
                    <a:lnTo>
                      <a:pt x="297" y="381"/>
                    </a:lnTo>
                    <a:lnTo>
                      <a:pt x="294" y="379"/>
                    </a:lnTo>
                    <a:lnTo>
                      <a:pt x="292" y="376"/>
                    </a:lnTo>
                    <a:lnTo>
                      <a:pt x="285" y="371"/>
                    </a:lnTo>
                    <a:lnTo>
                      <a:pt x="277" y="361"/>
                    </a:lnTo>
                    <a:lnTo>
                      <a:pt x="266" y="349"/>
                    </a:lnTo>
                    <a:lnTo>
                      <a:pt x="261" y="341"/>
                    </a:lnTo>
                    <a:lnTo>
                      <a:pt x="257" y="333"/>
                    </a:lnTo>
                    <a:lnTo>
                      <a:pt x="251" y="323"/>
                    </a:lnTo>
                    <a:lnTo>
                      <a:pt x="248" y="312"/>
                    </a:lnTo>
                    <a:lnTo>
                      <a:pt x="244" y="300"/>
                    </a:lnTo>
                    <a:lnTo>
                      <a:pt x="242" y="287"/>
                    </a:lnTo>
                    <a:lnTo>
                      <a:pt x="239" y="274"/>
                    </a:lnTo>
                    <a:lnTo>
                      <a:pt x="239" y="259"/>
                    </a:lnTo>
                    <a:lnTo>
                      <a:pt x="238" y="255"/>
                    </a:lnTo>
                    <a:lnTo>
                      <a:pt x="237" y="253"/>
                    </a:lnTo>
                    <a:lnTo>
                      <a:pt x="236" y="250"/>
                    </a:lnTo>
                    <a:lnTo>
                      <a:pt x="234" y="248"/>
                    </a:lnTo>
                    <a:lnTo>
                      <a:pt x="232" y="247"/>
                    </a:lnTo>
                    <a:lnTo>
                      <a:pt x="230" y="245"/>
                    </a:lnTo>
                    <a:lnTo>
                      <a:pt x="227" y="244"/>
                    </a:lnTo>
                    <a:lnTo>
                      <a:pt x="224" y="244"/>
                    </a:lnTo>
                    <a:lnTo>
                      <a:pt x="222" y="242"/>
                    </a:lnTo>
                    <a:lnTo>
                      <a:pt x="219" y="237"/>
                    </a:lnTo>
                    <a:lnTo>
                      <a:pt x="218" y="231"/>
                    </a:lnTo>
                    <a:lnTo>
                      <a:pt x="217" y="221"/>
                    </a:lnTo>
                    <a:lnTo>
                      <a:pt x="218" y="211"/>
                    </a:lnTo>
                    <a:lnTo>
                      <a:pt x="219" y="204"/>
                    </a:lnTo>
                    <a:lnTo>
                      <a:pt x="222" y="200"/>
                    </a:lnTo>
                    <a:lnTo>
                      <a:pt x="224" y="198"/>
                    </a:lnTo>
                    <a:lnTo>
                      <a:pt x="227" y="197"/>
                    </a:lnTo>
                    <a:lnTo>
                      <a:pt x="230" y="196"/>
                    </a:lnTo>
                    <a:lnTo>
                      <a:pt x="232" y="195"/>
                    </a:lnTo>
                    <a:lnTo>
                      <a:pt x="234" y="193"/>
                    </a:lnTo>
                    <a:lnTo>
                      <a:pt x="236" y="191"/>
                    </a:lnTo>
                    <a:lnTo>
                      <a:pt x="237" y="189"/>
                    </a:lnTo>
                    <a:lnTo>
                      <a:pt x="238" y="186"/>
                    </a:lnTo>
                    <a:lnTo>
                      <a:pt x="239" y="183"/>
                    </a:lnTo>
                    <a:lnTo>
                      <a:pt x="238" y="176"/>
                    </a:lnTo>
                    <a:lnTo>
                      <a:pt x="235" y="164"/>
                    </a:lnTo>
                    <a:lnTo>
                      <a:pt x="230" y="147"/>
                    </a:lnTo>
                    <a:lnTo>
                      <a:pt x="225" y="125"/>
                    </a:lnTo>
                    <a:lnTo>
                      <a:pt x="224" y="114"/>
                    </a:lnTo>
                    <a:lnTo>
                      <a:pt x="224" y="103"/>
                    </a:lnTo>
                    <a:lnTo>
                      <a:pt x="224" y="98"/>
                    </a:lnTo>
                    <a:lnTo>
                      <a:pt x="225" y="95"/>
                    </a:lnTo>
                    <a:lnTo>
                      <a:pt x="228" y="90"/>
                    </a:lnTo>
                    <a:lnTo>
                      <a:pt x="230" y="87"/>
                    </a:lnTo>
                    <a:lnTo>
                      <a:pt x="232" y="85"/>
                    </a:lnTo>
                    <a:lnTo>
                      <a:pt x="235" y="84"/>
                    </a:lnTo>
                    <a:lnTo>
                      <a:pt x="238" y="83"/>
                    </a:lnTo>
                    <a:lnTo>
                      <a:pt x="243" y="83"/>
                    </a:lnTo>
                    <a:lnTo>
                      <a:pt x="251" y="83"/>
                    </a:lnTo>
                    <a:lnTo>
                      <a:pt x="259" y="84"/>
                    </a:lnTo>
                    <a:lnTo>
                      <a:pt x="262" y="84"/>
                    </a:lnTo>
                    <a:lnTo>
                      <a:pt x="265" y="84"/>
                    </a:lnTo>
                    <a:lnTo>
                      <a:pt x="267" y="83"/>
                    </a:lnTo>
                    <a:lnTo>
                      <a:pt x="269" y="82"/>
                    </a:lnTo>
                    <a:lnTo>
                      <a:pt x="273" y="81"/>
                    </a:lnTo>
                    <a:lnTo>
                      <a:pt x="274" y="78"/>
                    </a:lnTo>
                    <a:lnTo>
                      <a:pt x="276" y="75"/>
                    </a:lnTo>
                    <a:lnTo>
                      <a:pt x="276" y="73"/>
                    </a:lnTo>
                    <a:lnTo>
                      <a:pt x="278" y="68"/>
                    </a:lnTo>
                    <a:lnTo>
                      <a:pt x="280" y="63"/>
                    </a:lnTo>
                    <a:lnTo>
                      <a:pt x="283" y="59"/>
                    </a:lnTo>
                    <a:lnTo>
                      <a:pt x="288" y="56"/>
                    </a:lnTo>
                    <a:lnTo>
                      <a:pt x="293" y="52"/>
                    </a:lnTo>
                    <a:lnTo>
                      <a:pt x="298" y="48"/>
                    </a:lnTo>
                    <a:lnTo>
                      <a:pt x="305" y="45"/>
                    </a:lnTo>
                    <a:lnTo>
                      <a:pt x="311" y="42"/>
                    </a:lnTo>
                    <a:lnTo>
                      <a:pt x="327" y="37"/>
                    </a:lnTo>
                    <a:lnTo>
                      <a:pt x="344" y="33"/>
                    </a:lnTo>
                    <a:lnTo>
                      <a:pt x="365" y="31"/>
                    </a:lnTo>
                    <a:lnTo>
                      <a:pt x="385" y="30"/>
                    </a:lnTo>
                    <a:lnTo>
                      <a:pt x="406" y="31"/>
                    </a:lnTo>
                    <a:lnTo>
                      <a:pt x="425" y="33"/>
                    </a:lnTo>
                    <a:lnTo>
                      <a:pt x="443" y="37"/>
                    </a:lnTo>
                    <a:lnTo>
                      <a:pt x="458" y="42"/>
                    </a:lnTo>
                    <a:lnTo>
                      <a:pt x="466" y="45"/>
                    </a:lnTo>
                    <a:lnTo>
                      <a:pt x="472" y="48"/>
                    </a:lnTo>
                    <a:lnTo>
                      <a:pt x="477" y="52"/>
                    </a:lnTo>
                    <a:lnTo>
                      <a:pt x="482" y="56"/>
                    </a:lnTo>
                    <a:lnTo>
                      <a:pt x="486" y="59"/>
                    </a:lnTo>
                    <a:lnTo>
                      <a:pt x="489" y="63"/>
                    </a:lnTo>
                    <a:lnTo>
                      <a:pt x="492" y="68"/>
                    </a:lnTo>
                    <a:lnTo>
                      <a:pt x="493" y="73"/>
                    </a:lnTo>
                    <a:lnTo>
                      <a:pt x="496" y="85"/>
                    </a:lnTo>
                    <a:lnTo>
                      <a:pt x="496" y="98"/>
                    </a:lnTo>
                    <a:lnTo>
                      <a:pt x="495" y="110"/>
                    </a:lnTo>
                    <a:lnTo>
                      <a:pt x="492" y="122"/>
                    </a:lnTo>
                    <a:lnTo>
                      <a:pt x="486" y="144"/>
                    </a:lnTo>
                    <a:lnTo>
                      <a:pt x="480" y="161"/>
                    </a:lnTo>
                    <a:lnTo>
                      <a:pt x="475" y="172"/>
                    </a:lnTo>
                    <a:lnTo>
                      <a:pt x="474" y="180"/>
                    </a:lnTo>
                    <a:lnTo>
                      <a:pt x="474" y="183"/>
                    </a:lnTo>
                    <a:lnTo>
                      <a:pt x="475" y="186"/>
                    </a:lnTo>
                    <a:lnTo>
                      <a:pt x="476" y="189"/>
                    </a:lnTo>
                    <a:lnTo>
                      <a:pt x="478" y="191"/>
                    </a:lnTo>
                    <a:lnTo>
                      <a:pt x="481" y="193"/>
                    </a:lnTo>
                    <a:lnTo>
                      <a:pt x="484" y="194"/>
                    </a:lnTo>
                    <a:lnTo>
                      <a:pt x="486" y="195"/>
                    </a:lnTo>
                    <a:lnTo>
                      <a:pt x="489" y="195"/>
                    </a:lnTo>
                    <a:lnTo>
                      <a:pt x="491" y="197"/>
                    </a:lnTo>
                    <a:lnTo>
                      <a:pt x="493" y="202"/>
                    </a:lnTo>
                    <a:lnTo>
                      <a:pt x="496" y="209"/>
                    </a:lnTo>
                    <a:lnTo>
                      <a:pt x="497" y="220"/>
                    </a:lnTo>
                    <a:lnTo>
                      <a:pt x="496" y="230"/>
                    </a:lnTo>
                    <a:lnTo>
                      <a:pt x="493" y="237"/>
                    </a:lnTo>
                    <a:lnTo>
                      <a:pt x="491" y="242"/>
                    </a:lnTo>
                    <a:lnTo>
                      <a:pt x="489" y="244"/>
                    </a:lnTo>
                    <a:lnTo>
                      <a:pt x="486" y="244"/>
                    </a:lnTo>
                    <a:lnTo>
                      <a:pt x="484" y="245"/>
                    </a:lnTo>
                    <a:lnTo>
                      <a:pt x="481" y="247"/>
                    </a:lnTo>
                    <a:lnTo>
                      <a:pt x="478" y="248"/>
                    </a:lnTo>
                    <a:lnTo>
                      <a:pt x="476" y="250"/>
                    </a:lnTo>
                    <a:lnTo>
                      <a:pt x="475" y="253"/>
                    </a:lnTo>
                    <a:lnTo>
                      <a:pt x="474" y="255"/>
                    </a:lnTo>
                    <a:lnTo>
                      <a:pt x="474" y="259"/>
                    </a:lnTo>
                    <a:lnTo>
                      <a:pt x="474" y="272"/>
                    </a:lnTo>
                    <a:lnTo>
                      <a:pt x="472" y="285"/>
                    </a:lnTo>
                    <a:lnTo>
                      <a:pt x="470" y="297"/>
                    </a:lnTo>
                    <a:lnTo>
                      <a:pt x="468" y="308"/>
                    </a:lnTo>
                    <a:lnTo>
                      <a:pt x="465" y="318"/>
                    </a:lnTo>
                    <a:lnTo>
                      <a:pt x="460" y="326"/>
                    </a:lnTo>
                    <a:lnTo>
                      <a:pt x="457" y="334"/>
                    </a:lnTo>
                    <a:lnTo>
                      <a:pt x="453" y="340"/>
                    </a:lnTo>
                    <a:lnTo>
                      <a:pt x="444" y="350"/>
                    </a:lnTo>
                    <a:lnTo>
                      <a:pt x="438" y="357"/>
                    </a:lnTo>
                    <a:lnTo>
                      <a:pt x="432" y="361"/>
                    </a:lnTo>
                    <a:lnTo>
                      <a:pt x="429" y="363"/>
                    </a:lnTo>
                    <a:lnTo>
                      <a:pt x="426" y="365"/>
                    </a:lnTo>
                    <a:lnTo>
                      <a:pt x="424" y="368"/>
                    </a:lnTo>
                    <a:lnTo>
                      <a:pt x="422" y="372"/>
                    </a:lnTo>
                    <a:lnTo>
                      <a:pt x="422" y="375"/>
                    </a:lnTo>
                    <a:lnTo>
                      <a:pt x="422" y="467"/>
                    </a:lnTo>
                    <a:lnTo>
                      <a:pt x="422" y="471"/>
                    </a:lnTo>
                    <a:lnTo>
                      <a:pt x="424" y="475"/>
                    </a:lnTo>
                    <a:lnTo>
                      <a:pt x="427" y="478"/>
                    </a:lnTo>
                    <a:lnTo>
                      <a:pt x="431" y="480"/>
                    </a:lnTo>
                    <a:lnTo>
                      <a:pt x="446" y="486"/>
                    </a:lnTo>
                    <a:lnTo>
                      <a:pt x="461" y="492"/>
                    </a:lnTo>
                    <a:lnTo>
                      <a:pt x="476" y="498"/>
                    </a:lnTo>
                    <a:lnTo>
                      <a:pt x="491" y="503"/>
                    </a:lnTo>
                    <a:lnTo>
                      <a:pt x="506" y="508"/>
                    </a:lnTo>
                    <a:lnTo>
                      <a:pt x="521" y="514"/>
                    </a:lnTo>
                    <a:lnTo>
                      <a:pt x="531" y="486"/>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grpSp>
      <p:sp>
        <p:nvSpPr>
          <p:cNvPr id="44"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Segnaposto numero diapositiva 7"/>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22</a:t>
            </a:fld>
            <a:endParaRPr lang="it-IT" dirty="0">
              <a:latin typeface="Calibri Light" pitchFamily="34" charset="0"/>
            </a:endParaRPr>
          </a:p>
        </p:txBody>
      </p:sp>
      <p:sp>
        <p:nvSpPr>
          <p:cNvPr id="47" name="CasellaDiTesto 46"/>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2468183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METODI DIDATTICI</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Segnaposto contenuto 4"/>
          <p:cNvSpPr txBox="1">
            <a:spLocks/>
          </p:cNvSpPr>
          <p:nvPr/>
        </p:nvSpPr>
        <p:spPr>
          <a:xfrm>
            <a:off x="1762294" y="1364104"/>
            <a:ext cx="7906542" cy="245568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just" defTabSz="914400" rtl="0" eaLnBrk="1" fontAlgn="auto" latinLnBrk="0" hangingPunct="1">
              <a:lnSpc>
                <a:spcPct val="90000"/>
              </a:lnSpc>
              <a:spcBef>
                <a:spcPts val="1000"/>
              </a:spcBef>
              <a:spcAft>
                <a:spcPts val="0"/>
              </a:spcAft>
              <a:buClrTx/>
              <a:buSzTx/>
              <a:tabLst/>
              <a:defRPr/>
            </a:pPr>
            <a:r>
              <a:rPr lang="it-IT" sz="1400" dirty="0">
                <a:solidFill>
                  <a:srgbClr val="000000"/>
                </a:solidFill>
                <a:latin typeface="Century Gothic"/>
                <a:ea typeface="Century Gothic"/>
                <a:cs typeface="Century Gothic"/>
              </a:rPr>
              <a:t>I </a:t>
            </a:r>
            <a:r>
              <a:rPr lang="it-IT" sz="1400" dirty="0">
                <a:solidFill>
                  <a:schemeClr val="tx1">
                    <a:lumMod val="75000"/>
                    <a:lumOff val="25000"/>
                  </a:schemeClr>
                </a:solidFill>
                <a:latin typeface="Century Gothic"/>
                <a:ea typeface="Century Gothic"/>
                <a:cs typeface="Century Gothic"/>
              </a:rPr>
              <a:t>quesiti sottoposti ai docenti relativi ai metodi didattici sono stati i seguenti:</a:t>
            </a:r>
            <a:endParaRPr kumimoji="0" lang="it-IT" sz="1400" b="0" i="0" u="none" strike="noStrike" kern="1200" cap="none" spc="0" normalizeH="0" baseline="0" noProof="0" dirty="0">
              <a:ln>
                <a:noFill/>
              </a:ln>
              <a:solidFill>
                <a:schemeClr val="tx1">
                  <a:lumMod val="75000"/>
                  <a:lumOff val="25000"/>
                </a:schemeClr>
              </a:solidFill>
              <a:effectLst/>
              <a:uLnTx/>
              <a:uFillTx/>
              <a:latin typeface="Century Gothic"/>
              <a:ea typeface="Century Gothic"/>
              <a:cs typeface="Century Gothic"/>
            </a:endParaRPr>
          </a:p>
          <a:p>
            <a:pPr marL="285750" marR="0" lvl="0" indent="-285750" algn="just"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a:ea typeface="Century Gothic"/>
                <a:cs typeface="Century Gothic"/>
              </a:rPr>
              <a:t>Quali sono le </a:t>
            </a:r>
            <a:r>
              <a:rPr kumimoji="0" lang="it-IT" sz="1400" b="1" i="0" u="none" strike="noStrike" kern="1200" cap="none" spc="0" normalizeH="0" baseline="0" noProof="0" dirty="0">
                <a:ln>
                  <a:noFill/>
                </a:ln>
                <a:solidFill>
                  <a:schemeClr val="tx2"/>
                </a:solidFill>
                <a:effectLst/>
                <a:uLnTx/>
                <a:uFillTx/>
                <a:latin typeface="Century Gothic"/>
                <a:ea typeface="Century Gothic"/>
                <a:cs typeface="Century Gothic"/>
              </a:rPr>
              <a:t>principali attività di insegnamento/apprendimento </a:t>
            </a: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a:ea typeface="Century Gothic"/>
                <a:cs typeface="Century Gothic"/>
              </a:rPr>
              <a:t>utilizzate durante l’insegnamento? Se sono presenti modalità didattiche differenti, con che frequenza sono utilizzate durante il corso?</a:t>
            </a:r>
          </a:p>
          <a:p>
            <a:pPr marL="285750" marR="0" lvl="0" indent="-285750" algn="just"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a:ea typeface="Century Gothic"/>
                <a:cs typeface="Century Gothic"/>
              </a:rPr>
              <a:t>In che misura le modalità didattiche </a:t>
            </a:r>
            <a:r>
              <a:rPr kumimoji="0" lang="it-IT" sz="1400" b="0" i="0" u="none" strike="noStrike" kern="1200" cap="none" spc="0" normalizeH="0" baseline="0" noProof="0" dirty="0">
                <a:ln>
                  <a:noFill/>
                </a:ln>
                <a:solidFill>
                  <a:schemeClr val="tx2"/>
                </a:solidFill>
                <a:effectLst/>
                <a:uLnTx/>
                <a:uFillTx/>
                <a:latin typeface="Century Gothic"/>
                <a:ea typeface="Century Gothic"/>
                <a:cs typeface="Century Gothic"/>
              </a:rPr>
              <a:t>proposte </a:t>
            </a:r>
            <a:r>
              <a:rPr kumimoji="0" lang="it-IT" sz="1400" b="1" i="0" u="none" strike="noStrike" kern="1200" cap="none" spc="0" normalizeH="0" baseline="0" noProof="0" dirty="0">
                <a:ln>
                  <a:noFill/>
                </a:ln>
                <a:solidFill>
                  <a:schemeClr val="tx2"/>
                </a:solidFill>
                <a:effectLst/>
                <a:uLnTx/>
                <a:uFillTx/>
                <a:latin typeface="Century Gothic"/>
                <a:ea typeface="Century Gothic"/>
                <a:cs typeface="Century Gothic"/>
              </a:rPr>
              <a:t>favoriscono il raggiungimento degli obiettivi di apprendimento</a:t>
            </a:r>
            <a:r>
              <a:rPr kumimoji="0" lang="it-IT" sz="1400" b="0" i="0" u="none" strike="noStrike" kern="1200" cap="none" spc="0" normalizeH="0" baseline="0" noProof="0" dirty="0">
                <a:ln>
                  <a:noFill/>
                </a:ln>
                <a:solidFill>
                  <a:schemeClr val="tx2"/>
                </a:solidFill>
                <a:effectLst/>
                <a:uLnTx/>
                <a:uFillTx/>
                <a:latin typeface="Century Gothic"/>
                <a:ea typeface="Century Gothic"/>
                <a:cs typeface="Century Gothic"/>
              </a:rPr>
              <a:t>? </a:t>
            </a: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a:ea typeface="Century Gothic"/>
                <a:cs typeface="Century Gothic"/>
              </a:rPr>
              <a:t>Quale contributo dà il suo insegnamento al raggiungimento dei Risultati di Apprendimento Attesi (RAA) del </a:t>
            </a:r>
            <a:r>
              <a:rPr kumimoji="0" lang="it-IT" sz="1400" b="0" i="0" u="none" strike="noStrike" kern="1200" cap="none" spc="0" normalizeH="0" baseline="0" noProof="0" dirty="0" err="1">
                <a:ln>
                  <a:noFill/>
                </a:ln>
                <a:solidFill>
                  <a:schemeClr val="tx1">
                    <a:lumMod val="75000"/>
                    <a:lumOff val="25000"/>
                  </a:schemeClr>
                </a:solidFill>
                <a:effectLst/>
                <a:uLnTx/>
                <a:uFillTx/>
                <a:latin typeface="Century Gothic"/>
                <a:ea typeface="Century Gothic"/>
                <a:cs typeface="Century Gothic"/>
              </a:rPr>
              <a:t>CdS</a:t>
            </a: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a:ea typeface="Century Gothic"/>
                <a:cs typeface="Century Gothic"/>
              </a:rPr>
              <a:t>?</a:t>
            </a:r>
          </a:p>
          <a:p>
            <a:pPr marL="285750" marR="0" lvl="0" indent="-285750" algn="just" defTabSz="914400" rtl="0" eaLnBrk="1" fontAlgn="auto" latinLnBrk="0" hangingPunct="1">
              <a:lnSpc>
                <a:spcPct val="100000"/>
              </a:lnSpc>
              <a:spcBef>
                <a:spcPts val="1000"/>
              </a:spcBef>
              <a:spcAft>
                <a:spcPts val="0"/>
              </a:spcAft>
              <a:buClrTx/>
              <a:buSzTx/>
              <a:buFont typeface="Wingdings" panose="05000000000000000000" pitchFamily="2" charset="2"/>
              <a:buChar char="q"/>
              <a:tabLst/>
              <a:defRPr/>
            </a:pP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a:ea typeface="Century Gothic"/>
                <a:cs typeface="Century Gothic"/>
              </a:rPr>
              <a:t>Accanto alle ore di didattica previste per l’insegnamento, vengono proposte agli studenti altre </a:t>
            </a:r>
            <a:r>
              <a:rPr kumimoji="0" lang="it-IT" sz="1400" b="1" i="0" u="none" strike="noStrike" kern="1200" cap="none" spc="0" normalizeH="0" baseline="0" noProof="0" dirty="0">
                <a:ln>
                  <a:noFill/>
                </a:ln>
                <a:solidFill>
                  <a:schemeClr val="tx2"/>
                </a:solidFill>
                <a:effectLst/>
                <a:uLnTx/>
                <a:uFillTx/>
                <a:latin typeface="Century Gothic"/>
                <a:ea typeface="Century Gothic"/>
                <a:cs typeface="Century Gothic"/>
              </a:rPr>
              <a:t>attività di supporto </a:t>
            </a: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a:ea typeface="Century Gothic"/>
                <a:cs typeface="Century Gothic"/>
              </a:rPr>
              <a:t>all’apprendimento? Se sì, quali vantaggi ne derivano? Sono efficaci rispetto ai risultati di apprendimento attesi</a:t>
            </a:r>
            <a:r>
              <a:rPr kumimoji="0" lang="it-IT" sz="1400" b="0" i="0" u="none" strike="noStrike" kern="1200" cap="none" spc="0" normalizeH="0" baseline="0" noProof="0" dirty="0">
                <a:ln>
                  <a:noFill/>
                </a:ln>
                <a:solidFill>
                  <a:srgbClr val="000000"/>
                </a:solidFill>
                <a:effectLst/>
                <a:uLnTx/>
                <a:uFillTx/>
                <a:latin typeface="Century Gothic"/>
                <a:ea typeface="Century Gothic"/>
                <a:cs typeface="Century Gothic"/>
              </a:rPr>
              <a:t>?</a:t>
            </a:r>
          </a:p>
        </p:txBody>
      </p:sp>
      <p:pic>
        <p:nvPicPr>
          <p:cNvPr id="14" name="Immagine 13"/>
          <p:cNvPicPr>
            <a:picLocks noChangeAspect="1"/>
          </p:cNvPicPr>
          <p:nvPr/>
        </p:nvPicPr>
        <p:blipFill>
          <a:blip r:embed="rId4"/>
          <a:stretch>
            <a:fillRect/>
          </a:stretch>
        </p:blipFill>
        <p:spPr>
          <a:xfrm>
            <a:off x="6739454" y="3981157"/>
            <a:ext cx="2479638" cy="2375988"/>
          </a:xfrm>
          <a:prstGeom prst="rect">
            <a:avLst/>
          </a:prstGeom>
        </p:spPr>
      </p:pic>
      <p:sp>
        <p:nvSpPr>
          <p:cNvPr id="8" name="Rettangolo 7"/>
          <p:cNvSpPr/>
          <p:nvPr/>
        </p:nvSpPr>
        <p:spPr>
          <a:xfrm>
            <a:off x="1789188" y="4051261"/>
            <a:ext cx="4953000" cy="523220"/>
          </a:xfrm>
          <a:prstGeom prst="rect">
            <a:avLst/>
          </a:prstGeom>
        </p:spPr>
        <p:txBody>
          <a:bodyPr>
            <a:spAutoFit/>
          </a:bodyPr>
          <a:lstStyle/>
          <a:p>
            <a:pPr algn="just" defTabSz="914400">
              <a:spcBef>
                <a:spcPts val="1000"/>
              </a:spcBef>
              <a:defRPr/>
            </a:pPr>
            <a:r>
              <a:rPr lang="it-IT" sz="1400" b="1" dirty="0">
                <a:solidFill>
                  <a:schemeClr val="tx1">
                    <a:lumMod val="75000"/>
                    <a:lumOff val="25000"/>
                  </a:schemeClr>
                </a:solidFill>
                <a:latin typeface="Century Gothic"/>
                <a:ea typeface="Century Gothic"/>
                <a:cs typeface="Century Gothic"/>
              </a:rPr>
              <a:t>I risultati ottenuti fanno registrare una importante variabilità tra le diverse discipline</a:t>
            </a:r>
          </a:p>
        </p:txBody>
      </p:sp>
      <p:sp>
        <p:nvSpPr>
          <p:cNvPr id="2"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23</a:t>
            </a:fld>
            <a:endParaRPr lang="it-IT" dirty="0">
              <a:latin typeface="Calibri Light" pitchFamily="34" charset="0"/>
            </a:endParaRPr>
          </a:p>
        </p:txBody>
      </p:sp>
      <p:sp>
        <p:nvSpPr>
          <p:cNvPr id="11"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METODI DIDATTICI</a:t>
            </a:r>
          </a:p>
        </p:txBody>
      </p:sp>
      <p:grpSp>
        <p:nvGrpSpPr>
          <p:cNvPr id="13" name="Gruppo 12"/>
          <p:cNvGrpSpPr>
            <a:grpSpLocks noChangeAspect="1"/>
          </p:cNvGrpSpPr>
          <p:nvPr/>
        </p:nvGrpSpPr>
        <p:grpSpPr>
          <a:xfrm>
            <a:off x="219890" y="5274440"/>
            <a:ext cx="1279397" cy="2170800"/>
            <a:chOff x="5926347" y="1605112"/>
            <a:chExt cx="1332327" cy="2260605"/>
          </a:xfrm>
          <a:solidFill>
            <a:srgbClr val="00FFCC">
              <a:alpha val="80000"/>
            </a:srgbClr>
          </a:solidFill>
          <a:scene3d>
            <a:camera prst="isometricTopUp"/>
            <a:lightRig rig="threePt" dir="t"/>
          </a:scene3d>
        </p:grpSpPr>
        <p:sp>
          <p:nvSpPr>
            <p:cNvPr id="15" name="Freeform 25"/>
            <p:cNvSpPr>
              <a:spLocks noChangeAspect="1"/>
            </p:cNvSpPr>
            <p:nvPr/>
          </p:nvSpPr>
          <p:spPr bwMode="auto">
            <a:xfrm>
              <a:off x="5926347" y="1605112"/>
              <a:ext cx="1332327" cy="2260605"/>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grpFill/>
            <a:ln w="9525" cap="flat" cmpd="sng" algn="ctr">
              <a:noFill/>
              <a:prstDash val="solid"/>
            </a:ln>
            <a:effectLst>
              <a:outerShdw blurRad="25400" dist="38100" dir="2400000" algn="ctr" rotWithShape="0">
                <a:prstClr val="black">
                  <a:alpha val="10000"/>
                </a:prstClr>
              </a:outerShdw>
            </a:effectLst>
          </p:spPr>
          <p:txBody>
            <a:bodyPr anchor="ctr"/>
            <a:lstStyle/>
            <a:p>
              <a:pPr algn="ctr">
                <a:defRPr/>
              </a:pPr>
              <a:endParaRPr lang="da-DK" kern="0">
                <a:solidFill>
                  <a:sysClr val="window" lastClr="FFFFFF"/>
                </a:solidFill>
                <a:latin typeface="Calibri"/>
              </a:endParaRPr>
            </a:p>
          </p:txBody>
        </p:sp>
        <p:sp>
          <p:nvSpPr>
            <p:cNvPr id="16" name="Freeform 149"/>
            <p:cNvSpPr>
              <a:spLocks noChangeAspect="1" noEditPoints="1"/>
            </p:cNvSpPr>
            <p:nvPr/>
          </p:nvSpPr>
          <p:spPr bwMode="auto">
            <a:xfrm>
              <a:off x="6352659" y="2163375"/>
              <a:ext cx="502736" cy="416154"/>
            </a:xfrm>
            <a:custGeom>
              <a:avLst/>
              <a:gdLst>
                <a:gd name="T0" fmla="*/ 870 w 900"/>
                <a:gd name="T1" fmla="*/ 73 h 748"/>
                <a:gd name="T2" fmla="*/ 451 w 900"/>
                <a:gd name="T3" fmla="*/ 583 h 748"/>
                <a:gd name="T4" fmla="*/ 446 w 900"/>
                <a:gd name="T5" fmla="*/ 622 h 748"/>
                <a:gd name="T6" fmla="*/ 433 w 900"/>
                <a:gd name="T7" fmla="*/ 654 h 748"/>
                <a:gd name="T8" fmla="*/ 412 w 900"/>
                <a:gd name="T9" fmla="*/ 678 h 748"/>
                <a:gd name="T10" fmla="*/ 384 w 900"/>
                <a:gd name="T11" fmla="*/ 695 h 748"/>
                <a:gd name="T12" fmla="*/ 350 w 900"/>
                <a:gd name="T13" fmla="*/ 703 h 748"/>
                <a:gd name="T14" fmla="*/ 314 w 900"/>
                <a:gd name="T15" fmla="*/ 702 h 748"/>
                <a:gd name="T16" fmla="*/ 279 w 900"/>
                <a:gd name="T17" fmla="*/ 692 h 748"/>
                <a:gd name="T18" fmla="*/ 249 w 900"/>
                <a:gd name="T19" fmla="*/ 674 h 748"/>
                <a:gd name="T20" fmla="*/ 227 w 900"/>
                <a:gd name="T21" fmla="*/ 647 h 748"/>
                <a:gd name="T22" fmla="*/ 213 w 900"/>
                <a:gd name="T23" fmla="*/ 612 h 748"/>
                <a:gd name="T24" fmla="*/ 210 w 900"/>
                <a:gd name="T25" fmla="*/ 505 h 748"/>
                <a:gd name="T26" fmla="*/ 885 w 900"/>
                <a:gd name="T27" fmla="*/ 0 h 748"/>
                <a:gd name="T28" fmla="*/ 876 w 900"/>
                <a:gd name="T29" fmla="*/ 2 h 748"/>
                <a:gd name="T30" fmla="*/ 871 w 900"/>
                <a:gd name="T31" fmla="*/ 9 h 748"/>
                <a:gd name="T32" fmla="*/ 870 w 900"/>
                <a:gd name="T33" fmla="*/ 42 h 748"/>
                <a:gd name="T34" fmla="*/ 30 w 900"/>
                <a:gd name="T35" fmla="*/ 276 h 748"/>
                <a:gd name="T36" fmla="*/ 26 w 900"/>
                <a:gd name="T37" fmla="*/ 269 h 748"/>
                <a:gd name="T38" fmla="*/ 18 w 900"/>
                <a:gd name="T39" fmla="*/ 264 h 748"/>
                <a:gd name="T40" fmla="*/ 10 w 900"/>
                <a:gd name="T41" fmla="*/ 265 h 748"/>
                <a:gd name="T42" fmla="*/ 3 w 900"/>
                <a:gd name="T43" fmla="*/ 271 h 748"/>
                <a:gd name="T44" fmla="*/ 0 w 900"/>
                <a:gd name="T45" fmla="*/ 279 h 748"/>
                <a:gd name="T46" fmla="*/ 0 w 900"/>
                <a:gd name="T47" fmla="*/ 469 h 748"/>
                <a:gd name="T48" fmla="*/ 3 w 900"/>
                <a:gd name="T49" fmla="*/ 476 h 748"/>
                <a:gd name="T50" fmla="*/ 10 w 900"/>
                <a:gd name="T51" fmla="*/ 482 h 748"/>
                <a:gd name="T52" fmla="*/ 18 w 900"/>
                <a:gd name="T53" fmla="*/ 482 h 748"/>
                <a:gd name="T54" fmla="*/ 26 w 900"/>
                <a:gd name="T55" fmla="*/ 479 h 748"/>
                <a:gd name="T56" fmla="*/ 30 w 900"/>
                <a:gd name="T57" fmla="*/ 471 h 748"/>
                <a:gd name="T58" fmla="*/ 180 w 900"/>
                <a:gd name="T59" fmla="*/ 496 h 748"/>
                <a:gd name="T60" fmla="*/ 184 w 900"/>
                <a:gd name="T61" fmla="*/ 618 h 748"/>
                <a:gd name="T62" fmla="*/ 201 w 900"/>
                <a:gd name="T63" fmla="*/ 663 h 748"/>
                <a:gd name="T64" fmla="*/ 230 w 900"/>
                <a:gd name="T65" fmla="*/ 696 h 748"/>
                <a:gd name="T66" fmla="*/ 268 w 900"/>
                <a:gd name="T67" fmla="*/ 719 h 748"/>
                <a:gd name="T68" fmla="*/ 308 w 900"/>
                <a:gd name="T69" fmla="*/ 731 h 748"/>
                <a:gd name="T70" fmla="*/ 352 w 900"/>
                <a:gd name="T71" fmla="*/ 733 h 748"/>
                <a:gd name="T72" fmla="*/ 395 w 900"/>
                <a:gd name="T73" fmla="*/ 723 h 748"/>
                <a:gd name="T74" fmla="*/ 430 w 900"/>
                <a:gd name="T75" fmla="*/ 703 h 748"/>
                <a:gd name="T76" fmla="*/ 456 w 900"/>
                <a:gd name="T77" fmla="*/ 672 h 748"/>
                <a:gd name="T78" fmla="*/ 473 w 900"/>
                <a:gd name="T79" fmla="*/ 633 h 748"/>
                <a:gd name="T80" fmla="*/ 479 w 900"/>
                <a:gd name="T81" fmla="*/ 587 h 748"/>
                <a:gd name="T82" fmla="*/ 870 w 900"/>
                <a:gd name="T83" fmla="*/ 736 h 748"/>
                <a:gd name="T84" fmla="*/ 874 w 900"/>
                <a:gd name="T85" fmla="*/ 744 h 748"/>
                <a:gd name="T86" fmla="*/ 882 w 900"/>
                <a:gd name="T87" fmla="*/ 748 h 748"/>
                <a:gd name="T88" fmla="*/ 890 w 900"/>
                <a:gd name="T89" fmla="*/ 747 h 748"/>
                <a:gd name="T90" fmla="*/ 898 w 900"/>
                <a:gd name="T91" fmla="*/ 741 h 748"/>
                <a:gd name="T92" fmla="*/ 900 w 900"/>
                <a:gd name="T93" fmla="*/ 733 h 748"/>
                <a:gd name="T94" fmla="*/ 900 w 900"/>
                <a:gd name="T95" fmla="*/ 15 h 748"/>
                <a:gd name="T96" fmla="*/ 898 w 900"/>
                <a:gd name="T97" fmla="*/ 6 h 748"/>
                <a:gd name="T98" fmla="*/ 890 w 900"/>
                <a:gd name="T99" fmla="*/ 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0" h="748">
                  <a:moveTo>
                    <a:pt x="30" y="419"/>
                  </a:moveTo>
                  <a:lnTo>
                    <a:pt x="30" y="328"/>
                  </a:lnTo>
                  <a:lnTo>
                    <a:pt x="870" y="73"/>
                  </a:lnTo>
                  <a:lnTo>
                    <a:pt x="870" y="675"/>
                  </a:lnTo>
                  <a:lnTo>
                    <a:pt x="30" y="419"/>
                  </a:lnTo>
                  <a:close/>
                  <a:moveTo>
                    <a:pt x="451" y="583"/>
                  </a:moveTo>
                  <a:lnTo>
                    <a:pt x="449" y="597"/>
                  </a:lnTo>
                  <a:lnTo>
                    <a:pt x="448" y="610"/>
                  </a:lnTo>
                  <a:lnTo>
                    <a:pt x="446" y="622"/>
                  </a:lnTo>
                  <a:lnTo>
                    <a:pt x="442" y="633"/>
                  </a:lnTo>
                  <a:lnTo>
                    <a:pt x="438" y="644"/>
                  </a:lnTo>
                  <a:lnTo>
                    <a:pt x="433" y="654"/>
                  </a:lnTo>
                  <a:lnTo>
                    <a:pt x="427" y="663"/>
                  </a:lnTo>
                  <a:lnTo>
                    <a:pt x="421" y="671"/>
                  </a:lnTo>
                  <a:lnTo>
                    <a:pt x="412" y="678"/>
                  </a:lnTo>
                  <a:lnTo>
                    <a:pt x="403" y="685"/>
                  </a:lnTo>
                  <a:lnTo>
                    <a:pt x="395" y="690"/>
                  </a:lnTo>
                  <a:lnTo>
                    <a:pt x="384" y="695"/>
                  </a:lnTo>
                  <a:lnTo>
                    <a:pt x="373" y="699"/>
                  </a:lnTo>
                  <a:lnTo>
                    <a:pt x="362" y="701"/>
                  </a:lnTo>
                  <a:lnTo>
                    <a:pt x="350" y="703"/>
                  </a:lnTo>
                  <a:lnTo>
                    <a:pt x="337" y="703"/>
                  </a:lnTo>
                  <a:lnTo>
                    <a:pt x="325" y="703"/>
                  </a:lnTo>
                  <a:lnTo>
                    <a:pt x="314" y="702"/>
                  </a:lnTo>
                  <a:lnTo>
                    <a:pt x="302" y="699"/>
                  </a:lnTo>
                  <a:lnTo>
                    <a:pt x="290" y="696"/>
                  </a:lnTo>
                  <a:lnTo>
                    <a:pt x="279" y="692"/>
                  </a:lnTo>
                  <a:lnTo>
                    <a:pt x="269" y="687"/>
                  </a:lnTo>
                  <a:lnTo>
                    <a:pt x="259" y="681"/>
                  </a:lnTo>
                  <a:lnTo>
                    <a:pt x="249" y="674"/>
                  </a:lnTo>
                  <a:lnTo>
                    <a:pt x="242" y="666"/>
                  </a:lnTo>
                  <a:lnTo>
                    <a:pt x="233" y="657"/>
                  </a:lnTo>
                  <a:lnTo>
                    <a:pt x="227" y="647"/>
                  </a:lnTo>
                  <a:lnTo>
                    <a:pt x="222" y="637"/>
                  </a:lnTo>
                  <a:lnTo>
                    <a:pt x="216" y="625"/>
                  </a:lnTo>
                  <a:lnTo>
                    <a:pt x="213" y="612"/>
                  </a:lnTo>
                  <a:lnTo>
                    <a:pt x="211" y="598"/>
                  </a:lnTo>
                  <a:lnTo>
                    <a:pt x="210" y="583"/>
                  </a:lnTo>
                  <a:lnTo>
                    <a:pt x="210" y="505"/>
                  </a:lnTo>
                  <a:lnTo>
                    <a:pt x="451" y="579"/>
                  </a:lnTo>
                  <a:lnTo>
                    <a:pt x="451" y="583"/>
                  </a:lnTo>
                  <a:close/>
                  <a:moveTo>
                    <a:pt x="885" y="0"/>
                  </a:moveTo>
                  <a:lnTo>
                    <a:pt x="882" y="0"/>
                  </a:lnTo>
                  <a:lnTo>
                    <a:pt x="878" y="1"/>
                  </a:lnTo>
                  <a:lnTo>
                    <a:pt x="876" y="2"/>
                  </a:lnTo>
                  <a:lnTo>
                    <a:pt x="874" y="4"/>
                  </a:lnTo>
                  <a:lnTo>
                    <a:pt x="872" y="6"/>
                  </a:lnTo>
                  <a:lnTo>
                    <a:pt x="871" y="9"/>
                  </a:lnTo>
                  <a:lnTo>
                    <a:pt x="870" y="12"/>
                  </a:lnTo>
                  <a:lnTo>
                    <a:pt x="870" y="15"/>
                  </a:lnTo>
                  <a:lnTo>
                    <a:pt x="870" y="42"/>
                  </a:lnTo>
                  <a:lnTo>
                    <a:pt x="30" y="296"/>
                  </a:lnTo>
                  <a:lnTo>
                    <a:pt x="30" y="279"/>
                  </a:lnTo>
                  <a:lnTo>
                    <a:pt x="30" y="276"/>
                  </a:lnTo>
                  <a:lnTo>
                    <a:pt x="29" y="274"/>
                  </a:lnTo>
                  <a:lnTo>
                    <a:pt x="28" y="271"/>
                  </a:lnTo>
                  <a:lnTo>
                    <a:pt x="26" y="269"/>
                  </a:lnTo>
                  <a:lnTo>
                    <a:pt x="24" y="266"/>
                  </a:lnTo>
                  <a:lnTo>
                    <a:pt x="22" y="265"/>
                  </a:lnTo>
                  <a:lnTo>
                    <a:pt x="18" y="264"/>
                  </a:lnTo>
                  <a:lnTo>
                    <a:pt x="15" y="264"/>
                  </a:lnTo>
                  <a:lnTo>
                    <a:pt x="13" y="264"/>
                  </a:lnTo>
                  <a:lnTo>
                    <a:pt x="10" y="265"/>
                  </a:lnTo>
                  <a:lnTo>
                    <a:pt x="8" y="266"/>
                  </a:lnTo>
                  <a:lnTo>
                    <a:pt x="4" y="269"/>
                  </a:lnTo>
                  <a:lnTo>
                    <a:pt x="3" y="271"/>
                  </a:lnTo>
                  <a:lnTo>
                    <a:pt x="1" y="274"/>
                  </a:lnTo>
                  <a:lnTo>
                    <a:pt x="1" y="276"/>
                  </a:lnTo>
                  <a:lnTo>
                    <a:pt x="0" y="279"/>
                  </a:lnTo>
                  <a:lnTo>
                    <a:pt x="0" y="317"/>
                  </a:lnTo>
                  <a:lnTo>
                    <a:pt x="0" y="430"/>
                  </a:lnTo>
                  <a:lnTo>
                    <a:pt x="0" y="469"/>
                  </a:lnTo>
                  <a:lnTo>
                    <a:pt x="1" y="471"/>
                  </a:lnTo>
                  <a:lnTo>
                    <a:pt x="1" y="474"/>
                  </a:lnTo>
                  <a:lnTo>
                    <a:pt x="3" y="476"/>
                  </a:lnTo>
                  <a:lnTo>
                    <a:pt x="4" y="479"/>
                  </a:lnTo>
                  <a:lnTo>
                    <a:pt x="8" y="480"/>
                  </a:lnTo>
                  <a:lnTo>
                    <a:pt x="10" y="482"/>
                  </a:lnTo>
                  <a:lnTo>
                    <a:pt x="13" y="482"/>
                  </a:lnTo>
                  <a:lnTo>
                    <a:pt x="15" y="484"/>
                  </a:lnTo>
                  <a:lnTo>
                    <a:pt x="18" y="482"/>
                  </a:lnTo>
                  <a:lnTo>
                    <a:pt x="22" y="482"/>
                  </a:lnTo>
                  <a:lnTo>
                    <a:pt x="24" y="480"/>
                  </a:lnTo>
                  <a:lnTo>
                    <a:pt x="26" y="479"/>
                  </a:lnTo>
                  <a:lnTo>
                    <a:pt x="28" y="476"/>
                  </a:lnTo>
                  <a:lnTo>
                    <a:pt x="29" y="474"/>
                  </a:lnTo>
                  <a:lnTo>
                    <a:pt x="30" y="471"/>
                  </a:lnTo>
                  <a:lnTo>
                    <a:pt x="30" y="469"/>
                  </a:lnTo>
                  <a:lnTo>
                    <a:pt x="30" y="450"/>
                  </a:lnTo>
                  <a:lnTo>
                    <a:pt x="180" y="496"/>
                  </a:lnTo>
                  <a:lnTo>
                    <a:pt x="180" y="583"/>
                  </a:lnTo>
                  <a:lnTo>
                    <a:pt x="181" y="601"/>
                  </a:lnTo>
                  <a:lnTo>
                    <a:pt x="184" y="618"/>
                  </a:lnTo>
                  <a:lnTo>
                    <a:pt x="188" y="635"/>
                  </a:lnTo>
                  <a:lnTo>
                    <a:pt x="194" y="649"/>
                  </a:lnTo>
                  <a:lnTo>
                    <a:pt x="201" y="663"/>
                  </a:lnTo>
                  <a:lnTo>
                    <a:pt x="210" y="676"/>
                  </a:lnTo>
                  <a:lnTo>
                    <a:pt x="219" y="687"/>
                  </a:lnTo>
                  <a:lnTo>
                    <a:pt x="230" y="696"/>
                  </a:lnTo>
                  <a:lnTo>
                    <a:pt x="242" y="705"/>
                  </a:lnTo>
                  <a:lnTo>
                    <a:pt x="254" y="712"/>
                  </a:lnTo>
                  <a:lnTo>
                    <a:pt x="268" y="719"/>
                  </a:lnTo>
                  <a:lnTo>
                    <a:pt x="280" y="724"/>
                  </a:lnTo>
                  <a:lnTo>
                    <a:pt x="294" y="727"/>
                  </a:lnTo>
                  <a:lnTo>
                    <a:pt x="308" y="731"/>
                  </a:lnTo>
                  <a:lnTo>
                    <a:pt x="322" y="733"/>
                  </a:lnTo>
                  <a:lnTo>
                    <a:pt x="337" y="733"/>
                  </a:lnTo>
                  <a:lnTo>
                    <a:pt x="352" y="733"/>
                  </a:lnTo>
                  <a:lnTo>
                    <a:pt x="367" y="731"/>
                  </a:lnTo>
                  <a:lnTo>
                    <a:pt x="382" y="727"/>
                  </a:lnTo>
                  <a:lnTo>
                    <a:pt x="395" y="723"/>
                  </a:lnTo>
                  <a:lnTo>
                    <a:pt x="408" y="717"/>
                  </a:lnTo>
                  <a:lnTo>
                    <a:pt x="419" y="710"/>
                  </a:lnTo>
                  <a:lnTo>
                    <a:pt x="430" y="703"/>
                  </a:lnTo>
                  <a:lnTo>
                    <a:pt x="440" y="693"/>
                  </a:lnTo>
                  <a:lnTo>
                    <a:pt x="448" y="684"/>
                  </a:lnTo>
                  <a:lnTo>
                    <a:pt x="456" y="672"/>
                  </a:lnTo>
                  <a:lnTo>
                    <a:pt x="463" y="660"/>
                  </a:lnTo>
                  <a:lnTo>
                    <a:pt x="469" y="647"/>
                  </a:lnTo>
                  <a:lnTo>
                    <a:pt x="473" y="633"/>
                  </a:lnTo>
                  <a:lnTo>
                    <a:pt x="477" y="619"/>
                  </a:lnTo>
                  <a:lnTo>
                    <a:pt x="479" y="603"/>
                  </a:lnTo>
                  <a:lnTo>
                    <a:pt x="479" y="587"/>
                  </a:lnTo>
                  <a:lnTo>
                    <a:pt x="870" y="706"/>
                  </a:lnTo>
                  <a:lnTo>
                    <a:pt x="870" y="733"/>
                  </a:lnTo>
                  <a:lnTo>
                    <a:pt x="870" y="736"/>
                  </a:lnTo>
                  <a:lnTo>
                    <a:pt x="871" y="738"/>
                  </a:lnTo>
                  <a:lnTo>
                    <a:pt x="872" y="741"/>
                  </a:lnTo>
                  <a:lnTo>
                    <a:pt x="874" y="744"/>
                  </a:lnTo>
                  <a:lnTo>
                    <a:pt x="876" y="746"/>
                  </a:lnTo>
                  <a:lnTo>
                    <a:pt x="878" y="747"/>
                  </a:lnTo>
                  <a:lnTo>
                    <a:pt x="882" y="748"/>
                  </a:lnTo>
                  <a:lnTo>
                    <a:pt x="885" y="748"/>
                  </a:lnTo>
                  <a:lnTo>
                    <a:pt x="888" y="748"/>
                  </a:lnTo>
                  <a:lnTo>
                    <a:pt x="890" y="747"/>
                  </a:lnTo>
                  <a:lnTo>
                    <a:pt x="893" y="746"/>
                  </a:lnTo>
                  <a:lnTo>
                    <a:pt x="895" y="744"/>
                  </a:lnTo>
                  <a:lnTo>
                    <a:pt x="898" y="741"/>
                  </a:lnTo>
                  <a:lnTo>
                    <a:pt x="899" y="738"/>
                  </a:lnTo>
                  <a:lnTo>
                    <a:pt x="900" y="736"/>
                  </a:lnTo>
                  <a:lnTo>
                    <a:pt x="900" y="733"/>
                  </a:lnTo>
                  <a:lnTo>
                    <a:pt x="900" y="695"/>
                  </a:lnTo>
                  <a:lnTo>
                    <a:pt x="900" y="52"/>
                  </a:lnTo>
                  <a:lnTo>
                    <a:pt x="900" y="15"/>
                  </a:lnTo>
                  <a:lnTo>
                    <a:pt x="900" y="12"/>
                  </a:lnTo>
                  <a:lnTo>
                    <a:pt x="899" y="9"/>
                  </a:lnTo>
                  <a:lnTo>
                    <a:pt x="898" y="6"/>
                  </a:lnTo>
                  <a:lnTo>
                    <a:pt x="895" y="4"/>
                  </a:lnTo>
                  <a:lnTo>
                    <a:pt x="893" y="2"/>
                  </a:lnTo>
                  <a:lnTo>
                    <a:pt x="890" y="1"/>
                  </a:lnTo>
                  <a:lnTo>
                    <a:pt x="888" y="0"/>
                  </a:lnTo>
                  <a:lnTo>
                    <a:pt x="885" y="0"/>
                  </a:lnTo>
                  <a:close/>
                </a:path>
              </a:pathLst>
            </a:custGeom>
            <a:grp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17" name="CasellaDiTesto 16"/>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3689423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it-IT" sz="3200" b="1" dirty="0">
                <a:solidFill>
                  <a:schemeClr val="bg1"/>
                </a:solidFill>
              </a:rPr>
              <a:t>METODI DIDATTICI</a:t>
            </a:r>
            <a:endParaRPr lang="it-IT" sz="2400" b="1" dirty="0">
              <a:solidFill>
                <a:schemeClr val="bg1"/>
              </a:solidFill>
            </a:endParaRP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egnaposto contenuto 3"/>
          <p:cNvSpPr txBox="1">
            <a:spLocks/>
          </p:cNvSpPr>
          <p:nvPr/>
        </p:nvSpPr>
        <p:spPr>
          <a:xfrm>
            <a:off x="1584960" y="1262451"/>
            <a:ext cx="8025571" cy="3083921"/>
          </a:xfrm>
          <a:prstGeom prst="rect">
            <a:avLst/>
          </a:prstGeom>
          <a:noFill/>
        </p:spPr>
        <p:txBody>
          <a:bodyPr vert="horz" wrap="square" lIns="91440" tIns="45720" rIns="91440" bIns="45720" rtlCol="0">
            <a:spAutoFit/>
          </a:bodyPr>
          <a:lstStyle>
            <a:lvl1pPr marL="342900" indent="-342900" defTabSz="914400">
              <a:spcBef>
                <a:spcPct val="20000"/>
              </a:spcBef>
              <a:buFont typeface="Wingdings" panose="05000000000000000000" pitchFamily="2" charset="2"/>
              <a:buChar char="q"/>
              <a:defRPr kern="0">
                <a:solidFill>
                  <a:sysClr val="windowText" lastClr="000000"/>
                </a:solidFill>
                <a:latin typeface="Century Gothic" panose="020B0502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indent="0" algn="just">
              <a:buNone/>
            </a:pPr>
            <a:r>
              <a:rPr lang="it-IT" sz="1400" dirty="0">
                <a:solidFill>
                  <a:schemeClr val="tx1">
                    <a:lumMod val="75000"/>
                    <a:lumOff val="25000"/>
                  </a:schemeClr>
                </a:solidFill>
              </a:rPr>
              <a:t>Dalle interviste emerge come i docenti appaiano </a:t>
            </a:r>
            <a:r>
              <a:rPr lang="it-IT" sz="1400" b="1" dirty="0">
                <a:solidFill>
                  <a:schemeClr val="tx2"/>
                </a:solidFill>
              </a:rPr>
              <a:t>consapevoli dell’importanza dei metodi didattici</a:t>
            </a:r>
            <a:r>
              <a:rPr lang="it-IT" sz="1400" b="1" dirty="0">
                <a:solidFill>
                  <a:schemeClr val="tx1">
                    <a:lumMod val="75000"/>
                    <a:lumOff val="25000"/>
                  </a:schemeClr>
                </a:solidFill>
              </a:rPr>
              <a:t> </a:t>
            </a:r>
            <a:r>
              <a:rPr lang="it-IT" sz="1400" dirty="0">
                <a:solidFill>
                  <a:schemeClr val="tx1">
                    <a:lumMod val="75000"/>
                    <a:lumOff val="25000"/>
                  </a:schemeClr>
                </a:solidFill>
              </a:rPr>
              <a:t>e di come l’utilizzo di </a:t>
            </a:r>
            <a:r>
              <a:rPr lang="it-IT" sz="1400" b="1" dirty="0">
                <a:solidFill>
                  <a:schemeClr val="tx2"/>
                </a:solidFill>
              </a:rPr>
              <a:t>differenti metodi influisca sul processo di apprendimento</a:t>
            </a:r>
            <a:r>
              <a:rPr lang="it-IT" sz="1400" dirty="0">
                <a:solidFill>
                  <a:schemeClr val="tx1">
                    <a:lumMod val="75000"/>
                    <a:lumOff val="25000"/>
                  </a:schemeClr>
                </a:solidFill>
              </a:rPr>
              <a:t>.</a:t>
            </a:r>
          </a:p>
          <a:p>
            <a:pPr marL="1981200" algn="just">
              <a:buFont typeface="Wingdings" panose="05000000000000000000" pitchFamily="2" charset="2"/>
              <a:buChar char="ü"/>
            </a:pPr>
            <a:r>
              <a:rPr lang="it-IT" sz="1200" b="1" dirty="0">
                <a:solidFill>
                  <a:schemeClr val="tx2"/>
                </a:solidFill>
              </a:rPr>
              <a:t>#G06: «Vedo che quando parto dal caso pratico gli studenti sono molto più attenti»</a:t>
            </a:r>
          </a:p>
          <a:p>
            <a:pPr marL="1981200" algn="just">
              <a:buFont typeface="Wingdings" panose="05000000000000000000" pitchFamily="2" charset="2"/>
              <a:buChar char="ü"/>
            </a:pPr>
            <a:r>
              <a:rPr lang="it-IT" sz="1200" b="1" dirty="0">
                <a:solidFill>
                  <a:schemeClr val="tx2"/>
                </a:solidFill>
              </a:rPr>
              <a:t>#H15: «In medicina nella didattica noi ragioniamo sempre in ottica di sapere, saper fare e saper essere.  Quindi conoscenza, sapere applicare quanto conosciuto e sapere calare quanto saputo fare in teoria in un paziente sempre diverso»</a:t>
            </a:r>
          </a:p>
          <a:p>
            <a:pPr marL="0" indent="0" algn="just">
              <a:buNone/>
            </a:pPr>
            <a:r>
              <a:rPr lang="it-IT" sz="1400" dirty="0">
                <a:solidFill>
                  <a:schemeClr val="tx1">
                    <a:lumMod val="85000"/>
                    <a:lumOff val="15000"/>
                  </a:schemeClr>
                </a:solidFill>
              </a:rPr>
              <a:t>A fronte di queste consapevolezza </a:t>
            </a:r>
            <a:r>
              <a:rPr lang="it-IT" sz="1400" b="1" dirty="0">
                <a:solidFill>
                  <a:schemeClr val="tx2"/>
                </a:solidFill>
              </a:rPr>
              <a:t>manca una considerazione sistemica </a:t>
            </a:r>
            <a:r>
              <a:rPr lang="it-IT" sz="1400" dirty="0">
                <a:solidFill>
                  <a:schemeClr val="tx1">
                    <a:lumMod val="85000"/>
                    <a:lumOff val="15000"/>
                  </a:schemeClr>
                </a:solidFill>
              </a:rPr>
              <a:t>(soprattutto a livello di corso di studio) </a:t>
            </a:r>
            <a:r>
              <a:rPr lang="it-IT" sz="1400" b="1" dirty="0">
                <a:solidFill>
                  <a:schemeClr val="tx2"/>
                </a:solidFill>
              </a:rPr>
              <a:t>relativa a quali metodi siano più adeguati per rispondere al meglio al progetto formativo </a:t>
            </a:r>
            <a:r>
              <a:rPr lang="it-IT" sz="1400" dirty="0">
                <a:solidFill>
                  <a:schemeClr val="tx1">
                    <a:lumMod val="85000"/>
                    <a:lumOff val="15000"/>
                  </a:schemeClr>
                </a:solidFill>
              </a:rPr>
              <a:t>proposto. </a:t>
            </a:r>
            <a:r>
              <a:rPr lang="it-IT" sz="1400" dirty="0">
                <a:solidFill>
                  <a:schemeClr val="tx1">
                    <a:lumMod val="75000"/>
                    <a:lumOff val="25000"/>
                  </a:schemeClr>
                </a:solidFill>
              </a:rPr>
              <a:t>E’ opportuno segnalare come dalle interviste in </a:t>
            </a:r>
            <a:r>
              <a:rPr lang="it-IT" sz="1400" b="1" dirty="0">
                <a:solidFill>
                  <a:schemeClr val="tx2"/>
                </a:solidFill>
              </a:rPr>
              <a:t>Medicina</a:t>
            </a:r>
            <a:r>
              <a:rPr lang="it-IT" sz="1400" dirty="0">
                <a:solidFill>
                  <a:schemeClr val="tx1">
                    <a:lumMod val="75000"/>
                    <a:lumOff val="25000"/>
                  </a:schemeClr>
                </a:solidFill>
              </a:rPr>
              <a:t> si evinca, al contrario, una </a:t>
            </a:r>
            <a:r>
              <a:rPr lang="it-IT" sz="1400" b="1" dirty="0">
                <a:solidFill>
                  <a:schemeClr val="tx1">
                    <a:lumMod val="75000"/>
                    <a:lumOff val="25000"/>
                  </a:schemeClr>
                </a:solidFill>
              </a:rPr>
              <a:t>forte attenzione ai metodi didattici </a:t>
            </a:r>
            <a:r>
              <a:rPr lang="it-IT" sz="1400" dirty="0">
                <a:solidFill>
                  <a:schemeClr val="tx1">
                    <a:lumMod val="75000"/>
                    <a:lumOff val="25000"/>
                  </a:schemeClr>
                </a:solidFill>
              </a:rPr>
              <a:t>e alla dimensione applicativa dell’insegnamento.</a:t>
            </a:r>
          </a:p>
          <a:p>
            <a:pPr marL="0" indent="0" algn="just">
              <a:buNone/>
            </a:pPr>
            <a:endParaRPr lang="it-IT" sz="1400" dirty="0">
              <a:solidFill>
                <a:schemeClr val="tx1">
                  <a:lumMod val="85000"/>
                  <a:lumOff val="15000"/>
                </a:schemeClr>
              </a:solidFill>
            </a:endParaRPr>
          </a:p>
        </p:txBody>
      </p:sp>
      <p:pic>
        <p:nvPicPr>
          <p:cNvPr id="89" name="Immagine 88"/>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7353" b="95098" l="0" r="100000">
                        <a14:foregroundMark x1="56863" y1="56373" x2="56863" y2="56373"/>
                      </a14:backgroundRemoval>
                    </a14:imgEffect>
                  </a14:imgLayer>
                </a14:imgProps>
              </a:ext>
            </a:extLst>
          </a:blip>
          <a:stretch>
            <a:fillRect/>
          </a:stretch>
        </p:blipFill>
        <p:spPr>
          <a:xfrm>
            <a:off x="2611745" y="2115038"/>
            <a:ext cx="495300" cy="495300"/>
          </a:xfrm>
          <a:prstGeom prst="rect">
            <a:avLst/>
          </a:prstGeom>
        </p:spPr>
      </p:pic>
      <p:sp>
        <p:nvSpPr>
          <p:cNvPr id="17" name="Freeform 5"/>
          <p:cNvSpPr>
            <a:spLocks/>
          </p:cNvSpPr>
          <p:nvPr/>
        </p:nvSpPr>
        <p:spPr bwMode="auto">
          <a:xfrm>
            <a:off x="629266" y="6605515"/>
            <a:ext cx="92828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24</a:t>
            </a:fld>
            <a:endParaRPr lang="it-IT" dirty="0">
              <a:latin typeface="Calibri Light" pitchFamily="34" charset="0"/>
            </a:endParaRPr>
          </a:p>
        </p:txBody>
      </p:sp>
      <p:sp>
        <p:nvSpPr>
          <p:cNvPr id="19"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METODI DIDATTICI</a:t>
            </a:r>
          </a:p>
        </p:txBody>
      </p:sp>
      <p:grpSp>
        <p:nvGrpSpPr>
          <p:cNvPr id="13" name="Gruppo 12"/>
          <p:cNvGrpSpPr>
            <a:grpSpLocks noChangeAspect="1"/>
          </p:cNvGrpSpPr>
          <p:nvPr/>
        </p:nvGrpSpPr>
        <p:grpSpPr>
          <a:xfrm>
            <a:off x="219890" y="5274440"/>
            <a:ext cx="1279397" cy="2170800"/>
            <a:chOff x="5926347" y="1605112"/>
            <a:chExt cx="1332327" cy="2260605"/>
          </a:xfrm>
          <a:solidFill>
            <a:srgbClr val="00FFCC">
              <a:alpha val="80000"/>
            </a:srgbClr>
          </a:solidFill>
          <a:scene3d>
            <a:camera prst="isometricTopUp"/>
            <a:lightRig rig="threePt" dir="t"/>
          </a:scene3d>
        </p:grpSpPr>
        <p:sp>
          <p:nvSpPr>
            <p:cNvPr id="14" name="Freeform 25"/>
            <p:cNvSpPr>
              <a:spLocks noChangeAspect="1"/>
            </p:cNvSpPr>
            <p:nvPr/>
          </p:nvSpPr>
          <p:spPr bwMode="auto">
            <a:xfrm>
              <a:off x="5926347" y="1605112"/>
              <a:ext cx="1332327" cy="2260605"/>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grpFill/>
            <a:ln w="9525" cap="flat" cmpd="sng" algn="ctr">
              <a:noFill/>
              <a:prstDash val="solid"/>
            </a:ln>
            <a:effectLst>
              <a:outerShdw blurRad="25400" dist="38100" dir="2400000" algn="ctr" rotWithShape="0">
                <a:prstClr val="black">
                  <a:alpha val="10000"/>
                </a:prstClr>
              </a:outerShdw>
            </a:effectLst>
          </p:spPr>
          <p:txBody>
            <a:bodyPr anchor="ctr"/>
            <a:lstStyle/>
            <a:p>
              <a:pPr algn="ctr">
                <a:defRPr/>
              </a:pPr>
              <a:endParaRPr lang="da-DK" kern="0">
                <a:solidFill>
                  <a:sysClr val="window" lastClr="FFFFFF"/>
                </a:solidFill>
                <a:latin typeface="Calibri"/>
              </a:endParaRPr>
            </a:p>
          </p:txBody>
        </p:sp>
        <p:sp>
          <p:nvSpPr>
            <p:cNvPr id="15" name="Freeform 149"/>
            <p:cNvSpPr>
              <a:spLocks noChangeAspect="1" noEditPoints="1"/>
            </p:cNvSpPr>
            <p:nvPr/>
          </p:nvSpPr>
          <p:spPr bwMode="auto">
            <a:xfrm>
              <a:off x="6352659" y="2163375"/>
              <a:ext cx="502736" cy="416154"/>
            </a:xfrm>
            <a:custGeom>
              <a:avLst/>
              <a:gdLst>
                <a:gd name="T0" fmla="*/ 870 w 900"/>
                <a:gd name="T1" fmla="*/ 73 h 748"/>
                <a:gd name="T2" fmla="*/ 451 w 900"/>
                <a:gd name="T3" fmla="*/ 583 h 748"/>
                <a:gd name="T4" fmla="*/ 446 w 900"/>
                <a:gd name="T5" fmla="*/ 622 h 748"/>
                <a:gd name="T6" fmla="*/ 433 w 900"/>
                <a:gd name="T7" fmla="*/ 654 h 748"/>
                <a:gd name="T8" fmla="*/ 412 w 900"/>
                <a:gd name="T9" fmla="*/ 678 h 748"/>
                <a:gd name="T10" fmla="*/ 384 w 900"/>
                <a:gd name="T11" fmla="*/ 695 h 748"/>
                <a:gd name="T12" fmla="*/ 350 w 900"/>
                <a:gd name="T13" fmla="*/ 703 h 748"/>
                <a:gd name="T14" fmla="*/ 314 w 900"/>
                <a:gd name="T15" fmla="*/ 702 h 748"/>
                <a:gd name="T16" fmla="*/ 279 w 900"/>
                <a:gd name="T17" fmla="*/ 692 h 748"/>
                <a:gd name="T18" fmla="*/ 249 w 900"/>
                <a:gd name="T19" fmla="*/ 674 h 748"/>
                <a:gd name="T20" fmla="*/ 227 w 900"/>
                <a:gd name="T21" fmla="*/ 647 h 748"/>
                <a:gd name="T22" fmla="*/ 213 w 900"/>
                <a:gd name="T23" fmla="*/ 612 h 748"/>
                <a:gd name="T24" fmla="*/ 210 w 900"/>
                <a:gd name="T25" fmla="*/ 505 h 748"/>
                <a:gd name="T26" fmla="*/ 885 w 900"/>
                <a:gd name="T27" fmla="*/ 0 h 748"/>
                <a:gd name="T28" fmla="*/ 876 w 900"/>
                <a:gd name="T29" fmla="*/ 2 h 748"/>
                <a:gd name="T30" fmla="*/ 871 w 900"/>
                <a:gd name="T31" fmla="*/ 9 h 748"/>
                <a:gd name="T32" fmla="*/ 870 w 900"/>
                <a:gd name="T33" fmla="*/ 42 h 748"/>
                <a:gd name="T34" fmla="*/ 30 w 900"/>
                <a:gd name="T35" fmla="*/ 276 h 748"/>
                <a:gd name="T36" fmla="*/ 26 w 900"/>
                <a:gd name="T37" fmla="*/ 269 h 748"/>
                <a:gd name="T38" fmla="*/ 18 w 900"/>
                <a:gd name="T39" fmla="*/ 264 h 748"/>
                <a:gd name="T40" fmla="*/ 10 w 900"/>
                <a:gd name="T41" fmla="*/ 265 h 748"/>
                <a:gd name="T42" fmla="*/ 3 w 900"/>
                <a:gd name="T43" fmla="*/ 271 h 748"/>
                <a:gd name="T44" fmla="*/ 0 w 900"/>
                <a:gd name="T45" fmla="*/ 279 h 748"/>
                <a:gd name="T46" fmla="*/ 0 w 900"/>
                <a:gd name="T47" fmla="*/ 469 h 748"/>
                <a:gd name="T48" fmla="*/ 3 w 900"/>
                <a:gd name="T49" fmla="*/ 476 h 748"/>
                <a:gd name="T50" fmla="*/ 10 w 900"/>
                <a:gd name="T51" fmla="*/ 482 h 748"/>
                <a:gd name="T52" fmla="*/ 18 w 900"/>
                <a:gd name="T53" fmla="*/ 482 h 748"/>
                <a:gd name="T54" fmla="*/ 26 w 900"/>
                <a:gd name="T55" fmla="*/ 479 h 748"/>
                <a:gd name="T56" fmla="*/ 30 w 900"/>
                <a:gd name="T57" fmla="*/ 471 h 748"/>
                <a:gd name="T58" fmla="*/ 180 w 900"/>
                <a:gd name="T59" fmla="*/ 496 h 748"/>
                <a:gd name="T60" fmla="*/ 184 w 900"/>
                <a:gd name="T61" fmla="*/ 618 h 748"/>
                <a:gd name="T62" fmla="*/ 201 w 900"/>
                <a:gd name="T63" fmla="*/ 663 h 748"/>
                <a:gd name="T64" fmla="*/ 230 w 900"/>
                <a:gd name="T65" fmla="*/ 696 h 748"/>
                <a:gd name="T66" fmla="*/ 268 w 900"/>
                <a:gd name="T67" fmla="*/ 719 h 748"/>
                <a:gd name="T68" fmla="*/ 308 w 900"/>
                <a:gd name="T69" fmla="*/ 731 h 748"/>
                <a:gd name="T70" fmla="*/ 352 w 900"/>
                <a:gd name="T71" fmla="*/ 733 h 748"/>
                <a:gd name="T72" fmla="*/ 395 w 900"/>
                <a:gd name="T73" fmla="*/ 723 h 748"/>
                <a:gd name="T74" fmla="*/ 430 w 900"/>
                <a:gd name="T75" fmla="*/ 703 h 748"/>
                <a:gd name="T76" fmla="*/ 456 w 900"/>
                <a:gd name="T77" fmla="*/ 672 h 748"/>
                <a:gd name="T78" fmla="*/ 473 w 900"/>
                <a:gd name="T79" fmla="*/ 633 h 748"/>
                <a:gd name="T80" fmla="*/ 479 w 900"/>
                <a:gd name="T81" fmla="*/ 587 h 748"/>
                <a:gd name="T82" fmla="*/ 870 w 900"/>
                <a:gd name="T83" fmla="*/ 736 h 748"/>
                <a:gd name="T84" fmla="*/ 874 w 900"/>
                <a:gd name="T85" fmla="*/ 744 h 748"/>
                <a:gd name="T86" fmla="*/ 882 w 900"/>
                <a:gd name="T87" fmla="*/ 748 h 748"/>
                <a:gd name="T88" fmla="*/ 890 w 900"/>
                <a:gd name="T89" fmla="*/ 747 h 748"/>
                <a:gd name="T90" fmla="*/ 898 w 900"/>
                <a:gd name="T91" fmla="*/ 741 h 748"/>
                <a:gd name="T92" fmla="*/ 900 w 900"/>
                <a:gd name="T93" fmla="*/ 733 h 748"/>
                <a:gd name="T94" fmla="*/ 900 w 900"/>
                <a:gd name="T95" fmla="*/ 15 h 748"/>
                <a:gd name="T96" fmla="*/ 898 w 900"/>
                <a:gd name="T97" fmla="*/ 6 h 748"/>
                <a:gd name="T98" fmla="*/ 890 w 900"/>
                <a:gd name="T99" fmla="*/ 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0" h="748">
                  <a:moveTo>
                    <a:pt x="30" y="419"/>
                  </a:moveTo>
                  <a:lnTo>
                    <a:pt x="30" y="328"/>
                  </a:lnTo>
                  <a:lnTo>
                    <a:pt x="870" y="73"/>
                  </a:lnTo>
                  <a:lnTo>
                    <a:pt x="870" y="675"/>
                  </a:lnTo>
                  <a:lnTo>
                    <a:pt x="30" y="419"/>
                  </a:lnTo>
                  <a:close/>
                  <a:moveTo>
                    <a:pt x="451" y="583"/>
                  </a:moveTo>
                  <a:lnTo>
                    <a:pt x="449" y="597"/>
                  </a:lnTo>
                  <a:lnTo>
                    <a:pt x="448" y="610"/>
                  </a:lnTo>
                  <a:lnTo>
                    <a:pt x="446" y="622"/>
                  </a:lnTo>
                  <a:lnTo>
                    <a:pt x="442" y="633"/>
                  </a:lnTo>
                  <a:lnTo>
                    <a:pt x="438" y="644"/>
                  </a:lnTo>
                  <a:lnTo>
                    <a:pt x="433" y="654"/>
                  </a:lnTo>
                  <a:lnTo>
                    <a:pt x="427" y="663"/>
                  </a:lnTo>
                  <a:lnTo>
                    <a:pt x="421" y="671"/>
                  </a:lnTo>
                  <a:lnTo>
                    <a:pt x="412" y="678"/>
                  </a:lnTo>
                  <a:lnTo>
                    <a:pt x="403" y="685"/>
                  </a:lnTo>
                  <a:lnTo>
                    <a:pt x="395" y="690"/>
                  </a:lnTo>
                  <a:lnTo>
                    <a:pt x="384" y="695"/>
                  </a:lnTo>
                  <a:lnTo>
                    <a:pt x="373" y="699"/>
                  </a:lnTo>
                  <a:lnTo>
                    <a:pt x="362" y="701"/>
                  </a:lnTo>
                  <a:lnTo>
                    <a:pt x="350" y="703"/>
                  </a:lnTo>
                  <a:lnTo>
                    <a:pt x="337" y="703"/>
                  </a:lnTo>
                  <a:lnTo>
                    <a:pt x="325" y="703"/>
                  </a:lnTo>
                  <a:lnTo>
                    <a:pt x="314" y="702"/>
                  </a:lnTo>
                  <a:lnTo>
                    <a:pt x="302" y="699"/>
                  </a:lnTo>
                  <a:lnTo>
                    <a:pt x="290" y="696"/>
                  </a:lnTo>
                  <a:lnTo>
                    <a:pt x="279" y="692"/>
                  </a:lnTo>
                  <a:lnTo>
                    <a:pt x="269" y="687"/>
                  </a:lnTo>
                  <a:lnTo>
                    <a:pt x="259" y="681"/>
                  </a:lnTo>
                  <a:lnTo>
                    <a:pt x="249" y="674"/>
                  </a:lnTo>
                  <a:lnTo>
                    <a:pt x="242" y="666"/>
                  </a:lnTo>
                  <a:lnTo>
                    <a:pt x="233" y="657"/>
                  </a:lnTo>
                  <a:lnTo>
                    <a:pt x="227" y="647"/>
                  </a:lnTo>
                  <a:lnTo>
                    <a:pt x="222" y="637"/>
                  </a:lnTo>
                  <a:lnTo>
                    <a:pt x="216" y="625"/>
                  </a:lnTo>
                  <a:lnTo>
                    <a:pt x="213" y="612"/>
                  </a:lnTo>
                  <a:lnTo>
                    <a:pt x="211" y="598"/>
                  </a:lnTo>
                  <a:lnTo>
                    <a:pt x="210" y="583"/>
                  </a:lnTo>
                  <a:lnTo>
                    <a:pt x="210" y="505"/>
                  </a:lnTo>
                  <a:lnTo>
                    <a:pt x="451" y="579"/>
                  </a:lnTo>
                  <a:lnTo>
                    <a:pt x="451" y="583"/>
                  </a:lnTo>
                  <a:close/>
                  <a:moveTo>
                    <a:pt x="885" y="0"/>
                  </a:moveTo>
                  <a:lnTo>
                    <a:pt x="882" y="0"/>
                  </a:lnTo>
                  <a:lnTo>
                    <a:pt x="878" y="1"/>
                  </a:lnTo>
                  <a:lnTo>
                    <a:pt x="876" y="2"/>
                  </a:lnTo>
                  <a:lnTo>
                    <a:pt x="874" y="4"/>
                  </a:lnTo>
                  <a:lnTo>
                    <a:pt x="872" y="6"/>
                  </a:lnTo>
                  <a:lnTo>
                    <a:pt x="871" y="9"/>
                  </a:lnTo>
                  <a:lnTo>
                    <a:pt x="870" y="12"/>
                  </a:lnTo>
                  <a:lnTo>
                    <a:pt x="870" y="15"/>
                  </a:lnTo>
                  <a:lnTo>
                    <a:pt x="870" y="42"/>
                  </a:lnTo>
                  <a:lnTo>
                    <a:pt x="30" y="296"/>
                  </a:lnTo>
                  <a:lnTo>
                    <a:pt x="30" y="279"/>
                  </a:lnTo>
                  <a:lnTo>
                    <a:pt x="30" y="276"/>
                  </a:lnTo>
                  <a:lnTo>
                    <a:pt x="29" y="274"/>
                  </a:lnTo>
                  <a:lnTo>
                    <a:pt x="28" y="271"/>
                  </a:lnTo>
                  <a:lnTo>
                    <a:pt x="26" y="269"/>
                  </a:lnTo>
                  <a:lnTo>
                    <a:pt x="24" y="266"/>
                  </a:lnTo>
                  <a:lnTo>
                    <a:pt x="22" y="265"/>
                  </a:lnTo>
                  <a:lnTo>
                    <a:pt x="18" y="264"/>
                  </a:lnTo>
                  <a:lnTo>
                    <a:pt x="15" y="264"/>
                  </a:lnTo>
                  <a:lnTo>
                    <a:pt x="13" y="264"/>
                  </a:lnTo>
                  <a:lnTo>
                    <a:pt x="10" y="265"/>
                  </a:lnTo>
                  <a:lnTo>
                    <a:pt x="8" y="266"/>
                  </a:lnTo>
                  <a:lnTo>
                    <a:pt x="4" y="269"/>
                  </a:lnTo>
                  <a:lnTo>
                    <a:pt x="3" y="271"/>
                  </a:lnTo>
                  <a:lnTo>
                    <a:pt x="1" y="274"/>
                  </a:lnTo>
                  <a:lnTo>
                    <a:pt x="1" y="276"/>
                  </a:lnTo>
                  <a:lnTo>
                    <a:pt x="0" y="279"/>
                  </a:lnTo>
                  <a:lnTo>
                    <a:pt x="0" y="317"/>
                  </a:lnTo>
                  <a:lnTo>
                    <a:pt x="0" y="430"/>
                  </a:lnTo>
                  <a:lnTo>
                    <a:pt x="0" y="469"/>
                  </a:lnTo>
                  <a:lnTo>
                    <a:pt x="1" y="471"/>
                  </a:lnTo>
                  <a:lnTo>
                    <a:pt x="1" y="474"/>
                  </a:lnTo>
                  <a:lnTo>
                    <a:pt x="3" y="476"/>
                  </a:lnTo>
                  <a:lnTo>
                    <a:pt x="4" y="479"/>
                  </a:lnTo>
                  <a:lnTo>
                    <a:pt x="8" y="480"/>
                  </a:lnTo>
                  <a:lnTo>
                    <a:pt x="10" y="482"/>
                  </a:lnTo>
                  <a:lnTo>
                    <a:pt x="13" y="482"/>
                  </a:lnTo>
                  <a:lnTo>
                    <a:pt x="15" y="484"/>
                  </a:lnTo>
                  <a:lnTo>
                    <a:pt x="18" y="482"/>
                  </a:lnTo>
                  <a:lnTo>
                    <a:pt x="22" y="482"/>
                  </a:lnTo>
                  <a:lnTo>
                    <a:pt x="24" y="480"/>
                  </a:lnTo>
                  <a:lnTo>
                    <a:pt x="26" y="479"/>
                  </a:lnTo>
                  <a:lnTo>
                    <a:pt x="28" y="476"/>
                  </a:lnTo>
                  <a:lnTo>
                    <a:pt x="29" y="474"/>
                  </a:lnTo>
                  <a:lnTo>
                    <a:pt x="30" y="471"/>
                  </a:lnTo>
                  <a:lnTo>
                    <a:pt x="30" y="469"/>
                  </a:lnTo>
                  <a:lnTo>
                    <a:pt x="30" y="450"/>
                  </a:lnTo>
                  <a:lnTo>
                    <a:pt x="180" y="496"/>
                  </a:lnTo>
                  <a:lnTo>
                    <a:pt x="180" y="583"/>
                  </a:lnTo>
                  <a:lnTo>
                    <a:pt x="181" y="601"/>
                  </a:lnTo>
                  <a:lnTo>
                    <a:pt x="184" y="618"/>
                  </a:lnTo>
                  <a:lnTo>
                    <a:pt x="188" y="635"/>
                  </a:lnTo>
                  <a:lnTo>
                    <a:pt x="194" y="649"/>
                  </a:lnTo>
                  <a:lnTo>
                    <a:pt x="201" y="663"/>
                  </a:lnTo>
                  <a:lnTo>
                    <a:pt x="210" y="676"/>
                  </a:lnTo>
                  <a:lnTo>
                    <a:pt x="219" y="687"/>
                  </a:lnTo>
                  <a:lnTo>
                    <a:pt x="230" y="696"/>
                  </a:lnTo>
                  <a:lnTo>
                    <a:pt x="242" y="705"/>
                  </a:lnTo>
                  <a:lnTo>
                    <a:pt x="254" y="712"/>
                  </a:lnTo>
                  <a:lnTo>
                    <a:pt x="268" y="719"/>
                  </a:lnTo>
                  <a:lnTo>
                    <a:pt x="280" y="724"/>
                  </a:lnTo>
                  <a:lnTo>
                    <a:pt x="294" y="727"/>
                  </a:lnTo>
                  <a:lnTo>
                    <a:pt x="308" y="731"/>
                  </a:lnTo>
                  <a:lnTo>
                    <a:pt x="322" y="733"/>
                  </a:lnTo>
                  <a:lnTo>
                    <a:pt x="337" y="733"/>
                  </a:lnTo>
                  <a:lnTo>
                    <a:pt x="352" y="733"/>
                  </a:lnTo>
                  <a:lnTo>
                    <a:pt x="367" y="731"/>
                  </a:lnTo>
                  <a:lnTo>
                    <a:pt x="382" y="727"/>
                  </a:lnTo>
                  <a:lnTo>
                    <a:pt x="395" y="723"/>
                  </a:lnTo>
                  <a:lnTo>
                    <a:pt x="408" y="717"/>
                  </a:lnTo>
                  <a:lnTo>
                    <a:pt x="419" y="710"/>
                  </a:lnTo>
                  <a:lnTo>
                    <a:pt x="430" y="703"/>
                  </a:lnTo>
                  <a:lnTo>
                    <a:pt x="440" y="693"/>
                  </a:lnTo>
                  <a:lnTo>
                    <a:pt x="448" y="684"/>
                  </a:lnTo>
                  <a:lnTo>
                    <a:pt x="456" y="672"/>
                  </a:lnTo>
                  <a:lnTo>
                    <a:pt x="463" y="660"/>
                  </a:lnTo>
                  <a:lnTo>
                    <a:pt x="469" y="647"/>
                  </a:lnTo>
                  <a:lnTo>
                    <a:pt x="473" y="633"/>
                  </a:lnTo>
                  <a:lnTo>
                    <a:pt x="477" y="619"/>
                  </a:lnTo>
                  <a:lnTo>
                    <a:pt x="479" y="603"/>
                  </a:lnTo>
                  <a:lnTo>
                    <a:pt x="479" y="587"/>
                  </a:lnTo>
                  <a:lnTo>
                    <a:pt x="870" y="706"/>
                  </a:lnTo>
                  <a:lnTo>
                    <a:pt x="870" y="733"/>
                  </a:lnTo>
                  <a:lnTo>
                    <a:pt x="870" y="736"/>
                  </a:lnTo>
                  <a:lnTo>
                    <a:pt x="871" y="738"/>
                  </a:lnTo>
                  <a:lnTo>
                    <a:pt x="872" y="741"/>
                  </a:lnTo>
                  <a:lnTo>
                    <a:pt x="874" y="744"/>
                  </a:lnTo>
                  <a:lnTo>
                    <a:pt x="876" y="746"/>
                  </a:lnTo>
                  <a:lnTo>
                    <a:pt x="878" y="747"/>
                  </a:lnTo>
                  <a:lnTo>
                    <a:pt x="882" y="748"/>
                  </a:lnTo>
                  <a:lnTo>
                    <a:pt x="885" y="748"/>
                  </a:lnTo>
                  <a:lnTo>
                    <a:pt x="888" y="748"/>
                  </a:lnTo>
                  <a:lnTo>
                    <a:pt x="890" y="747"/>
                  </a:lnTo>
                  <a:lnTo>
                    <a:pt x="893" y="746"/>
                  </a:lnTo>
                  <a:lnTo>
                    <a:pt x="895" y="744"/>
                  </a:lnTo>
                  <a:lnTo>
                    <a:pt x="898" y="741"/>
                  </a:lnTo>
                  <a:lnTo>
                    <a:pt x="899" y="738"/>
                  </a:lnTo>
                  <a:lnTo>
                    <a:pt x="900" y="736"/>
                  </a:lnTo>
                  <a:lnTo>
                    <a:pt x="900" y="733"/>
                  </a:lnTo>
                  <a:lnTo>
                    <a:pt x="900" y="695"/>
                  </a:lnTo>
                  <a:lnTo>
                    <a:pt x="900" y="52"/>
                  </a:lnTo>
                  <a:lnTo>
                    <a:pt x="900" y="15"/>
                  </a:lnTo>
                  <a:lnTo>
                    <a:pt x="900" y="12"/>
                  </a:lnTo>
                  <a:lnTo>
                    <a:pt x="899" y="9"/>
                  </a:lnTo>
                  <a:lnTo>
                    <a:pt x="898" y="6"/>
                  </a:lnTo>
                  <a:lnTo>
                    <a:pt x="895" y="4"/>
                  </a:lnTo>
                  <a:lnTo>
                    <a:pt x="893" y="2"/>
                  </a:lnTo>
                  <a:lnTo>
                    <a:pt x="890" y="1"/>
                  </a:lnTo>
                  <a:lnTo>
                    <a:pt x="888" y="0"/>
                  </a:lnTo>
                  <a:lnTo>
                    <a:pt x="885" y="0"/>
                  </a:lnTo>
                  <a:close/>
                </a:path>
              </a:pathLst>
            </a:custGeom>
            <a:grp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20" name="CasellaDiTesto 19"/>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
        <p:nvSpPr>
          <p:cNvPr id="21" name="CasellaDiTesto 20"/>
          <p:cNvSpPr txBox="1"/>
          <p:nvPr/>
        </p:nvSpPr>
        <p:spPr>
          <a:xfrm>
            <a:off x="1584960" y="4086226"/>
            <a:ext cx="8157882" cy="2566857"/>
          </a:xfrm>
          <a:prstGeom prst="rect">
            <a:avLst/>
          </a:prstGeom>
          <a:noFill/>
        </p:spPr>
        <p:txBody>
          <a:bodyPr vert="horz" wrap="square" lIns="91440" tIns="45720" rIns="91440" bIns="45720" rtlCol="0">
            <a:spAutoFit/>
          </a:bodyPr>
          <a:lstStyle>
            <a:defPPr>
              <a:defRPr lang="it-IT"/>
            </a:defPPr>
            <a:lvl1pPr marL="342900" indent="-342900" defTabSz="914400">
              <a:spcBef>
                <a:spcPct val="20000"/>
              </a:spcBef>
              <a:buFont typeface="Wingdings" panose="05000000000000000000" pitchFamily="2" charset="2"/>
              <a:buChar char="q"/>
              <a:defRPr b="1" kern="0">
                <a:solidFill>
                  <a:sysClr val="windowText" lastClr="000000"/>
                </a:solidFill>
                <a:latin typeface="Century Gothic" panose="020B0502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indent="0" algn="just">
              <a:buNone/>
            </a:pPr>
            <a:r>
              <a:rPr lang="it-IT" sz="1400" b="0" dirty="0">
                <a:solidFill>
                  <a:schemeClr val="tx1">
                    <a:lumMod val="75000"/>
                    <a:lumOff val="25000"/>
                  </a:schemeClr>
                </a:solidFill>
              </a:rPr>
              <a:t>A livello di corso di studio e con i colleghi </a:t>
            </a:r>
            <a:r>
              <a:rPr lang="it-IT" sz="1400" dirty="0">
                <a:solidFill>
                  <a:schemeClr val="tx1">
                    <a:lumMod val="75000"/>
                    <a:lumOff val="25000"/>
                  </a:schemeClr>
                </a:solidFill>
              </a:rPr>
              <a:t>sono rare le occasioni di confronto e scambio. </a:t>
            </a:r>
            <a:r>
              <a:rPr lang="it-IT" sz="1400" b="0" dirty="0">
                <a:solidFill>
                  <a:schemeClr val="tx1">
                    <a:lumMod val="75000"/>
                    <a:lumOff val="25000"/>
                  </a:schemeClr>
                </a:solidFill>
              </a:rPr>
              <a:t>Molto forte, viceversa, risulta </a:t>
            </a:r>
            <a:r>
              <a:rPr lang="it-IT" sz="1400" dirty="0">
                <a:solidFill>
                  <a:schemeClr val="tx1">
                    <a:lumMod val="75000"/>
                    <a:lumOff val="25000"/>
                  </a:schemeClr>
                </a:solidFill>
              </a:rPr>
              <a:t>l’influenza della disciplina sull’impostazione metodologica della didattica.  </a:t>
            </a:r>
            <a:r>
              <a:rPr lang="it-IT" sz="1400" b="0" dirty="0">
                <a:solidFill>
                  <a:schemeClr val="tx1">
                    <a:lumMod val="75000"/>
                    <a:lumOff val="25000"/>
                  </a:schemeClr>
                </a:solidFill>
              </a:rPr>
              <a:t>Questo legame con la disciplina </a:t>
            </a:r>
            <a:r>
              <a:rPr lang="it-IT" sz="1400" dirty="0">
                <a:solidFill>
                  <a:schemeClr val="tx1">
                    <a:lumMod val="75000"/>
                    <a:lumOff val="25000"/>
                  </a:schemeClr>
                </a:solidFill>
              </a:rPr>
              <a:t>(che non sorprende) </a:t>
            </a:r>
            <a:r>
              <a:rPr lang="it-IT" sz="1400" b="0" dirty="0">
                <a:solidFill>
                  <a:schemeClr val="tx1">
                    <a:lumMod val="75000"/>
                    <a:lumOff val="25000"/>
                  </a:schemeClr>
                </a:solidFill>
              </a:rPr>
              <a:t>in alcuni casi sembra indurre una certa </a:t>
            </a:r>
            <a:r>
              <a:rPr lang="it-IT" sz="1400" dirty="0">
                <a:solidFill>
                  <a:schemeClr val="tx1">
                    <a:lumMod val="75000"/>
                    <a:lumOff val="25000"/>
                  </a:schemeClr>
                </a:solidFill>
              </a:rPr>
              <a:t>conservazione</a:t>
            </a:r>
            <a:r>
              <a:rPr lang="it-IT" sz="1400" b="0" dirty="0">
                <a:solidFill>
                  <a:schemeClr val="tx1">
                    <a:lumMod val="75000"/>
                    <a:lumOff val="25000"/>
                  </a:schemeClr>
                </a:solidFill>
              </a:rPr>
              <a:t> dei metodi didattici</a:t>
            </a:r>
          </a:p>
          <a:p>
            <a:pPr marL="0" indent="0" algn="just">
              <a:buNone/>
            </a:pPr>
            <a:endParaRPr lang="it-IT" sz="1400" b="0" dirty="0">
              <a:solidFill>
                <a:schemeClr val="tx1">
                  <a:lumMod val="75000"/>
                  <a:lumOff val="25000"/>
                </a:schemeClr>
              </a:solidFill>
            </a:endParaRPr>
          </a:p>
          <a:p>
            <a:pPr marL="1981200" algn="just">
              <a:buFont typeface="Wingdings" panose="05000000000000000000" pitchFamily="2" charset="2"/>
              <a:buChar char="ü"/>
            </a:pPr>
            <a:r>
              <a:rPr lang="it-IT" sz="1200" dirty="0">
                <a:solidFill>
                  <a:schemeClr val="tx2"/>
                </a:solidFill>
              </a:rPr>
              <a:t>#G05: «Facciamo lezioni frontali, forse anche le slide sarebbero utili ma preferisco l'interazione con gli studenti … sono stato abituato così»</a:t>
            </a:r>
          </a:p>
          <a:p>
            <a:pPr marL="0" indent="0" algn="just">
              <a:buNone/>
            </a:pPr>
            <a:endParaRPr lang="it-IT" sz="1400" b="0" dirty="0">
              <a:solidFill>
                <a:schemeClr val="tx1">
                  <a:lumMod val="75000"/>
                  <a:lumOff val="25000"/>
                </a:schemeClr>
              </a:solidFill>
            </a:endParaRPr>
          </a:p>
          <a:p>
            <a:pPr marL="0" indent="0" algn="just">
              <a:buNone/>
            </a:pPr>
            <a:r>
              <a:rPr lang="it-IT" sz="1400" b="0" dirty="0">
                <a:solidFill>
                  <a:schemeClr val="tx1">
                    <a:lumMod val="75000"/>
                    <a:lumOff val="25000"/>
                  </a:schemeClr>
                </a:solidFill>
              </a:rPr>
              <a:t>Un elemento molto vincolante rispetto alla scelta dei metodi didattici è la </a:t>
            </a:r>
            <a:r>
              <a:rPr lang="it-IT" sz="1400" dirty="0">
                <a:solidFill>
                  <a:schemeClr val="tx1">
                    <a:lumMod val="75000"/>
                    <a:lumOff val="25000"/>
                  </a:schemeClr>
                </a:solidFill>
              </a:rPr>
              <a:t>dimensione dell’aula</a:t>
            </a:r>
            <a:r>
              <a:rPr lang="it-IT" sz="1400" b="0" dirty="0">
                <a:solidFill>
                  <a:schemeClr val="tx1">
                    <a:lumMod val="75000"/>
                    <a:lumOff val="25000"/>
                  </a:schemeClr>
                </a:solidFill>
              </a:rPr>
              <a:t>. Emergono </a:t>
            </a:r>
            <a:r>
              <a:rPr lang="it-IT" sz="1400" dirty="0">
                <a:solidFill>
                  <a:schemeClr val="tx1">
                    <a:lumMod val="75000"/>
                    <a:lumOff val="25000"/>
                  </a:schemeClr>
                </a:solidFill>
              </a:rPr>
              <a:t>differenze marcate tra le discipline </a:t>
            </a:r>
            <a:r>
              <a:rPr lang="it-IT" sz="1400" b="0" dirty="0">
                <a:solidFill>
                  <a:schemeClr val="tx1">
                    <a:lumMod val="75000"/>
                    <a:lumOff val="25000"/>
                  </a:schemeClr>
                </a:solidFill>
              </a:rPr>
              <a:t>nelle scelte e consuetudini metodologiche che impongono un approfondimento per materia.</a:t>
            </a:r>
          </a:p>
        </p:txBody>
      </p:sp>
      <p:pic>
        <p:nvPicPr>
          <p:cNvPr id="22" name="Immagine 21"/>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7353" b="95098" l="0" r="100000">
                        <a14:foregroundMark x1="56863" y1="56373" x2="56863" y2="56373"/>
                      </a14:backgroundRemoval>
                    </a14:imgEffect>
                  </a14:imgLayer>
                </a14:imgProps>
              </a:ext>
            </a:extLst>
          </a:blip>
          <a:stretch>
            <a:fillRect/>
          </a:stretch>
        </p:blipFill>
        <p:spPr>
          <a:xfrm>
            <a:off x="2468632" y="5274440"/>
            <a:ext cx="495300" cy="495300"/>
          </a:xfrm>
          <a:prstGeom prst="rect">
            <a:avLst/>
          </a:prstGeom>
        </p:spPr>
      </p:pic>
    </p:spTree>
    <p:extLst>
      <p:ext uri="{BB962C8B-B14F-4D97-AF65-F5344CB8AC3E}">
        <p14:creationId xmlns:p14="http://schemas.microsoft.com/office/powerpoint/2010/main" val="4240030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527462" y="971684"/>
            <a:ext cx="4347901" cy="5742803"/>
          </a:xfrm>
          <a:prstGeom prst="rect">
            <a:avLst/>
          </a:prstGeom>
          <a:solidFill>
            <a:srgbClr val="EEE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METODI DIDATTICI</a:t>
            </a:r>
          </a:p>
          <a:p>
            <a:pPr marL="719138" algn="r" defTabSz="-895350"/>
            <a:r>
              <a:rPr lang="en-US" sz="2400" b="1" dirty="0">
                <a:solidFill>
                  <a:schemeClr val="bg1"/>
                </a:solidFill>
              </a:rPr>
              <a:t>CHIMICA</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egnaposto contenuto 2"/>
          <p:cNvSpPr txBox="1">
            <a:spLocks/>
          </p:cNvSpPr>
          <p:nvPr/>
        </p:nvSpPr>
        <p:spPr>
          <a:xfrm>
            <a:off x="1584960" y="1403521"/>
            <a:ext cx="3957711" cy="52374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90588" marR="0" lvl="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it-IT" sz="1400" b="1" i="0" u="none" strike="noStrike" kern="1200" cap="none" spc="0" normalizeH="0" baseline="0" noProof="0" dirty="0">
                <a:ln>
                  <a:noFill/>
                </a:ln>
                <a:solidFill>
                  <a:schemeClr val="tx2"/>
                </a:solidFill>
                <a:effectLst/>
                <a:uLnTx/>
                <a:uFillTx/>
                <a:latin typeface="Century Gothic" panose="020B0502020202020204" pitchFamily="34" charset="0"/>
              </a:rPr>
              <a:t>Modalità più diffuse: Lezione Frontale, didattica in laboratorio, lavori di gruppo.</a:t>
            </a:r>
          </a:p>
          <a:p>
            <a:pPr marL="623888" marR="0" lvl="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it-IT" sz="1300" b="0" i="0" u="none" strike="noStrike" kern="1200" cap="none" spc="0" normalizeH="0" baseline="0" noProof="0" dirty="0">
              <a:ln>
                <a:noFill/>
              </a:ln>
              <a:solidFill>
                <a:schemeClr val="tx1"/>
              </a:solidFill>
              <a:effectLst/>
              <a:uLnTx/>
              <a:uFillTx/>
              <a:latin typeface="Century Gothic" panose="020B0502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it-IT" sz="1300" b="0" i="0" u="none" strike="noStrike" kern="1200" cap="none" spc="0" normalizeH="0" baseline="0" noProof="0" dirty="0">
              <a:ln>
                <a:noFill/>
              </a:ln>
              <a:solidFill>
                <a:schemeClr val="tx1"/>
              </a:solidFill>
              <a:effectLst/>
              <a:uLnTx/>
              <a:uFillTx/>
              <a:latin typeface="Century Gothic" panose="020B0502020202020204" pitchFamily="34" charset="0"/>
            </a:endParaRP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rPr>
              <a:t>Per gli </a:t>
            </a:r>
            <a:r>
              <a:rPr kumimoji="0" lang="it-IT" sz="1400" b="1"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rPr>
              <a:t>insegnamenti teorici di base</a:t>
            </a: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rPr>
              <a:t>, i docenti utilizzano supporti informatici quali slide ma spesso prediligono l’utilizzo della lavagna per spiegare le formule e per fare esercizi in aula. </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it-IT" sz="1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ndParaRP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rPr>
              <a:t>Per gli insegnamenti che prevedono l’utilizzo di </a:t>
            </a:r>
            <a:r>
              <a:rPr kumimoji="0" lang="it-IT" sz="1400" b="1"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rPr>
              <a:t>laboratori</a:t>
            </a: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rPr>
              <a:t>, solitamente il docente eroga alcune lezioni teoriche (specifiche della materia insegnata e attinenti a regole di comportamento da tenere in laboratorio) e il restante monte ore viene impiegato in attività pratiche.</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rPr>
              <a:t>Le lezioni di laboratorio di fatto assorbono una </a:t>
            </a:r>
            <a:r>
              <a:rPr kumimoji="0" lang="it-IT" sz="1400" b="1"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rPr>
              <a:t>parte considerevole del monte ore </a:t>
            </a: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rPr>
              <a:t>disponibile e difficilmente si trovano docenti che propongono altre attività di didattica integrativa.</a:t>
            </a:r>
          </a:p>
        </p:txBody>
      </p:sp>
      <p:sp>
        <p:nvSpPr>
          <p:cNvPr id="3" name="Rettangolo 2"/>
          <p:cNvSpPr/>
          <p:nvPr/>
        </p:nvSpPr>
        <p:spPr>
          <a:xfrm>
            <a:off x="5552750" y="2630699"/>
            <a:ext cx="4327741" cy="3527119"/>
          </a:xfrm>
          <a:prstGeom prst="rect">
            <a:avLst/>
          </a:prstGeom>
        </p:spPr>
        <p:txBody>
          <a:bodyPr wrap="square">
            <a:spAutoFit/>
          </a:bodyPr>
          <a:lstStyle/>
          <a:p>
            <a:pPr marL="342900" lvl="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#C07: «Lezione frontale, con ausilio elettronico, anche se preferisco spiegare col gesso… la chimica ha bisogno di "essere vista”»</a:t>
            </a:r>
          </a:p>
          <a:p>
            <a:pPr marL="342900" lvl="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#C13: «Utilizzo molto la lavagna, poche slide. I ragazzi vengono alla lavagna e provano a fare gli esercizi»</a:t>
            </a:r>
          </a:p>
          <a:p>
            <a:pPr marL="342900" lvl="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#C14: «Durante le lezioni frontali sono illustrate sia le tecniche analitiche che gli studenti utilizzeranno, sia le prove di laboratorio che dovranno singolarmente svolgere. Una volta svolte le esperienze di laboratorio, ciascun studente dovrà sviluppare una relazione di laboratorio per ciascuna prova, descrivendo la tecnica usata, la procedura, la preparazione dei reattivi, l'elaborazione dei dati sperimentali e proporre i risultati finali»</a:t>
            </a:r>
          </a:p>
          <a:p>
            <a:pPr marL="342900" lvl="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#C15: «In laboratorio lo studente deve autogestirsi, il passaggio da teoria a pratica è fondamentale. Su questo ci confrontiamo tanto ma noi di chimica puntiamo molto sull'indipendenza.»</a:t>
            </a:r>
          </a:p>
        </p:txBody>
      </p:sp>
      <p:pic>
        <p:nvPicPr>
          <p:cNvPr id="13" name="Immagine 12"/>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7353" b="95098" l="0" r="100000">
                        <a14:foregroundMark x1="56863" y1="56373" x2="56863" y2="56373"/>
                      </a14:backgroundRemoval>
                    </a14:imgEffect>
                  </a14:imgLayer>
                </a14:imgProps>
              </a:ext>
            </a:extLst>
          </a:blip>
          <a:stretch>
            <a:fillRect/>
          </a:stretch>
        </p:blipFill>
        <p:spPr>
          <a:xfrm>
            <a:off x="7576751" y="1401907"/>
            <a:ext cx="495300" cy="495300"/>
          </a:xfrm>
          <a:prstGeom prst="rect">
            <a:avLst/>
          </a:prstGeom>
        </p:spPr>
      </p:pic>
      <p:pic>
        <p:nvPicPr>
          <p:cNvPr id="15" name="Immagine 14"/>
          <p:cNvPicPr>
            <a:picLocks noChangeAspect="1"/>
          </p:cNvPicPr>
          <p:nvPr/>
        </p:nvPicPr>
        <p:blipFill>
          <a:blip r:embed="rId6"/>
          <a:stretch>
            <a:fillRect/>
          </a:stretch>
        </p:blipFill>
        <p:spPr>
          <a:xfrm>
            <a:off x="1606280" y="1329025"/>
            <a:ext cx="828000" cy="828000"/>
          </a:xfrm>
          <a:prstGeom prst="rect">
            <a:avLst/>
          </a:prstGeom>
        </p:spPr>
      </p:pic>
      <p:sp>
        <p:nvSpPr>
          <p:cNvPr id="16" name="Freeform 5"/>
          <p:cNvSpPr>
            <a:spLocks/>
          </p:cNvSpPr>
          <p:nvPr/>
        </p:nvSpPr>
        <p:spPr bwMode="auto">
          <a:xfrm>
            <a:off x="629266" y="6605515"/>
            <a:ext cx="92828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25</a:t>
            </a:fld>
            <a:endParaRPr lang="it-IT" dirty="0">
              <a:latin typeface="Calibri Light" pitchFamily="34" charset="0"/>
            </a:endParaRPr>
          </a:p>
        </p:txBody>
      </p:sp>
      <p:sp>
        <p:nvSpPr>
          <p:cNvPr id="18"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METODI DIDATTICI</a:t>
            </a:r>
          </a:p>
        </p:txBody>
      </p:sp>
      <p:grpSp>
        <p:nvGrpSpPr>
          <p:cNvPr id="19" name="Gruppo 18"/>
          <p:cNvGrpSpPr>
            <a:grpSpLocks noChangeAspect="1"/>
          </p:cNvGrpSpPr>
          <p:nvPr/>
        </p:nvGrpSpPr>
        <p:grpSpPr>
          <a:xfrm>
            <a:off x="219890" y="5274440"/>
            <a:ext cx="1279397" cy="2170800"/>
            <a:chOff x="5926347" y="1605112"/>
            <a:chExt cx="1332327" cy="2260605"/>
          </a:xfrm>
          <a:solidFill>
            <a:srgbClr val="00FFCC">
              <a:alpha val="80000"/>
            </a:srgbClr>
          </a:solidFill>
          <a:scene3d>
            <a:camera prst="isometricTopUp"/>
            <a:lightRig rig="threePt" dir="t"/>
          </a:scene3d>
        </p:grpSpPr>
        <p:sp>
          <p:nvSpPr>
            <p:cNvPr id="20" name="Freeform 25"/>
            <p:cNvSpPr>
              <a:spLocks noChangeAspect="1"/>
            </p:cNvSpPr>
            <p:nvPr/>
          </p:nvSpPr>
          <p:spPr bwMode="auto">
            <a:xfrm>
              <a:off x="5926347" y="1605112"/>
              <a:ext cx="1332327" cy="2260605"/>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grpFill/>
            <a:ln w="9525" cap="flat" cmpd="sng" algn="ctr">
              <a:noFill/>
              <a:prstDash val="solid"/>
            </a:ln>
            <a:effectLst>
              <a:outerShdw blurRad="25400" dist="38100" dir="2400000" algn="ctr" rotWithShape="0">
                <a:prstClr val="black">
                  <a:alpha val="10000"/>
                </a:prstClr>
              </a:outerShdw>
            </a:effectLst>
          </p:spPr>
          <p:txBody>
            <a:bodyPr anchor="ctr"/>
            <a:lstStyle/>
            <a:p>
              <a:pPr algn="ctr">
                <a:defRPr/>
              </a:pPr>
              <a:endParaRPr lang="da-DK" kern="0">
                <a:solidFill>
                  <a:sysClr val="window" lastClr="FFFFFF"/>
                </a:solidFill>
                <a:latin typeface="Calibri"/>
              </a:endParaRPr>
            </a:p>
          </p:txBody>
        </p:sp>
        <p:sp>
          <p:nvSpPr>
            <p:cNvPr id="21" name="Freeform 149"/>
            <p:cNvSpPr>
              <a:spLocks noChangeAspect="1" noEditPoints="1"/>
            </p:cNvSpPr>
            <p:nvPr/>
          </p:nvSpPr>
          <p:spPr bwMode="auto">
            <a:xfrm>
              <a:off x="6352659" y="2163375"/>
              <a:ext cx="502736" cy="416154"/>
            </a:xfrm>
            <a:custGeom>
              <a:avLst/>
              <a:gdLst>
                <a:gd name="T0" fmla="*/ 870 w 900"/>
                <a:gd name="T1" fmla="*/ 73 h 748"/>
                <a:gd name="T2" fmla="*/ 451 w 900"/>
                <a:gd name="T3" fmla="*/ 583 h 748"/>
                <a:gd name="T4" fmla="*/ 446 w 900"/>
                <a:gd name="T5" fmla="*/ 622 h 748"/>
                <a:gd name="T6" fmla="*/ 433 w 900"/>
                <a:gd name="T7" fmla="*/ 654 h 748"/>
                <a:gd name="T8" fmla="*/ 412 w 900"/>
                <a:gd name="T9" fmla="*/ 678 h 748"/>
                <a:gd name="T10" fmla="*/ 384 w 900"/>
                <a:gd name="T11" fmla="*/ 695 h 748"/>
                <a:gd name="T12" fmla="*/ 350 w 900"/>
                <a:gd name="T13" fmla="*/ 703 h 748"/>
                <a:gd name="T14" fmla="*/ 314 w 900"/>
                <a:gd name="T15" fmla="*/ 702 h 748"/>
                <a:gd name="T16" fmla="*/ 279 w 900"/>
                <a:gd name="T17" fmla="*/ 692 h 748"/>
                <a:gd name="T18" fmla="*/ 249 w 900"/>
                <a:gd name="T19" fmla="*/ 674 h 748"/>
                <a:gd name="T20" fmla="*/ 227 w 900"/>
                <a:gd name="T21" fmla="*/ 647 h 748"/>
                <a:gd name="T22" fmla="*/ 213 w 900"/>
                <a:gd name="T23" fmla="*/ 612 h 748"/>
                <a:gd name="T24" fmla="*/ 210 w 900"/>
                <a:gd name="T25" fmla="*/ 505 h 748"/>
                <a:gd name="T26" fmla="*/ 885 w 900"/>
                <a:gd name="T27" fmla="*/ 0 h 748"/>
                <a:gd name="T28" fmla="*/ 876 w 900"/>
                <a:gd name="T29" fmla="*/ 2 h 748"/>
                <a:gd name="T30" fmla="*/ 871 w 900"/>
                <a:gd name="T31" fmla="*/ 9 h 748"/>
                <a:gd name="T32" fmla="*/ 870 w 900"/>
                <a:gd name="T33" fmla="*/ 42 h 748"/>
                <a:gd name="T34" fmla="*/ 30 w 900"/>
                <a:gd name="T35" fmla="*/ 276 h 748"/>
                <a:gd name="T36" fmla="*/ 26 w 900"/>
                <a:gd name="T37" fmla="*/ 269 h 748"/>
                <a:gd name="T38" fmla="*/ 18 w 900"/>
                <a:gd name="T39" fmla="*/ 264 h 748"/>
                <a:gd name="T40" fmla="*/ 10 w 900"/>
                <a:gd name="T41" fmla="*/ 265 h 748"/>
                <a:gd name="T42" fmla="*/ 3 w 900"/>
                <a:gd name="T43" fmla="*/ 271 h 748"/>
                <a:gd name="T44" fmla="*/ 0 w 900"/>
                <a:gd name="T45" fmla="*/ 279 h 748"/>
                <a:gd name="T46" fmla="*/ 0 w 900"/>
                <a:gd name="T47" fmla="*/ 469 h 748"/>
                <a:gd name="T48" fmla="*/ 3 w 900"/>
                <a:gd name="T49" fmla="*/ 476 h 748"/>
                <a:gd name="T50" fmla="*/ 10 w 900"/>
                <a:gd name="T51" fmla="*/ 482 h 748"/>
                <a:gd name="T52" fmla="*/ 18 w 900"/>
                <a:gd name="T53" fmla="*/ 482 h 748"/>
                <a:gd name="T54" fmla="*/ 26 w 900"/>
                <a:gd name="T55" fmla="*/ 479 h 748"/>
                <a:gd name="T56" fmla="*/ 30 w 900"/>
                <a:gd name="T57" fmla="*/ 471 h 748"/>
                <a:gd name="T58" fmla="*/ 180 w 900"/>
                <a:gd name="T59" fmla="*/ 496 h 748"/>
                <a:gd name="T60" fmla="*/ 184 w 900"/>
                <a:gd name="T61" fmla="*/ 618 h 748"/>
                <a:gd name="T62" fmla="*/ 201 w 900"/>
                <a:gd name="T63" fmla="*/ 663 h 748"/>
                <a:gd name="T64" fmla="*/ 230 w 900"/>
                <a:gd name="T65" fmla="*/ 696 h 748"/>
                <a:gd name="T66" fmla="*/ 268 w 900"/>
                <a:gd name="T67" fmla="*/ 719 h 748"/>
                <a:gd name="T68" fmla="*/ 308 w 900"/>
                <a:gd name="T69" fmla="*/ 731 h 748"/>
                <a:gd name="T70" fmla="*/ 352 w 900"/>
                <a:gd name="T71" fmla="*/ 733 h 748"/>
                <a:gd name="T72" fmla="*/ 395 w 900"/>
                <a:gd name="T73" fmla="*/ 723 h 748"/>
                <a:gd name="T74" fmla="*/ 430 w 900"/>
                <a:gd name="T75" fmla="*/ 703 h 748"/>
                <a:gd name="T76" fmla="*/ 456 w 900"/>
                <a:gd name="T77" fmla="*/ 672 h 748"/>
                <a:gd name="T78" fmla="*/ 473 w 900"/>
                <a:gd name="T79" fmla="*/ 633 h 748"/>
                <a:gd name="T80" fmla="*/ 479 w 900"/>
                <a:gd name="T81" fmla="*/ 587 h 748"/>
                <a:gd name="T82" fmla="*/ 870 w 900"/>
                <a:gd name="T83" fmla="*/ 736 h 748"/>
                <a:gd name="T84" fmla="*/ 874 w 900"/>
                <a:gd name="T85" fmla="*/ 744 h 748"/>
                <a:gd name="T86" fmla="*/ 882 w 900"/>
                <a:gd name="T87" fmla="*/ 748 h 748"/>
                <a:gd name="T88" fmla="*/ 890 w 900"/>
                <a:gd name="T89" fmla="*/ 747 h 748"/>
                <a:gd name="T90" fmla="*/ 898 w 900"/>
                <a:gd name="T91" fmla="*/ 741 h 748"/>
                <a:gd name="T92" fmla="*/ 900 w 900"/>
                <a:gd name="T93" fmla="*/ 733 h 748"/>
                <a:gd name="T94" fmla="*/ 900 w 900"/>
                <a:gd name="T95" fmla="*/ 15 h 748"/>
                <a:gd name="T96" fmla="*/ 898 w 900"/>
                <a:gd name="T97" fmla="*/ 6 h 748"/>
                <a:gd name="T98" fmla="*/ 890 w 900"/>
                <a:gd name="T99" fmla="*/ 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0" h="748">
                  <a:moveTo>
                    <a:pt x="30" y="419"/>
                  </a:moveTo>
                  <a:lnTo>
                    <a:pt x="30" y="328"/>
                  </a:lnTo>
                  <a:lnTo>
                    <a:pt x="870" y="73"/>
                  </a:lnTo>
                  <a:lnTo>
                    <a:pt x="870" y="675"/>
                  </a:lnTo>
                  <a:lnTo>
                    <a:pt x="30" y="419"/>
                  </a:lnTo>
                  <a:close/>
                  <a:moveTo>
                    <a:pt x="451" y="583"/>
                  </a:moveTo>
                  <a:lnTo>
                    <a:pt x="449" y="597"/>
                  </a:lnTo>
                  <a:lnTo>
                    <a:pt x="448" y="610"/>
                  </a:lnTo>
                  <a:lnTo>
                    <a:pt x="446" y="622"/>
                  </a:lnTo>
                  <a:lnTo>
                    <a:pt x="442" y="633"/>
                  </a:lnTo>
                  <a:lnTo>
                    <a:pt x="438" y="644"/>
                  </a:lnTo>
                  <a:lnTo>
                    <a:pt x="433" y="654"/>
                  </a:lnTo>
                  <a:lnTo>
                    <a:pt x="427" y="663"/>
                  </a:lnTo>
                  <a:lnTo>
                    <a:pt x="421" y="671"/>
                  </a:lnTo>
                  <a:lnTo>
                    <a:pt x="412" y="678"/>
                  </a:lnTo>
                  <a:lnTo>
                    <a:pt x="403" y="685"/>
                  </a:lnTo>
                  <a:lnTo>
                    <a:pt x="395" y="690"/>
                  </a:lnTo>
                  <a:lnTo>
                    <a:pt x="384" y="695"/>
                  </a:lnTo>
                  <a:lnTo>
                    <a:pt x="373" y="699"/>
                  </a:lnTo>
                  <a:lnTo>
                    <a:pt x="362" y="701"/>
                  </a:lnTo>
                  <a:lnTo>
                    <a:pt x="350" y="703"/>
                  </a:lnTo>
                  <a:lnTo>
                    <a:pt x="337" y="703"/>
                  </a:lnTo>
                  <a:lnTo>
                    <a:pt x="325" y="703"/>
                  </a:lnTo>
                  <a:lnTo>
                    <a:pt x="314" y="702"/>
                  </a:lnTo>
                  <a:lnTo>
                    <a:pt x="302" y="699"/>
                  </a:lnTo>
                  <a:lnTo>
                    <a:pt x="290" y="696"/>
                  </a:lnTo>
                  <a:lnTo>
                    <a:pt x="279" y="692"/>
                  </a:lnTo>
                  <a:lnTo>
                    <a:pt x="269" y="687"/>
                  </a:lnTo>
                  <a:lnTo>
                    <a:pt x="259" y="681"/>
                  </a:lnTo>
                  <a:lnTo>
                    <a:pt x="249" y="674"/>
                  </a:lnTo>
                  <a:lnTo>
                    <a:pt x="242" y="666"/>
                  </a:lnTo>
                  <a:lnTo>
                    <a:pt x="233" y="657"/>
                  </a:lnTo>
                  <a:lnTo>
                    <a:pt x="227" y="647"/>
                  </a:lnTo>
                  <a:lnTo>
                    <a:pt x="222" y="637"/>
                  </a:lnTo>
                  <a:lnTo>
                    <a:pt x="216" y="625"/>
                  </a:lnTo>
                  <a:lnTo>
                    <a:pt x="213" y="612"/>
                  </a:lnTo>
                  <a:lnTo>
                    <a:pt x="211" y="598"/>
                  </a:lnTo>
                  <a:lnTo>
                    <a:pt x="210" y="583"/>
                  </a:lnTo>
                  <a:lnTo>
                    <a:pt x="210" y="505"/>
                  </a:lnTo>
                  <a:lnTo>
                    <a:pt x="451" y="579"/>
                  </a:lnTo>
                  <a:lnTo>
                    <a:pt x="451" y="583"/>
                  </a:lnTo>
                  <a:close/>
                  <a:moveTo>
                    <a:pt x="885" y="0"/>
                  </a:moveTo>
                  <a:lnTo>
                    <a:pt x="882" y="0"/>
                  </a:lnTo>
                  <a:lnTo>
                    <a:pt x="878" y="1"/>
                  </a:lnTo>
                  <a:lnTo>
                    <a:pt x="876" y="2"/>
                  </a:lnTo>
                  <a:lnTo>
                    <a:pt x="874" y="4"/>
                  </a:lnTo>
                  <a:lnTo>
                    <a:pt x="872" y="6"/>
                  </a:lnTo>
                  <a:lnTo>
                    <a:pt x="871" y="9"/>
                  </a:lnTo>
                  <a:lnTo>
                    <a:pt x="870" y="12"/>
                  </a:lnTo>
                  <a:lnTo>
                    <a:pt x="870" y="15"/>
                  </a:lnTo>
                  <a:lnTo>
                    <a:pt x="870" y="42"/>
                  </a:lnTo>
                  <a:lnTo>
                    <a:pt x="30" y="296"/>
                  </a:lnTo>
                  <a:lnTo>
                    <a:pt x="30" y="279"/>
                  </a:lnTo>
                  <a:lnTo>
                    <a:pt x="30" y="276"/>
                  </a:lnTo>
                  <a:lnTo>
                    <a:pt x="29" y="274"/>
                  </a:lnTo>
                  <a:lnTo>
                    <a:pt x="28" y="271"/>
                  </a:lnTo>
                  <a:lnTo>
                    <a:pt x="26" y="269"/>
                  </a:lnTo>
                  <a:lnTo>
                    <a:pt x="24" y="266"/>
                  </a:lnTo>
                  <a:lnTo>
                    <a:pt x="22" y="265"/>
                  </a:lnTo>
                  <a:lnTo>
                    <a:pt x="18" y="264"/>
                  </a:lnTo>
                  <a:lnTo>
                    <a:pt x="15" y="264"/>
                  </a:lnTo>
                  <a:lnTo>
                    <a:pt x="13" y="264"/>
                  </a:lnTo>
                  <a:lnTo>
                    <a:pt x="10" y="265"/>
                  </a:lnTo>
                  <a:lnTo>
                    <a:pt x="8" y="266"/>
                  </a:lnTo>
                  <a:lnTo>
                    <a:pt x="4" y="269"/>
                  </a:lnTo>
                  <a:lnTo>
                    <a:pt x="3" y="271"/>
                  </a:lnTo>
                  <a:lnTo>
                    <a:pt x="1" y="274"/>
                  </a:lnTo>
                  <a:lnTo>
                    <a:pt x="1" y="276"/>
                  </a:lnTo>
                  <a:lnTo>
                    <a:pt x="0" y="279"/>
                  </a:lnTo>
                  <a:lnTo>
                    <a:pt x="0" y="317"/>
                  </a:lnTo>
                  <a:lnTo>
                    <a:pt x="0" y="430"/>
                  </a:lnTo>
                  <a:lnTo>
                    <a:pt x="0" y="469"/>
                  </a:lnTo>
                  <a:lnTo>
                    <a:pt x="1" y="471"/>
                  </a:lnTo>
                  <a:lnTo>
                    <a:pt x="1" y="474"/>
                  </a:lnTo>
                  <a:lnTo>
                    <a:pt x="3" y="476"/>
                  </a:lnTo>
                  <a:lnTo>
                    <a:pt x="4" y="479"/>
                  </a:lnTo>
                  <a:lnTo>
                    <a:pt x="8" y="480"/>
                  </a:lnTo>
                  <a:lnTo>
                    <a:pt x="10" y="482"/>
                  </a:lnTo>
                  <a:lnTo>
                    <a:pt x="13" y="482"/>
                  </a:lnTo>
                  <a:lnTo>
                    <a:pt x="15" y="484"/>
                  </a:lnTo>
                  <a:lnTo>
                    <a:pt x="18" y="482"/>
                  </a:lnTo>
                  <a:lnTo>
                    <a:pt x="22" y="482"/>
                  </a:lnTo>
                  <a:lnTo>
                    <a:pt x="24" y="480"/>
                  </a:lnTo>
                  <a:lnTo>
                    <a:pt x="26" y="479"/>
                  </a:lnTo>
                  <a:lnTo>
                    <a:pt x="28" y="476"/>
                  </a:lnTo>
                  <a:lnTo>
                    <a:pt x="29" y="474"/>
                  </a:lnTo>
                  <a:lnTo>
                    <a:pt x="30" y="471"/>
                  </a:lnTo>
                  <a:lnTo>
                    <a:pt x="30" y="469"/>
                  </a:lnTo>
                  <a:lnTo>
                    <a:pt x="30" y="450"/>
                  </a:lnTo>
                  <a:lnTo>
                    <a:pt x="180" y="496"/>
                  </a:lnTo>
                  <a:lnTo>
                    <a:pt x="180" y="583"/>
                  </a:lnTo>
                  <a:lnTo>
                    <a:pt x="181" y="601"/>
                  </a:lnTo>
                  <a:lnTo>
                    <a:pt x="184" y="618"/>
                  </a:lnTo>
                  <a:lnTo>
                    <a:pt x="188" y="635"/>
                  </a:lnTo>
                  <a:lnTo>
                    <a:pt x="194" y="649"/>
                  </a:lnTo>
                  <a:lnTo>
                    <a:pt x="201" y="663"/>
                  </a:lnTo>
                  <a:lnTo>
                    <a:pt x="210" y="676"/>
                  </a:lnTo>
                  <a:lnTo>
                    <a:pt x="219" y="687"/>
                  </a:lnTo>
                  <a:lnTo>
                    <a:pt x="230" y="696"/>
                  </a:lnTo>
                  <a:lnTo>
                    <a:pt x="242" y="705"/>
                  </a:lnTo>
                  <a:lnTo>
                    <a:pt x="254" y="712"/>
                  </a:lnTo>
                  <a:lnTo>
                    <a:pt x="268" y="719"/>
                  </a:lnTo>
                  <a:lnTo>
                    <a:pt x="280" y="724"/>
                  </a:lnTo>
                  <a:lnTo>
                    <a:pt x="294" y="727"/>
                  </a:lnTo>
                  <a:lnTo>
                    <a:pt x="308" y="731"/>
                  </a:lnTo>
                  <a:lnTo>
                    <a:pt x="322" y="733"/>
                  </a:lnTo>
                  <a:lnTo>
                    <a:pt x="337" y="733"/>
                  </a:lnTo>
                  <a:lnTo>
                    <a:pt x="352" y="733"/>
                  </a:lnTo>
                  <a:lnTo>
                    <a:pt x="367" y="731"/>
                  </a:lnTo>
                  <a:lnTo>
                    <a:pt x="382" y="727"/>
                  </a:lnTo>
                  <a:lnTo>
                    <a:pt x="395" y="723"/>
                  </a:lnTo>
                  <a:lnTo>
                    <a:pt x="408" y="717"/>
                  </a:lnTo>
                  <a:lnTo>
                    <a:pt x="419" y="710"/>
                  </a:lnTo>
                  <a:lnTo>
                    <a:pt x="430" y="703"/>
                  </a:lnTo>
                  <a:lnTo>
                    <a:pt x="440" y="693"/>
                  </a:lnTo>
                  <a:lnTo>
                    <a:pt x="448" y="684"/>
                  </a:lnTo>
                  <a:lnTo>
                    <a:pt x="456" y="672"/>
                  </a:lnTo>
                  <a:lnTo>
                    <a:pt x="463" y="660"/>
                  </a:lnTo>
                  <a:lnTo>
                    <a:pt x="469" y="647"/>
                  </a:lnTo>
                  <a:lnTo>
                    <a:pt x="473" y="633"/>
                  </a:lnTo>
                  <a:lnTo>
                    <a:pt x="477" y="619"/>
                  </a:lnTo>
                  <a:lnTo>
                    <a:pt x="479" y="603"/>
                  </a:lnTo>
                  <a:lnTo>
                    <a:pt x="479" y="587"/>
                  </a:lnTo>
                  <a:lnTo>
                    <a:pt x="870" y="706"/>
                  </a:lnTo>
                  <a:lnTo>
                    <a:pt x="870" y="733"/>
                  </a:lnTo>
                  <a:lnTo>
                    <a:pt x="870" y="736"/>
                  </a:lnTo>
                  <a:lnTo>
                    <a:pt x="871" y="738"/>
                  </a:lnTo>
                  <a:lnTo>
                    <a:pt x="872" y="741"/>
                  </a:lnTo>
                  <a:lnTo>
                    <a:pt x="874" y="744"/>
                  </a:lnTo>
                  <a:lnTo>
                    <a:pt x="876" y="746"/>
                  </a:lnTo>
                  <a:lnTo>
                    <a:pt x="878" y="747"/>
                  </a:lnTo>
                  <a:lnTo>
                    <a:pt x="882" y="748"/>
                  </a:lnTo>
                  <a:lnTo>
                    <a:pt x="885" y="748"/>
                  </a:lnTo>
                  <a:lnTo>
                    <a:pt x="888" y="748"/>
                  </a:lnTo>
                  <a:lnTo>
                    <a:pt x="890" y="747"/>
                  </a:lnTo>
                  <a:lnTo>
                    <a:pt x="893" y="746"/>
                  </a:lnTo>
                  <a:lnTo>
                    <a:pt x="895" y="744"/>
                  </a:lnTo>
                  <a:lnTo>
                    <a:pt x="898" y="741"/>
                  </a:lnTo>
                  <a:lnTo>
                    <a:pt x="899" y="738"/>
                  </a:lnTo>
                  <a:lnTo>
                    <a:pt x="900" y="736"/>
                  </a:lnTo>
                  <a:lnTo>
                    <a:pt x="900" y="733"/>
                  </a:lnTo>
                  <a:lnTo>
                    <a:pt x="900" y="695"/>
                  </a:lnTo>
                  <a:lnTo>
                    <a:pt x="900" y="52"/>
                  </a:lnTo>
                  <a:lnTo>
                    <a:pt x="900" y="15"/>
                  </a:lnTo>
                  <a:lnTo>
                    <a:pt x="900" y="12"/>
                  </a:lnTo>
                  <a:lnTo>
                    <a:pt x="899" y="9"/>
                  </a:lnTo>
                  <a:lnTo>
                    <a:pt x="898" y="6"/>
                  </a:lnTo>
                  <a:lnTo>
                    <a:pt x="895" y="4"/>
                  </a:lnTo>
                  <a:lnTo>
                    <a:pt x="893" y="2"/>
                  </a:lnTo>
                  <a:lnTo>
                    <a:pt x="890" y="1"/>
                  </a:lnTo>
                  <a:lnTo>
                    <a:pt x="888" y="0"/>
                  </a:lnTo>
                  <a:lnTo>
                    <a:pt x="885" y="0"/>
                  </a:lnTo>
                  <a:close/>
                </a:path>
              </a:pathLst>
            </a:custGeom>
            <a:grp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22" name="CasellaDiTesto 21"/>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1931808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568649" y="1100630"/>
            <a:ext cx="4347901" cy="5742803"/>
          </a:xfrm>
          <a:prstGeom prst="rect">
            <a:avLst/>
          </a:prstGeom>
          <a:solidFill>
            <a:srgbClr val="EEE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METODI DIDATTICI</a:t>
            </a:r>
          </a:p>
          <a:p>
            <a:pPr marL="719138" algn="r" defTabSz="-895350"/>
            <a:r>
              <a:rPr lang="en-US" sz="2400" b="1" dirty="0">
                <a:solidFill>
                  <a:schemeClr val="bg1"/>
                </a:solidFill>
              </a:rPr>
              <a:t>MEDICINA</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ttangolo 2"/>
          <p:cNvSpPr/>
          <p:nvPr/>
        </p:nvSpPr>
        <p:spPr>
          <a:xfrm>
            <a:off x="5527243" y="1676784"/>
            <a:ext cx="4327741" cy="4635115"/>
          </a:xfrm>
          <a:prstGeom prst="rect">
            <a:avLst/>
          </a:prstGeom>
        </p:spPr>
        <p:txBody>
          <a:bodyPr wrap="square">
            <a:spAutoFit/>
          </a:bodyPr>
          <a:lstStyle/>
          <a:p>
            <a:pPr algn="just" defTabSz="914400">
              <a:lnSpc>
                <a:spcPct val="90000"/>
              </a:lnSpc>
              <a:spcBef>
                <a:spcPct val="20000"/>
              </a:spcBef>
              <a:defRPr/>
            </a:pPr>
            <a:endParaRPr lang="it-IT" sz="1200" b="1" kern="0" dirty="0">
              <a:solidFill>
                <a:schemeClr val="tx2"/>
              </a:solidFill>
              <a:latin typeface="Century Gothic" panose="020B0502020202020204" pitchFamily="34" charset="0"/>
            </a:endParaRPr>
          </a:p>
          <a:p>
            <a:pPr marL="342900" indent="-342900" algn="just" defTabSz="914400">
              <a:lnSpc>
                <a:spcPct val="90000"/>
              </a:lnSpc>
              <a:spcBef>
                <a:spcPct val="20000"/>
              </a:spcBef>
              <a:buFont typeface="Wingdings" panose="05000000000000000000" pitchFamily="2" charset="2"/>
              <a:buChar char="ü"/>
              <a:defRPr/>
            </a:pPr>
            <a:endParaRPr lang="it-IT" sz="1200" b="1" kern="0" dirty="0">
              <a:solidFill>
                <a:schemeClr val="tx2"/>
              </a:solidFill>
              <a:latin typeface="Century Gothic" panose="020B0502020202020204" pitchFamily="34" charset="0"/>
            </a:endParaRPr>
          </a:p>
          <a:p>
            <a:pPr marL="34290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#H05: «Lezioni frontali e esercitazioni con educational kit per svolgere degli esperimenti per farli operare in laboratorio. Il problema è che non ci sono laboratori dedicati alle esercitazioni»</a:t>
            </a:r>
          </a:p>
          <a:p>
            <a:pPr marL="34290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#H07: «Ci sono attività di laboratorio (professionalizzanti) che vengono organizzate in piccoli gruppi. Anche si il grosso problema è il rapporto tra studenti e docenti. Ci sono pochi docenti e per quei pochi l'impegno è gravoso.»</a:t>
            </a:r>
          </a:p>
          <a:p>
            <a:pPr marL="34290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#H09: «Le attività professionalizzanti si concretizzano in periodi di 3 settimane in reparto per le matricole in gruppi di 25.  In realtà questo rappresenta la modalità principale di "erogazione" del corso.»</a:t>
            </a:r>
          </a:p>
          <a:p>
            <a:pPr marL="34290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#H11: «E’ presente un tavolo anatomico virtuale con la possibilità di inserire i dati che permettono di avere informazioni quasi come con un cadavere vero»</a:t>
            </a:r>
          </a:p>
          <a:p>
            <a:pPr marL="34290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#H12: « Ci sono momenti di domande/ risposte on line sulla piattaforma, è prevista una settimana obbligatoria al centro antiveleni. Hanno un sistema di </a:t>
            </a:r>
            <a:r>
              <a:rPr lang="it-IT" sz="1200" b="1" kern="0" dirty="0" err="1">
                <a:solidFill>
                  <a:schemeClr val="tx2"/>
                </a:solidFill>
                <a:latin typeface="Century Gothic" panose="020B0502020202020204" pitchFamily="34" charset="0"/>
              </a:rPr>
              <a:t>whatsapp</a:t>
            </a:r>
            <a:r>
              <a:rPr lang="it-IT" sz="1200" b="1" kern="0" dirty="0">
                <a:solidFill>
                  <a:schemeClr val="tx2"/>
                </a:solidFill>
                <a:latin typeface="Century Gothic" panose="020B0502020202020204" pitchFamily="34" charset="0"/>
              </a:rPr>
              <a:t> per la condivisione dei casi»</a:t>
            </a:r>
          </a:p>
          <a:p>
            <a:pPr marL="34290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#H15: «skill lab, laboratorio di abilità, fatto con dei manichini utilizzati per imparare le abilità pratiche.»</a:t>
            </a:r>
          </a:p>
        </p:txBody>
      </p:sp>
      <p:sp>
        <p:nvSpPr>
          <p:cNvPr id="18" name="Segnaposto contenuto 2"/>
          <p:cNvSpPr txBox="1">
            <a:spLocks/>
          </p:cNvSpPr>
          <p:nvPr/>
        </p:nvSpPr>
        <p:spPr>
          <a:xfrm>
            <a:off x="1587841" y="1364259"/>
            <a:ext cx="3939402" cy="54860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12800" algn="l">
              <a:spcBef>
                <a:spcPts val="0"/>
              </a:spcBef>
              <a:defRPr/>
            </a:pPr>
            <a:r>
              <a:rPr lang="it-IT" sz="1400" b="1" dirty="0">
                <a:solidFill>
                  <a:schemeClr val="tx2"/>
                </a:solidFill>
                <a:latin typeface="Century Gothic" panose="020B0502020202020204" pitchFamily="34" charset="0"/>
              </a:rPr>
              <a:t> </a:t>
            </a:r>
          </a:p>
          <a:p>
            <a:pPr marL="981075" algn="l">
              <a:spcBef>
                <a:spcPts val="0"/>
              </a:spcBef>
              <a:defRPr/>
            </a:pPr>
            <a:r>
              <a:rPr lang="it-IT" sz="1400" b="1" dirty="0">
                <a:solidFill>
                  <a:schemeClr val="tx2"/>
                </a:solidFill>
                <a:latin typeface="Century Gothic" panose="020B0502020202020204" pitchFamily="34" charset="0"/>
              </a:rPr>
              <a:t>Modalità più diffuse: Lezione frontale, laboratori, tirocini.</a:t>
            </a:r>
          </a:p>
          <a:p>
            <a:pPr marL="0" algn="l">
              <a:spcBef>
                <a:spcPts val="0"/>
              </a:spcBef>
              <a:defRPr/>
            </a:pPr>
            <a:endParaRPr lang="it-IT" sz="1400" b="1" dirty="0">
              <a:solidFill>
                <a:schemeClr val="tx2"/>
              </a:solidFill>
              <a:latin typeface="Century Gothic" panose="020B0502020202020204" pitchFamily="34" charset="0"/>
            </a:endParaRPr>
          </a:p>
          <a:p>
            <a:pPr marL="0" marR="0" lvl="0" indent="0" algn="just" defTabSz="914400" rtl="0" eaLnBrk="1" fontAlgn="auto" latinLnBrk="0" hangingPunct="1">
              <a:lnSpc>
                <a:spcPct val="110000"/>
              </a:lnSpc>
              <a:spcBef>
                <a:spcPts val="400"/>
              </a:spcBef>
              <a:spcAft>
                <a:spcPts val="0"/>
              </a:spcAft>
              <a:buClrTx/>
              <a:buSzTx/>
              <a:buFont typeface="Arial" panose="020B0604020202020204" pitchFamily="34" charset="0"/>
              <a:buNone/>
              <a:tabLst/>
              <a:defRPr/>
            </a:pPr>
            <a:endParaRPr kumimoji="0" lang="it-IT" sz="1300" b="0" i="0" u="none" strike="noStrike" kern="1200" cap="none" spc="0" normalizeH="0" baseline="0" noProof="0" dirty="0">
              <a:ln>
                <a:noFill/>
              </a:ln>
              <a:solidFill>
                <a:schemeClr val="tx1"/>
              </a:solidFill>
              <a:effectLst/>
              <a:uLnTx/>
              <a:uFillTx/>
              <a:latin typeface="Century Gothic" panose="020B0502020202020204" pitchFamily="34" charset="0"/>
            </a:endParaRPr>
          </a:p>
          <a:p>
            <a:pPr marL="0" marR="0" lvl="0" indent="0" algn="just" defTabSz="914400" rtl="0" eaLnBrk="1" fontAlgn="auto" latinLnBrk="0" hangingPunct="1">
              <a:lnSpc>
                <a:spcPct val="110000"/>
              </a:lnSpc>
              <a:spcBef>
                <a:spcPts val="400"/>
              </a:spcBef>
              <a:spcAft>
                <a:spcPts val="0"/>
              </a:spcAft>
              <a:buClrTx/>
              <a:buSzTx/>
              <a:buFont typeface="Arial" panose="020B0604020202020204" pitchFamily="34" charset="0"/>
              <a:buNone/>
              <a:tabLst/>
              <a:defRPr/>
            </a:pPr>
            <a:endParaRPr kumimoji="0" lang="it-IT" sz="1400" b="0" i="0" u="none" strike="noStrike" kern="1200" cap="none" spc="0" normalizeH="0" baseline="0" noProof="0" dirty="0">
              <a:ln>
                <a:noFill/>
              </a:ln>
              <a:solidFill>
                <a:schemeClr val="tx1"/>
              </a:solidFill>
              <a:effectLst/>
              <a:uLnTx/>
              <a:uFillTx/>
              <a:latin typeface="Century Gothic" panose="020B0502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rPr>
              <a:t>Le </a:t>
            </a:r>
            <a:r>
              <a:rPr kumimoji="0" lang="it-IT" sz="1400" b="1"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rPr>
              <a:t>lezioni frontali </a:t>
            </a: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rPr>
              <a:t>solitamente sono accompagnate da una </a:t>
            </a:r>
            <a:r>
              <a:rPr kumimoji="0" lang="it-IT" sz="1400" b="1"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rPr>
              <a:t>parte «pratica» </a:t>
            </a: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rPr>
              <a:t>che assume connotazioni differenti a seconda della materia. Tali attività sono svolte talvolta all’interno degli </a:t>
            </a:r>
            <a:r>
              <a:rPr kumimoji="0" lang="it-IT" sz="1400" b="1"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rPr>
              <a:t>ospedali, nei reparti o in laboratori professionali.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it-IT" sz="1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rPr>
              <a:t>Generalmente c’è </a:t>
            </a:r>
            <a:r>
              <a:rPr kumimoji="0" lang="it-IT" sz="1400" b="1"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rPr>
              <a:t>molta attenzione alla didattica e alla sua innovazione</a:t>
            </a: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rPr>
              <a:t>. Questa richiede spesso </a:t>
            </a:r>
            <a:r>
              <a:rPr kumimoji="0" lang="it-IT" sz="1400" b="1"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rPr>
              <a:t>risorse consistenti</a:t>
            </a: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rPr>
              <a:t>, per cui </a:t>
            </a:r>
            <a:r>
              <a:rPr kumimoji="0" lang="it-IT" sz="14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rPr>
              <a:t>emergono differenze tra gli atenei </a:t>
            </a: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rPr>
              <a:t>a seconda delle disponibilità finanziarie e della capacità dei singoli docenti di recuperare </a:t>
            </a:r>
            <a:r>
              <a:rPr kumimoji="0" lang="it-IT" sz="14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rPr>
              <a:t>risorse.</a:t>
            </a:r>
            <a:endParaRPr kumimoji="0" lang="it-IT" sz="1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ndParaRPr>
          </a:p>
        </p:txBody>
      </p:sp>
      <p:pic>
        <p:nvPicPr>
          <p:cNvPr id="13" name="Immagine 12"/>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7353" b="95098" l="0" r="100000">
                        <a14:foregroundMark x1="56863" y1="56373" x2="56863" y2="56373"/>
                      </a14:backgroundRemoval>
                    </a14:imgEffect>
                  </a14:imgLayer>
                </a14:imgProps>
              </a:ext>
            </a:extLst>
          </a:blip>
          <a:stretch>
            <a:fillRect/>
          </a:stretch>
        </p:blipFill>
        <p:spPr>
          <a:xfrm>
            <a:off x="7443463" y="1341244"/>
            <a:ext cx="495300" cy="495300"/>
          </a:xfrm>
          <a:prstGeom prst="rect">
            <a:avLst/>
          </a:prstGeom>
        </p:spPr>
      </p:pic>
      <p:pic>
        <p:nvPicPr>
          <p:cNvPr id="15" name="Immagine 14"/>
          <p:cNvPicPr>
            <a:picLocks noChangeAspect="1"/>
          </p:cNvPicPr>
          <p:nvPr/>
        </p:nvPicPr>
        <p:blipFill>
          <a:blip r:embed="rId6"/>
          <a:stretch>
            <a:fillRect/>
          </a:stretch>
        </p:blipFill>
        <p:spPr>
          <a:xfrm>
            <a:off x="1644321" y="1327994"/>
            <a:ext cx="832094" cy="828000"/>
          </a:xfrm>
          <a:prstGeom prst="rect">
            <a:avLst/>
          </a:prstGeom>
        </p:spPr>
      </p:pic>
      <p:sp>
        <p:nvSpPr>
          <p:cNvPr id="16" name="Freeform 5"/>
          <p:cNvSpPr>
            <a:spLocks/>
          </p:cNvSpPr>
          <p:nvPr/>
        </p:nvSpPr>
        <p:spPr bwMode="auto">
          <a:xfrm>
            <a:off x="629266" y="6605515"/>
            <a:ext cx="92828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26</a:t>
            </a:fld>
            <a:endParaRPr lang="it-IT" dirty="0">
              <a:latin typeface="Calibri Light" pitchFamily="34" charset="0"/>
            </a:endParaRPr>
          </a:p>
        </p:txBody>
      </p:sp>
      <p:sp>
        <p:nvSpPr>
          <p:cNvPr id="19"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METODI DIDATTICI</a:t>
            </a:r>
          </a:p>
        </p:txBody>
      </p:sp>
      <p:grpSp>
        <p:nvGrpSpPr>
          <p:cNvPr id="20" name="Gruppo 19"/>
          <p:cNvGrpSpPr>
            <a:grpSpLocks noChangeAspect="1"/>
          </p:cNvGrpSpPr>
          <p:nvPr/>
        </p:nvGrpSpPr>
        <p:grpSpPr>
          <a:xfrm>
            <a:off x="182817" y="5274440"/>
            <a:ext cx="1279397" cy="2170800"/>
            <a:chOff x="5926347" y="1605112"/>
            <a:chExt cx="1332327" cy="2260605"/>
          </a:xfrm>
          <a:solidFill>
            <a:srgbClr val="00FFCC">
              <a:alpha val="80000"/>
            </a:srgbClr>
          </a:solidFill>
          <a:scene3d>
            <a:camera prst="isometricTopUp"/>
            <a:lightRig rig="threePt" dir="t"/>
          </a:scene3d>
        </p:grpSpPr>
        <p:sp>
          <p:nvSpPr>
            <p:cNvPr id="21" name="Freeform 25"/>
            <p:cNvSpPr>
              <a:spLocks noChangeAspect="1"/>
            </p:cNvSpPr>
            <p:nvPr/>
          </p:nvSpPr>
          <p:spPr bwMode="auto">
            <a:xfrm>
              <a:off x="5926347" y="1605112"/>
              <a:ext cx="1332327" cy="2260605"/>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grpFill/>
            <a:ln w="9525" cap="flat" cmpd="sng" algn="ctr">
              <a:noFill/>
              <a:prstDash val="solid"/>
            </a:ln>
            <a:effectLst>
              <a:outerShdw blurRad="25400" dist="38100" dir="2400000" algn="ctr" rotWithShape="0">
                <a:prstClr val="black">
                  <a:alpha val="10000"/>
                </a:prstClr>
              </a:outerShdw>
            </a:effectLst>
          </p:spPr>
          <p:txBody>
            <a:bodyPr anchor="ctr"/>
            <a:lstStyle/>
            <a:p>
              <a:pPr algn="ctr">
                <a:defRPr/>
              </a:pPr>
              <a:endParaRPr lang="da-DK" kern="0">
                <a:solidFill>
                  <a:sysClr val="window" lastClr="FFFFFF"/>
                </a:solidFill>
                <a:latin typeface="Calibri"/>
              </a:endParaRPr>
            </a:p>
          </p:txBody>
        </p:sp>
        <p:sp>
          <p:nvSpPr>
            <p:cNvPr id="22" name="Freeform 149"/>
            <p:cNvSpPr>
              <a:spLocks noChangeAspect="1" noEditPoints="1"/>
            </p:cNvSpPr>
            <p:nvPr/>
          </p:nvSpPr>
          <p:spPr bwMode="auto">
            <a:xfrm>
              <a:off x="6352659" y="2163375"/>
              <a:ext cx="502736" cy="416154"/>
            </a:xfrm>
            <a:custGeom>
              <a:avLst/>
              <a:gdLst>
                <a:gd name="T0" fmla="*/ 870 w 900"/>
                <a:gd name="T1" fmla="*/ 73 h 748"/>
                <a:gd name="T2" fmla="*/ 451 w 900"/>
                <a:gd name="T3" fmla="*/ 583 h 748"/>
                <a:gd name="T4" fmla="*/ 446 w 900"/>
                <a:gd name="T5" fmla="*/ 622 h 748"/>
                <a:gd name="T6" fmla="*/ 433 w 900"/>
                <a:gd name="T7" fmla="*/ 654 h 748"/>
                <a:gd name="T8" fmla="*/ 412 w 900"/>
                <a:gd name="T9" fmla="*/ 678 h 748"/>
                <a:gd name="T10" fmla="*/ 384 w 900"/>
                <a:gd name="T11" fmla="*/ 695 h 748"/>
                <a:gd name="T12" fmla="*/ 350 w 900"/>
                <a:gd name="T13" fmla="*/ 703 h 748"/>
                <a:gd name="T14" fmla="*/ 314 w 900"/>
                <a:gd name="T15" fmla="*/ 702 h 748"/>
                <a:gd name="T16" fmla="*/ 279 w 900"/>
                <a:gd name="T17" fmla="*/ 692 h 748"/>
                <a:gd name="T18" fmla="*/ 249 w 900"/>
                <a:gd name="T19" fmla="*/ 674 h 748"/>
                <a:gd name="T20" fmla="*/ 227 w 900"/>
                <a:gd name="T21" fmla="*/ 647 h 748"/>
                <a:gd name="T22" fmla="*/ 213 w 900"/>
                <a:gd name="T23" fmla="*/ 612 h 748"/>
                <a:gd name="T24" fmla="*/ 210 w 900"/>
                <a:gd name="T25" fmla="*/ 505 h 748"/>
                <a:gd name="T26" fmla="*/ 885 w 900"/>
                <a:gd name="T27" fmla="*/ 0 h 748"/>
                <a:gd name="T28" fmla="*/ 876 w 900"/>
                <a:gd name="T29" fmla="*/ 2 h 748"/>
                <a:gd name="T30" fmla="*/ 871 w 900"/>
                <a:gd name="T31" fmla="*/ 9 h 748"/>
                <a:gd name="T32" fmla="*/ 870 w 900"/>
                <a:gd name="T33" fmla="*/ 42 h 748"/>
                <a:gd name="T34" fmla="*/ 30 w 900"/>
                <a:gd name="T35" fmla="*/ 276 h 748"/>
                <a:gd name="T36" fmla="*/ 26 w 900"/>
                <a:gd name="T37" fmla="*/ 269 h 748"/>
                <a:gd name="T38" fmla="*/ 18 w 900"/>
                <a:gd name="T39" fmla="*/ 264 h 748"/>
                <a:gd name="T40" fmla="*/ 10 w 900"/>
                <a:gd name="T41" fmla="*/ 265 h 748"/>
                <a:gd name="T42" fmla="*/ 3 w 900"/>
                <a:gd name="T43" fmla="*/ 271 h 748"/>
                <a:gd name="T44" fmla="*/ 0 w 900"/>
                <a:gd name="T45" fmla="*/ 279 h 748"/>
                <a:gd name="T46" fmla="*/ 0 w 900"/>
                <a:gd name="T47" fmla="*/ 469 h 748"/>
                <a:gd name="T48" fmla="*/ 3 w 900"/>
                <a:gd name="T49" fmla="*/ 476 h 748"/>
                <a:gd name="T50" fmla="*/ 10 w 900"/>
                <a:gd name="T51" fmla="*/ 482 h 748"/>
                <a:gd name="T52" fmla="*/ 18 w 900"/>
                <a:gd name="T53" fmla="*/ 482 h 748"/>
                <a:gd name="T54" fmla="*/ 26 w 900"/>
                <a:gd name="T55" fmla="*/ 479 h 748"/>
                <a:gd name="T56" fmla="*/ 30 w 900"/>
                <a:gd name="T57" fmla="*/ 471 h 748"/>
                <a:gd name="T58" fmla="*/ 180 w 900"/>
                <a:gd name="T59" fmla="*/ 496 h 748"/>
                <a:gd name="T60" fmla="*/ 184 w 900"/>
                <a:gd name="T61" fmla="*/ 618 h 748"/>
                <a:gd name="T62" fmla="*/ 201 w 900"/>
                <a:gd name="T63" fmla="*/ 663 h 748"/>
                <a:gd name="T64" fmla="*/ 230 w 900"/>
                <a:gd name="T65" fmla="*/ 696 h 748"/>
                <a:gd name="T66" fmla="*/ 268 w 900"/>
                <a:gd name="T67" fmla="*/ 719 h 748"/>
                <a:gd name="T68" fmla="*/ 308 w 900"/>
                <a:gd name="T69" fmla="*/ 731 h 748"/>
                <a:gd name="T70" fmla="*/ 352 w 900"/>
                <a:gd name="T71" fmla="*/ 733 h 748"/>
                <a:gd name="T72" fmla="*/ 395 w 900"/>
                <a:gd name="T73" fmla="*/ 723 h 748"/>
                <a:gd name="T74" fmla="*/ 430 w 900"/>
                <a:gd name="T75" fmla="*/ 703 h 748"/>
                <a:gd name="T76" fmla="*/ 456 w 900"/>
                <a:gd name="T77" fmla="*/ 672 h 748"/>
                <a:gd name="T78" fmla="*/ 473 w 900"/>
                <a:gd name="T79" fmla="*/ 633 h 748"/>
                <a:gd name="T80" fmla="*/ 479 w 900"/>
                <a:gd name="T81" fmla="*/ 587 h 748"/>
                <a:gd name="T82" fmla="*/ 870 w 900"/>
                <a:gd name="T83" fmla="*/ 736 h 748"/>
                <a:gd name="T84" fmla="*/ 874 w 900"/>
                <a:gd name="T85" fmla="*/ 744 h 748"/>
                <a:gd name="T86" fmla="*/ 882 w 900"/>
                <a:gd name="T87" fmla="*/ 748 h 748"/>
                <a:gd name="T88" fmla="*/ 890 w 900"/>
                <a:gd name="T89" fmla="*/ 747 h 748"/>
                <a:gd name="T90" fmla="*/ 898 w 900"/>
                <a:gd name="T91" fmla="*/ 741 h 748"/>
                <a:gd name="T92" fmla="*/ 900 w 900"/>
                <a:gd name="T93" fmla="*/ 733 h 748"/>
                <a:gd name="T94" fmla="*/ 900 w 900"/>
                <a:gd name="T95" fmla="*/ 15 h 748"/>
                <a:gd name="T96" fmla="*/ 898 w 900"/>
                <a:gd name="T97" fmla="*/ 6 h 748"/>
                <a:gd name="T98" fmla="*/ 890 w 900"/>
                <a:gd name="T99" fmla="*/ 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0" h="748">
                  <a:moveTo>
                    <a:pt x="30" y="419"/>
                  </a:moveTo>
                  <a:lnTo>
                    <a:pt x="30" y="328"/>
                  </a:lnTo>
                  <a:lnTo>
                    <a:pt x="870" y="73"/>
                  </a:lnTo>
                  <a:lnTo>
                    <a:pt x="870" y="675"/>
                  </a:lnTo>
                  <a:lnTo>
                    <a:pt x="30" y="419"/>
                  </a:lnTo>
                  <a:close/>
                  <a:moveTo>
                    <a:pt x="451" y="583"/>
                  </a:moveTo>
                  <a:lnTo>
                    <a:pt x="449" y="597"/>
                  </a:lnTo>
                  <a:lnTo>
                    <a:pt x="448" y="610"/>
                  </a:lnTo>
                  <a:lnTo>
                    <a:pt x="446" y="622"/>
                  </a:lnTo>
                  <a:lnTo>
                    <a:pt x="442" y="633"/>
                  </a:lnTo>
                  <a:lnTo>
                    <a:pt x="438" y="644"/>
                  </a:lnTo>
                  <a:lnTo>
                    <a:pt x="433" y="654"/>
                  </a:lnTo>
                  <a:lnTo>
                    <a:pt x="427" y="663"/>
                  </a:lnTo>
                  <a:lnTo>
                    <a:pt x="421" y="671"/>
                  </a:lnTo>
                  <a:lnTo>
                    <a:pt x="412" y="678"/>
                  </a:lnTo>
                  <a:lnTo>
                    <a:pt x="403" y="685"/>
                  </a:lnTo>
                  <a:lnTo>
                    <a:pt x="395" y="690"/>
                  </a:lnTo>
                  <a:lnTo>
                    <a:pt x="384" y="695"/>
                  </a:lnTo>
                  <a:lnTo>
                    <a:pt x="373" y="699"/>
                  </a:lnTo>
                  <a:lnTo>
                    <a:pt x="362" y="701"/>
                  </a:lnTo>
                  <a:lnTo>
                    <a:pt x="350" y="703"/>
                  </a:lnTo>
                  <a:lnTo>
                    <a:pt x="337" y="703"/>
                  </a:lnTo>
                  <a:lnTo>
                    <a:pt x="325" y="703"/>
                  </a:lnTo>
                  <a:lnTo>
                    <a:pt x="314" y="702"/>
                  </a:lnTo>
                  <a:lnTo>
                    <a:pt x="302" y="699"/>
                  </a:lnTo>
                  <a:lnTo>
                    <a:pt x="290" y="696"/>
                  </a:lnTo>
                  <a:lnTo>
                    <a:pt x="279" y="692"/>
                  </a:lnTo>
                  <a:lnTo>
                    <a:pt x="269" y="687"/>
                  </a:lnTo>
                  <a:lnTo>
                    <a:pt x="259" y="681"/>
                  </a:lnTo>
                  <a:lnTo>
                    <a:pt x="249" y="674"/>
                  </a:lnTo>
                  <a:lnTo>
                    <a:pt x="242" y="666"/>
                  </a:lnTo>
                  <a:lnTo>
                    <a:pt x="233" y="657"/>
                  </a:lnTo>
                  <a:lnTo>
                    <a:pt x="227" y="647"/>
                  </a:lnTo>
                  <a:lnTo>
                    <a:pt x="222" y="637"/>
                  </a:lnTo>
                  <a:lnTo>
                    <a:pt x="216" y="625"/>
                  </a:lnTo>
                  <a:lnTo>
                    <a:pt x="213" y="612"/>
                  </a:lnTo>
                  <a:lnTo>
                    <a:pt x="211" y="598"/>
                  </a:lnTo>
                  <a:lnTo>
                    <a:pt x="210" y="583"/>
                  </a:lnTo>
                  <a:lnTo>
                    <a:pt x="210" y="505"/>
                  </a:lnTo>
                  <a:lnTo>
                    <a:pt x="451" y="579"/>
                  </a:lnTo>
                  <a:lnTo>
                    <a:pt x="451" y="583"/>
                  </a:lnTo>
                  <a:close/>
                  <a:moveTo>
                    <a:pt x="885" y="0"/>
                  </a:moveTo>
                  <a:lnTo>
                    <a:pt x="882" y="0"/>
                  </a:lnTo>
                  <a:lnTo>
                    <a:pt x="878" y="1"/>
                  </a:lnTo>
                  <a:lnTo>
                    <a:pt x="876" y="2"/>
                  </a:lnTo>
                  <a:lnTo>
                    <a:pt x="874" y="4"/>
                  </a:lnTo>
                  <a:lnTo>
                    <a:pt x="872" y="6"/>
                  </a:lnTo>
                  <a:lnTo>
                    <a:pt x="871" y="9"/>
                  </a:lnTo>
                  <a:lnTo>
                    <a:pt x="870" y="12"/>
                  </a:lnTo>
                  <a:lnTo>
                    <a:pt x="870" y="15"/>
                  </a:lnTo>
                  <a:lnTo>
                    <a:pt x="870" y="42"/>
                  </a:lnTo>
                  <a:lnTo>
                    <a:pt x="30" y="296"/>
                  </a:lnTo>
                  <a:lnTo>
                    <a:pt x="30" y="279"/>
                  </a:lnTo>
                  <a:lnTo>
                    <a:pt x="30" y="276"/>
                  </a:lnTo>
                  <a:lnTo>
                    <a:pt x="29" y="274"/>
                  </a:lnTo>
                  <a:lnTo>
                    <a:pt x="28" y="271"/>
                  </a:lnTo>
                  <a:lnTo>
                    <a:pt x="26" y="269"/>
                  </a:lnTo>
                  <a:lnTo>
                    <a:pt x="24" y="266"/>
                  </a:lnTo>
                  <a:lnTo>
                    <a:pt x="22" y="265"/>
                  </a:lnTo>
                  <a:lnTo>
                    <a:pt x="18" y="264"/>
                  </a:lnTo>
                  <a:lnTo>
                    <a:pt x="15" y="264"/>
                  </a:lnTo>
                  <a:lnTo>
                    <a:pt x="13" y="264"/>
                  </a:lnTo>
                  <a:lnTo>
                    <a:pt x="10" y="265"/>
                  </a:lnTo>
                  <a:lnTo>
                    <a:pt x="8" y="266"/>
                  </a:lnTo>
                  <a:lnTo>
                    <a:pt x="4" y="269"/>
                  </a:lnTo>
                  <a:lnTo>
                    <a:pt x="3" y="271"/>
                  </a:lnTo>
                  <a:lnTo>
                    <a:pt x="1" y="274"/>
                  </a:lnTo>
                  <a:lnTo>
                    <a:pt x="1" y="276"/>
                  </a:lnTo>
                  <a:lnTo>
                    <a:pt x="0" y="279"/>
                  </a:lnTo>
                  <a:lnTo>
                    <a:pt x="0" y="317"/>
                  </a:lnTo>
                  <a:lnTo>
                    <a:pt x="0" y="430"/>
                  </a:lnTo>
                  <a:lnTo>
                    <a:pt x="0" y="469"/>
                  </a:lnTo>
                  <a:lnTo>
                    <a:pt x="1" y="471"/>
                  </a:lnTo>
                  <a:lnTo>
                    <a:pt x="1" y="474"/>
                  </a:lnTo>
                  <a:lnTo>
                    <a:pt x="3" y="476"/>
                  </a:lnTo>
                  <a:lnTo>
                    <a:pt x="4" y="479"/>
                  </a:lnTo>
                  <a:lnTo>
                    <a:pt x="8" y="480"/>
                  </a:lnTo>
                  <a:lnTo>
                    <a:pt x="10" y="482"/>
                  </a:lnTo>
                  <a:lnTo>
                    <a:pt x="13" y="482"/>
                  </a:lnTo>
                  <a:lnTo>
                    <a:pt x="15" y="484"/>
                  </a:lnTo>
                  <a:lnTo>
                    <a:pt x="18" y="482"/>
                  </a:lnTo>
                  <a:lnTo>
                    <a:pt x="22" y="482"/>
                  </a:lnTo>
                  <a:lnTo>
                    <a:pt x="24" y="480"/>
                  </a:lnTo>
                  <a:lnTo>
                    <a:pt x="26" y="479"/>
                  </a:lnTo>
                  <a:lnTo>
                    <a:pt x="28" y="476"/>
                  </a:lnTo>
                  <a:lnTo>
                    <a:pt x="29" y="474"/>
                  </a:lnTo>
                  <a:lnTo>
                    <a:pt x="30" y="471"/>
                  </a:lnTo>
                  <a:lnTo>
                    <a:pt x="30" y="469"/>
                  </a:lnTo>
                  <a:lnTo>
                    <a:pt x="30" y="450"/>
                  </a:lnTo>
                  <a:lnTo>
                    <a:pt x="180" y="496"/>
                  </a:lnTo>
                  <a:lnTo>
                    <a:pt x="180" y="583"/>
                  </a:lnTo>
                  <a:lnTo>
                    <a:pt x="181" y="601"/>
                  </a:lnTo>
                  <a:lnTo>
                    <a:pt x="184" y="618"/>
                  </a:lnTo>
                  <a:lnTo>
                    <a:pt x="188" y="635"/>
                  </a:lnTo>
                  <a:lnTo>
                    <a:pt x="194" y="649"/>
                  </a:lnTo>
                  <a:lnTo>
                    <a:pt x="201" y="663"/>
                  </a:lnTo>
                  <a:lnTo>
                    <a:pt x="210" y="676"/>
                  </a:lnTo>
                  <a:lnTo>
                    <a:pt x="219" y="687"/>
                  </a:lnTo>
                  <a:lnTo>
                    <a:pt x="230" y="696"/>
                  </a:lnTo>
                  <a:lnTo>
                    <a:pt x="242" y="705"/>
                  </a:lnTo>
                  <a:lnTo>
                    <a:pt x="254" y="712"/>
                  </a:lnTo>
                  <a:lnTo>
                    <a:pt x="268" y="719"/>
                  </a:lnTo>
                  <a:lnTo>
                    <a:pt x="280" y="724"/>
                  </a:lnTo>
                  <a:lnTo>
                    <a:pt x="294" y="727"/>
                  </a:lnTo>
                  <a:lnTo>
                    <a:pt x="308" y="731"/>
                  </a:lnTo>
                  <a:lnTo>
                    <a:pt x="322" y="733"/>
                  </a:lnTo>
                  <a:lnTo>
                    <a:pt x="337" y="733"/>
                  </a:lnTo>
                  <a:lnTo>
                    <a:pt x="352" y="733"/>
                  </a:lnTo>
                  <a:lnTo>
                    <a:pt x="367" y="731"/>
                  </a:lnTo>
                  <a:lnTo>
                    <a:pt x="382" y="727"/>
                  </a:lnTo>
                  <a:lnTo>
                    <a:pt x="395" y="723"/>
                  </a:lnTo>
                  <a:lnTo>
                    <a:pt x="408" y="717"/>
                  </a:lnTo>
                  <a:lnTo>
                    <a:pt x="419" y="710"/>
                  </a:lnTo>
                  <a:lnTo>
                    <a:pt x="430" y="703"/>
                  </a:lnTo>
                  <a:lnTo>
                    <a:pt x="440" y="693"/>
                  </a:lnTo>
                  <a:lnTo>
                    <a:pt x="448" y="684"/>
                  </a:lnTo>
                  <a:lnTo>
                    <a:pt x="456" y="672"/>
                  </a:lnTo>
                  <a:lnTo>
                    <a:pt x="463" y="660"/>
                  </a:lnTo>
                  <a:lnTo>
                    <a:pt x="469" y="647"/>
                  </a:lnTo>
                  <a:lnTo>
                    <a:pt x="473" y="633"/>
                  </a:lnTo>
                  <a:lnTo>
                    <a:pt x="477" y="619"/>
                  </a:lnTo>
                  <a:lnTo>
                    <a:pt x="479" y="603"/>
                  </a:lnTo>
                  <a:lnTo>
                    <a:pt x="479" y="587"/>
                  </a:lnTo>
                  <a:lnTo>
                    <a:pt x="870" y="706"/>
                  </a:lnTo>
                  <a:lnTo>
                    <a:pt x="870" y="733"/>
                  </a:lnTo>
                  <a:lnTo>
                    <a:pt x="870" y="736"/>
                  </a:lnTo>
                  <a:lnTo>
                    <a:pt x="871" y="738"/>
                  </a:lnTo>
                  <a:lnTo>
                    <a:pt x="872" y="741"/>
                  </a:lnTo>
                  <a:lnTo>
                    <a:pt x="874" y="744"/>
                  </a:lnTo>
                  <a:lnTo>
                    <a:pt x="876" y="746"/>
                  </a:lnTo>
                  <a:lnTo>
                    <a:pt x="878" y="747"/>
                  </a:lnTo>
                  <a:lnTo>
                    <a:pt x="882" y="748"/>
                  </a:lnTo>
                  <a:lnTo>
                    <a:pt x="885" y="748"/>
                  </a:lnTo>
                  <a:lnTo>
                    <a:pt x="888" y="748"/>
                  </a:lnTo>
                  <a:lnTo>
                    <a:pt x="890" y="747"/>
                  </a:lnTo>
                  <a:lnTo>
                    <a:pt x="893" y="746"/>
                  </a:lnTo>
                  <a:lnTo>
                    <a:pt x="895" y="744"/>
                  </a:lnTo>
                  <a:lnTo>
                    <a:pt x="898" y="741"/>
                  </a:lnTo>
                  <a:lnTo>
                    <a:pt x="899" y="738"/>
                  </a:lnTo>
                  <a:lnTo>
                    <a:pt x="900" y="736"/>
                  </a:lnTo>
                  <a:lnTo>
                    <a:pt x="900" y="733"/>
                  </a:lnTo>
                  <a:lnTo>
                    <a:pt x="900" y="695"/>
                  </a:lnTo>
                  <a:lnTo>
                    <a:pt x="900" y="52"/>
                  </a:lnTo>
                  <a:lnTo>
                    <a:pt x="900" y="15"/>
                  </a:lnTo>
                  <a:lnTo>
                    <a:pt x="900" y="12"/>
                  </a:lnTo>
                  <a:lnTo>
                    <a:pt x="899" y="9"/>
                  </a:lnTo>
                  <a:lnTo>
                    <a:pt x="898" y="6"/>
                  </a:lnTo>
                  <a:lnTo>
                    <a:pt x="895" y="4"/>
                  </a:lnTo>
                  <a:lnTo>
                    <a:pt x="893" y="2"/>
                  </a:lnTo>
                  <a:lnTo>
                    <a:pt x="890" y="1"/>
                  </a:lnTo>
                  <a:lnTo>
                    <a:pt x="888" y="0"/>
                  </a:lnTo>
                  <a:lnTo>
                    <a:pt x="885" y="0"/>
                  </a:lnTo>
                  <a:close/>
                </a:path>
              </a:pathLst>
            </a:custGeom>
            <a:grp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23" name="CasellaDiTesto 22"/>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4055425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566075" y="1136073"/>
            <a:ext cx="4347901" cy="5742803"/>
          </a:xfrm>
          <a:prstGeom prst="rect">
            <a:avLst/>
          </a:prstGeom>
          <a:solidFill>
            <a:srgbClr val="EEE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METODI DIDATTICI</a:t>
            </a:r>
          </a:p>
          <a:p>
            <a:pPr marL="719138" algn="r" defTabSz="-895350"/>
            <a:r>
              <a:rPr lang="en-US" sz="2400" b="1" dirty="0">
                <a:solidFill>
                  <a:schemeClr val="bg1"/>
                </a:solidFill>
              </a:rPr>
              <a:t>INGEGNERIA</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ttangolo 2"/>
          <p:cNvSpPr/>
          <p:nvPr/>
        </p:nvSpPr>
        <p:spPr>
          <a:xfrm>
            <a:off x="5552750" y="1845471"/>
            <a:ext cx="4327741" cy="3282950"/>
          </a:xfrm>
          <a:prstGeom prst="rect">
            <a:avLst/>
          </a:prstGeom>
        </p:spPr>
        <p:txBody>
          <a:bodyPr wrap="square">
            <a:spAutoFit/>
          </a:bodyPr>
          <a:lstStyle/>
          <a:p>
            <a:pPr marL="342900" indent="-342900" algn="just" defTabSz="914400">
              <a:lnSpc>
                <a:spcPct val="90000"/>
              </a:lnSpc>
              <a:spcBef>
                <a:spcPct val="20000"/>
              </a:spcBef>
              <a:buFont typeface="Wingdings" panose="05000000000000000000" pitchFamily="2" charset="2"/>
              <a:buChar char="ü"/>
              <a:defRPr/>
            </a:pPr>
            <a:endParaRPr lang="it-IT" sz="1200" b="1" kern="0" dirty="0">
              <a:solidFill>
                <a:schemeClr val="tx2"/>
              </a:solidFill>
              <a:latin typeface="Century Gothic" panose="020B0502020202020204" pitchFamily="34" charset="0"/>
            </a:endParaRPr>
          </a:p>
          <a:p>
            <a:pPr marL="342900" indent="-342900" algn="just" defTabSz="914400">
              <a:lnSpc>
                <a:spcPct val="90000"/>
              </a:lnSpc>
              <a:spcBef>
                <a:spcPct val="20000"/>
              </a:spcBef>
              <a:buFont typeface="Wingdings" panose="05000000000000000000" pitchFamily="2" charset="2"/>
              <a:buChar char="ü"/>
              <a:defRPr/>
            </a:pPr>
            <a:endParaRPr lang="it-IT" sz="1200" b="1" kern="0" dirty="0">
              <a:solidFill>
                <a:schemeClr val="tx2"/>
              </a:solidFill>
              <a:latin typeface="Century Gothic" panose="020B0502020202020204" pitchFamily="34" charset="0"/>
            </a:endParaRPr>
          </a:p>
          <a:p>
            <a:pPr marL="34290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#H11: «Ultimamente, anche per le esigenze che hanno espresso gli studenti, si cerca di utilizzare di più i PowerPoint e di utilizzare di meno la lavagna»</a:t>
            </a:r>
          </a:p>
          <a:p>
            <a:pPr marL="34290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#I12: «C'è un uso molto ampio del PowerPoint nelle lezioni frontali. Tutte le volte che posso però non uso le slide. Penso sia uno strumento molto utile per chi parla e molto scomodo per chi ascolta in quanto nello stesso tempo uno riesce a dire più cose, troppe invece per chi ascolta per un tempo di apprendimento diverso»</a:t>
            </a:r>
          </a:p>
          <a:p>
            <a:pPr marL="34290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#I13: «Tantissimo lavoro di gruppo e partecipazione in classe, un po' di lezioni frontali e poche esercitazioni perché il lavoro di gruppo va a sostituirle. Ed è un lavoro di gruppo che va su tutto il corso.»</a:t>
            </a:r>
          </a:p>
          <a:p>
            <a:pPr marL="171450" indent="-171450" algn="just" defTabSz="914400">
              <a:lnSpc>
                <a:spcPct val="90000"/>
              </a:lnSpc>
              <a:spcBef>
                <a:spcPts val="400"/>
              </a:spcBef>
              <a:buFont typeface="Wingdings" panose="05000000000000000000" pitchFamily="2" charset="2"/>
              <a:buChar char="q"/>
              <a:defRPr/>
            </a:pPr>
            <a:endParaRPr lang="it-IT" sz="1200" dirty="0">
              <a:solidFill>
                <a:srgbClr val="000000"/>
              </a:solidFill>
              <a:latin typeface="Century Gothic" panose="020B0502020202020204" pitchFamily="34" charset="0"/>
              <a:ea typeface="Lucida Grande"/>
              <a:cs typeface="Lucida Grande"/>
            </a:endParaRPr>
          </a:p>
        </p:txBody>
      </p:sp>
      <p:sp>
        <p:nvSpPr>
          <p:cNvPr id="18" name="Segnaposto contenuto 2"/>
          <p:cNvSpPr txBox="1">
            <a:spLocks/>
          </p:cNvSpPr>
          <p:nvPr/>
        </p:nvSpPr>
        <p:spPr>
          <a:xfrm>
            <a:off x="1593852" y="1230267"/>
            <a:ext cx="3941803" cy="54860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79488" algn="l">
              <a:spcBef>
                <a:spcPts val="0"/>
              </a:spcBef>
              <a:defRPr/>
            </a:pPr>
            <a:endParaRPr lang="it-IT" sz="1400" b="1" dirty="0">
              <a:solidFill>
                <a:schemeClr val="tx2"/>
              </a:solidFill>
              <a:latin typeface="Century Gothic" panose="020B0502020202020204" pitchFamily="34" charset="0"/>
            </a:endParaRPr>
          </a:p>
          <a:p>
            <a:pPr marL="979488" algn="l">
              <a:spcBef>
                <a:spcPts val="0"/>
              </a:spcBef>
              <a:defRPr/>
            </a:pPr>
            <a:r>
              <a:rPr lang="it-IT" sz="1400" b="1" dirty="0">
                <a:solidFill>
                  <a:schemeClr val="tx2"/>
                </a:solidFill>
                <a:latin typeface="Century Gothic" panose="020B0502020202020204" pitchFamily="34" charset="0"/>
              </a:rPr>
              <a:t>Modalità più diffuse: Lezioni Frontali, Esercitazioni, Lavori di gruppo</a:t>
            </a:r>
          </a:p>
          <a:p>
            <a:pPr lvl="0" algn="l">
              <a:defRPr/>
            </a:pPr>
            <a:endParaRPr lang="it-IT" sz="1300" dirty="0">
              <a:latin typeface="Century Gothic" panose="020B0502020202020204" pitchFamily="34" charset="0"/>
            </a:endParaRPr>
          </a:p>
          <a:p>
            <a:pPr algn="just">
              <a:defRPr/>
            </a:pPr>
            <a:r>
              <a:rPr lang="it-IT" sz="1400" dirty="0">
                <a:solidFill>
                  <a:schemeClr val="tx1">
                    <a:lumMod val="75000"/>
                    <a:lumOff val="25000"/>
                  </a:schemeClr>
                </a:solidFill>
                <a:latin typeface="Century Gothic" panose="020B0502020202020204" pitchFamily="34" charset="0"/>
              </a:rPr>
              <a:t>Quasi la totalità dei docenti utilizza un </a:t>
            </a:r>
            <a:r>
              <a:rPr lang="it-IT" sz="1400" b="1" dirty="0">
                <a:solidFill>
                  <a:schemeClr val="tx1">
                    <a:lumMod val="75000"/>
                    <a:lumOff val="25000"/>
                  </a:schemeClr>
                </a:solidFill>
                <a:latin typeface="Century Gothic" panose="020B0502020202020204" pitchFamily="34" charset="0"/>
              </a:rPr>
              <a:t>ampio mix didattico</a:t>
            </a:r>
            <a:r>
              <a:rPr lang="it-IT" sz="1400" dirty="0">
                <a:solidFill>
                  <a:schemeClr val="tx1">
                    <a:lumMod val="75000"/>
                    <a:lumOff val="25000"/>
                  </a:schemeClr>
                </a:solidFill>
                <a:latin typeface="Century Gothic" panose="020B0502020202020204" pitchFamily="34" charset="0"/>
              </a:rPr>
              <a:t>. Solitamente le lezioni frontali servono ad introdurre argomenti che spesso vengono approfonditi attraverso lo svolgimento di esercitazioni pratiche in aula o sul campo, individualmente o, più spesso, in gruppo. </a:t>
            </a:r>
          </a:p>
          <a:p>
            <a:pPr algn="just">
              <a:defRPr/>
            </a:pPr>
            <a:r>
              <a:rPr lang="it-IT" sz="1400" dirty="0">
                <a:solidFill>
                  <a:schemeClr val="tx1">
                    <a:lumMod val="75000"/>
                    <a:lumOff val="25000"/>
                  </a:schemeClr>
                </a:solidFill>
                <a:latin typeface="Century Gothic" panose="020B0502020202020204" pitchFamily="34" charset="0"/>
              </a:rPr>
              <a:t>Le lezioni frontali sono per la quasi totalità dei casi accompagnate dall’utilizzo di slide.</a:t>
            </a:r>
          </a:p>
          <a:p>
            <a:pPr algn="just">
              <a:defRPr/>
            </a:pPr>
            <a:r>
              <a:rPr lang="it-IT" sz="1400" dirty="0">
                <a:solidFill>
                  <a:schemeClr val="tx1">
                    <a:lumMod val="75000"/>
                    <a:lumOff val="25000"/>
                  </a:schemeClr>
                </a:solidFill>
                <a:latin typeface="Century Gothic" panose="020B0502020202020204" pitchFamily="34" charset="0"/>
              </a:rPr>
              <a:t>Le </a:t>
            </a:r>
            <a:r>
              <a:rPr lang="it-IT" sz="1400" b="1" dirty="0">
                <a:solidFill>
                  <a:schemeClr val="tx1">
                    <a:lumMod val="75000"/>
                    <a:lumOff val="25000"/>
                  </a:schemeClr>
                </a:solidFill>
                <a:latin typeface="Century Gothic" panose="020B0502020202020204" pitchFamily="34" charset="0"/>
              </a:rPr>
              <a:t>esercitazioni prevedono talvolta l’utilizzo di software</a:t>
            </a:r>
            <a:r>
              <a:rPr lang="it-IT" sz="1400" dirty="0">
                <a:solidFill>
                  <a:schemeClr val="tx1">
                    <a:lumMod val="75000"/>
                    <a:lumOff val="25000"/>
                  </a:schemeClr>
                </a:solidFill>
                <a:latin typeface="Century Gothic" panose="020B0502020202020204" pitchFamily="34" charset="0"/>
              </a:rPr>
              <a:t>. In alcuni casi, le esercitazioni prevedono lo svolgimento in gruppo di attività didattiche svolte dagli studenti al di fuori delle ore di lezione. I lavori sono poi oggetto di revisione durante le ore di didattica e sono spesso oggetto di valutazione.</a:t>
            </a:r>
          </a:p>
          <a:p>
            <a:pPr marL="0" marR="0" lvl="0" indent="0" algn="just" defTabSz="914400" rtl="0" eaLnBrk="1" fontAlgn="auto" latinLnBrk="0" hangingPunct="1">
              <a:lnSpc>
                <a:spcPct val="110000"/>
              </a:lnSpc>
              <a:spcBef>
                <a:spcPts val="400"/>
              </a:spcBef>
              <a:spcAft>
                <a:spcPts val="0"/>
              </a:spcAft>
              <a:buClrTx/>
              <a:buSzTx/>
              <a:buFont typeface="Arial" panose="020B0604020202020204" pitchFamily="34" charset="0"/>
              <a:buNone/>
              <a:tabLst/>
              <a:defRPr/>
            </a:pPr>
            <a:endParaRPr kumimoji="0" lang="it-IT" sz="1300" b="0" i="0" u="none" strike="noStrike" kern="1200" cap="none" spc="0" normalizeH="0" baseline="0" noProof="0" dirty="0">
              <a:ln>
                <a:noFill/>
              </a:ln>
              <a:solidFill>
                <a:schemeClr val="tx1"/>
              </a:solidFill>
              <a:effectLst/>
              <a:uLnTx/>
              <a:uFillTx/>
              <a:latin typeface="Century Gothic" panose="020B0502020202020204" pitchFamily="34" charset="0"/>
            </a:endParaRPr>
          </a:p>
        </p:txBody>
      </p:sp>
      <p:pic>
        <p:nvPicPr>
          <p:cNvPr id="13" name="Immagine 12"/>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7353" b="95098" l="0" r="100000">
                        <a14:foregroundMark x1="56863" y1="56373" x2="56863" y2="56373"/>
                      </a14:backgroundRemoval>
                    </a14:imgEffect>
                  </a14:imgLayer>
                </a14:imgProps>
              </a:ext>
            </a:extLst>
          </a:blip>
          <a:stretch>
            <a:fillRect/>
          </a:stretch>
        </p:blipFill>
        <p:spPr>
          <a:xfrm>
            <a:off x="7492375" y="1253816"/>
            <a:ext cx="495300" cy="495300"/>
          </a:xfrm>
          <a:prstGeom prst="rect">
            <a:avLst/>
          </a:prstGeom>
        </p:spPr>
      </p:pic>
      <p:pic>
        <p:nvPicPr>
          <p:cNvPr id="15" name="Immagine 14"/>
          <p:cNvPicPr>
            <a:picLocks noChangeAspect="1"/>
          </p:cNvPicPr>
          <p:nvPr/>
        </p:nvPicPr>
        <p:blipFill>
          <a:blip r:embed="rId6"/>
          <a:stretch>
            <a:fillRect/>
          </a:stretch>
        </p:blipFill>
        <p:spPr>
          <a:xfrm>
            <a:off x="1661390" y="1312785"/>
            <a:ext cx="823929" cy="828000"/>
          </a:xfrm>
          <a:prstGeom prst="rect">
            <a:avLst/>
          </a:prstGeom>
        </p:spPr>
      </p:pic>
      <p:sp>
        <p:nvSpPr>
          <p:cNvPr id="20" name="Freeform 5"/>
          <p:cNvSpPr>
            <a:spLocks/>
          </p:cNvSpPr>
          <p:nvPr/>
        </p:nvSpPr>
        <p:spPr bwMode="auto">
          <a:xfrm>
            <a:off x="629266" y="6605515"/>
            <a:ext cx="92828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27</a:t>
            </a:fld>
            <a:endParaRPr lang="it-IT" dirty="0">
              <a:latin typeface="Calibri Light" pitchFamily="34" charset="0"/>
            </a:endParaRPr>
          </a:p>
        </p:txBody>
      </p:sp>
      <p:sp>
        <p:nvSpPr>
          <p:cNvPr id="22"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METODI DIDATTICI</a:t>
            </a:r>
          </a:p>
        </p:txBody>
      </p:sp>
      <p:grpSp>
        <p:nvGrpSpPr>
          <p:cNvPr id="23" name="Gruppo 22"/>
          <p:cNvGrpSpPr>
            <a:grpSpLocks noChangeAspect="1"/>
          </p:cNvGrpSpPr>
          <p:nvPr/>
        </p:nvGrpSpPr>
        <p:grpSpPr>
          <a:xfrm>
            <a:off x="219890" y="5274440"/>
            <a:ext cx="1279397" cy="2170800"/>
            <a:chOff x="5926347" y="1605112"/>
            <a:chExt cx="1332327" cy="2260605"/>
          </a:xfrm>
          <a:solidFill>
            <a:srgbClr val="00FFCC">
              <a:alpha val="80000"/>
            </a:srgbClr>
          </a:solidFill>
          <a:scene3d>
            <a:camera prst="isometricTopUp"/>
            <a:lightRig rig="threePt" dir="t"/>
          </a:scene3d>
        </p:grpSpPr>
        <p:sp>
          <p:nvSpPr>
            <p:cNvPr id="24" name="Freeform 25"/>
            <p:cNvSpPr>
              <a:spLocks noChangeAspect="1"/>
            </p:cNvSpPr>
            <p:nvPr/>
          </p:nvSpPr>
          <p:spPr bwMode="auto">
            <a:xfrm>
              <a:off x="5926347" y="1605112"/>
              <a:ext cx="1332327" cy="2260605"/>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grpFill/>
            <a:ln w="9525" cap="flat" cmpd="sng" algn="ctr">
              <a:noFill/>
              <a:prstDash val="solid"/>
            </a:ln>
            <a:effectLst>
              <a:outerShdw blurRad="25400" dist="38100" dir="2400000" algn="ctr" rotWithShape="0">
                <a:prstClr val="black">
                  <a:alpha val="10000"/>
                </a:prstClr>
              </a:outerShdw>
            </a:effectLst>
          </p:spPr>
          <p:txBody>
            <a:bodyPr anchor="ctr"/>
            <a:lstStyle/>
            <a:p>
              <a:pPr algn="ctr">
                <a:defRPr/>
              </a:pPr>
              <a:endParaRPr lang="da-DK" kern="0">
                <a:solidFill>
                  <a:sysClr val="window" lastClr="FFFFFF"/>
                </a:solidFill>
                <a:latin typeface="Calibri"/>
              </a:endParaRPr>
            </a:p>
          </p:txBody>
        </p:sp>
        <p:sp>
          <p:nvSpPr>
            <p:cNvPr id="25" name="Freeform 149"/>
            <p:cNvSpPr>
              <a:spLocks noChangeAspect="1" noEditPoints="1"/>
            </p:cNvSpPr>
            <p:nvPr/>
          </p:nvSpPr>
          <p:spPr bwMode="auto">
            <a:xfrm>
              <a:off x="6352659" y="2163375"/>
              <a:ext cx="502736" cy="416154"/>
            </a:xfrm>
            <a:custGeom>
              <a:avLst/>
              <a:gdLst>
                <a:gd name="T0" fmla="*/ 870 w 900"/>
                <a:gd name="T1" fmla="*/ 73 h 748"/>
                <a:gd name="T2" fmla="*/ 451 w 900"/>
                <a:gd name="T3" fmla="*/ 583 h 748"/>
                <a:gd name="T4" fmla="*/ 446 w 900"/>
                <a:gd name="T5" fmla="*/ 622 h 748"/>
                <a:gd name="T6" fmla="*/ 433 w 900"/>
                <a:gd name="T7" fmla="*/ 654 h 748"/>
                <a:gd name="T8" fmla="*/ 412 w 900"/>
                <a:gd name="T9" fmla="*/ 678 h 748"/>
                <a:gd name="T10" fmla="*/ 384 w 900"/>
                <a:gd name="T11" fmla="*/ 695 h 748"/>
                <a:gd name="T12" fmla="*/ 350 w 900"/>
                <a:gd name="T13" fmla="*/ 703 h 748"/>
                <a:gd name="T14" fmla="*/ 314 w 900"/>
                <a:gd name="T15" fmla="*/ 702 h 748"/>
                <a:gd name="T16" fmla="*/ 279 w 900"/>
                <a:gd name="T17" fmla="*/ 692 h 748"/>
                <a:gd name="T18" fmla="*/ 249 w 900"/>
                <a:gd name="T19" fmla="*/ 674 h 748"/>
                <a:gd name="T20" fmla="*/ 227 w 900"/>
                <a:gd name="T21" fmla="*/ 647 h 748"/>
                <a:gd name="T22" fmla="*/ 213 w 900"/>
                <a:gd name="T23" fmla="*/ 612 h 748"/>
                <a:gd name="T24" fmla="*/ 210 w 900"/>
                <a:gd name="T25" fmla="*/ 505 h 748"/>
                <a:gd name="T26" fmla="*/ 885 w 900"/>
                <a:gd name="T27" fmla="*/ 0 h 748"/>
                <a:gd name="T28" fmla="*/ 876 w 900"/>
                <a:gd name="T29" fmla="*/ 2 h 748"/>
                <a:gd name="T30" fmla="*/ 871 w 900"/>
                <a:gd name="T31" fmla="*/ 9 h 748"/>
                <a:gd name="T32" fmla="*/ 870 w 900"/>
                <a:gd name="T33" fmla="*/ 42 h 748"/>
                <a:gd name="T34" fmla="*/ 30 w 900"/>
                <a:gd name="T35" fmla="*/ 276 h 748"/>
                <a:gd name="T36" fmla="*/ 26 w 900"/>
                <a:gd name="T37" fmla="*/ 269 h 748"/>
                <a:gd name="T38" fmla="*/ 18 w 900"/>
                <a:gd name="T39" fmla="*/ 264 h 748"/>
                <a:gd name="T40" fmla="*/ 10 w 900"/>
                <a:gd name="T41" fmla="*/ 265 h 748"/>
                <a:gd name="T42" fmla="*/ 3 w 900"/>
                <a:gd name="T43" fmla="*/ 271 h 748"/>
                <a:gd name="T44" fmla="*/ 0 w 900"/>
                <a:gd name="T45" fmla="*/ 279 h 748"/>
                <a:gd name="T46" fmla="*/ 0 w 900"/>
                <a:gd name="T47" fmla="*/ 469 h 748"/>
                <a:gd name="T48" fmla="*/ 3 w 900"/>
                <a:gd name="T49" fmla="*/ 476 h 748"/>
                <a:gd name="T50" fmla="*/ 10 w 900"/>
                <a:gd name="T51" fmla="*/ 482 h 748"/>
                <a:gd name="T52" fmla="*/ 18 w 900"/>
                <a:gd name="T53" fmla="*/ 482 h 748"/>
                <a:gd name="T54" fmla="*/ 26 w 900"/>
                <a:gd name="T55" fmla="*/ 479 h 748"/>
                <a:gd name="T56" fmla="*/ 30 w 900"/>
                <a:gd name="T57" fmla="*/ 471 h 748"/>
                <a:gd name="T58" fmla="*/ 180 w 900"/>
                <a:gd name="T59" fmla="*/ 496 h 748"/>
                <a:gd name="T60" fmla="*/ 184 w 900"/>
                <a:gd name="T61" fmla="*/ 618 h 748"/>
                <a:gd name="T62" fmla="*/ 201 w 900"/>
                <a:gd name="T63" fmla="*/ 663 h 748"/>
                <a:gd name="T64" fmla="*/ 230 w 900"/>
                <a:gd name="T65" fmla="*/ 696 h 748"/>
                <a:gd name="T66" fmla="*/ 268 w 900"/>
                <a:gd name="T67" fmla="*/ 719 h 748"/>
                <a:gd name="T68" fmla="*/ 308 w 900"/>
                <a:gd name="T69" fmla="*/ 731 h 748"/>
                <a:gd name="T70" fmla="*/ 352 w 900"/>
                <a:gd name="T71" fmla="*/ 733 h 748"/>
                <a:gd name="T72" fmla="*/ 395 w 900"/>
                <a:gd name="T73" fmla="*/ 723 h 748"/>
                <a:gd name="T74" fmla="*/ 430 w 900"/>
                <a:gd name="T75" fmla="*/ 703 h 748"/>
                <a:gd name="T76" fmla="*/ 456 w 900"/>
                <a:gd name="T77" fmla="*/ 672 h 748"/>
                <a:gd name="T78" fmla="*/ 473 w 900"/>
                <a:gd name="T79" fmla="*/ 633 h 748"/>
                <a:gd name="T80" fmla="*/ 479 w 900"/>
                <a:gd name="T81" fmla="*/ 587 h 748"/>
                <a:gd name="T82" fmla="*/ 870 w 900"/>
                <a:gd name="T83" fmla="*/ 736 h 748"/>
                <a:gd name="T84" fmla="*/ 874 w 900"/>
                <a:gd name="T85" fmla="*/ 744 h 748"/>
                <a:gd name="T86" fmla="*/ 882 w 900"/>
                <a:gd name="T87" fmla="*/ 748 h 748"/>
                <a:gd name="T88" fmla="*/ 890 w 900"/>
                <a:gd name="T89" fmla="*/ 747 h 748"/>
                <a:gd name="T90" fmla="*/ 898 w 900"/>
                <a:gd name="T91" fmla="*/ 741 h 748"/>
                <a:gd name="T92" fmla="*/ 900 w 900"/>
                <a:gd name="T93" fmla="*/ 733 h 748"/>
                <a:gd name="T94" fmla="*/ 900 w 900"/>
                <a:gd name="T95" fmla="*/ 15 h 748"/>
                <a:gd name="T96" fmla="*/ 898 w 900"/>
                <a:gd name="T97" fmla="*/ 6 h 748"/>
                <a:gd name="T98" fmla="*/ 890 w 900"/>
                <a:gd name="T99" fmla="*/ 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0" h="748">
                  <a:moveTo>
                    <a:pt x="30" y="419"/>
                  </a:moveTo>
                  <a:lnTo>
                    <a:pt x="30" y="328"/>
                  </a:lnTo>
                  <a:lnTo>
                    <a:pt x="870" y="73"/>
                  </a:lnTo>
                  <a:lnTo>
                    <a:pt x="870" y="675"/>
                  </a:lnTo>
                  <a:lnTo>
                    <a:pt x="30" y="419"/>
                  </a:lnTo>
                  <a:close/>
                  <a:moveTo>
                    <a:pt x="451" y="583"/>
                  </a:moveTo>
                  <a:lnTo>
                    <a:pt x="449" y="597"/>
                  </a:lnTo>
                  <a:lnTo>
                    <a:pt x="448" y="610"/>
                  </a:lnTo>
                  <a:lnTo>
                    <a:pt x="446" y="622"/>
                  </a:lnTo>
                  <a:lnTo>
                    <a:pt x="442" y="633"/>
                  </a:lnTo>
                  <a:lnTo>
                    <a:pt x="438" y="644"/>
                  </a:lnTo>
                  <a:lnTo>
                    <a:pt x="433" y="654"/>
                  </a:lnTo>
                  <a:lnTo>
                    <a:pt x="427" y="663"/>
                  </a:lnTo>
                  <a:lnTo>
                    <a:pt x="421" y="671"/>
                  </a:lnTo>
                  <a:lnTo>
                    <a:pt x="412" y="678"/>
                  </a:lnTo>
                  <a:lnTo>
                    <a:pt x="403" y="685"/>
                  </a:lnTo>
                  <a:lnTo>
                    <a:pt x="395" y="690"/>
                  </a:lnTo>
                  <a:lnTo>
                    <a:pt x="384" y="695"/>
                  </a:lnTo>
                  <a:lnTo>
                    <a:pt x="373" y="699"/>
                  </a:lnTo>
                  <a:lnTo>
                    <a:pt x="362" y="701"/>
                  </a:lnTo>
                  <a:lnTo>
                    <a:pt x="350" y="703"/>
                  </a:lnTo>
                  <a:lnTo>
                    <a:pt x="337" y="703"/>
                  </a:lnTo>
                  <a:lnTo>
                    <a:pt x="325" y="703"/>
                  </a:lnTo>
                  <a:lnTo>
                    <a:pt x="314" y="702"/>
                  </a:lnTo>
                  <a:lnTo>
                    <a:pt x="302" y="699"/>
                  </a:lnTo>
                  <a:lnTo>
                    <a:pt x="290" y="696"/>
                  </a:lnTo>
                  <a:lnTo>
                    <a:pt x="279" y="692"/>
                  </a:lnTo>
                  <a:lnTo>
                    <a:pt x="269" y="687"/>
                  </a:lnTo>
                  <a:lnTo>
                    <a:pt x="259" y="681"/>
                  </a:lnTo>
                  <a:lnTo>
                    <a:pt x="249" y="674"/>
                  </a:lnTo>
                  <a:lnTo>
                    <a:pt x="242" y="666"/>
                  </a:lnTo>
                  <a:lnTo>
                    <a:pt x="233" y="657"/>
                  </a:lnTo>
                  <a:lnTo>
                    <a:pt x="227" y="647"/>
                  </a:lnTo>
                  <a:lnTo>
                    <a:pt x="222" y="637"/>
                  </a:lnTo>
                  <a:lnTo>
                    <a:pt x="216" y="625"/>
                  </a:lnTo>
                  <a:lnTo>
                    <a:pt x="213" y="612"/>
                  </a:lnTo>
                  <a:lnTo>
                    <a:pt x="211" y="598"/>
                  </a:lnTo>
                  <a:lnTo>
                    <a:pt x="210" y="583"/>
                  </a:lnTo>
                  <a:lnTo>
                    <a:pt x="210" y="505"/>
                  </a:lnTo>
                  <a:lnTo>
                    <a:pt x="451" y="579"/>
                  </a:lnTo>
                  <a:lnTo>
                    <a:pt x="451" y="583"/>
                  </a:lnTo>
                  <a:close/>
                  <a:moveTo>
                    <a:pt x="885" y="0"/>
                  </a:moveTo>
                  <a:lnTo>
                    <a:pt x="882" y="0"/>
                  </a:lnTo>
                  <a:lnTo>
                    <a:pt x="878" y="1"/>
                  </a:lnTo>
                  <a:lnTo>
                    <a:pt x="876" y="2"/>
                  </a:lnTo>
                  <a:lnTo>
                    <a:pt x="874" y="4"/>
                  </a:lnTo>
                  <a:lnTo>
                    <a:pt x="872" y="6"/>
                  </a:lnTo>
                  <a:lnTo>
                    <a:pt x="871" y="9"/>
                  </a:lnTo>
                  <a:lnTo>
                    <a:pt x="870" y="12"/>
                  </a:lnTo>
                  <a:lnTo>
                    <a:pt x="870" y="15"/>
                  </a:lnTo>
                  <a:lnTo>
                    <a:pt x="870" y="42"/>
                  </a:lnTo>
                  <a:lnTo>
                    <a:pt x="30" y="296"/>
                  </a:lnTo>
                  <a:lnTo>
                    <a:pt x="30" y="279"/>
                  </a:lnTo>
                  <a:lnTo>
                    <a:pt x="30" y="276"/>
                  </a:lnTo>
                  <a:lnTo>
                    <a:pt x="29" y="274"/>
                  </a:lnTo>
                  <a:lnTo>
                    <a:pt x="28" y="271"/>
                  </a:lnTo>
                  <a:lnTo>
                    <a:pt x="26" y="269"/>
                  </a:lnTo>
                  <a:lnTo>
                    <a:pt x="24" y="266"/>
                  </a:lnTo>
                  <a:lnTo>
                    <a:pt x="22" y="265"/>
                  </a:lnTo>
                  <a:lnTo>
                    <a:pt x="18" y="264"/>
                  </a:lnTo>
                  <a:lnTo>
                    <a:pt x="15" y="264"/>
                  </a:lnTo>
                  <a:lnTo>
                    <a:pt x="13" y="264"/>
                  </a:lnTo>
                  <a:lnTo>
                    <a:pt x="10" y="265"/>
                  </a:lnTo>
                  <a:lnTo>
                    <a:pt x="8" y="266"/>
                  </a:lnTo>
                  <a:lnTo>
                    <a:pt x="4" y="269"/>
                  </a:lnTo>
                  <a:lnTo>
                    <a:pt x="3" y="271"/>
                  </a:lnTo>
                  <a:lnTo>
                    <a:pt x="1" y="274"/>
                  </a:lnTo>
                  <a:lnTo>
                    <a:pt x="1" y="276"/>
                  </a:lnTo>
                  <a:lnTo>
                    <a:pt x="0" y="279"/>
                  </a:lnTo>
                  <a:lnTo>
                    <a:pt x="0" y="317"/>
                  </a:lnTo>
                  <a:lnTo>
                    <a:pt x="0" y="430"/>
                  </a:lnTo>
                  <a:lnTo>
                    <a:pt x="0" y="469"/>
                  </a:lnTo>
                  <a:lnTo>
                    <a:pt x="1" y="471"/>
                  </a:lnTo>
                  <a:lnTo>
                    <a:pt x="1" y="474"/>
                  </a:lnTo>
                  <a:lnTo>
                    <a:pt x="3" y="476"/>
                  </a:lnTo>
                  <a:lnTo>
                    <a:pt x="4" y="479"/>
                  </a:lnTo>
                  <a:lnTo>
                    <a:pt x="8" y="480"/>
                  </a:lnTo>
                  <a:lnTo>
                    <a:pt x="10" y="482"/>
                  </a:lnTo>
                  <a:lnTo>
                    <a:pt x="13" y="482"/>
                  </a:lnTo>
                  <a:lnTo>
                    <a:pt x="15" y="484"/>
                  </a:lnTo>
                  <a:lnTo>
                    <a:pt x="18" y="482"/>
                  </a:lnTo>
                  <a:lnTo>
                    <a:pt x="22" y="482"/>
                  </a:lnTo>
                  <a:lnTo>
                    <a:pt x="24" y="480"/>
                  </a:lnTo>
                  <a:lnTo>
                    <a:pt x="26" y="479"/>
                  </a:lnTo>
                  <a:lnTo>
                    <a:pt x="28" y="476"/>
                  </a:lnTo>
                  <a:lnTo>
                    <a:pt x="29" y="474"/>
                  </a:lnTo>
                  <a:lnTo>
                    <a:pt x="30" y="471"/>
                  </a:lnTo>
                  <a:lnTo>
                    <a:pt x="30" y="469"/>
                  </a:lnTo>
                  <a:lnTo>
                    <a:pt x="30" y="450"/>
                  </a:lnTo>
                  <a:lnTo>
                    <a:pt x="180" y="496"/>
                  </a:lnTo>
                  <a:lnTo>
                    <a:pt x="180" y="583"/>
                  </a:lnTo>
                  <a:lnTo>
                    <a:pt x="181" y="601"/>
                  </a:lnTo>
                  <a:lnTo>
                    <a:pt x="184" y="618"/>
                  </a:lnTo>
                  <a:lnTo>
                    <a:pt x="188" y="635"/>
                  </a:lnTo>
                  <a:lnTo>
                    <a:pt x="194" y="649"/>
                  </a:lnTo>
                  <a:lnTo>
                    <a:pt x="201" y="663"/>
                  </a:lnTo>
                  <a:lnTo>
                    <a:pt x="210" y="676"/>
                  </a:lnTo>
                  <a:lnTo>
                    <a:pt x="219" y="687"/>
                  </a:lnTo>
                  <a:lnTo>
                    <a:pt x="230" y="696"/>
                  </a:lnTo>
                  <a:lnTo>
                    <a:pt x="242" y="705"/>
                  </a:lnTo>
                  <a:lnTo>
                    <a:pt x="254" y="712"/>
                  </a:lnTo>
                  <a:lnTo>
                    <a:pt x="268" y="719"/>
                  </a:lnTo>
                  <a:lnTo>
                    <a:pt x="280" y="724"/>
                  </a:lnTo>
                  <a:lnTo>
                    <a:pt x="294" y="727"/>
                  </a:lnTo>
                  <a:lnTo>
                    <a:pt x="308" y="731"/>
                  </a:lnTo>
                  <a:lnTo>
                    <a:pt x="322" y="733"/>
                  </a:lnTo>
                  <a:lnTo>
                    <a:pt x="337" y="733"/>
                  </a:lnTo>
                  <a:lnTo>
                    <a:pt x="352" y="733"/>
                  </a:lnTo>
                  <a:lnTo>
                    <a:pt x="367" y="731"/>
                  </a:lnTo>
                  <a:lnTo>
                    <a:pt x="382" y="727"/>
                  </a:lnTo>
                  <a:lnTo>
                    <a:pt x="395" y="723"/>
                  </a:lnTo>
                  <a:lnTo>
                    <a:pt x="408" y="717"/>
                  </a:lnTo>
                  <a:lnTo>
                    <a:pt x="419" y="710"/>
                  </a:lnTo>
                  <a:lnTo>
                    <a:pt x="430" y="703"/>
                  </a:lnTo>
                  <a:lnTo>
                    <a:pt x="440" y="693"/>
                  </a:lnTo>
                  <a:lnTo>
                    <a:pt x="448" y="684"/>
                  </a:lnTo>
                  <a:lnTo>
                    <a:pt x="456" y="672"/>
                  </a:lnTo>
                  <a:lnTo>
                    <a:pt x="463" y="660"/>
                  </a:lnTo>
                  <a:lnTo>
                    <a:pt x="469" y="647"/>
                  </a:lnTo>
                  <a:lnTo>
                    <a:pt x="473" y="633"/>
                  </a:lnTo>
                  <a:lnTo>
                    <a:pt x="477" y="619"/>
                  </a:lnTo>
                  <a:lnTo>
                    <a:pt x="479" y="603"/>
                  </a:lnTo>
                  <a:lnTo>
                    <a:pt x="479" y="587"/>
                  </a:lnTo>
                  <a:lnTo>
                    <a:pt x="870" y="706"/>
                  </a:lnTo>
                  <a:lnTo>
                    <a:pt x="870" y="733"/>
                  </a:lnTo>
                  <a:lnTo>
                    <a:pt x="870" y="736"/>
                  </a:lnTo>
                  <a:lnTo>
                    <a:pt x="871" y="738"/>
                  </a:lnTo>
                  <a:lnTo>
                    <a:pt x="872" y="741"/>
                  </a:lnTo>
                  <a:lnTo>
                    <a:pt x="874" y="744"/>
                  </a:lnTo>
                  <a:lnTo>
                    <a:pt x="876" y="746"/>
                  </a:lnTo>
                  <a:lnTo>
                    <a:pt x="878" y="747"/>
                  </a:lnTo>
                  <a:lnTo>
                    <a:pt x="882" y="748"/>
                  </a:lnTo>
                  <a:lnTo>
                    <a:pt x="885" y="748"/>
                  </a:lnTo>
                  <a:lnTo>
                    <a:pt x="888" y="748"/>
                  </a:lnTo>
                  <a:lnTo>
                    <a:pt x="890" y="747"/>
                  </a:lnTo>
                  <a:lnTo>
                    <a:pt x="893" y="746"/>
                  </a:lnTo>
                  <a:lnTo>
                    <a:pt x="895" y="744"/>
                  </a:lnTo>
                  <a:lnTo>
                    <a:pt x="898" y="741"/>
                  </a:lnTo>
                  <a:lnTo>
                    <a:pt x="899" y="738"/>
                  </a:lnTo>
                  <a:lnTo>
                    <a:pt x="900" y="736"/>
                  </a:lnTo>
                  <a:lnTo>
                    <a:pt x="900" y="733"/>
                  </a:lnTo>
                  <a:lnTo>
                    <a:pt x="900" y="695"/>
                  </a:lnTo>
                  <a:lnTo>
                    <a:pt x="900" y="52"/>
                  </a:lnTo>
                  <a:lnTo>
                    <a:pt x="900" y="15"/>
                  </a:lnTo>
                  <a:lnTo>
                    <a:pt x="900" y="12"/>
                  </a:lnTo>
                  <a:lnTo>
                    <a:pt x="899" y="9"/>
                  </a:lnTo>
                  <a:lnTo>
                    <a:pt x="898" y="6"/>
                  </a:lnTo>
                  <a:lnTo>
                    <a:pt x="895" y="4"/>
                  </a:lnTo>
                  <a:lnTo>
                    <a:pt x="893" y="2"/>
                  </a:lnTo>
                  <a:lnTo>
                    <a:pt x="890" y="1"/>
                  </a:lnTo>
                  <a:lnTo>
                    <a:pt x="888" y="0"/>
                  </a:lnTo>
                  <a:lnTo>
                    <a:pt x="885" y="0"/>
                  </a:lnTo>
                  <a:close/>
                </a:path>
              </a:pathLst>
            </a:custGeom>
            <a:grp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17" name="CasellaDiTesto 16"/>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1984881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542671" y="1053573"/>
            <a:ext cx="4347901" cy="5742803"/>
          </a:xfrm>
          <a:prstGeom prst="rect">
            <a:avLst/>
          </a:prstGeom>
          <a:solidFill>
            <a:srgbClr val="EEE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METODI DIDATTICI</a:t>
            </a:r>
          </a:p>
          <a:p>
            <a:pPr marL="719138" algn="r" defTabSz="-895350"/>
            <a:r>
              <a:rPr lang="en-US" sz="2400" b="1" dirty="0">
                <a:solidFill>
                  <a:schemeClr val="bg1"/>
                </a:solidFill>
              </a:rPr>
              <a:t>MANAGEMENT</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ttangolo 2"/>
          <p:cNvSpPr/>
          <p:nvPr/>
        </p:nvSpPr>
        <p:spPr>
          <a:xfrm>
            <a:off x="5521095" y="2272146"/>
            <a:ext cx="4327741" cy="3730252"/>
          </a:xfrm>
          <a:prstGeom prst="rect">
            <a:avLst/>
          </a:prstGeom>
        </p:spPr>
        <p:txBody>
          <a:bodyPr wrap="square">
            <a:spAutoFit/>
          </a:bodyPr>
          <a:lstStyle/>
          <a:p>
            <a:pPr marL="34290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#M02: «ogni studente nella sua classe è inserito in un team internazionale per la realizzazione di business plan con studenti lontani. Si calano in un contesto internazionale...(imprese reali) il team non è tanto una soluzione professionale, ma un mezzo per affrontare il tema della collaborazione a distanza»;</a:t>
            </a:r>
          </a:p>
          <a:p>
            <a:pPr marL="34290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#M09: «La maggior parte del tempo in aula è dedicata ad esercitazioni empiriche, casi aperti ecc. Mi sembra sia un passaggio necessario per far comprendere la materia.»</a:t>
            </a:r>
          </a:p>
          <a:p>
            <a:pPr marL="34290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#M07: «Il metodo didattico adottato prevede, oltre alle lezioni tradizionali, la discussione in aula di casi e la presentazione di esperienze di marketing da parte di testimoni aziendali selezionati in base all'esperienza e le competenze acquisite nella loro professione.»</a:t>
            </a:r>
          </a:p>
          <a:p>
            <a:pPr marL="34290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#M10: «Uso tanto i social, c'è un gruppo chiuso su </a:t>
            </a:r>
            <a:r>
              <a:rPr lang="it-IT" sz="1200" b="1" kern="0" dirty="0" err="1">
                <a:solidFill>
                  <a:schemeClr val="tx2"/>
                </a:solidFill>
                <a:latin typeface="Century Gothic" panose="020B0502020202020204" pitchFamily="34" charset="0"/>
              </a:rPr>
              <a:t>facebook</a:t>
            </a:r>
            <a:r>
              <a:rPr lang="it-IT" sz="1200" b="1" kern="0" dirty="0">
                <a:solidFill>
                  <a:schemeClr val="tx2"/>
                </a:solidFill>
                <a:latin typeface="Century Gothic" panose="020B0502020202020204" pitchFamily="34" charset="0"/>
              </a:rPr>
              <a:t>, sul quale giornalmente posto 3 o 4 articoli di attualità e chiedo un loro parere.»</a:t>
            </a:r>
          </a:p>
          <a:p>
            <a:pPr marL="342900" indent="-342900" algn="just" defTabSz="914400">
              <a:lnSpc>
                <a:spcPct val="90000"/>
              </a:lnSpc>
              <a:spcBef>
                <a:spcPct val="20000"/>
              </a:spcBef>
              <a:buFont typeface="Wingdings" panose="05000000000000000000" pitchFamily="2" charset="2"/>
              <a:buChar char="ü"/>
              <a:defRPr/>
            </a:pPr>
            <a:endParaRPr lang="it-IT" sz="1200" b="1" kern="0" dirty="0">
              <a:solidFill>
                <a:schemeClr val="tx2"/>
              </a:solidFill>
              <a:latin typeface="Century Gothic" panose="020B0502020202020204" pitchFamily="34" charset="0"/>
            </a:endParaRPr>
          </a:p>
        </p:txBody>
      </p:sp>
      <p:sp>
        <p:nvSpPr>
          <p:cNvPr id="18" name="Segnaposto contenuto 2"/>
          <p:cNvSpPr txBox="1">
            <a:spLocks/>
          </p:cNvSpPr>
          <p:nvPr/>
        </p:nvSpPr>
        <p:spPr>
          <a:xfrm>
            <a:off x="1587841" y="1230267"/>
            <a:ext cx="3954830" cy="54860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74738" algn="l">
              <a:spcBef>
                <a:spcPts val="0"/>
              </a:spcBef>
              <a:defRPr/>
            </a:pPr>
            <a:endParaRPr lang="it-IT" sz="1400" b="1" dirty="0">
              <a:solidFill>
                <a:schemeClr val="tx2"/>
              </a:solidFill>
              <a:latin typeface="Century Gothic" panose="020B0502020202020204" pitchFamily="34" charset="0"/>
            </a:endParaRPr>
          </a:p>
          <a:p>
            <a:pPr marL="1074738" algn="l">
              <a:spcBef>
                <a:spcPts val="0"/>
              </a:spcBef>
              <a:defRPr/>
            </a:pPr>
            <a:r>
              <a:rPr lang="it-IT" sz="1400" b="1" dirty="0">
                <a:solidFill>
                  <a:schemeClr val="tx2"/>
                </a:solidFill>
                <a:latin typeface="Century Gothic" panose="020B0502020202020204" pitchFamily="34" charset="0"/>
              </a:rPr>
              <a:t>Modalità più diffuse: Lezioni frontali, casi di studio, esercitazioni, simulazioni, competizioni esterne </a:t>
            </a:r>
          </a:p>
          <a:p>
            <a:pPr lvl="0" algn="just">
              <a:defRPr/>
            </a:pPr>
            <a:endParaRPr lang="it-IT" sz="1300" dirty="0">
              <a:solidFill>
                <a:prstClr val="black"/>
              </a:solidFill>
              <a:latin typeface="Century Gothic" panose="020B0502020202020204" pitchFamily="34" charset="0"/>
            </a:endParaRPr>
          </a:p>
          <a:p>
            <a:pPr lvl="0" algn="just">
              <a:defRPr/>
            </a:pPr>
            <a:r>
              <a:rPr lang="it-IT" sz="1400" dirty="0">
                <a:solidFill>
                  <a:schemeClr val="tx1">
                    <a:lumMod val="75000"/>
                    <a:lumOff val="25000"/>
                  </a:schemeClr>
                </a:solidFill>
                <a:latin typeface="Century Gothic" panose="020B0502020202020204" pitchFamily="34" charset="0"/>
              </a:rPr>
              <a:t>Le </a:t>
            </a:r>
            <a:r>
              <a:rPr lang="it-IT" sz="1400" b="1" dirty="0">
                <a:solidFill>
                  <a:schemeClr val="tx1">
                    <a:lumMod val="75000"/>
                    <a:lumOff val="25000"/>
                  </a:schemeClr>
                </a:solidFill>
                <a:latin typeface="Century Gothic" panose="020B0502020202020204" pitchFamily="34" charset="0"/>
              </a:rPr>
              <a:t>modalità didattiche utilizzate sono molto varie </a:t>
            </a:r>
            <a:r>
              <a:rPr lang="it-IT" sz="1400" dirty="0">
                <a:solidFill>
                  <a:schemeClr val="tx1">
                    <a:lumMod val="75000"/>
                    <a:lumOff val="25000"/>
                  </a:schemeClr>
                </a:solidFill>
                <a:latin typeface="Century Gothic" panose="020B0502020202020204" pitchFamily="34" charset="0"/>
              </a:rPr>
              <a:t>soprattutto nelle discipline di tipo «aziendale». Queste prevedono, oltre alle lezioni frontali, l’utilizzo di casi di studio, lo svolgimento di lavori di gruppo, lo sviluppo di business plan. Alcuni docenti, grazie anche ai contatti derivanti dall’attività professionale, spesso prevedono di invitare a tenere testimonianza esponenti delle varie funzioni aziendali.</a:t>
            </a:r>
          </a:p>
          <a:p>
            <a:pPr lvl="0" algn="just">
              <a:defRPr/>
            </a:pPr>
            <a:r>
              <a:rPr lang="it-IT" sz="1400" dirty="0">
                <a:solidFill>
                  <a:schemeClr val="tx1">
                    <a:lumMod val="75000"/>
                    <a:lumOff val="25000"/>
                  </a:schemeClr>
                </a:solidFill>
                <a:latin typeface="Century Gothic" panose="020B0502020202020204" pitchFamily="34" charset="0"/>
              </a:rPr>
              <a:t>In alcuni casi il docente utilizza i </a:t>
            </a:r>
            <a:r>
              <a:rPr lang="it-IT" sz="1400" b="1" dirty="0">
                <a:solidFill>
                  <a:schemeClr val="tx1">
                    <a:lumMod val="75000"/>
                    <a:lumOff val="25000"/>
                  </a:schemeClr>
                </a:solidFill>
                <a:latin typeface="Century Gothic" panose="020B0502020202020204" pitchFamily="34" charset="0"/>
              </a:rPr>
              <a:t>social network</a:t>
            </a:r>
            <a:r>
              <a:rPr lang="it-IT" sz="1400" dirty="0">
                <a:solidFill>
                  <a:schemeClr val="tx1">
                    <a:lumMod val="75000"/>
                    <a:lumOff val="25000"/>
                  </a:schemeClr>
                </a:solidFill>
                <a:latin typeface="Century Gothic" panose="020B0502020202020204" pitchFamily="34" charset="0"/>
              </a:rPr>
              <a:t> sia per attivare discussioni su temi di attualità. È in atto una discussione maggiore verso temi quali l’e-learning, visto come possibilità di trasmettere alcuni contenuti di base utili poi a sviluppare la lezione in aula in modo più interattivo e utile grazie alla comprensione delle tematiche principali.</a:t>
            </a:r>
          </a:p>
          <a:p>
            <a:pPr marL="0" marR="0" lvl="0" indent="0" algn="just" defTabSz="914400" rtl="0" eaLnBrk="1" fontAlgn="auto" latinLnBrk="0" hangingPunct="1">
              <a:lnSpc>
                <a:spcPct val="110000"/>
              </a:lnSpc>
              <a:spcBef>
                <a:spcPts val="400"/>
              </a:spcBef>
              <a:spcAft>
                <a:spcPts val="0"/>
              </a:spcAft>
              <a:buClrTx/>
              <a:buSzTx/>
              <a:buFont typeface="Arial" panose="020B0604020202020204" pitchFamily="34" charset="0"/>
              <a:buNone/>
              <a:tabLst/>
              <a:defRPr/>
            </a:pPr>
            <a:endParaRPr kumimoji="0" lang="it-IT" sz="1300" b="0" i="0" u="none" strike="noStrike" kern="1200" cap="none" spc="0" normalizeH="0" baseline="0" noProof="0" dirty="0">
              <a:ln>
                <a:noFill/>
              </a:ln>
              <a:solidFill>
                <a:schemeClr val="tx1"/>
              </a:solidFill>
              <a:effectLst/>
              <a:uLnTx/>
              <a:uFillTx/>
              <a:latin typeface="Century Gothic" panose="020B0502020202020204" pitchFamily="34" charset="0"/>
            </a:endParaRPr>
          </a:p>
        </p:txBody>
      </p:sp>
      <p:pic>
        <p:nvPicPr>
          <p:cNvPr id="13" name="Immagine 12"/>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7353" b="95098" l="0" r="100000">
                        <a14:foregroundMark x1="56863" y1="56373" x2="56863" y2="56373"/>
                      </a14:backgroundRemoval>
                    </a14:imgEffect>
                  </a14:imgLayer>
                </a14:imgProps>
              </a:ext>
            </a:extLst>
          </a:blip>
          <a:stretch>
            <a:fillRect/>
          </a:stretch>
        </p:blipFill>
        <p:spPr>
          <a:xfrm>
            <a:off x="7530441" y="1348972"/>
            <a:ext cx="495300" cy="495300"/>
          </a:xfrm>
          <a:prstGeom prst="rect">
            <a:avLst/>
          </a:prstGeom>
        </p:spPr>
      </p:pic>
      <p:pic>
        <p:nvPicPr>
          <p:cNvPr id="15" name="Immagine 14"/>
          <p:cNvPicPr>
            <a:picLocks noChangeAspect="1"/>
          </p:cNvPicPr>
          <p:nvPr/>
        </p:nvPicPr>
        <p:blipFill>
          <a:blip r:embed="rId6"/>
          <a:stretch>
            <a:fillRect/>
          </a:stretch>
        </p:blipFill>
        <p:spPr>
          <a:xfrm>
            <a:off x="1652635" y="1320887"/>
            <a:ext cx="828000" cy="828000"/>
          </a:xfrm>
          <a:prstGeom prst="rect">
            <a:avLst/>
          </a:prstGeom>
        </p:spPr>
      </p:pic>
      <p:sp>
        <p:nvSpPr>
          <p:cNvPr id="16" name="Freeform 5"/>
          <p:cNvSpPr>
            <a:spLocks/>
          </p:cNvSpPr>
          <p:nvPr/>
        </p:nvSpPr>
        <p:spPr bwMode="auto">
          <a:xfrm>
            <a:off x="629266" y="6605515"/>
            <a:ext cx="92828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28</a:t>
            </a:fld>
            <a:endParaRPr lang="it-IT" dirty="0">
              <a:latin typeface="Calibri Light" pitchFamily="34" charset="0"/>
            </a:endParaRPr>
          </a:p>
        </p:txBody>
      </p:sp>
      <p:sp>
        <p:nvSpPr>
          <p:cNvPr id="19"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METODI DIDATTICI</a:t>
            </a:r>
          </a:p>
        </p:txBody>
      </p:sp>
      <p:grpSp>
        <p:nvGrpSpPr>
          <p:cNvPr id="20" name="Gruppo 19"/>
          <p:cNvGrpSpPr>
            <a:grpSpLocks noChangeAspect="1"/>
          </p:cNvGrpSpPr>
          <p:nvPr/>
        </p:nvGrpSpPr>
        <p:grpSpPr>
          <a:xfrm>
            <a:off x="219890" y="5274440"/>
            <a:ext cx="1279397" cy="2170800"/>
            <a:chOff x="5926347" y="1605112"/>
            <a:chExt cx="1332327" cy="2260605"/>
          </a:xfrm>
          <a:solidFill>
            <a:srgbClr val="00FFCC">
              <a:alpha val="80000"/>
            </a:srgbClr>
          </a:solidFill>
          <a:scene3d>
            <a:camera prst="isometricTopUp"/>
            <a:lightRig rig="threePt" dir="t"/>
          </a:scene3d>
        </p:grpSpPr>
        <p:sp>
          <p:nvSpPr>
            <p:cNvPr id="21" name="Freeform 25"/>
            <p:cNvSpPr>
              <a:spLocks noChangeAspect="1"/>
            </p:cNvSpPr>
            <p:nvPr/>
          </p:nvSpPr>
          <p:spPr bwMode="auto">
            <a:xfrm>
              <a:off x="5926347" y="1605112"/>
              <a:ext cx="1332327" cy="2260605"/>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grpFill/>
            <a:ln w="9525" cap="flat" cmpd="sng" algn="ctr">
              <a:noFill/>
              <a:prstDash val="solid"/>
            </a:ln>
            <a:effectLst>
              <a:outerShdw blurRad="25400" dist="38100" dir="2400000" algn="ctr" rotWithShape="0">
                <a:prstClr val="black">
                  <a:alpha val="10000"/>
                </a:prstClr>
              </a:outerShdw>
            </a:effectLst>
          </p:spPr>
          <p:txBody>
            <a:bodyPr anchor="ctr"/>
            <a:lstStyle/>
            <a:p>
              <a:pPr algn="ctr">
                <a:defRPr/>
              </a:pPr>
              <a:endParaRPr lang="da-DK" kern="0">
                <a:solidFill>
                  <a:sysClr val="window" lastClr="FFFFFF"/>
                </a:solidFill>
                <a:latin typeface="Calibri"/>
              </a:endParaRPr>
            </a:p>
          </p:txBody>
        </p:sp>
        <p:sp>
          <p:nvSpPr>
            <p:cNvPr id="22" name="Freeform 149"/>
            <p:cNvSpPr>
              <a:spLocks noChangeAspect="1" noEditPoints="1"/>
            </p:cNvSpPr>
            <p:nvPr/>
          </p:nvSpPr>
          <p:spPr bwMode="auto">
            <a:xfrm>
              <a:off x="6352659" y="2163375"/>
              <a:ext cx="502736" cy="416154"/>
            </a:xfrm>
            <a:custGeom>
              <a:avLst/>
              <a:gdLst>
                <a:gd name="T0" fmla="*/ 870 w 900"/>
                <a:gd name="T1" fmla="*/ 73 h 748"/>
                <a:gd name="T2" fmla="*/ 451 w 900"/>
                <a:gd name="T3" fmla="*/ 583 h 748"/>
                <a:gd name="T4" fmla="*/ 446 w 900"/>
                <a:gd name="T5" fmla="*/ 622 h 748"/>
                <a:gd name="T6" fmla="*/ 433 w 900"/>
                <a:gd name="T7" fmla="*/ 654 h 748"/>
                <a:gd name="T8" fmla="*/ 412 w 900"/>
                <a:gd name="T9" fmla="*/ 678 h 748"/>
                <a:gd name="T10" fmla="*/ 384 w 900"/>
                <a:gd name="T11" fmla="*/ 695 h 748"/>
                <a:gd name="T12" fmla="*/ 350 w 900"/>
                <a:gd name="T13" fmla="*/ 703 h 748"/>
                <a:gd name="T14" fmla="*/ 314 w 900"/>
                <a:gd name="T15" fmla="*/ 702 h 748"/>
                <a:gd name="T16" fmla="*/ 279 w 900"/>
                <a:gd name="T17" fmla="*/ 692 h 748"/>
                <a:gd name="T18" fmla="*/ 249 w 900"/>
                <a:gd name="T19" fmla="*/ 674 h 748"/>
                <a:gd name="T20" fmla="*/ 227 w 900"/>
                <a:gd name="T21" fmla="*/ 647 h 748"/>
                <a:gd name="T22" fmla="*/ 213 w 900"/>
                <a:gd name="T23" fmla="*/ 612 h 748"/>
                <a:gd name="T24" fmla="*/ 210 w 900"/>
                <a:gd name="T25" fmla="*/ 505 h 748"/>
                <a:gd name="T26" fmla="*/ 885 w 900"/>
                <a:gd name="T27" fmla="*/ 0 h 748"/>
                <a:gd name="T28" fmla="*/ 876 w 900"/>
                <a:gd name="T29" fmla="*/ 2 h 748"/>
                <a:gd name="T30" fmla="*/ 871 w 900"/>
                <a:gd name="T31" fmla="*/ 9 h 748"/>
                <a:gd name="T32" fmla="*/ 870 w 900"/>
                <a:gd name="T33" fmla="*/ 42 h 748"/>
                <a:gd name="T34" fmla="*/ 30 w 900"/>
                <a:gd name="T35" fmla="*/ 276 h 748"/>
                <a:gd name="T36" fmla="*/ 26 w 900"/>
                <a:gd name="T37" fmla="*/ 269 h 748"/>
                <a:gd name="T38" fmla="*/ 18 w 900"/>
                <a:gd name="T39" fmla="*/ 264 h 748"/>
                <a:gd name="T40" fmla="*/ 10 w 900"/>
                <a:gd name="T41" fmla="*/ 265 h 748"/>
                <a:gd name="T42" fmla="*/ 3 w 900"/>
                <a:gd name="T43" fmla="*/ 271 h 748"/>
                <a:gd name="T44" fmla="*/ 0 w 900"/>
                <a:gd name="T45" fmla="*/ 279 h 748"/>
                <a:gd name="T46" fmla="*/ 0 w 900"/>
                <a:gd name="T47" fmla="*/ 469 h 748"/>
                <a:gd name="T48" fmla="*/ 3 w 900"/>
                <a:gd name="T49" fmla="*/ 476 h 748"/>
                <a:gd name="T50" fmla="*/ 10 w 900"/>
                <a:gd name="T51" fmla="*/ 482 h 748"/>
                <a:gd name="T52" fmla="*/ 18 w 900"/>
                <a:gd name="T53" fmla="*/ 482 h 748"/>
                <a:gd name="T54" fmla="*/ 26 w 900"/>
                <a:gd name="T55" fmla="*/ 479 h 748"/>
                <a:gd name="T56" fmla="*/ 30 w 900"/>
                <a:gd name="T57" fmla="*/ 471 h 748"/>
                <a:gd name="T58" fmla="*/ 180 w 900"/>
                <a:gd name="T59" fmla="*/ 496 h 748"/>
                <a:gd name="T60" fmla="*/ 184 w 900"/>
                <a:gd name="T61" fmla="*/ 618 h 748"/>
                <a:gd name="T62" fmla="*/ 201 w 900"/>
                <a:gd name="T63" fmla="*/ 663 h 748"/>
                <a:gd name="T64" fmla="*/ 230 w 900"/>
                <a:gd name="T65" fmla="*/ 696 h 748"/>
                <a:gd name="T66" fmla="*/ 268 w 900"/>
                <a:gd name="T67" fmla="*/ 719 h 748"/>
                <a:gd name="T68" fmla="*/ 308 w 900"/>
                <a:gd name="T69" fmla="*/ 731 h 748"/>
                <a:gd name="T70" fmla="*/ 352 w 900"/>
                <a:gd name="T71" fmla="*/ 733 h 748"/>
                <a:gd name="T72" fmla="*/ 395 w 900"/>
                <a:gd name="T73" fmla="*/ 723 h 748"/>
                <a:gd name="T74" fmla="*/ 430 w 900"/>
                <a:gd name="T75" fmla="*/ 703 h 748"/>
                <a:gd name="T76" fmla="*/ 456 w 900"/>
                <a:gd name="T77" fmla="*/ 672 h 748"/>
                <a:gd name="T78" fmla="*/ 473 w 900"/>
                <a:gd name="T79" fmla="*/ 633 h 748"/>
                <a:gd name="T80" fmla="*/ 479 w 900"/>
                <a:gd name="T81" fmla="*/ 587 h 748"/>
                <a:gd name="T82" fmla="*/ 870 w 900"/>
                <a:gd name="T83" fmla="*/ 736 h 748"/>
                <a:gd name="T84" fmla="*/ 874 w 900"/>
                <a:gd name="T85" fmla="*/ 744 h 748"/>
                <a:gd name="T86" fmla="*/ 882 w 900"/>
                <a:gd name="T87" fmla="*/ 748 h 748"/>
                <a:gd name="T88" fmla="*/ 890 w 900"/>
                <a:gd name="T89" fmla="*/ 747 h 748"/>
                <a:gd name="T90" fmla="*/ 898 w 900"/>
                <a:gd name="T91" fmla="*/ 741 h 748"/>
                <a:gd name="T92" fmla="*/ 900 w 900"/>
                <a:gd name="T93" fmla="*/ 733 h 748"/>
                <a:gd name="T94" fmla="*/ 900 w 900"/>
                <a:gd name="T95" fmla="*/ 15 h 748"/>
                <a:gd name="T96" fmla="*/ 898 w 900"/>
                <a:gd name="T97" fmla="*/ 6 h 748"/>
                <a:gd name="T98" fmla="*/ 890 w 900"/>
                <a:gd name="T99" fmla="*/ 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0" h="748">
                  <a:moveTo>
                    <a:pt x="30" y="419"/>
                  </a:moveTo>
                  <a:lnTo>
                    <a:pt x="30" y="328"/>
                  </a:lnTo>
                  <a:lnTo>
                    <a:pt x="870" y="73"/>
                  </a:lnTo>
                  <a:lnTo>
                    <a:pt x="870" y="675"/>
                  </a:lnTo>
                  <a:lnTo>
                    <a:pt x="30" y="419"/>
                  </a:lnTo>
                  <a:close/>
                  <a:moveTo>
                    <a:pt x="451" y="583"/>
                  </a:moveTo>
                  <a:lnTo>
                    <a:pt x="449" y="597"/>
                  </a:lnTo>
                  <a:lnTo>
                    <a:pt x="448" y="610"/>
                  </a:lnTo>
                  <a:lnTo>
                    <a:pt x="446" y="622"/>
                  </a:lnTo>
                  <a:lnTo>
                    <a:pt x="442" y="633"/>
                  </a:lnTo>
                  <a:lnTo>
                    <a:pt x="438" y="644"/>
                  </a:lnTo>
                  <a:lnTo>
                    <a:pt x="433" y="654"/>
                  </a:lnTo>
                  <a:lnTo>
                    <a:pt x="427" y="663"/>
                  </a:lnTo>
                  <a:lnTo>
                    <a:pt x="421" y="671"/>
                  </a:lnTo>
                  <a:lnTo>
                    <a:pt x="412" y="678"/>
                  </a:lnTo>
                  <a:lnTo>
                    <a:pt x="403" y="685"/>
                  </a:lnTo>
                  <a:lnTo>
                    <a:pt x="395" y="690"/>
                  </a:lnTo>
                  <a:lnTo>
                    <a:pt x="384" y="695"/>
                  </a:lnTo>
                  <a:lnTo>
                    <a:pt x="373" y="699"/>
                  </a:lnTo>
                  <a:lnTo>
                    <a:pt x="362" y="701"/>
                  </a:lnTo>
                  <a:lnTo>
                    <a:pt x="350" y="703"/>
                  </a:lnTo>
                  <a:lnTo>
                    <a:pt x="337" y="703"/>
                  </a:lnTo>
                  <a:lnTo>
                    <a:pt x="325" y="703"/>
                  </a:lnTo>
                  <a:lnTo>
                    <a:pt x="314" y="702"/>
                  </a:lnTo>
                  <a:lnTo>
                    <a:pt x="302" y="699"/>
                  </a:lnTo>
                  <a:lnTo>
                    <a:pt x="290" y="696"/>
                  </a:lnTo>
                  <a:lnTo>
                    <a:pt x="279" y="692"/>
                  </a:lnTo>
                  <a:lnTo>
                    <a:pt x="269" y="687"/>
                  </a:lnTo>
                  <a:lnTo>
                    <a:pt x="259" y="681"/>
                  </a:lnTo>
                  <a:lnTo>
                    <a:pt x="249" y="674"/>
                  </a:lnTo>
                  <a:lnTo>
                    <a:pt x="242" y="666"/>
                  </a:lnTo>
                  <a:lnTo>
                    <a:pt x="233" y="657"/>
                  </a:lnTo>
                  <a:lnTo>
                    <a:pt x="227" y="647"/>
                  </a:lnTo>
                  <a:lnTo>
                    <a:pt x="222" y="637"/>
                  </a:lnTo>
                  <a:lnTo>
                    <a:pt x="216" y="625"/>
                  </a:lnTo>
                  <a:lnTo>
                    <a:pt x="213" y="612"/>
                  </a:lnTo>
                  <a:lnTo>
                    <a:pt x="211" y="598"/>
                  </a:lnTo>
                  <a:lnTo>
                    <a:pt x="210" y="583"/>
                  </a:lnTo>
                  <a:lnTo>
                    <a:pt x="210" y="505"/>
                  </a:lnTo>
                  <a:lnTo>
                    <a:pt x="451" y="579"/>
                  </a:lnTo>
                  <a:lnTo>
                    <a:pt x="451" y="583"/>
                  </a:lnTo>
                  <a:close/>
                  <a:moveTo>
                    <a:pt x="885" y="0"/>
                  </a:moveTo>
                  <a:lnTo>
                    <a:pt x="882" y="0"/>
                  </a:lnTo>
                  <a:lnTo>
                    <a:pt x="878" y="1"/>
                  </a:lnTo>
                  <a:lnTo>
                    <a:pt x="876" y="2"/>
                  </a:lnTo>
                  <a:lnTo>
                    <a:pt x="874" y="4"/>
                  </a:lnTo>
                  <a:lnTo>
                    <a:pt x="872" y="6"/>
                  </a:lnTo>
                  <a:lnTo>
                    <a:pt x="871" y="9"/>
                  </a:lnTo>
                  <a:lnTo>
                    <a:pt x="870" y="12"/>
                  </a:lnTo>
                  <a:lnTo>
                    <a:pt x="870" y="15"/>
                  </a:lnTo>
                  <a:lnTo>
                    <a:pt x="870" y="42"/>
                  </a:lnTo>
                  <a:lnTo>
                    <a:pt x="30" y="296"/>
                  </a:lnTo>
                  <a:lnTo>
                    <a:pt x="30" y="279"/>
                  </a:lnTo>
                  <a:lnTo>
                    <a:pt x="30" y="276"/>
                  </a:lnTo>
                  <a:lnTo>
                    <a:pt x="29" y="274"/>
                  </a:lnTo>
                  <a:lnTo>
                    <a:pt x="28" y="271"/>
                  </a:lnTo>
                  <a:lnTo>
                    <a:pt x="26" y="269"/>
                  </a:lnTo>
                  <a:lnTo>
                    <a:pt x="24" y="266"/>
                  </a:lnTo>
                  <a:lnTo>
                    <a:pt x="22" y="265"/>
                  </a:lnTo>
                  <a:lnTo>
                    <a:pt x="18" y="264"/>
                  </a:lnTo>
                  <a:lnTo>
                    <a:pt x="15" y="264"/>
                  </a:lnTo>
                  <a:lnTo>
                    <a:pt x="13" y="264"/>
                  </a:lnTo>
                  <a:lnTo>
                    <a:pt x="10" y="265"/>
                  </a:lnTo>
                  <a:lnTo>
                    <a:pt x="8" y="266"/>
                  </a:lnTo>
                  <a:lnTo>
                    <a:pt x="4" y="269"/>
                  </a:lnTo>
                  <a:lnTo>
                    <a:pt x="3" y="271"/>
                  </a:lnTo>
                  <a:lnTo>
                    <a:pt x="1" y="274"/>
                  </a:lnTo>
                  <a:lnTo>
                    <a:pt x="1" y="276"/>
                  </a:lnTo>
                  <a:lnTo>
                    <a:pt x="0" y="279"/>
                  </a:lnTo>
                  <a:lnTo>
                    <a:pt x="0" y="317"/>
                  </a:lnTo>
                  <a:lnTo>
                    <a:pt x="0" y="430"/>
                  </a:lnTo>
                  <a:lnTo>
                    <a:pt x="0" y="469"/>
                  </a:lnTo>
                  <a:lnTo>
                    <a:pt x="1" y="471"/>
                  </a:lnTo>
                  <a:lnTo>
                    <a:pt x="1" y="474"/>
                  </a:lnTo>
                  <a:lnTo>
                    <a:pt x="3" y="476"/>
                  </a:lnTo>
                  <a:lnTo>
                    <a:pt x="4" y="479"/>
                  </a:lnTo>
                  <a:lnTo>
                    <a:pt x="8" y="480"/>
                  </a:lnTo>
                  <a:lnTo>
                    <a:pt x="10" y="482"/>
                  </a:lnTo>
                  <a:lnTo>
                    <a:pt x="13" y="482"/>
                  </a:lnTo>
                  <a:lnTo>
                    <a:pt x="15" y="484"/>
                  </a:lnTo>
                  <a:lnTo>
                    <a:pt x="18" y="482"/>
                  </a:lnTo>
                  <a:lnTo>
                    <a:pt x="22" y="482"/>
                  </a:lnTo>
                  <a:lnTo>
                    <a:pt x="24" y="480"/>
                  </a:lnTo>
                  <a:lnTo>
                    <a:pt x="26" y="479"/>
                  </a:lnTo>
                  <a:lnTo>
                    <a:pt x="28" y="476"/>
                  </a:lnTo>
                  <a:lnTo>
                    <a:pt x="29" y="474"/>
                  </a:lnTo>
                  <a:lnTo>
                    <a:pt x="30" y="471"/>
                  </a:lnTo>
                  <a:lnTo>
                    <a:pt x="30" y="469"/>
                  </a:lnTo>
                  <a:lnTo>
                    <a:pt x="30" y="450"/>
                  </a:lnTo>
                  <a:lnTo>
                    <a:pt x="180" y="496"/>
                  </a:lnTo>
                  <a:lnTo>
                    <a:pt x="180" y="583"/>
                  </a:lnTo>
                  <a:lnTo>
                    <a:pt x="181" y="601"/>
                  </a:lnTo>
                  <a:lnTo>
                    <a:pt x="184" y="618"/>
                  </a:lnTo>
                  <a:lnTo>
                    <a:pt x="188" y="635"/>
                  </a:lnTo>
                  <a:lnTo>
                    <a:pt x="194" y="649"/>
                  </a:lnTo>
                  <a:lnTo>
                    <a:pt x="201" y="663"/>
                  </a:lnTo>
                  <a:lnTo>
                    <a:pt x="210" y="676"/>
                  </a:lnTo>
                  <a:lnTo>
                    <a:pt x="219" y="687"/>
                  </a:lnTo>
                  <a:lnTo>
                    <a:pt x="230" y="696"/>
                  </a:lnTo>
                  <a:lnTo>
                    <a:pt x="242" y="705"/>
                  </a:lnTo>
                  <a:lnTo>
                    <a:pt x="254" y="712"/>
                  </a:lnTo>
                  <a:lnTo>
                    <a:pt x="268" y="719"/>
                  </a:lnTo>
                  <a:lnTo>
                    <a:pt x="280" y="724"/>
                  </a:lnTo>
                  <a:lnTo>
                    <a:pt x="294" y="727"/>
                  </a:lnTo>
                  <a:lnTo>
                    <a:pt x="308" y="731"/>
                  </a:lnTo>
                  <a:lnTo>
                    <a:pt x="322" y="733"/>
                  </a:lnTo>
                  <a:lnTo>
                    <a:pt x="337" y="733"/>
                  </a:lnTo>
                  <a:lnTo>
                    <a:pt x="352" y="733"/>
                  </a:lnTo>
                  <a:lnTo>
                    <a:pt x="367" y="731"/>
                  </a:lnTo>
                  <a:lnTo>
                    <a:pt x="382" y="727"/>
                  </a:lnTo>
                  <a:lnTo>
                    <a:pt x="395" y="723"/>
                  </a:lnTo>
                  <a:lnTo>
                    <a:pt x="408" y="717"/>
                  </a:lnTo>
                  <a:lnTo>
                    <a:pt x="419" y="710"/>
                  </a:lnTo>
                  <a:lnTo>
                    <a:pt x="430" y="703"/>
                  </a:lnTo>
                  <a:lnTo>
                    <a:pt x="440" y="693"/>
                  </a:lnTo>
                  <a:lnTo>
                    <a:pt x="448" y="684"/>
                  </a:lnTo>
                  <a:lnTo>
                    <a:pt x="456" y="672"/>
                  </a:lnTo>
                  <a:lnTo>
                    <a:pt x="463" y="660"/>
                  </a:lnTo>
                  <a:lnTo>
                    <a:pt x="469" y="647"/>
                  </a:lnTo>
                  <a:lnTo>
                    <a:pt x="473" y="633"/>
                  </a:lnTo>
                  <a:lnTo>
                    <a:pt x="477" y="619"/>
                  </a:lnTo>
                  <a:lnTo>
                    <a:pt x="479" y="603"/>
                  </a:lnTo>
                  <a:lnTo>
                    <a:pt x="479" y="587"/>
                  </a:lnTo>
                  <a:lnTo>
                    <a:pt x="870" y="706"/>
                  </a:lnTo>
                  <a:lnTo>
                    <a:pt x="870" y="733"/>
                  </a:lnTo>
                  <a:lnTo>
                    <a:pt x="870" y="736"/>
                  </a:lnTo>
                  <a:lnTo>
                    <a:pt x="871" y="738"/>
                  </a:lnTo>
                  <a:lnTo>
                    <a:pt x="872" y="741"/>
                  </a:lnTo>
                  <a:lnTo>
                    <a:pt x="874" y="744"/>
                  </a:lnTo>
                  <a:lnTo>
                    <a:pt x="876" y="746"/>
                  </a:lnTo>
                  <a:lnTo>
                    <a:pt x="878" y="747"/>
                  </a:lnTo>
                  <a:lnTo>
                    <a:pt x="882" y="748"/>
                  </a:lnTo>
                  <a:lnTo>
                    <a:pt x="885" y="748"/>
                  </a:lnTo>
                  <a:lnTo>
                    <a:pt x="888" y="748"/>
                  </a:lnTo>
                  <a:lnTo>
                    <a:pt x="890" y="747"/>
                  </a:lnTo>
                  <a:lnTo>
                    <a:pt x="893" y="746"/>
                  </a:lnTo>
                  <a:lnTo>
                    <a:pt x="895" y="744"/>
                  </a:lnTo>
                  <a:lnTo>
                    <a:pt x="898" y="741"/>
                  </a:lnTo>
                  <a:lnTo>
                    <a:pt x="899" y="738"/>
                  </a:lnTo>
                  <a:lnTo>
                    <a:pt x="900" y="736"/>
                  </a:lnTo>
                  <a:lnTo>
                    <a:pt x="900" y="733"/>
                  </a:lnTo>
                  <a:lnTo>
                    <a:pt x="900" y="695"/>
                  </a:lnTo>
                  <a:lnTo>
                    <a:pt x="900" y="52"/>
                  </a:lnTo>
                  <a:lnTo>
                    <a:pt x="900" y="15"/>
                  </a:lnTo>
                  <a:lnTo>
                    <a:pt x="900" y="12"/>
                  </a:lnTo>
                  <a:lnTo>
                    <a:pt x="899" y="9"/>
                  </a:lnTo>
                  <a:lnTo>
                    <a:pt x="898" y="6"/>
                  </a:lnTo>
                  <a:lnTo>
                    <a:pt x="895" y="4"/>
                  </a:lnTo>
                  <a:lnTo>
                    <a:pt x="893" y="2"/>
                  </a:lnTo>
                  <a:lnTo>
                    <a:pt x="890" y="1"/>
                  </a:lnTo>
                  <a:lnTo>
                    <a:pt x="888" y="0"/>
                  </a:lnTo>
                  <a:lnTo>
                    <a:pt x="885" y="0"/>
                  </a:lnTo>
                  <a:close/>
                </a:path>
              </a:pathLst>
            </a:custGeom>
            <a:grp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23" name="CasellaDiTesto 22"/>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1096182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87590" y="1114600"/>
            <a:ext cx="4518410" cy="5742803"/>
          </a:xfrm>
          <a:prstGeom prst="rect">
            <a:avLst/>
          </a:prstGeom>
          <a:solidFill>
            <a:srgbClr val="EEE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METODI DIDATTICI</a:t>
            </a:r>
          </a:p>
          <a:p>
            <a:pPr marL="719138" algn="r" defTabSz="-895350"/>
            <a:r>
              <a:rPr lang="en-US" sz="2400" b="1" dirty="0">
                <a:solidFill>
                  <a:schemeClr val="bg1"/>
                </a:solidFill>
              </a:rPr>
              <a:t>GIURISPRUDENZA</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ttangolo 2"/>
          <p:cNvSpPr/>
          <p:nvPr/>
        </p:nvSpPr>
        <p:spPr>
          <a:xfrm>
            <a:off x="5333040" y="1910461"/>
            <a:ext cx="4544260" cy="4598182"/>
          </a:xfrm>
          <a:prstGeom prst="rect">
            <a:avLst/>
          </a:prstGeom>
        </p:spPr>
        <p:txBody>
          <a:bodyPr wrap="square">
            <a:spAutoFit/>
          </a:bodyPr>
          <a:lstStyle/>
          <a:p>
            <a:pPr marL="34290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#G03: «faccio lezioni frontali, forse anche le slide sarebbero utili ma preferisco l'interazione con gli studenti, sono stato abituato così per cui farei fatica ad utilizzarle durante il corso»</a:t>
            </a:r>
          </a:p>
          <a:p>
            <a:pPr marL="34290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#G08: «preparo il materiale prima della lezione, tutto il materiale giurisprudenziale e il quadro sinottico delle norme dopodiché spiego gli argomenti calandoli però nel contesto, facendo molto riferimento alla casistica, alla giurisprudenza, richiamando anche le cronache politiche»</a:t>
            </a:r>
          </a:p>
          <a:p>
            <a:pPr marL="34290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#G11: «Le modalità didattiche sono classiche frontali, ma dettati dai numeri e non dalla materia. Non è la materia ma la quantità di persone»</a:t>
            </a:r>
          </a:p>
          <a:p>
            <a:pPr marL="34290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#G05: «coinvolgo gli studenti in diversi lavori. Lasciavo le ultime 10 ore del corso agli studenti che relazionano ai colleghi su argomenti che hanno approfondito su mia indicazione»</a:t>
            </a:r>
          </a:p>
          <a:p>
            <a:pPr marL="34290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#G07: «Dall'anno prossimo registrerò anche io delle lezioni on line, penso però solo un 30% in quanto le lezioni online non devono diventare un sostitutivo. Quello che viene erogato in e-learning è sempre incompleto, manca il passaggio di chi poi integra quello che tu hai appreso a video. Se no resta arido, anche per il docente che non riesce a esprimersi in modo efficace.»</a:t>
            </a:r>
          </a:p>
          <a:p>
            <a:pPr marL="342900" indent="-342900" algn="just" defTabSz="914400">
              <a:lnSpc>
                <a:spcPct val="90000"/>
              </a:lnSpc>
              <a:spcBef>
                <a:spcPct val="20000"/>
              </a:spcBef>
              <a:buFont typeface="Wingdings" panose="05000000000000000000" pitchFamily="2" charset="2"/>
              <a:buChar char="ü"/>
              <a:defRPr/>
            </a:pPr>
            <a:endParaRPr lang="it-IT" sz="1200" b="1" kern="0" dirty="0">
              <a:solidFill>
                <a:schemeClr val="tx2"/>
              </a:solidFill>
              <a:latin typeface="Century Gothic" panose="020B0502020202020204" pitchFamily="34" charset="0"/>
            </a:endParaRPr>
          </a:p>
        </p:txBody>
      </p:sp>
      <p:sp>
        <p:nvSpPr>
          <p:cNvPr id="18" name="Segnaposto contenuto 2"/>
          <p:cNvSpPr txBox="1">
            <a:spLocks/>
          </p:cNvSpPr>
          <p:nvPr/>
        </p:nvSpPr>
        <p:spPr>
          <a:xfrm>
            <a:off x="1594792" y="1200771"/>
            <a:ext cx="3791770" cy="54860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87425" algn="l">
              <a:spcBef>
                <a:spcPts val="0"/>
              </a:spcBef>
              <a:defRPr/>
            </a:pPr>
            <a:endParaRPr lang="it-IT" sz="1400" b="1" dirty="0">
              <a:solidFill>
                <a:schemeClr val="tx2"/>
              </a:solidFill>
              <a:latin typeface="Century Gothic" panose="020B0502020202020204" pitchFamily="34" charset="0"/>
            </a:endParaRPr>
          </a:p>
          <a:p>
            <a:pPr marL="987425" algn="l">
              <a:spcBef>
                <a:spcPts val="0"/>
              </a:spcBef>
              <a:defRPr/>
            </a:pPr>
            <a:endParaRPr lang="it-IT" sz="1400" b="1" dirty="0">
              <a:solidFill>
                <a:schemeClr val="tx2"/>
              </a:solidFill>
              <a:latin typeface="Century Gothic" panose="020B0502020202020204" pitchFamily="34" charset="0"/>
            </a:endParaRPr>
          </a:p>
          <a:p>
            <a:pPr marL="987425" algn="l">
              <a:spcBef>
                <a:spcPts val="0"/>
              </a:spcBef>
              <a:defRPr/>
            </a:pPr>
            <a:r>
              <a:rPr lang="it-IT" sz="1400" b="1" dirty="0">
                <a:solidFill>
                  <a:schemeClr val="tx2"/>
                </a:solidFill>
                <a:latin typeface="Century Gothic" panose="020B0502020202020204" pitchFamily="34" charset="0"/>
              </a:rPr>
              <a:t>Modalità più diffuse: Lezioni frontali.</a:t>
            </a:r>
          </a:p>
          <a:p>
            <a:pPr lvl="0" indent="900113" algn="just">
              <a:defRPr/>
            </a:pPr>
            <a:endParaRPr lang="it-IT" sz="1400" b="1" dirty="0">
              <a:solidFill>
                <a:schemeClr val="tx2"/>
              </a:solidFill>
              <a:latin typeface="Century Gothic" panose="020B0502020202020204" pitchFamily="34" charset="0"/>
            </a:endParaRPr>
          </a:p>
          <a:p>
            <a:pPr lvl="0" algn="just">
              <a:defRPr/>
            </a:pPr>
            <a:r>
              <a:rPr lang="it-IT" sz="1400" dirty="0">
                <a:solidFill>
                  <a:schemeClr val="tx1">
                    <a:lumMod val="75000"/>
                    <a:lumOff val="25000"/>
                  </a:schemeClr>
                </a:solidFill>
                <a:latin typeface="Century Gothic" panose="020B0502020202020204" pitchFamily="34" charset="0"/>
              </a:rPr>
              <a:t>Tutti i docenti intervistati dichiarano di effettuare per la maggior parte del corso </a:t>
            </a:r>
            <a:r>
              <a:rPr lang="it-IT" sz="1400" b="1" dirty="0">
                <a:solidFill>
                  <a:schemeClr val="tx1">
                    <a:lumMod val="75000"/>
                    <a:lumOff val="25000"/>
                  </a:schemeClr>
                </a:solidFill>
                <a:latin typeface="Century Gothic" panose="020B0502020202020204" pitchFamily="34" charset="0"/>
              </a:rPr>
              <a:t>lezioni di tipo frontale</a:t>
            </a:r>
            <a:r>
              <a:rPr lang="it-IT" sz="1400" dirty="0">
                <a:solidFill>
                  <a:schemeClr val="tx1">
                    <a:lumMod val="75000"/>
                    <a:lumOff val="25000"/>
                  </a:schemeClr>
                </a:solidFill>
                <a:latin typeface="Century Gothic" panose="020B0502020202020204" pitchFamily="34" charset="0"/>
              </a:rPr>
              <a:t>. </a:t>
            </a:r>
          </a:p>
          <a:p>
            <a:pPr lvl="0" algn="just">
              <a:defRPr/>
            </a:pPr>
            <a:r>
              <a:rPr lang="it-IT" sz="1400" dirty="0">
                <a:solidFill>
                  <a:schemeClr val="tx1">
                    <a:lumMod val="75000"/>
                    <a:lumOff val="25000"/>
                  </a:schemeClr>
                </a:solidFill>
                <a:latin typeface="Century Gothic" panose="020B0502020202020204" pitchFamily="34" charset="0"/>
              </a:rPr>
              <a:t>Un limite all’impiego di altre modalità didattiche è spesso dato dalla </a:t>
            </a:r>
            <a:r>
              <a:rPr lang="it-IT" sz="1400" b="1" dirty="0">
                <a:solidFill>
                  <a:schemeClr val="tx1">
                    <a:lumMod val="75000"/>
                    <a:lumOff val="25000"/>
                  </a:schemeClr>
                </a:solidFill>
                <a:latin typeface="Century Gothic" panose="020B0502020202020204" pitchFamily="34" charset="0"/>
              </a:rPr>
              <a:t>numerosità delle aule</a:t>
            </a:r>
            <a:r>
              <a:rPr lang="it-IT" sz="1400" dirty="0">
                <a:solidFill>
                  <a:schemeClr val="tx1">
                    <a:lumMod val="75000"/>
                    <a:lumOff val="25000"/>
                  </a:schemeClr>
                </a:solidFill>
                <a:latin typeface="Century Gothic" panose="020B0502020202020204" pitchFamily="34" charset="0"/>
              </a:rPr>
              <a:t>. In alcuni casi sono previsti lavori di gruppo e presentazioni in aula di alcuni argomenti.</a:t>
            </a:r>
          </a:p>
          <a:p>
            <a:pPr lvl="0" algn="just">
              <a:lnSpc>
                <a:spcPct val="100000"/>
              </a:lnSpc>
              <a:spcBef>
                <a:spcPts val="0"/>
              </a:spcBef>
              <a:defRPr/>
            </a:pPr>
            <a:endParaRPr lang="it-IT" sz="1400" dirty="0">
              <a:solidFill>
                <a:schemeClr val="tx1">
                  <a:lumMod val="75000"/>
                  <a:lumOff val="25000"/>
                </a:schemeClr>
              </a:solidFill>
              <a:latin typeface="Century Gothic" panose="020B0502020202020204" pitchFamily="34" charset="0"/>
            </a:endParaRPr>
          </a:p>
          <a:p>
            <a:pPr lvl="0" algn="just">
              <a:lnSpc>
                <a:spcPct val="100000"/>
              </a:lnSpc>
              <a:spcBef>
                <a:spcPts val="0"/>
              </a:spcBef>
              <a:defRPr/>
            </a:pPr>
            <a:r>
              <a:rPr lang="it-IT" sz="1400" dirty="0">
                <a:solidFill>
                  <a:schemeClr val="tx1">
                    <a:lumMod val="75000"/>
                    <a:lumOff val="25000"/>
                  </a:schemeClr>
                </a:solidFill>
                <a:latin typeface="Century Gothic" panose="020B0502020202020204" pitchFamily="34" charset="0"/>
              </a:rPr>
              <a:t>Si rileva una certa </a:t>
            </a:r>
            <a:r>
              <a:rPr lang="it-IT" sz="1400" b="1" dirty="0">
                <a:solidFill>
                  <a:schemeClr val="tx1">
                    <a:lumMod val="75000"/>
                    <a:lumOff val="25000"/>
                  </a:schemeClr>
                </a:solidFill>
                <a:latin typeface="Century Gothic" panose="020B0502020202020204" pitchFamily="34" charset="0"/>
              </a:rPr>
              <a:t>«messa in discussione» dei docenti ad introdurre modalità didattiche di tipo innovativo</a:t>
            </a:r>
            <a:r>
              <a:rPr lang="it-IT" sz="1400" dirty="0">
                <a:solidFill>
                  <a:schemeClr val="tx1">
                    <a:lumMod val="75000"/>
                    <a:lumOff val="25000"/>
                  </a:schemeClr>
                </a:solidFill>
                <a:latin typeface="Century Gothic" panose="020B0502020202020204" pitchFamily="34" charset="0"/>
              </a:rPr>
              <a:t>. Le slide sono ancora poco utilizzate e in generale si rileva che i docenti sono molto influenzati nel modo di fare didattica dai docenti che li hanno preceduti.</a:t>
            </a:r>
          </a:p>
          <a:p>
            <a:pPr lvl="0" algn="just">
              <a:defRPr/>
            </a:pPr>
            <a:endParaRPr kumimoji="0" lang="it-IT" sz="1300" b="0" i="0" u="none" strike="noStrike" kern="1200" cap="none" spc="0" normalizeH="0" baseline="0" noProof="0" dirty="0">
              <a:ln>
                <a:noFill/>
              </a:ln>
              <a:solidFill>
                <a:schemeClr val="tx1"/>
              </a:solidFill>
              <a:effectLst/>
              <a:uLnTx/>
              <a:uFillTx/>
              <a:latin typeface="Century Gothic" panose="020B0502020202020204" pitchFamily="34" charset="0"/>
            </a:endParaRPr>
          </a:p>
        </p:txBody>
      </p:sp>
      <p:pic>
        <p:nvPicPr>
          <p:cNvPr id="13" name="Immagine 12"/>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7353" b="95098" l="0" r="100000">
                        <a14:foregroundMark x1="56863" y1="56373" x2="56863" y2="56373"/>
                      </a14:backgroundRemoval>
                    </a14:imgEffect>
                  </a14:imgLayer>
                </a14:imgProps>
              </a:ext>
            </a:extLst>
          </a:blip>
          <a:stretch>
            <a:fillRect/>
          </a:stretch>
        </p:blipFill>
        <p:spPr>
          <a:xfrm>
            <a:off x="7329101" y="1258172"/>
            <a:ext cx="495300" cy="495300"/>
          </a:xfrm>
          <a:prstGeom prst="rect">
            <a:avLst/>
          </a:prstGeom>
        </p:spPr>
      </p:pic>
      <p:pic>
        <p:nvPicPr>
          <p:cNvPr id="16" name="Immagine 15"/>
          <p:cNvPicPr>
            <a:picLocks noChangeAspect="1"/>
          </p:cNvPicPr>
          <p:nvPr/>
        </p:nvPicPr>
        <p:blipFill>
          <a:blip r:embed="rId6"/>
          <a:stretch>
            <a:fillRect/>
          </a:stretch>
        </p:blipFill>
        <p:spPr>
          <a:xfrm>
            <a:off x="1662465" y="1312785"/>
            <a:ext cx="828000" cy="828000"/>
          </a:xfrm>
          <a:prstGeom prst="rect">
            <a:avLst/>
          </a:prstGeom>
        </p:spPr>
      </p:pic>
      <p:sp>
        <p:nvSpPr>
          <p:cNvPr id="17" name="Freeform 5"/>
          <p:cNvSpPr>
            <a:spLocks/>
          </p:cNvSpPr>
          <p:nvPr/>
        </p:nvSpPr>
        <p:spPr bwMode="auto">
          <a:xfrm>
            <a:off x="629266" y="6605515"/>
            <a:ext cx="92828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29</a:t>
            </a:fld>
            <a:endParaRPr lang="it-IT" dirty="0">
              <a:latin typeface="Calibri Light" pitchFamily="34" charset="0"/>
            </a:endParaRPr>
          </a:p>
        </p:txBody>
      </p:sp>
      <p:sp>
        <p:nvSpPr>
          <p:cNvPr id="20"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METODI DIDATTICI</a:t>
            </a:r>
          </a:p>
        </p:txBody>
      </p:sp>
      <p:grpSp>
        <p:nvGrpSpPr>
          <p:cNvPr id="21" name="Gruppo 20"/>
          <p:cNvGrpSpPr>
            <a:grpSpLocks noChangeAspect="1"/>
          </p:cNvGrpSpPr>
          <p:nvPr/>
        </p:nvGrpSpPr>
        <p:grpSpPr>
          <a:xfrm>
            <a:off x="219890" y="5274440"/>
            <a:ext cx="1279397" cy="2170800"/>
            <a:chOff x="5926347" y="1605112"/>
            <a:chExt cx="1332327" cy="2260605"/>
          </a:xfrm>
          <a:solidFill>
            <a:srgbClr val="00FFCC">
              <a:alpha val="80000"/>
            </a:srgbClr>
          </a:solidFill>
          <a:scene3d>
            <a:camera prst="isometricTopUp"/>
            <a:lightRig rig="threePt" dir="t"/>
          </a:scene3d>
        </p:grpSpPr>
        <p:sp>
          <p:nvSpPr>
            <p:cNvPr id="22" name="Freeform 25"/>
            <p:cNvSpPr>
              <a:spLocks noChangeAspect="1"/>
            </p:cNvSpPr>
            <p:nvPr/>
          </p:nvSpPr>
          <p:spPr bwMode="auto">
            <a:xfrm>
              <a:off x="5926347" y="1605112"/>
              <a:ext cx="1332327" cy="2260605"/>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grpFill/>
            <a:ln w="9525" cap="flat" cmpd="sng" algn="ctr">
              <a:noFill/>
              <a:prstDash val="solid"/>
            </a:ln>
            <a:effectLst>
              <a:outerShdw blurRad="25400" dist="38100" dir="2400000" algn="ctr" rotWithShape="0">
                <a:prstClr val="black">
                  <a:alpha val="10000"/>
                </a:prstClr>
              </a:outerShdw>
            </a:effectLst>
          </p:spPr>
          <p:txBody>
            <a:bodyPr anchor="ctr"/>
            <a:lstStyle/>
            <a:p>
              <a:pPr algn="ctr">
                <a:defRPr/>
              </a:pPr>
              <a:endParaRPr lang="da-DK" kern="0">
                <a:solidFill>
                  <a:sysClr val="window" lastClr="FFFFFF"/>
                </a:solidFill>
                <a:latin typeface="Calibri"/>
              </a:endParaRPr>
            </a:p>
          </p:txBody>
        </p:sp>
        <p:sp>
          <p:nvSpPr>
            <p:cNvPr id="23" name="Freeform 149"/>
            <p:cNvSpPr>
              <a:spLocks noChangeAspect="1" noEditPoints="1"/>
            </p:cNvSpPr>
            <p:nvPr/>
          </p:nvSpPr>
          <p:spPr bwMode="auto">
            <a:xfrm>
              <a:off x="6352659" y="2163375"/>
              <a:ext cx="502736" cy="416154"/>
            </a:xfrm>
            <a:custGeom>
              <a:avLst/>
              <a:gdLst>
                <a:gd name="T0" fmla="*/ 870 w 900"/>
                <a:gd name="T1" fmla="*/ 73 h 748"/>
                <a:gd name="T2" fmla="*/ 451 w 900"/>
                <a:gd name="T3" fmla="*/ 583 h 748"/>
                <a:gd name="T4" fmla="*/ 446 w 900"/>
                <a:gd name="T5" fmla="*/ 622 h 748"/>
                <a:gd name="T6" fmla="*/ 433 w 900"/>
                <a:gd name="T7" fmla="*/ 654 h 748"/>
                <a:gd name="T8" fmla="*/ 412 w 900"/>
                <a:gd name="T9" fmla="*/ 678 h 748"/>
                <a:gd name="T10" fmla="*/ 384 w 900"/>
                <a:gd name="T11" fmla="*/ 695 h 748"/>
                <a:gd name="T12" fmla="*/ 350 w 900"/>
                <a:gd name="T13" fmla="*/ 703 h 748"/>
                <a:gd name="T14" fmla="*/ 314 w 900"/>
                <a:gd name="T15" fmla="*/ 702 h 748"/>
                <a:gd name="T16" fmla="*/ 279 w 900"/>
                <a:gd name="T17" fmla="*/ 692 h 748"/>
                <a:gd name="T18" fmla="*/ 249 w 900"/>
                <a:gd name="T19" fmla="*/ 674 h 748"/>
                <a:gd name="T20" fmla="*/ 227 w 900"/>
                <a:gd name="T21" fmla="*/ 647 h 748"/>
                <a:gd name="T22" fmla="*/ 213 w 900"/>
                <a:gd name="T23" fmla="*/ 612 h 748"/>
                <a:gd name="T24" fmla="*/ 210 w 900"/>
                <a:gd name="T25" fmla="*/ 505 h 748"/>
                <a:gd name="T26" fmla="*/ 885 w 900"/>
                <a:gd name="T27" fmla="*/ 0 h 748"/>
                <a:gd name="T28" fmla="*/ 876 w 900"/>
                <a:gd name="T29" fmla="*/ 2 h 748"/>
                <a:gd name="T30" fmla="*/ 871 w 900"/>
                <a:gd name="T31" fmla="*/ 9 h 748"/>
                <a:gd name="T32" fmla="*/ 870 w 900"/>
                <a:gd name="T33" fmla="*/ 42 h 748"/>
                <a:gd name="T34" fmla="*/ 30 w 900"/>
                <a:gd name="T35" fmla="*/ 276 h 748"/>
                <a:gd name="T36" fmla="*/ 26 w 900"/>
                <a:gd name="T37" fmla="*/ 269 h 748"/>
                <a:gd name="T38" fmla="*/ 18 w 900"/>
                <a:gd name="T39" fmla="*/ 264 h 748"/>
                <a:gd name="T40" fmla="*/ 10 w 900"/>
                <a:gd name="T41" fmla="*/ 265 h 748"/>
                <a:gd name="T42" fmla="*/ 3 w 900"/>
                <a:gd name="T43" fmla="*/ 271 h 748"/>
                <a:gd name="T44" fmla="*/ 0 w 900"/>
                <a:gd name="T45" fmla="*/ 279 h 748"/>
                <a:gd name="T46" fmla="*/ 0 w 900"/>
                <a:gd name="T47" fmla="*/ 469 h 748"/>
                <a:gd name="T48" fmla="*/ 3 w 900"/>
                <a:gd name="T49" fmla="*/ 476 h 748"/>
                <a:gd name="T50" fmla="*/ 10 w 900"/>
                <a:gd name="T51" fmla="*/ 482 h 748"/>
                <a:gd name="T52" fmla="*/ 18 w 900"/>
                <a:gd name="T53" fmla="*/ 482 h 748"/>
                <a:gd name="T54" fmla="*/ 26 w 900"/>
                <a:gd name="T55" fmla="*/ 479 h 748"/>
                <a:gd name="T56" fmla="*/ 30 w 900"/>
                <a:gd name="T57" fmla="*/ 471 h 748"/>
                <a:gd name="T58" fmla="*/ 180 w 900"/>
                <a:gd name="T59" fmla="*/ 496 h 748"/>
                <a:gd name="T60" fmla="*/ 184 w 900"/>
                <a:gd name="T61" fmla="*/ 618 h 748"/>
                <a:gd name="T62" fmla="*/ 201 w 900"/>
                <a:gd name="T63" fmla="*/ 663 h 748"/>
                <a:gd name="T64" fmla="*/ 230 w 900"/>
                <a:gd name="T65" fmla="*/ 696 h 748"/>
                <a:gd name="T66" fmla="*/ 268 w 900"/>
                <a:gd name="T67" fmla="*/ 719 h 748"/>
                <a:gd name="T68" fmla="*/ 308 w 900"/>
                <a:gd name="T69" fmla="*/ 731 h 748"/>
                <a:gd name="T70" fmla="*/ 352 w 900"/>
                <a:gd name="T71" fmla="*/ 733 h 748"/>
                <a:gd name="T72" fmla="*/ 395 w 900"/>
                <a:gd name="T73" fmla="*/ 723 h 748"/>
                <a:gd name="T74" fmla="*/ 430 w 900"/>
                <a:gd name="T75" fmla="*/ 703 h 748"/>
                <a:gd name="T76" fmla="*/ 456 w 900"/>
                <a:gd name="T77" fmla="*/ 672 h 748"/>
                <a:gd name="T78" fmla="*/ 473 w 900"/>
                <a:gd name="T79" fmla="*/ 633 h 748"/>
                <a:gd name="T80" fmla="*/ 479 w 900"/>
                <a:gd name="T81" fmla="*/ 587 h 748"/>
                <a:gd name="T82" fmla="*/ 870 w 900"/>
                <a:gd name="T83" fmla="*/ 736 h 748"/>
                <a:gd name="T84" fmla="*/ 874 w 900"/>
                <a:gd name="T85" fmla="*/ 744 h 748"/>
                <a:gd name="T86" fmla="*/ 882 w 900"/>
                <a:gd name="T87" fmla="*/ 748 h 748"/>
                <a:gd name="T88" fmla="*/ 890 w 900"/>
                <a:gd name="T89" fmla="*/ 747 h 748"/>
                <a:gd name="T90" fmla="*/ 898 w 900"/>
                <a:gd name="T91" fmla="*/ 741 h 748"/>
                <a:gd name="T92" fmla="*/ 900 w 900"/>
                <a:gd name="T93" fmla="*/ 733 h 748"/>
                <a:gd name="T94" fmla="*/ 900 w 900"/>
                <a:gd name="T95" fmla="*/ 15 h 748"/>
                <a:gd name="T96" fmla="*/ 898 w 900"/>
                <a:gd name="T97" fmla="*/ 6 h 748"/>
                <a:gd name="T98" fmla="*/ 890 w 900"/>
                <a:gd name="T99" fmla="*/ 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0" h="748">
                  <a:moveTo>
                    <a:pt x="30" y="419"/>
                  </a:moveTo>
                  <a:lnTo>
                    <a:pt x="30" y="328"/>
                  </a:lnTo>
                  <a:lnTo>
                    <a:pt x="870" y="73"/>
                  </a:lnTo>
                  <a:lnTo>
                    <a:pt x="870" y="675"/>
                  </a:lnTo>
                  <a:lnTo>
                    <a:pt x="30" y="419"/>
                  </a:lnTo>
                  <a:close/>
                  <a:moveTo>
                    <a:pt x="451" y="583"/>
                  </a:moveTo>
                  <a:lnTo>
                    <a:pt x="449" y="597"/>
                  </a:lnTo>
                  <a:lnTo>
                    <a:pt x="448" y="610"/>
                  </a:lnTo>
                  <a:lnTo>
                    <a:pt x="446" y="622"/>
                  </a:lnTo>
                  <a:lnTo>
                    <a:pt x="442" y="633"/>
                  </a:lnTo>
                  <a:lnTo>
                    <a:pt x="438" y="644"/>
                  </a:lnTo>
                  <a:lnTo>
                    <a:pt x="433" y="654"/>
                  </a:lnTo>
                  <a:lnTo>
                    <a:pt x="427" y="663"/>
                  </a:lnTo>
                  <a:lnTo>
                    <a:pt x="421" y="671"/>
                  </a:lnTo>
                  <a:lnTo>
                    <a:pt x="412" y="678"/>
                  </a:lnTo>
                  <a:lnTo>
                    <a:pt x="403" y="685"/>
                  </a:lnTo>
                  <a:lnTo>
                    <a:pt x="395" y="690"/>
                  </a:lnTo>
                  <a:lnTo>
                    <a:pt x="384" y="695"/>
                  </a:lnTo>
                  <a:lnTo>
                    <a:pt x="373" y="699"/>
                  </a:lnTo>
                  <a:lnTo>
                    <a:pt x="362" y="701"/>
                  </a:lnTo>
                  <a:lnTo>
                    <a:pt x="350" y="703"/>
                  </a:lnTo>
                  <a:lnTo>
                    <a:pt x="337" y="703"/>
                  </a:lnTo>
                  <a:lnTo>
                    <a:pt x="325" y="703"/>
                  </a:lnTo>
                  <a:lnTo>
                    <a:pt x="314" y="702"/>
                  </a:lnTo>
                  <a:lnTo>
                    <a:pt x="302" y="699"/>
                  </a:lnTo>
                  <a:lnTo>
                    <a:pt x="290" y="696"/>
                  </a:lnTo>
                  <a:lnTo>
                    <a:pt x="279" y="692"/>
                  </a:lnTo>
                  <a:lnTo>
                    <a:pt x="269" y="687"/>
                  </a:lnTo>
                  <a:lnTo>
                    <a:pt x="259" y="681"/>
                  </a:lnTo>
                  <a:lnTo>
                    <a:pt x="249" y="674"/>
                  </a:lnTo>
                  <a:lnTo>
                    <a:pt x="242" y="666"/>
                  </a:lnTo>
                  <a:lnTo>
                    <a:pt x="233" y="657"/>
                  </a:lnTo>
                  <a:lnTo>
                    <a:pt x="227" y="647"/>
                  </a:lnTo>
                  <a:lnTo>
                    <a:pt x="222" y="637"/>
                  </a:lnTo>
                  <a:lnTo>
                    <a:pt x="216" y="625"/>
                  </a:lnTo>
                  <a:lnTo>
                    <a:pt x="213" y="612"/>
                  </a:lnTo>
                  <a:lnTo>
                    <a:pt x="211" y="598"/>
                  </a:lnTo>
                  <a:lnTo>
                    <a:pt x="210" y="583"/>
                  </a:lnTo>
                  <a:lnTo>
                    <a:pt x="210" y="505"/>
                  </a:lnTo>
                  <a:lnTo>
                    <a:pt x="451" y="579"/>
                  </a:lnTo>
                  <a:lnTo>
                    <a:pt x="451" y="583"/>
                  </a:lnTo>
                  <a:close/>
                  <a:moveTo>
                    <a:pt x="885" y="0"/>
                  </a:moveTo>
                  <a:lnTo>
                    <a:pt x="882" y="0"/>
                  </a:lnTo>
                  <a:lnTo>
                    <a:pt x="878" y="1"/>
                  </a:lnTo>
                  <a:lnTo>
                    <a:pt x="876" y="2"/>
                  </a:lnTo>
                  <a:lnTo>
                    <a:pt x="874" y="4"/>
                  </a:lnTo>
                  <a:lnTo>
                    <a:pt x="872" y="6"/>
                  </a:lnTo>
                  <a:lnTo>
                    <a:pt x="871" y="9"/>
                  </a:lnTo>
                  <a:lnTo>
                    <a:pt x="870" y="12"/>
                  </a:lnTo>
                  <a:lnTo>
                    <a:pt x="870" y="15"/>
                  </a:lnTo>
                  <a:lnTo>
                    <a:pt x="870" y="42"/>
                  </a:lnTo>
                  <a:lnTo>
                    <a:pt x="30" y="296"/>
                  </a:lnTo>
                  <a:lnTo>
                    <a:pt x="30" y="279"/>
                  </a:lnTo>
                  <a:lnTo>
                    <a:pt x="30" y="276"/>
                  </a:lnTo>
                  <a:lnTo>
                    <a:pt x="29" y="274"/>
                  </a:lnTo>
                  <a:lnTo>
                    <a:pt x="28" y="271"/>
                  </a:lnTo>
                  <a:lnTo>
                    <a:pt x="26" y="269"/>
                  </a:lnTo>
                  <a:lnTo>
                    <a:pt x="24" y="266"/>
                  </a:lnTo>
                  <a:lnTo>
                    <a:pt x="22" y="265"/>
                  </a:lnTo>
                  <a:lnTo>
                    <a:pt x="18" y="264"/>
                  </a:lnTo>
                  <a:lnTo>
                    <a:pt x="15" y="264"/>
                  </a:lnTo>
                  <a:lnTo>
                    <a:pt x="13" y="264"/>
                  </a:lnTo>
                  <a:lnTo>
                    <a:pt x="10" y="265"/>
                  </a:lnTo>
                  <a:lnTo>
                    <a:pt x="8" y="266"/>
                  </a:lnTo>
                  <a:lnTo>
                    <a:pt x="4" y="269"/>
                  </a:lnTo>
                  <a:lnTo>
                    <a:pt x="3" y="271"/>
                  </a:lnTo>
                  <a:lnTo>
                    <a:pt x="1" y="274"/>
                  </a:lnTo>
                  <a:lnTo>
                    <a:pt x="1" y="276"/>
                  </a:lnTo>
                  <a:lnTo>
                    <a:pt x="0" y="279"/>
                  </a:lnTo>
                  <a:lnTo>
                    <a:pt x="0" y="317"/>
                  </a:lnTo>
                  <a:lnTo>
                    <a:pt x="0" y="430"/>
                  </a:lnTo>
                  <a:lnTo>
                    <a:pt x="0" y="469"/>
                  </a:lnTo>
                  <a:lnTo>
                    <a:pt x="1" y="471"/>
                  </a:lnTo>
                  <a:lnTo>
                    <a:pt x="1" y="474"/>
                  </a:lnTo>
                  <a:lnTo>
                    <a:pt x="3" y="476"/>
                  </a:lnTo>
                  <a:lnTo>
                    <a:pt x="4" y="479"/>
                  </a:lnTo>
                  <a:lnTo>
                    <a:pt x="8" y="480"/>
                  </a:lnTo>
                  <a:lnTo>
                    <a:pt x="10" y="482"/>
                  </a:lnTo>
                  <a:lnTo>
                    <a:pt x="13" y="482"/>
                  </a:lnTo>
                  <a:lnTo>
                    <a:pt x="15" y="484"/>
                  </a:lnTo>
                  <a:lnTo>
                    <a:pt x="18" y="482"/>
                  </a:lnTo>
                  <a:lnTo>
                    <a:pt x="22" y="482"/>
                  </a:lnTo>
                  <a:lnTo>
                    <a:pt x="24" y="480"/>
                  </a:lnTo>
                  <a:lnTo>
                    <a:pt x="26" y="479"/>
                  </a:lnTo>
                  <a:lnTo>
                    <a:pt x="28" y="476"/>
                  </a:lnTo>
                  <a:lnTo>
                    <a:pt x="29" y="474"/>
                  </a:lnTo>
                  <a:lnTo>
                    <a:pt x="30" y="471"/>
                  </a:lnTo>
                  <a:lnTo>
                    <a:pt x="30" y="469"/>
                  </a:lnTo>
                  <a:lnTo>
                    <a:pt x="30" y="450"/>
                  </a:lnTo>
                  <a:lnTo>
                    <a:pt x="180" y="496"/>
                  </a:lnTo>
                  <a:lnTo>
                    <a:pt x="180" y="583"/>
                  </a:lnTo>
                  <a:lnTo>
                    <a:pt x="181" y="601"/>
                  </a:lnTo>
                  <a:lnTo>
                    <a:pt x="184" y="618"/>
                  </a:lnTo>
                  <a:lnTo>
                    <a:pt x="188" y="635"/>
                  </a:lnTo>
                  <a:lnTo>
                    <a:pt x="194" y="649"/>
                  </a:lnTo>
                  <a:lnTo>
                    <a:pt x="201" y="663"/>
                  </a:lnTo>
                  <a:lnTo>
                    <a:pt x="210" y="676"/>
                  </a:lnTo>
                  <a:lnTo>
                    <a:pt x="219" y="687"/>
                  </a:lnTo>
                  <a:lnTo>
                    <a:pt x="230" y="696"/>
                  </a:lnTo>
                  <a:lnTo>
                    <a:pt x="242" y="705"/>
                  </a:lnTo>
                  <a:lnTo>
                    <a:pt x="254" y="712"/>
                  </a:lnTo>
                  <a:lnTo>
                    <a:pt x="268" y="719"/>
                  </a:lnTo>
                  <a:lnTo>
                    <a:pt x="280" y="724"/>
                  </a:lnTo>
                  <a:lnTo>
                    <a:pt x="294" y="727"/>
                  </a:lnTo>
                  <a:lnTo>
                    <a:pt x="308" y="731"/>
                  </a:lnTo>
                  <a:lnTo>
                    <a:pt x="322" y="733"/>
                  </a:lnTo>
                  <a:lnTo>
                    <a:pt x="337" y="733"/>
                  </a:lnTo>
                  <a:lnTo>
                    <a:pt x="352" y="733"/>
                  </a:lnTo>
                  <a:lnTo>
                    <a:pt x="367" y="731"/>
                  </a:lnTo>
                  <a:lnTo>
                    <a:pt x="382" y="727"/>
                  </a:lnTo>
                  <a:lnTo>
                    <a:pt x="395" y="723"/>
                  </a:lnTo>
                  <a:lnTo>
                    <a:pt x="408" y="717"/>
                  </a:lnTo>
                  <a:lnTo>
                    <a:pt x="419" y="710"/>
                  </a:lnTo>
                  <a:lnTo>
                    <a:pt x="430" y="703"/>
                  </a:lnTo>
                  <a:lnTo>
                    <a:pt x="440" y="693"/>
                  </a:lnTo>
                  <a:lnTo>
                    <a:pt x="448" y="684"/>
                  </a:lnTo>
                  <a:lnTo>
                    <a:pt x="456" y="672"/>
                  </a:lnTo>
                  <a:lnTo>
                    <a:pt x="463" y="660"/>
                  </a:lnTo>
                  <a:lnTo>
                    <a:pt x="469" y="647"/>
                  </a:lnTo>
                  <a:lnTo>
                    <a:pt x="473" y="633"/>
                  </a:lnTo>
                  <a:lnTo>
                    <a:pt x="477" y="619"/>
                  </a:lnTo>
                  <a:lnTo>
                    <a:pt x="479" y="603"/>
                  </a:lnTo>
                  <a:lnTo>
                    <a:pt x="479" y="587"/>
                  </a:lnTo>
                  <a:lnTo>
                    <a:pt x="870" y="706"/>
                  </a:lnTo>
                  <a:lnTo>
                    <a:pt x="870" y="733"/>
                  </a:lnTo>
                  <a:lnTo>
                    <a:pt x="870" y="736"/>
                  </a:lnTo>
                  <a:lnTo>
                    <a:pt x="871" y="738"/>
                  </a:lnTo>
                  <a:lnTo>
                    <a:pt x="872" y="741"/>
                  </a:lnTo>
                  <a:lnTo>
                    <a:pt x="874" y="744"/>
                  </a:lnTo>
                  <a:lnTo>
                    <a:pt x="876" y="746"/>
                  </a:lnTo>
                  <a:lnTo>
                    <a:pt x="878" y="747"/>
                  </a:lnTo>
                  <a:lnTo>
                    <a:pt x="882" y="748"/>
                  </a:lnTo>
                  <a:lnTo>
                    <a:pt x="885" y="748"/>
                  </a:lnTo>
                  <a:lnTo>
                    <a:pt x="888" y="748"/>
                  </a:lnTo>
                  <a:lnTo>
                    <a:pt x="890" y="747"/>
                  </a:lnTo>
                  <a:lnTo>
                    <a:pt x="893" y="746"/>
                  </a:lnTo>
                  <a:lnTo>
                    <a:pt x="895" y="744"/>
                  </a:lnTo>
                  <a:lnTo>
                    <a:pt x="898" y="741"/>
                  </a:lnTo>
                  <a:lnTo>
                    <a:pt x="899" y="738"/>
                  </a:lnTo>
                  <a:lnTo>
                    <a:pt x="900" y="736"/>
                  </a:lnTo>
                  <a:lnTo>
                    <a:pt x="900" y="733"/>
                  </a:lnTo>
                  <a:lnTo>
                    <a:pt x="900" y="695"/>
                  </a:lnTo>
                  <a:lnTo>
                    <a:pt x="900" y="52"/>
                  </a:lnTo>
                  <a:lnTo>
                    <a:pt x="900" y="15"/>
                  </a:lnTo>
                  <a:lnTo>
                    <a:pt x="900" y="12"/>
                  </a:lnTo>
                  <a:lnTo>
                    <a:pt x="899" y="9"/>
                  </a:lnTo>
                  <a:lnTo>
                    <a:pt x="898" y="6"/>
                  </a:lnTo>
                  <a:lnTo>
                    <a:pt x="895" y="4"/>
                  </a:lnTo>
                  <a:lnTo>
                    <a:pt x="893" y="2"/>
                  </a:lnTo>
                  <a:lnTo>
                    <a:pt x="890" y="1"/>
                  </a:lnTo>
                  <a:lnTo>
                    <a:pt x="888" y="0"/>
                  </a:lnTo>
                  <a:lnTo>
                    <a:pt x="885" y="0"/>
                  </a:lnTo>
                  <a:close/>
                </a:path>
              </a:pathLst>
            </a:custGeom>
            <a:grp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24" name="CasellaDiTesto 23"/>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1300544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600" b="1" dirty="0">
                <a:solidFill>
                  <a:schemeClr val="bg1"/>
                </a:solidFill>
              </a:rPr>
              <a:t>INDICE</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Segnaposto numero diapositiva 1"/>
          <p:cNvSpPr>
            <a:spLocks noGrp="1"/>
          </p:cNvSpPr>
          <p:nvPr>
            <p:ph type="sldNum" sz="quarter" idx="12"/>
          </p:nvPr>
        </p:nvSpPr>
        <p:spPr>
          <a:xfrm>
            <a:off x="7104743" y="6548216"/>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3</a:t>
            </a:fld>
            <a:endParaRPr lang="it-IT" dirty="0">
              <a:latin typeface="Calibri Light" pitchFamily="34"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2202212213"/>
              </p:ext>
            </p:extLst>
          </p:nvPr>
        </p:nvGraphicFramePr>
        <p:xfrm>
          <a:off x="1584960" y="1695752"/>
          <a:ext cx="8196714" cy="3851463"/>
        </p:xfrm>
        <a:graphic>
          <a:graphicData uri="http://schemas.openxmlformats.org/drawingml/2006/table">
            <a:tbl>
              <a:tblPr firstRow="1" bandRow="1">
                <a:tableStyleId>{5940675A-B579-460E-94D1-54222C63F5DA}</a:tableStyleId>
              </a:tblPr>
              <a:tblGrid>
                <a:gridCol w="6962121">
                  <a:extLst>
                    <a:ext uri="{9D8B030D-6E8A-4147-A177-3AD203B41FA5}">
                      <a16:colId xmlns="" xmlns:a16="http://schemas.microsoft.com/office/drawing/2014/main" val="1711323431"/>
                    </a:ext>
                  </a:extLst>
                </a:gridCol>
                <a:gridCol w="1234593">
                  <a:extLst>
                    <a:ext uri="{9D8B030D-6E8A-4147-A177-3AD203B41FA5}">
                      <a16:colId xmlns="" xmlns:a16="http://schemas.microsoft.com/office/drawing/2014/main" val="1276779421"/>
                    </a:ext>
                  </a:extLst>
                </a:gridCol>
              </a:tblGrid>
              <a:tr h="365760">
                <a:tc rowSpan="2">
                  <a:txBody>
                    <a:bodyPr/>
                    <a:lstStyle/>
                    <a:p>
                      <a:r>
                        <a:rPr lang="it-IT" b="0" dirty="0">
                          <a:solidFill>
                            <a:schemeClr val="tx1">
                              <a:lumMod val="75000"/>
                              <a:lumOff val="25000"/>
                            </a:schemeClr>
                          </a:solidFill>
                          <a:latin typeface="Century Gothic" panose="020B0502020202020204" pitchFamily="34" charset="0"/>
                        </a:rPr>
                        <a:t>OBIETTIVI</a:t>
                      </a:r>
                      <a:r>
                        <a:rPr lang="it-IT" b="0" baseline="0" dirty="0">
                          <a:solidFill>
                            <a:schemeClr val="tx1">
                              <a:lumMod val="75000"/>
                              <a:lumOff val="25000"/>
                            </a:schemeClr>
                          </a:solidFill>
                          <a:latin typeface="Century Gothic" panose="020B0502020202020204" pitchFamily="34" charset="0"/>
                        </a:rPr>
                        <a:t> E GRUPPO DI RICERCA</a:t>
                      </a:r>
                      <a:endParaRPr lang="it-IT" b="0" dirty="0">
                        <a:solidFill>
                          <a:schemeClr val="tx1">
                            <a:lumMod val="75000"/>
                            <a:lumOff val="25000"/>
                          </a:schemeClr>
                        </a:solidFill>
                        <a:latin typeface="Century Gothic" panose="020B0502020202020204" pitchFamily="34" charset="0"/>
                      </a:endParaRPr>
                    </a:p>
                  </a:txBody>
                  <a:tcPr anchor="b">
                    <a:lnL w="12700" cmpd="sng">
                      <a:noFill/>
                    </a:lnL>
                    <a:lnR w="12700" cmpd="sng">
                      <a:noFill/>
                    </a:lnR>
                    <a:lnT w="12700" cmpd="sng">
                      <a:noFill/>
                    </a:lnT>
                    <a:lnB w="12700" cap="flat" cmpd="sng" algn="ctr">
                      <a:solidFill>
                        <a:schemeClr val="tx1">
                          <a:lumMod val="75000"/>
                          <a:lumOff val="2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it-IT" b="1" dirty="0">
                          <a:solidFill>
                            <a:schemeClr val="tx1">
                              <a:lumMod val="75000"/>
                              <a:lumOff val="25000"/>
                            </a:schemeClr>
                          </a:solidFill>
                          <a:latin typeface="Century Gothic" panose="020B0502020202020204" pitchFamily="34" charset="0"/>
                        </a:rPr>
                        <a:t>Pag.</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142315591"/>
                  </a:ext>
                </a:extLst>
              </a:tr>
              <a:tr h="365760">
                <a:tc vMerge="1">
                  <a:txBody>
                    <a:bodyPr/>
                    <a:lstStyle/>
                    <a:p>
                      <a:endParaRPr lang="it-IT" b="0" dirty="0">
                        <a:latin typeface="Century Gothic" panose="020B0502020202020204" pitchFamily="34" charset="0"/>
                      </a:endParaRPr>
                    </a:p>
                  </a:txBody>
                  <a:tcPr>
                    <a:lnL w="12700" cmpd="sng">
                      <a:noFill/>
                    </a:lnL>
                    <a:lnR w="12700" cmpd="sng">
                      <a:noFill/>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it-IT" sz="1800" b="1" dirty="0">
                          <a:solidFill>
                            <a:schemeClr val="tx1">
                              <a:lumMod val="75000"/>
                              <a:lumOff val="25000"/>
                            </a:schemeClr>
                          </a:solidFill>
                          <a:latin typeface="Century Gothic" panose="020B0502020202020204" pitchFamily="34" charset="0"/>
                        </a:rPr>
                        <a:t>4</a:t>
                      </a:r>
                      <a:endParaRPr lang="it-IT" b="1" dirty="0">
                        <a:solidFill>
                          <a:schemeClr val="tx1">
                            <a:lumMod val="75000"/>
                            <a:lumOff val="25000"/>
                          </a:schemeClr>
                        </a:solidFill>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341421795"/>
                  </a:ext>
                </a:extLst>
              </a:tr>
              <a:tr h="365760">
                <a:tc>
                  <a:txBody>
                    <a:bodyPr/>
                    <a:lstStyle/>
                    <a:p>
                      <a:r>
                        <a:rPr lang="it-IT" b="0" dirty="0">
                          <a:solidFill>
                            <a:schemeClr val="tx1">
                              <a:lumMod val="75000"/>
                              <a:lumOff val="25000"/>
                            </a:schemeClr>
                          </a:solidFill>
                          <a:latin typeface="Century Gothic" panose="020B0502020202020204" pitchFamily="34" charset="0"/>
                        </a:rPr>
                        <a:t>INTRODUZIONE</a:t>
                      </a:r>
                    </a:p>
                  </a:txBody>
                  <a:tcPr>
                    <a:lnL w="12700" cmpd="sng">
                      <a:noFill/>
                    </a:lnL>
                    <a:lnR w="12700" cmpd="sng">
                      <a:noFill/>
                    </a:lnR>
                    <a:lnT w="12700"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it-IT" sz="1800" b="1" kern="1200" dirty="0">
                          <a:solidFill>
                            <a:schemeClr val="tx1">
                              <a:lumMod val="75000"/>
                              <a:lumOff val="25000"/>
                            </a:schemeClr>
                          </a:solidFill>
                          <a:latin typeface="Century Gothic" panose="020B0502020202020204" pitchFamily="34" charset="0"/>
                          <a:ea typeface="+mn-ea"/>
                          <a:cs typeface="+mn-cs"/>
                        </a:rPr>
                        <a:t>8 </a:t>
                      </a:r>
                    </a:p>
                  </a:txBody>
                  <a:tcPr>
                    <a:lnL w="12700" cmpd="sng">
                      <a:noFill/>
                    </a:lnL>
                    <a:lnR w="12700" cmpd="sng">
                      <a:noFill/>
                    </a:lnR>
                    <a:lnT w="12700"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997651747"/>
                  </a:ext>
                </a:extLst>
              </a:tr>
              <a:tr h="640080">
                <a:tc>
                  <a:txBody>
                    <a:bodyPr/>
                    <a:lstStyle/>
                    <a:p>
                      <a:r>
                        <a:rPr lang="it-IT" b="0" dirty="0">
                          <a:solidFill>
                            <a:schemeClr val="tx1">
                              <a:lumMod val="75000"/>
                              <a:lumOff val="25000"/>
                            </a:schemeClr>
                          </a:solidFill>
                          <a:latin typeface="Century Gothic" panose="020B0502020202020204" pitchFamily="34" charset="0"/>
                        </a:rPr>
                        <a:t>COORDINAMENTO TRA DOCENTI A LIVELLO DI CORSO DI LAUREA</a:t>
                      </a:r>
                    </a:p>
                  </a:txBody>
                  <a:tcPr>
                    <a:lnL w="12700" cmpd="sng">
                      <a:noFill/>
                    </a:lnL>
                    <a:lnR w="12700" cmpd="sng">
                      <a:noFill/>
                    </a:lnR>
                    <a:lnT w="12700"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it-IT" sz="1800" b="1" kern="1200" dirty="0">
                          <a:solidFill>
                            <a:schemeClr val="tx1">
                              <a:lumMod val="75000"/>
                              <a:lumOff val="25000"/>
                            </a:schemeClr>
                          </a:solidFill>
                          <a:latin typeface="Century Gothic" panose="020B0502020202020204" pitchFamily="34" charset="0"/>
                          <a:ea typeface="+mn-ea"/>
                          <a:cs typeface="+mn-cs"/>
                        </a:rPr>
                        <a:t>13</a:t>
                      </a:r>
                    </a:p>
                  </a:txBody>
                  <a:tcPr>
                    <a:lnL w="12700" cmpd="sng">
                      <a:noFill/>
                    </a:lnL>
                    <a:lnR w="12700" cmpd="sng">
                      <a:noFill/>
                    </a:lnR>
                    <a:lnT w="12700"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11169309"/>
                  </a:ext>
                </a:extLst>
              </a:tr>
              <a:tr h="365760">
                <a:tc>
                  <a:txBody>
                    <a:bodyPr/>
                    <a:lstStyle/>
                    <a:p>
                      <a:r>
                        <a:rPr lang="it-IT" b="0" dirty="0">
                          <a:solidFill>
                            <a:schemeClr val="tx1">
                              <a:lumMod val="75000"/>
                              <a:lumOff val="25000"/>
                            </a:schemeClr>
                          </a:solidFill>
                          <a:latin typeface="Century Gothic" panose="020B0502020202020204" pitchFamily="34" charset="0"/>
                        </a:rPr>
                        <a:t>METODI DIDATTICI</a:t>
                      </a:r>
                    </a:p>
                  </a:txBody>
                  <a:tcPr>
                    <a:lnL w="12700" cmpd="sng">
                      <a:noFill/>
                    </a:lnL>
                    <a:lnR w="12700" cmpd="sng">
                      <a:noFill/>
                    </a:lnR>
                    <a:lnT w="12700"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it-IT" sz="1800" b="1" kern="1200" dirty="0">
                          <a:solidFill>
                            <a:schemeClr val="tx1">
                              <a:lumMod val="75000"/>
                              <a:lumOff val="25000"/>
                            </a:schemeClr>
                          </a:solidFill>
                          <a:latin typeface="Century Gothic" panose="020B0502020202020204" pitchFamily="34" charset="0"/>
                          <a:ea typeface="+mn-ea"/>
                          <a:cs typeface="+mn-cs"/>
                        </a:rPr>
                        <a:t>22</a:t>
                      </a:r>
                    </a:p>
                  </a:txBody>
                  <a:tcPr>
                    <a:lnL w="12700" cmpd="sng">
                      <a:noFill/>
                    </a:lnL>
                    <a:lnR w="12700" cmpd="sng">
                      <a:noFill/>
                    </a:lnR>
                    <a:lnT w="12700"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815448363"/>
                  </a:ext>
                </a:extLst>
              </a:tr>
              <a:tr h="365760">
                <a:tc>
                  <a:txBody>
                    <a:bodyPr/>
                    <a:lstStyle/>
                    <a:p>
                      <a:r>
                        <a:rPr lang="it-IT" b="0" dirty="0">
                          <a:solidFill>
                            <a:schemeClr val="tx1">
                              <a:lumMod val="75000"/>
                              <a:lumOff val="25000"/>
                            </a:schemeClr>
                          </a:solidFill>
                          <a:latin typeface="Century Gothic" panose="020B0502020202020204" pitchFamily="34" charset="0"/>
                        </a:rPr>
                        <a:t>VALUTAZIONE DELL’APPRENDIMENTO</a:t>
                      </a:r>
                    </a:p>
                  </a:txBody>
                  <a:tcPr>
                    <a:lnL w="12700" cmpd="sng">
                      <a:noFill/>
                    </a:lnL>
                    <a:lnR w="12700" cmpd="sng">
                      <a:noFill/>
                    </a:lnR>
                    <a:lnT w="12700"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it-IT" sz="1800" b="1" kern="1200" dirty="0">
                          <a:solidFill>
                            <a:schemeClr val="tx1">
                              <a:lumMod val="75000"/>
                              <a:lumOff val="25000"/>
                            </a:schemeClr>
                          </a:solidFill>
                          <a:latin typeface="Century Gothic" panose="020B0502020202020204" pitchFamily="34" charset="0"/>
                          <a:ea typeface="+mn-ea"/>
                          <a:cs typeface="+mn-cs"/>
                        </a:rPr>
                        <a:t>31</a:t>
                      </a:r>
                    </a:p>
                  </a:txBody>
                  <a:tcPr>
                    <a:lnL w="12700" cmpd="sng">
                      <a:noFill/>
                    </a:lnL>
                    <a:lnR w="12700" cmpd="sng">
                      <a:noFill/>
                    </a:lnR>
                    <a:lnT w="12700"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96742131"/>
                  </a:ext>
                </a:extLst>
              </a:tr>
              <a:tr h="376743">
                <a:tc>
                  <a:txBody>
                    <a:bodyPr/>
                    <a:lstStyle/>
                    <a:p>
                      <a:r>
                        <a:rPr lang="it-IT" b="0" dirty="0">
                          <a:solidFill>
                            <a:schemeClr val="tx1">
                              <a:lumMod val="75000"/>
                              <a:lumOff val="25000"/>
                            </a:schemeClr>
                          </a:solidFill>
                          <a:latin typeface="Century Gothic" panose="020B0502020202020204" pitchFamily="34" charset="0"/>
                        </a:rPr>
                        <a:t>MATERIALI DIDATTICI</a:t>
                      </a:r>
                    </a:p>
                  </a:txBody>
                  <a:tcPr>
                    <a:lnL w="12700" cmpd="sng">
                      <a:noFill/>
                    </a:lnL>
                    <a:lnR w="12700" cmpd="sng">
                      <a:noFill/>
                    </a:lnR>
                    <a:lnT w="12700"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it-IT" sz="1800" b="1" kern="1200" dirty="0">
                          <a:solidFill>
                            <a:schemeClr val="tx1">
                              <a:lumMod val="75000"/>
                              <a:lumOff val="25000"/>
                            </a:schemeClr>
                          </a:solidFill>
                          <a:latin typeface="Century Gothic" panose="020B0502020202020204" pitchFamily="34" charset="0"/>
                          <a:ea typeface="+mn-ea"/>
                          <a:cs typeface="+mn-cs"/>
                        </a:rPr>
                        <a:t>35</a:t>
                      </a:r>
                    </a:p>
                  </a:txBody>
                  <a:tcPr>
                    <a:lnL w="12700" cmpd="sng">
                      <a:noFill/>
                    </a:lnL>
                    <a:lnR w="12700" cmpd="sng">
                      <a:noFill/>
                    </a:lnR>
                    <a:lnT w="12700"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766593886"/>
                  </a:ext>
                </a:extLst>
              </a:tr>
              <a:tr h="640080">
                <a:tc>
                  <a:txBody>
                    <a:bodyPr/>
                    <a:lstStyle/>
                    <a:p>
                      <a:r>
                        <a:rPr lang="it-IT" b="0" dirty="0">
                          <a:solidFill>
                            <a:schemeClr val="tx1">
                              <a:lumMod val="75000"/>
                              <a:lumOff val="25000"/>
                            </a:schemeClr>
                          </a:solidFill>
                          <a:latin typeface="Century Gothic" panose="020B0502020202020204" pitchFamily="34" charset="0"/>
                        </a:rPr>
                        <a:t>VALUTAIZONE E FORMAZIONE PER IL MIGLIORAMENTO</a:t>
                      </a:r>
                      <a:r>
                        <a:rPr lang="it-IT" b="0" baseline="0" dirty="0">
                          <a:solidFill>
                            <a:schemeClr val="tx1">
                              <a:lumMod val="75000"/>
                              <a:lumOff val="25000"/>
                            </a:schemeClr>
                          </a:solidFill>
                          <a:latin typeface="Century Gothic" panose="020B0502020202020204" pitchFamily="34" charset="0"/>
                        </a:rPr>
                        <a:t> CONTINUO</a:t>
                      </a:r>
                      <a:endParaRPr lang="it-IT" b="0" dirty="0">
                        <a:solidFill>
                          <a:schemeClr val="tx1">
                            <a:lumMod val="75000"/>
                            <a:lumOff val="25000"/>
                          </a:schemeClr>
                        </a:solidFill>
                        <a:latin typeface="Century Gothic" panose="020B0502020202020204" pitchFamily="34" charset="0"/>
                      </a:endParaRPr>
                    </a:p>
                  </a:txBody>
                  <a:tcPr>
                    <a:lnL w="12700" cmpd="sng">
                      <a:noFill/>
                    </a:lnL>
                    <a:lnR w="12700" cmpd="sng">
                      <a:noFill/>
                    </a:lnR>
                    <a:lnT w="12700"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it-IT" sz="1800" b="1" kern="1200" dirty="0">
                          <a:solidFill>
                            <a:schemeClr val="tx1">
                              <a:lumMod val="75000"/>
                              <a:lumOff val="25000"/>
                            </a:schemeClr>
                          </a:solidFill>
                          <a:latin typeface="Century Gothic" panose="020B0502020202020204" pitchFamily="34" charset="0"/>
                          <a:ea typeface="+mn-ea"/>
                          <a:cs typeface="+mn-cs"/>
                        </a:rPr>
                        <a:t>46</a:t>
                      </a:r>
                    </a:p>
                  </a:txBody>
                  <a:tcPr>
                    <a:lnL w="12700" cmpd="sng">
                      <a:noFill/>
                    </a:lnL>
                    <a:lnR w="12700" cmpd="sng">
                      <a:noFill/>
                    </a:lnR>
                    <a:lnT w="12700"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650603100"/>
                  </a:ext>
                </a:extLst>
              </a:tr>
              <a:tr h="365760">
                <a:tc>
                  <a:txBody>
                    <a:bodyPr/>
                    <a:lstStyle/>
                    <a:p>
                      <a:r>
                        <a:rPr lang="it-IT" b="0" dirty="0">
                          <a:solidFill>
                            <a:schemeClr val="tx1">
                              <a:lumMod val="75000"/>
                              <a:lumOff val="25000"/>
                            </a:schemeClr>
                          </a:solidFill>
                          <a:latin typeface="Century Gothic" panose="020B0502020202020204" pitchFamily="34" charset="0"/>
                        </a:rPr>
                        <a:t>CONCLUSIONI</a:t>
                      </a:r>
                      <a:r>
                        <a:rPr lang="it-IT" b="0" baseline="0" dirty="0">
                          <a:solidFill>
                            <a:schemeClr val="tx1">
                              <a:lumMod val="75000"/>
                              <a:lumOff val="25000"/>
                            </a:schemeClr>
                          </a:solidFill>
                          <a:latin typeface="Century Gothic" panose="020B0502020202020204" pitchFamily="34" charset="0"/>
                        </a:rPr>
                        <a:t> E RACCOMANDAZIONI</a:t>
                      </a:r>
                      <a:endParaRPr lang="it-IT" b="0" dirty="0">
                        <a:solidFill>
                          <a:schemeClr val="tx1">
                            <a:lumMod val="75000"/>
                            <a:lumOff val="25000"/>
                          </a:schemeClr>
                        </a:solidFill>
                        <a:latin typeface="Century Gothic" panose="020B0502020202020204" pitchFamily="34" charset="0"/>
                      </a:endParaRPr>
                    </a:p>
                  </a:txBody>
                  <a:tcPr>
                    <a:lnL w="12700" cmpd="sng">
                      <a:noFill/>
                    </a:lnL>
                    <a:lnR w="12700" cmpd="sng">
                      <a:noFill/>
                    </a:lnR>
                    <a:lnT w="12700"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it-IT" sz="1800" b="1" kern="1200" dirty="0">
                          <a:solidFill>
                            <a:schemeClr val="tx1">
                              <a:lumMod val="75000"/>
                              <a:lumOff val="25000"/>
                            </a:schemeClr>
                          </a:solidFill>
                          <a:latin typeface="Century Gothic" panose="020B0502020202020204" pitchFamily="34" charset="0"/>
                          <a:ea typeface="+mn-ea"/>
                          <a:cs typeface="+mn-cs"/>
                        </a:rPr>
                        <a:t>52</a:t>
                      </a:r>
                    </a:p>
                  </a:txBody>
                  <a:tcPr>
                    <a:lnL w="12700" cmpd="sng">
                      <a:noFill/>
                    </a:lnL>
                    <a:lnR w="12700" cmpd="sng">
                      <a:noFill/>
                    </a:lnR>
                    <a:lnT w="12700"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144541420"/>
                  </a:ext>
                </a:extLst>
              </a:tr>
            </a:tbl>
          </a:graphicData>
        </a:graphic>
      </p:graphicFrame>
    </p:spTree>
    <p:extLst>
      <p:ext uri="{BB962C8B-B14F-4D97-AF65-F5344CB8AC3E}">
        <p14:creationId xmlns:p14="http://schemas.microsoft.com/office/powerpoint/2010/main" val="2660127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76730" y="1114600"/>
            <a:ext cx="4605032" cy="5742803"/>
          </a:xfrm>
          <a:prstGeom prst="rect">
            <a:avLst/>
          </a:prstGeom>
          <a:solidFill>
            <a:srgbClr val="EEE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METODI DIDATTICI</a:t>
            </a:r>
          </a:p>
          <a:p>
            <a:pPr marL="719138" algn="r" defTabSz="-895350"/>
            <a:r>
              <a:rPr lang="en-US" sz="2400" b="1" dirty="0">
                <a:solidFill>
                  <a:schemeClr val="bg1"/>
                </a:solidFill>
              </a:rPr>
              <a:t>FILOSOFIA</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ttangolo 2"/>
          <p:cNvSpPr/>
          <p:nvPr/>
        </p:nvSpPr>
        <p:spPr>
          <a:xfrm>
            <a:off x="5376730" y="2112883"/>
            <a:ext cx="4544260" cy="2521716"/>
          </a:xfrm>
          <a:prstGeom prst="rect">
            <a:avLst/>
          </a:prstGeom>
        </p:spPr>
        <p:txBody>
          <a:bodyPr wrap="square">
            <a:spAutoFit/>
          </a:bodyPr>
          <a:lstStyle/>
          <a:p>
            <a:pPr marL="34290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#F02: «C'è una parte di didattica frontale che non può essere evitata e spiegabile dall'esigenza di portare tutti allo stesso livello soprattutto per gli studenti che non han fatto filosofia al liceo…»</a:t>
            </a:r>
          </a:p>
          <a:p>
            <a:pPr marL="34290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#F11: «Sono tutte lezioni frontali, non uso slide per scelta, leggo i testi in aula, sembrerà una modalità antica ma in realtà gli studenti apprezzano perché non sano più leggere i testi. Le slide sono inutili perché è meglio andare alla fonte diretta, bisogna avere sotto gli occhi i testi»</a:t>
            </a:r>
          </a:p>
          <a:p>
            <a:pPr marL="34290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#F09: «L'apprendimento in aula è cruciale. L'aspetto più rilevante è che negli ultimi anni sempre meno studenti frequentano, e questo incide negativamente sulla loro preparazione»</a:t>
            </a:r>
          </a:p>
        </p:txBody>
      </p:sp>
      <p:sp>
        <p:nvSpPr>
          <p:cNvPr id="8" name="Rettangolo 7"/>
          <p:cNvSpPr/>
          <p:nvPr/>
        </p:nvSpPr>
        <p:spPr>
          <a:xfrm>
            <a:off x="5376730" y="4722341"/>
            <a:ext cx="4594171" cy="1243417"/>
          </a:xfrm>
          <a:prstGeom prst="rect">
            <a:avLst/>
          </a:prstGeom>
        </p:spPr>
        <p:txBody>
          <a:bodyPr wrap="square">
            <a:spAutoFit/>
          </a:bodyPr>
          <a:lstStyle/>
          <a:p>
            <a:pPr marL="342900"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#F12: «Utilizzo da molti anni il PowerPoint, sia per mostrare le immagini su cui faccio lezione, sia perché lo ritengo molto utile dal punto di vista della didattica»</a:t>
            </a:r>
          </a:p>
          <a:p>
            <a:pPr marL="342900" indent="-342900" algn="just" defTabSz="914400">
              <a:lnSpc>
                <a:spcPct val="90000"/>
              </a:lnSpc>
              <a:spcBef>
                <a:spcPct val="20000"/>
              </a:spcBef>
              <a:buFont typeface="Wingdings" panose="05000000000000000000" pitchFamily="2" charset="2"/>
              <a:buChar char="ü"/>
              <a:defRPr/>
            </a:pPr>
            <a:endParaRPr lang="it-IT" sz="1200" b="1" kern="0" dirty="0">
              <a:solidFill>
                <a:schemeClr val="tx2"/>
              </a:solidFill>
              <a:latin typeface="Century Gothic" panose="020B0502020202020204" pitchFamily="34" charset="0"/>
            </a:endParaRPr>
          </a:p>
          <a:p>
            <a:pPr marL="171450" indent="-171450" algn="just" defTabSz="914400">
              <a:lnSpc>
                <a:spcPct val="90000"/>
              </a:lnSpc>
              <a:spcBef>
                <a:spcPts val="400"/>
              </a:spcBef>
              <a:buFont typeface="Wingdings" panose="05000000000000000000" pitchFamily="2" charset="2"/>
              <a:buChar char="q"/>
              <a:defRPr/>
            </a:pPr>
            <a:endParaRPr lang="it-IT" sz="1200" dirty="0">
              <a:solidFill>
                <a:srgbClr val="000000"/>
              </a:solidFill>
              <a:latin typeface="Century Gothic" panose="020B0502020202020204" pitchFamily="34" charset="0"/>
              <a:ea typeface="Lucida Grande"/>
              <a:cs typeface="Lucida Grande"/>
            </a:endParaRPr>
          </a:p>
          <a:p>
            <a:pPr marL="171450" indent="-171450" algn="just" defTabSz="914400">
              <a:lnSpc>
                <a:spcPct val="90000"/>
              </a:lnSpc>
              <a:spcBef>
                <a:spcPts val="400"/>
              </a:spcBef>
              <a:buFont typeface="Wingdings" panose="05000000000000000000" pitchFamily="2" charset="2"/>
              <a:buChar char="q"/>
              <a:defRPr/>
            </a:pPr>
            <a:endParaRPr lang="it-IT" sz="1200" dirty="0">
              <a:solidFill>
                <a:srgbClr val="000000"/>
              </a:solidFill>
              <a:latin typeface="Century Gothic" panose="020B0502020202020204" pitchFamily="34" charset="0"/>
              <a:ea typeface="Lucida Grande"/>
              <a:cs typeface="Lucida Grande"/>
            </a:endParaRPr>
          </a:p>
        </p:txBody>
      </p:sp>
      <p:sp>
        <p:nvSpPr>
          <p:cNvPr id="18" name="Segnaposto contenuto 2"/>
          <p:cNvSpPr txBox="1">
            <a:spLocks/>
          </p:cNvSpPr>
          <p:nvPr/>
        </p:nvSpPr>
        <p:spPr>
          <a:xfrm>
            <a:off x="1534861" y="1230267"/>
            <a:ext cx="3765638" cy="54860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74738" algn="l">
              <a:spcBef>
                <a:spcPts val="0"/>
              </a:spcBef>
              <a:defRPr/>
            </a:pPr>
            <a:endParaRPr lang="it-IT" sz="1400" b="1" dirty="0">
              <a:solidFill>
                <a:schemeClr val="tx2"/>
              </a:solidFill>
              <a:latin typeface="Century Gothic" panose="020B0502020202020204" pitchFamily="34" charset="0"/>
            </a:endParaRPr>
          </a:p>
          <a:p>
            <a:pPr marL="1074738" algn="l">
              <a:spcBef>
                <a:spcPts val="0"/>
              </a:spcBef>
              <a:defRPr/>
            </a:pPr>
            <a:r>
              <a:rPr lang="it-IT" sz="1400" b="1" dirty="0">
                <a:solidFill>
                  <a:schemeClr val="tx2"/>
                </a:solidFill>
                <a:latin typeface="Century Gothic" panose="020B0502020202020204" pitchFamily="34" charset="0"/>
              </a:rPr>
              <a:t>Modalità più diffuse : Lezione frontale, Seminari, Discussioni in aula</a:t>
            </a:r>
          </a:p>
          <a:p>
            <a:pPr marL="1074738" lvl="0" algn="just">
              <a:defRPr/>
            </a:pPr>
            <a:endParaRPr lang="it-IT" sz="1300" dirty="0">
              <a:latin typeface="Century Gothic" panose="020B0502020202020204" pitchFamily="34" charset="0"/>
            </a:endParaRPr>
          </a:p>
          <a:p>
            <a:pPr lvl="0" algn="just">
              <a:defRPr/>
            </a:pPr>
            <a:r>
              <a:rPr lang="it-IT" sz="1400" dirty="0">
                <a:solidFill>
                  <a:schemeClr val="tx1">
                    <a:lumMod val="75000"/>
                    <a:lumOff val="25000"/>
                  </a:schemeClr>
                </a:solidFill>
                <a:latin typeface="Century Gothic" panose="020B0502020202020204" pitchFamily="34" charset="0"/>
              </a:rPr>
              <a:t>Vi sono </a:t>
            </a:r>
            <a:r>
              <a:rPr lang="it-IT" sz="1400" b="1" dirty="0">
                <a:solidFill>
                  <a:schemeClr val="tx1">
                    <a:lumMod val="75000"/>
                    <a:lumOff val="25000"/>
                  </a:schemeClr>
                </a:solidFill>
                <a:latin typeface="Century Gothic" panose="020B0502020202020204" pitchFamily="34" charset="0"/>
              </a:rPr>
              <a:t>molte differenze nelle modalità didattiche tra i docenti</a:t>
            </a:r>
            <a:r>
              <a:rPr lang="it-IT" sz="1400" dirty="0">
                <a:solidFill>
                  <a:schemeClr val="tx1">
                    <a:lumMod val="75000"/>
                    <a:lumOff val="25000"/>
                  </a:schemeClr>
                </a:solidFill>
                <a:latin typeface="Century Gothic" panose="020B0502020202020204" pitchFamily="34" charset="0"/>
              </a:rPr>
              <a:t>. La maggioranza dei docenti prevede nel programma lo studio di testi classici ma spesso cambia l’approccio didattico. Alcuni docenti leggono in aula i testi classici e li commentano con gli studenti. Altri chiedono agli studenti di leggere i testi in autonomia, sfruttando i momenti di aula per sviluppare una didattica di tipo seminariale, con docenti esterni o chiedendo agli studenti di effettuare loro stessi delle presentazioni.</a:t>
            </a:r>
          </a:p>
          <a:p>
            <a:pPr lvl="0" algn="just">
              <a:defRPr/>
            </a:pPr>
            <a:r>
              <a:rPr lang="it-IT" sz="1400" dirty="0">
                <a:solidFill>
                  <a:schemeClr val="tx1">
                    <a:lumMod val="75000"/>
                    <a:lumOff val="25000"/>
                  </a:schemeClr>
                </a:solidFill>
                <a:latin typeface="Century Gothic" panose="020B0502020202020204" pitchFamily="34" charset="0"/>
              </a:rPr>
              <a:t>L’utilizzo di </a:t>
            </a:r>
            <a:r>
              <a:rPr lang="it-IT" sz="1400" b="1" dirty="0">
                <a:solidFill>
                  <a:schemeClr val="tx1">
                    <a:lumMod val="75000"/>
                    <a:lumOff val="25000"/>
                  </a:schemeClr>
                </a:solidFill>
                <a:latin typeface="Century Gothic" panose="020B0502020202020204" pitchFamily="34" charset="0"/>
              </a:rPr>
              <a:t>supporti informatici è molto limitato</a:t>
            </a:r>
            <a:r>
              <a:rPr lang="it-IT" sz="1400" dirty="0">
                <a:solidFill>
                  <a:schemeClr val="tx1">
                    <a:lumMod val="75000"/>
                    <a:lumOff val="25000"/>
                  </a:schemeClr>
                </a:solidFill>
                <a:latin typeface="Century Gothic" panose="020B0502020202020204" pitchFamily="34" charset="0"/>
              </a:rPr>
              <a:t>, in alcuni casi perché ritenuto non adeguato alla disciplina. Alcuni docenti invece lo utilizzano ampiamente per la possibilità di far vedere le immagini che vengono poi commentate in aula (ad esempio i docenti di estetica). </a:t>
            </a:r>
          </a:p>
          <a:p>
            <a:pPr lvl="0" algn="just">
              <a:defRPr/>
            </a:pPr>
            <a:endParaRPr kumimoji="0" lang="it-IT" sz="1300" b="0" i="0" u="none" strike="noStrike" kern="1200" cap="none" spc="0" normalizeH="0" baseline="0" noProof="0" dirty="0">
              <a:ln>
                <a:noFill/>
              </a:ln>
              <a:solidFill>
                <a:schemeClr val="tx1"/>
              </a:solidFill>
              <a:effectLst/>
              <a:uLnTx/>
              <a:uFillTx/>
              <a:latin typeface="Century Gothic" panose="020B0502020202020204" pitchFamily="34" charset="0"/>
            </a:endParaRPr>
          </a:p>
        </p:txBody>
      </p:sp>
      <p:pic>
        <p:nvPicPr>
          <p:cNvPr id="13" name="Immagine 12"/>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7353" b="95098" l="0" r="100000">
                        <a14:foregroundMark x1="56863" y1="56373" x2="56863" y2="56373"/>
                      </a14:backgroundRemoval>
                    </a14:imgEffect>
                  </a14:imgLayer>
                </a14:imgProps>
              </a:ext>
            </a:extLst>
          </a:blip>
          <a:stretch>
            <a:fillRect/>
          </a:stretch>
        </p:blipFill>
        <p:spPr>
          <a:xfrm>
            <a:off x="7426165" y="1343020"/>
            <a:ext cx="495300" cy="495300"/>
          </a:xfrm>
          <a:prstGeom prst="rect">
            <a:avLst/>
          </a:prstGeom>
        </p:spPr>
      </p:pic>
      <p:pic>
        <p:nvPicPr>
          <p:cNvPr id="15" name="Immagine 14"/>
          <p:cNvPicPr>
            <a:picLocks noChangeAspect="1"/>
          </p:cNvPicPr>
          <p:nvPr/>
        </p:nvPicPr>
        <p:blipFill>
          <a:blip r:embed="rId6"/>
          <a:stretch>
            <a:fillRect/>
          </a:stretch>
        </p:blipFill>
        <p:spPr>
          <a:xfrm>
            <a:off x="1648285" y="1315265"/>
            <a:ext cx="828000" cy="828000"/>
          </a:xfrm>
          <a:prstGeom prst="rect">
            <a:avLst/>
          </a:prstGeom>
        </p:spPr>
      </p:pic>
      <p:sp>
        <p:nvSpPr>
          <p:cNvPr id="16" name="Freeform 5"/>
          <p:cNvSpPr>
            <a:spLocks/>
          </p:cNvSpPr>
          <p:nvPr/>
        </p:nvSpPr>
        <p:spPr bwMode="auto">
          <a:xfrm>
            <a:off x="629266" y="6605515"/>
            <a:ext cx="92828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30</a:t>
            </a:fld>
            <a:endParaRPr lang="it-IT" dirty="0">
              <a:latin typeface="Calibri Light" pitchFamily="34" charset="0"/>
            </a:endParaRPr>
          </a:p>
        </p:txBody>
      </p:sp>
      <p:sp>
        <p:nvSpPr>
          <p:cNvPr id="19"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METODI DIDATTICI</a:t>
            </a:r>
          </a:p>
        </p:txBody>
      </p:sp>
      <p:grpSp>
        <p:nvGrpSpPr>
          <p:cNvPr id="20" name="Gruppo 19"/>
          <p:cNvGrpSpPr>
            <a:grpSpLocks noChangeAspect="1"/>
          </p:cNvGrpSpPr>
          <p:nvPr/>
        </p:nvGrpSpPr>
        <p:grpSpPr>
          <a:xfrm>
            <a:off x="219890" y="5274440"/>
            <a:ext cx="1279397" cy="2170800"/>
            <a:chOff x="5926347" y="1605112"/>
            <a:chExt cx="1332327" cy="2260605"/>
          </a:xfrm>
          <a:solidFill>
            <a:srgbClr val="00FFCC">
              <a:alpha val="80000"/>
            </a:srgbClr>
          </a:solidFill>
          <a:scene3d>
            <a:camera prst="isometricTopUp"/>
            <a:lightRig rig="threePt" dir="t"/>
          </a:scene3d>
        </p:grpSpPr>
        <p:sp>
          <p:nvSpPr>
            <p:cNvPr id="21" name="Freeform 25"/>
            <p:cNvSpPr>
              <a:spLocks noChangeAspect="1"/>
            </p:cNvSpPr>
            <p:nvPr/>
          </p:nvSpPr>
          <p:spPr bwMode="auto">
            <a:xfrm>
              <a:off x="5926347" y="1605112"/>
              <a:ext cx="1332327" cy="2260605"/>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grpFill/>
            <a:ln w="9525" cap="flat" cmpd="sng" algn="ctr">
              <a:noFill/>
              <a:prstDash val="solid"/>
            </a:ln>
            <a:effectLst>
              <a:outerShdw blurRad="25400" dist="38100" dir="2400000" algn="ctr" rotWithShape="0">
                <a:prstClr val="black">
                  <a:alpha val="10000"/>
                </a:prstClr>
              </a:outerShdw>
            </a:effectLst>
          </p:spPr>
          <p:txBody>
            <a:bodyPr anchor="ctr"/>
            <a:lstStyle/>
            <a:p>
              <a:pPr algn="ctr">
                <a:defRPr/>
              </a:pPr>
              <a:endParaRPr lang="da-DK" kern="0">
                <a:solidFill>
                  <a:sysClr val="window" lastClr="FFFFFF"/>
                </a:solidFill>
                <a:latin typeface="Calibri"/>
              </a:endParaRPr>
            </a:p>
          </p:txBody>
        </p:sp>
        <p:sp>
          <p:nvSpPr>
            <p:cNvPr id="22" name="Freeform 149"/>
            <p:cNvSpPr>
              <a:spLocks noChangeAspect="1" noEditPoints="1"/>
            </p:cNvSpPr>
            <p:nvPr/>
          </p:nvSpPr>
          <p:spPr bwMode="auto">
            <a:xfrm>
              <a:off x="6352659" y="2163375"/>
              <a:ext cx="502736" cy="416154"/>
            </a:xfrm>
            <a:custGeom>
              <a:avLst/>
              <a:gdLst>
                <a:gd name="T0" fmla="*/ 870 w 900"/>
                <a:gd name="T1" fmla="*/ 73 h 748"/>
                <a:gd name="T2" fmla="*/ 451 w 900"/>
                <a:gd name="T3" fmla="*/ 583 h 748"/>
                <a:gd name="T4" fmla="*/ 446 w 900"/>
                <a:gd name="T5" fmla="*/ 622 h 748"/>
                <a:gd name="T6" fmla="*/ 433 w 900"/>
                <a:gd name="T7" fmla="*/ 654 h 748"/>
                <a:gd name="T8" fmla="*/ 412 w 900"/>
                <a:gd name="T9" fmla="*/ 678 h 748"/>
                <a:gd name="T10" fmla="*/ 384 w 900"/>
                <a:gd name="T11" fmla="*/ 695 h 748"/>
                <a:gd name="T12" fmla="*/ 350 w 900"/>
                <a:gd name="T13" fmla="*/ 703 h 748"/>
                <a:gd name="T14" fmla="*/ 314 w 900"/>
                <a:gd name="T15" fmla="*/ 702 h 748"/>
                <a:gd name="T16" fmla="*/ 279 w 900"/>
                <a:gd name="T17" fmla="*/ 692 h 748"/>
                <a:gd name="T18" fmla="*/ 249 w 900"/>
                <a:gd name="T19" fmla="*/ 674 h 748"/>
                <a:gd name="T20" fmla="*/ 227 w 900"/>
                <a:gd name="T21" fmla="*/ 647 h 748"/>
                <a:gd name="T22" fmla="*/ 213 w 900"/>
                <a:gd name="T23" fmla="*/ 612 h 748"/>
                <a:gd name="T24" fmla="*/ 210 w 900"/>
                <a:gd name="T25" fmla="*/ 505 h 748"/>
                <a:gd name="T26" fmla="*/ 885 w 900"/>
                <a:gd name="T27" fmla="*/ 0 h 748"/>
                <a:gd name="T28" fmla="*/ 876 w 900"/>
                <a:gd name="T29" fmla="*/ 2 h 748"/>
                <a:gd name="T30" fmla="*/ 871 w 900"/>
                <a:gd name="T31" fmla="*/ 9 h 748"/>
                <a:gd name="T32" fmla="*/ 870 w 900"/>
                <a:gd name="T33" fmla="*/ 42 h 748"/>
                <a:gd name="T34" fmla="*/ 30 w 900"/>
                <a:gd name="T35" fmla="*/ 276 h 748"/>
                <a:gd name="T36" fmla="*/ 26 w 900"/>
                <a:gd name="T37" fmla="*/ 269 h 748"/>
                <a:gd name="T38" fmla="*/ 18 w 900"/>
                <a:gd name="T39" fmla="*/ 264 h 748"/>
                <a:gd name="T40" fmla="*/ 10 w 900"/>
                <a:gd name="T41" fmla="*/ 265 h 748"/>
                <a:gd name="T42" fmla="*/ 3 w 900"/>
                <a:gd name="T43" fmla="*/ 271 h 748"/>
                <a:gd name="T44" fmla="*/ 0 w 900"/>
                <a:gd name="T45" fmla="*/ 279 h 748"/>
                <a:gd name="T46" fmla="*/ 0 w 900"/>
                <a:gd name="T47" fmla="*/ 469 h 748"/>
                <a:gd name="T48" fmla="*/ 3 w 900"/>
                <a:gd name="T49" fmla="*/ 476 h 748"/>
                <a:gd name="T50" fmla="*/ 10 w 900"/>
                <a:gd name="T51" fmla="*/ 482 h 748"/>
                <a:gd name="T52" fmla="*/ 18 w 900"/>
                <a:gd name="T53" fmla="*/ 482 h 748"/>
                <a:gd name="T54" fmla="*/ 26 w 900"/>
                <a:gd name="T55" fmla="*/ 479 h 748"/>
                <a:gd name="T56" fmla="*/ 30 w 900"/>
                <a:gd name="T57" fmla="*/ 471 h 748"/>
                <a:gd name="T58" fmla="*/ 180 w 900"/>
                <a:gd name="T59" fmla="*/ 496 h 748"/>
                <a:gd name="T60" fmla="*/ 184 w 900"/>
                <a:gd name="T61" fmla="*/ 618 h 748"/>
                <a:gd name="T62" fmla="*/ 201 w 900"/>
                <a:gd name="T63" fmla="*/ 663 h 748"/>
                <a:gd name="T64" fmla="*/ 230 w 900"/>
                <a:gd name="T65" fmla="*/ 696 h 748"/>
                <a:gd name="T66" fmla="*/ 268 w 900"/>
                <a:gd name="T67" fmla="*/ 719 h 748"/>
                <a:gd name="T68" fmla="*/ 308 w 900"/>
                <a:gd name="T69" fmla="*/ 731 h 748"/>
                <a:gd name="T70" fmla="*/ 352 w 900"/>
                <a:gd name="T71" fmla="*/ 733 h 748"/>
                <a:gd name="T72" fmla="*/ 395 w 900"/>
                <a:gd name="T73" fmla="*/ 723 h 748"/>
                <a:gd name="T74" fmla="*/ 430 w 900"/>
                <a:gd name="T75" fmla="*/ 703 h 748"/>
                <a:gd name="T76" fmla="*/ 456 w 900"/>
                <a:gd name="T77" fmla="*/ 672 h 748"/>
                <a:gd name="T78" fmla="*/ 473 w 900"/>
                <a:gd name="T79" fmla="*/ 633 h 748"/>
                <a:gd name="T80" fmla="*/ 479 w 900"/>
                <a:gd name="T81" fmla="*/ 587 h 748"/>
                <a:gd name="T82" fmla="*/ 870 w 900"/>
                <a:gd name="T83" fmla="*/ 736 h 748"/>
                <a:gd name="T84" fmla="*/ 874 w 900"/>
                <a:gd name="T85" fmla="*/ 744 h 748"/>
                <a:gd name="T86" fmla="*/ 882 w 900"/>
                <a:gd name="T87" fmla="*/ 748 h 748"/>
                <a:gd name="T88" fmla="*/ 890 w 900"/>
                <a:gd name="T89" fmla="*/ 747 h 748"/>
                <a:gd name="T90" fmla="*/ 898 w 900"/>
                <a:gd name="T91" fmla="*/ 741 h 748"/>
                <a:gd name="T92" fmla="*/ 900 w 900"/>
                <a:gd name="T93" fmla="*/ 733 h 748"/>
                <a:gd name="T94" fmla="*/ 900 w 900"/>
                <a:gd name="T95" fmla="*/ 15 h 748"/>
                <a:gd name="T96" fmla="*/ 898 w 900"/>
                <a:gd name="T97" fmla="*/ 6 h 748"/>
                <a:gd name="T98" fmla="*/ 890 w 900"/>
                <a:gd name="T99" fmla="*/ 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0" h="748">
                  <a:moveTo>
                    <a:pt x="30" y="419"/>
                  </a:moveTo>
                  <a:lnTo>
                    <a:pt x="30" y="328"/>
                  </a:lnTo>
                  <a:lnTo>
                    <a:pt x="870" y="73"/>
                  </a:lnTo>
                  <a:lnTo>
                    <a:pt x="870" y="675"/>
                  </a:lnTo>
                  <a:lnTo>
                    <a:pt x="30" y="419"/>
                  </a:lnTo>
                  <a:close/>
                  <a:moveTo>
                    <a:pt x="451" y="583"/>
                  </a:moveTo>
                  <a:lnTo>
                    <a:pt x="449" y="597"/>
                  </a:lnTo>
                  <a:lnTo>
                    <a:pt x="448" y="610"/>
                  </a:lnTo>
                  <a:lnTo>
                    <a:pt x="446" y="622"/>
                  </a:lnTo>
                  <a:lnTo>
                    <a:pt x="442" y="633"/>
                  </a:lnTo>
                  <a:lnTo>
                    <a:pt x="438" y="644"/>
                  </a:lnTo>
                  <a:lnTo>
                    <a:pt x="433" y="654"/>
                  </a:lnTo>
                  <a:lnTo>
                    <a:pt x="427" y="663"/>
                  </a:lnTo>
                  <a:lnTo>
                    <a:pt x="421" y="671"/>
                  </a:lnTo>
                  <a:lnTo>
                    <a:pt x="412" y="678"/>
                  </a:lnTo>
                  <a:lnTo>
                    <a:pt x="403" y="685"/>
                  </a:lnTo>
                  <a:lnTo>
                    <a:pt x="395" y="690"/>
                  </a:lnTo>
                  <a:lnTo>
                    <a:pt x="384" y="695"/>
                  </a:lnTo>
                  <a:lnTo>
                    <a:pt x="373" y="699"/>
                  </a:lnTo>
                  <a:lnTo>
                    <a:pt x="362" y="701"/>
                  </a:lnTo>
                  <a:lnTo>
                    <a:pt x="350" y="703"/>
                  </a:lnTo>
                  <a:lnTo>
                    <a:pt x="337" y="703"/>
                  </a:lnTo>
                  <a:lnTo>
                    <a:pt x="325" y="703"/>
                  </a:lnTo>
                  <a:lnTo>
                    <a:pt x="314" y="702"/>
                  </a:lnTo>
                  <a:lnTo>
                    <a:pt x="302" y="699"/>
                  </a:lnTo>
                  <a:lnTo>
                    <a:pt x="290" y="696"/>
                  </a:lnTo>
                  <a:lnTo>
                    <a:pt x="279" y="692"/>
                  </a:lnTo>
                  <a:lnTo>
                    <a:pt x="269" y="687"/>
                  </a:lnTo>
                  <a:lnTo>
                    <a:pt x="259" y="681"/>
                  </a:lnTo>
                  <a:lnTo>
                    <a:pt x="249" y="674"/>
                  </a:lnTo>
                  <a:lnTo>
                    <a:pt x="242" y="666"/>
                  </a:lnTo>
                  <a:lnTo>
                    <a:pt x="233" y="657"/>
                  </a:lnTo>
                  <a:lnTo>
                    <a:pt x="227" y="647"/>
                  </a:lnTo>
                  <a:lnTo>
                    <a:pt x="222" y="637"/>
                  </a:lnTo>
                  <a:lnTo>
                    <a:pt x="216" y="625"/>
                  </a:lnTo>
                  <a:lnTo>
                    <a:pt x="213" y="612"/>
                  </a:lnTo>
                  <a:lnTo>
                    <a:pt x="211" y="598"/>
                  </a:lnTo>
                  <a:lnTo>
                    <a:pt x="210" y="583"/>
                  </a:lnTo>
                  <a:lnTo>
                    <a:pt x="210" y="505"/>
                  </a:lnTo>
                  <a:lnTo>
                    <a:pt x="451" y="579"/>
                  </a:lnTo>
                  <a:lnTo>
                    <a:pt x="451" y="583"/>
                  </a:lnTo>
                  <a:close/>
                  <a:moveTo>
                    <a:pt x="885" y="0"/>
                  </a:moveTo>
                  <a:lnTo>
                    <a:pt x="882" y="0"/>
                  </a:lnTo>
                  <a:lnTo>
                    <a:pt x="878" y="1"/>
                  </a:lnTo>
                  <a:lnTo>
                    <a:pt x="876" y="2"/>
                  </a:lnTo>
                  <a:lnTo>
                    <a:pt x="874" y="4"/>
                  </a:lnTo>
                  <a:lnTo>
                    <a:pt x="872" y="6"/>
                  </a:lnTo>
                  <a:lnTo>
                    <a:pt x="871" y="9"/>
                  </a:lnTo>
                  <a:lnTo>
                    <a:pt x="870" y="12"/>
                  </a:lnTo>
                  <a:lnTo>
                    <a:pt x="870" y="15"/>
                  </a:lnTo>
                  <a:lnTo>
                    <a:pt x="870" y="42"/>
                  </a:lnTo>
                  <a:lnTo>
                    <a:pt x="30" y="296"/>
                  </a:lnTo>
                  <a:lnTo>
                    <a:pt x="30" y="279"/>
                  </a:lnTo>
                  <a:lnTo>
                    <a:pt x="30" y="276"/>
                  </a:lnTo>
                  <a:lnTo>
                    <a:pt x="29" y="274"/>
                  </a:lnTo>
                  <a:lnTo>
                    <a:pt x="28" y="271"/>
                  </a:lnTo>
                  <a:lnTo>
                    <a:pt x="26" y="269"/>
                  </a:lnTo>
                  <a:lnTo>
                    <a:pt x="24" y="266"/>
                  </a:lnTo>
                  <a:lnTo>
                    <a:pt x="22" y="265"/>
                  </a:lnTo>
                  <a:lnTo>
                    <a:pt x="18" y="264"/>
                  </a:lnTo>
                  <a:lnTo>
                    <a:pt x="15" y="264"/>
                  </a:lnTo>
                  <a:lnTo>
                    <a:pt x="13" y="264"/>
                  </a:lnTo>
                  <a:lnTo>
                    <a:pt x="10" y="265"/>
                  </a:lnTo>
                  <a:lnTo>
                    <a:pt x="8" y="266"/>
                  </a:lnTo>
                  <a:lnTo>
                    <a:pt x="4" y="269"/>
                  </a:lnTo>
                  <a:lnTo>
                    <a:pt x="3" y="271"/>
                  </a:lnTo>
                  <a:lnTo>
                    <a:pt x="1" y="274"/>
                  </a:lnTo>
                  <a:lnTo>
                    <a:pt x="1" y="276"/>
                  </a:lnTo>
                  <a:lnTo>
                    <a:pt x="0" y="279"/>
                  </a:lnTo>
                  <a:lnTo>
                    <a:pt x="0" y="317"/>
                  </a:lnTo>
                  <a:lnTo>
                    <a:pt x="0" y="430"/>
                  </a:lnTo>
                  <a:lnTo>
                    <a:pt x="0" y="469"/>
                  </a:lnTo>
                  <a:lnTo>
                    <a:pt x="1" y="471"/>
                  </a:lnTo>
                  <a:lnTo>
                    <a:pt x="1" y="474"/>
                  </a:lnTo>
                  <a:lnTo>
                    <a:pt x="3" y="476"/>
                  </a:lnTo>
                  <a:lnTo>
                    <a:pt x="4" y="479"/>
                  </a:lnTo>
                  <a:lnTo>
                    <a:pt x="8" y="480"/>
                  </a:lnTo>
                  <a:lnTo>
                    <a:pt x="10" y="482"/>
                  </a:lnTo>
                  <a:lnTo>
                    <a:pt x="13" y="482"/>
                  </a:lnTo>
                  <a:lnTo>
                    <a:pt x="15" y="484"/>
                  </a:lnTo>
                  <a:lnTo>
                    <a:pt x="18" y="482"/>
                  </a:lnTo>
                  <a:lnTo>
                    <a:pt x="22" y="482"/>
                  </a:lnTo>
                  <a:lnTo>
                    <a:pt x="24" y="480"/>
                  </a:lnTo>
                  <a:lnTo>
                    <a:pt x="26" y="479"/>
                  </a:lnTo>
                  <a:lnTo>
                    <a:pt x="28" y="476"/>
                  </a:lnTo>
                  <a:lnTo>
                    <a:pt x="29" y="474"/>
                  </a:lnTo>
                  <a:lnTo>
                    <a:pt x="30" y="471"/>
                  </a:lnTo>
                  <a:lnTo>
                    <a:pt x="30" y="469"/>
                  </a:lnTo>
                  <a:lnTo>
                    <a:pt x="30" y="450"/>
                  </a:lnTo>
                  <a:lnTo>
                    <a:pt x="180" y="496"/>
                  </a:lnTo>
                  <a:lnTo>
                    <a:pt x="180" y="583"/>
                  </a:lnTo>
                  <a:lnTo>
                    <a:pt x="181" y="601"/>
                  </a:lnTo>
                  <a:lnTo>
                    <a:pt x="184" y="618"/>
                  </a:lnTo>
                  <a:lnTo>
                    <a:pt x="188" y="635"/>
                  </a:lnTo>
                  <a:lnTo>
                    <a:pt x="194" y="649"/>
                  </a:lnTo>
                  <a:lnTo>
                    <a:pt x="201" y="663"/>
                  </a:lnTo>
                  <a:lnTo>
                    <a:pt x="210" y="676"/>
                  </a:lnTo>
                  <a:lnTo>
                    <a:pt x="219" y="687"/>
                  </a:lnTo>
                  <a:lnTo>
                    <a:pt x="230" y="696"/>
                  </a:lnTo>
                  <a:lnTo>
                    <a:pt x="242" y="705"/>
                  </a:lnTo>
                  <a:lnTo>
                    <a:pt x="254" y="712"/>
                  </a:lnTo>
                  <a:lnTo>
                    <a:pt x="268" y="719"/>
                  </a:lnTo>
                  <a:lnTo>
                    <a:pt x="280" y="724"/>
                  </a:lnTo>
                  <a:lnTo>
                    <a:pt x="294" y="727"/>
                  </a:lnTo>
                  <a:lnTo>
                    <a:pt x="308" y="731"/>
                  </a:lnTo>
                  <a:lnTo>
                    <a:pt x="322" y="733"/>
                  </a:lnTo>
                  <a:lnTo>
                    <a:pt x="337" y="733"/>
                  </a:lnTo>
                  <a:lnTo>
                    <a:pt x="352" y="733"/>
                  </a:lnTo>
                  <a:lnTo>
                    <a:pt x="367" y="731"/>
                  </a:lnTo>
                  <a:lnTo>
                    <a:pt x="382" y="727"/>
                  </a:lnTo>
                  <a:lnTo>
                    <a:pt x="395" y="723"/>
                  </a:lnTo>
                  <a:lnTo>
                    <a:pt x="408" y="717"/>
                  </a:lnTo>
                  <a:lnTo>
                    <a:pt x="419" y="710"/>
                  </a:lnTo>
                  <a:lnTo>
                    <a:pt x="430" y="703"/>
                  </a:lnTo>
                  <a:lnTo>
                    <a:pt x="440" y="693"/>
                  </a:lnTo>
                  <a:lnTo>
                    <a:pt x="448" y="684"/>
                  </a:lnTo>
                  <a:lnTo>
                    <a:pt x="456" y="672"/>
                  </a:lnTo>
                  <a:lnTo>
                    <a:pt x="463" y="660"/>
                  </a:lnTo>
                  <a:lnTo>
                    <a:pt x="469" y="647"/>
                  </a:lnTo>
                  <a:lnTo>
                    <a:pt x="473" y="633"/>
                  </a:lnTo>
                  <a:lnTo>
                    <a:pt x="477" y="619"/>
                  </a:lnTo>
                  <a:lnTo>
                    <a:pt x="479" y="603"/>
                  </a:lnTo>
                  <a:lnTo>
                    <a:pt x="479" y="587"/>
                  </a:lnTo>
                  <a:lnTo>
                    <a:pt x="870" y="706"/>
                  </a:lnTo>
                  <a:lnTo>
                    <a:pt x="870" y="733"/>
                  </a:lnTo>
                  <a:lnTo>
                    <a:pt x="870" y="736"/>
                  </a:lnTo>
                  <a:lnTo>
                    <a:pt x="871" y="738"/>
                  </a:lnTo>
                  <a:lnTo>
                    <a:pt x="872" y="741"/>
                  </a:lnTo>
                  <a:lnTo>
                    <a:pt x="874" y="744"/>
                  </a:lnTo>
                  <a:lnTo>
                    <a:pt x="876" y="746"/>
                  </a:lnTo>
                  <a:lnTo>
                    <a:pt x="878" y="747"/>
                  </a:lnTo>
                  <a:lnTo>
                    <a:pt x="882" y="748"/>
                  </a:lnTo>
                  <a:lnTo>
                    <a:pt x="885" y="748"/>
                  </a:lnTo>
                  <a:lnTo>
                    <a:pt x="888" y="748"/>
                  </a:lnTo>
                  <a:lnTo>
                    <a:pt x="890" y="747"/>
                  </a:lnTo>
                  <a:lnTo>
                    <a:pt x="893" y="746"/>
                  </a:lnTo>
                  <a:lnTo>
                    <a:pt x="895" y="744"/>
                  </a:lnTo>
                  <a:lnTo>
                    <a:pt x="898" y="741"/>
                  </a:lnTo>
                  <a:lnTo>
                    <a:pt x="899" y="738"/>
                  </a:lnTo>
                  <a:lnTo>
                    <a:pt x="900" y="736"/>
                  </a:lnTo>
                  <a:lnTo>
                    <a:pt x="900" y="733"/>
                  </a:lnTo>
                  <a:lnTo>
                    <a:pt x="900" y="695"/>
                  </a:lnTo>
                  <a:lnTo>
                    <a:pt x="900" y="52"/>
                  </a:lnTo>
                  <a:lnTo>
                    <a:pt x="900" y="15"/>
                  </a:lnTo>
                  <a:lnTo>
                    <a:pt x="900" y="12"/>
                  </a:lnTo>
                  <a:lnTo>
                    <a:pt x="899" y="9"/>
                  </a:lnTo>
                  <a:lnTo>
                    <a:pt x="898" y="6"/>
                  </a:lnTo>
                  <a:lnTo>
                    <a:pt x="895" y="4"/>
                  </a:lnTo>
                  <a:lnTo>
                    <a:pt x="893" y="2"/>
                  </a:lnTo>
                  <a:lnTo>
                    <a:pt x="890" y="1"/>
                  </a:lnTo>
                  <a:lnTo>
                    <a:pt x="888" y="0"/>
                  </a:lnTo>
                  <a:lnTo>
                    <a:pt x="885" y="0"/>
                  </a:lnTo>
                  <a:close/>
                </a:path>
              </a:pathLst>
            </a:custGeom>
            <a:grp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23" name="CasellaDiTesto 22"/>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651194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1"/>
          <p:cNvSpPr/>
          <p:nvPr/>
        </p:nvSpPr>
        <p:spPr>
          <a:xfrm>
            <a:off x="-26454" y="1117316"/>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600" b="1" dirty="0">
                <a:solidFill>
                  <a:schemeClr val="bg1"/>
                </a:solidFill>
              </a:rPr>
              <a:t>VALUTAZIONE DELL’APPRENDIMENTO</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Segnaposto contenuto 2"/>
          <p:cNvSpPr>
            <a:spLocks noGrp="1"/>
          </p:cNvSpPr>
          <p:nvPr>
            <p:ph idx="1"/>
          </p:nvPr>
        </p:nvSpPr>
        <p:spPr>
          <a:xfrm>
            <a:off x="4232886" y="3701250"/>
            <a:ext cx="6848475" cy="3263107"/>
          </a:xfrm>
        </p:spPr>
        <p:txBody>
          <a:bodyPr>
            <a:normAutofit/>
          </a:bodyPr>
          <a:lstStyle/>
          <a:p>
            <a:pPr>
              <a:buFont typeface="Wingdings" panose="05000000000000000000" pitchFamily="2" charset="2"/>
              <a:buChar char="ü"/>
            </a:pPr>
            <a:r>
              <a:rPr lang="it-IT" sz="2800" b="1" dirty="0">
                <a:solidFill>
                  <a:schemeClr val="tx1">
                    <a:lumMod val="65000"/>
                    <a:lumOff val="35000"/>
                  </a:schemeClr>
                </a:solidFill>
                <a:latin typeface="Century Gothic" panose="020B0502020202020204" pitchFamily="34" charset="0"/>
              </a:rPr>
              <a:t>TENDENZE GENERALI</a:t>
            </a:r>
          </a:p>
          <a:p>
            <a:pPr>
              <a:buFont typeface="Wingdings" panose="05000000000000000000" pitchFamily="2" charset="2"/>
              <a:buChar char="ü"/>
            </a:pPr>
            <a:r>
              <a:rPr lang="it-IT" sz="2800" b="1" dirty="0">
                <a:solidFill>
                  <a:schemeClr val="tx1">
                    <a:lumMod val="65000"/>
                    <a:lumOff val="35000"/>
                  </a:schemeClr>
                </a:solidFill>
                <a:latin typeface="Century Gothic" panose="020B0502020202020204" pitchFamily="34" charset="0"/>
              </a:rPr>
              <a:t>MODALITA’ DI VERIFICA DEGLI APPRENDIMENTI</a:t>
            </a:r>
          </a:p>
          <a:p>
            <a:pPr marL="0" indent="0">
              <a:buNone/>
            </a:pPr>
            <a:endParaRPr lang="it-IT" sz="2800" b="1" dirty="0">
              <a:latin typeface="Century Gothic" panose="020B0502020202020204" pitchFamily="34" charset="0"/>
            </a:endParaRPr>
          </a:p>
        </p:txBody>
      </p:sp>
      <p:grpSp>
        <p:nvGrpSpPr>
          <p:cNvPr id="89" name="Gruppo 88"/>
          <p:cNvGrpSpPr>
            <a:grpSpLocks noChangeAspect="1"/>
          </p:cNvGrpSpPr>
          <p:nvPr/>
        </p:nvGrpSpPr>
        <p:grpSpPr>
          <a:xfrm>
            <a:off x="1824424" y="1439001"/>
            <a:ext cx="4761550" cy="2880000"/>
            <a:chOff x="2168447" y="1556731"/>
            <a:chExt cx="8253237" cy="4991929"/>
          </a:xfrm>
        </p:grpSpPr>
        <p:sp>
          <p:nvSpPr>
            <p:cNvPr id="91" name="Rectangle 42"/>
            <p:cNvSpPr>
              <a:spLocks noChangeAspect="1"/>
            </p:cNvSpPr>
            <p:nvPr>
              <p:custDataLst>
                <p:tags r:id="rId1"/>
              </p:custDataLst>
            </p:nvPr>
          </p:nvSpPr>
          <p:spPr>
            <a:xfrm>
              <a:off x="7279739" y="4218454"/>
              <a:ext cx="3141945" cy="800208"/>
            </a:xfrm>
            <a:prstGeom prst="rect">
              <a:avLst/>
            </a:prstGeom>
          </p:spPr>
          <p:txBody>
            <a:bodyPr wrap="square">
              <a:spAutoFit/>
            </a:bodyPr>
            <a:lstStyle/>
            <a:p>
              <a:r>
                <a:rPr lang="en-US" sz="1200" b="1" dirty="0">
                  <a:solidFill>
                    <a:srgbClr val="558ED5"/>
                  </a:solidFill>
                  <a:latin typeface="Century Gothic" panose="020B0502020202020204" pitchFamily="34" charset="0"/>
                </a:rPr>
                <a:t>VALUTAZIONE</a:t>
              </a:r>
            </a:p>
            <a:p>
              <a:r>
                <a:rPr lang="en-US" sz="1200" b="1" dirty="0">
                  <a:solidFill>
                    <a:srgbClr val="558ED5"/>
                  </a:solidFill>
                  <a:latin typeface="Century Gothic" panose="020B0502020202020204" pitchFamily="34" charset="0"/>
                </a:rPr>
                <a:t>APPRENDIMENTO</a:t>
              </a:r>
            </a:p>
          </p:txBody>
        </p:sp>
        <p:sp>
          <p:nvSpPr>
            <p:cNvPr id="95" name="Freeform 25"/>
            <p:cNvSpPr>
              <a:spLocks noChangeAspect="1"/>
            </p:cNvSpPr>
            <p:nvPr/>
          </p:nvSpPr>
          <p:spPr bwMode="auto">
            <a:xfrm>
              <a:off x="3510775" y="1556731"/>
              <a:ext cx="1354609" cy="2368307"/>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chemeClr val="bg1">
                <a:lumMod val="85000"/>
              </a:schemeClr>
            </a:solidFill>
            <a:ln w="3175" cap="flat" cmpd="sng">
              <a:noFill/>
              <a:prstDash val="solid"/>
              <a:round/>
              <a:headEnd type="none" w="med" len="med"/>
              <a:tailEnd type="none" w="med" len="med"/>
            </a:ln>
            <a:effectLst>
              <a:outerShdw blurRad="25400" dist="38100" dir="2400000" algn="ctr" rotWithShape="0">
                <a:prstClr val="black">
                  <a:alpha val="10000"/>
                </a:prstClr>
              </a:outerShdw>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96" name="Freeform 25"/>
            <p:cNvSpPr>
              <a:spLocks noChangeAspect="1"/>
            </p:cNvSpPr>
            <p:nvPr/>
          </p:nvSpPr>
          <p:spPr bwMode="auto">
            <a:xfrm>
              <a:off x="3523057" y="4218453"/>
              <a:ext cx="1354609" cy="2330207"/>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chemeClr val="bg1">
                <a:lumMod val="85000"/>
              </a:schemeClr>
            </a:solidFill>
            <a:ln w="3175" cap="flat" cmpd="sng">
              <a:noFill/>
              <a:prstDash val="solid"/>
              <a:round/>
              <a:headEnd type="none" w="med" len="med"/>
              <a:tailEnd type="none" w="med" len="med"/>
            </a:ln>
            <a:effectLst>
              <a:outerShdw blurRad="25400" dist="38100" dir="2400000" algn="ctr" rotWithShape="0">
                <a:prstClr val="black">
                  <a:alpha val="10000"/>
                </a:prstClr>
              </a:outerShdw>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97" name="Freeform 25"/>
            <p:cNvSpPr>
              <a:spLocks noChangeAspect="1"/>
            </p:cNvSpPr>
            <p:nvPr/>
          </p:nvSpPr>
          <p:spPr bwMode="auto">
            <a:xfrm rot="5400000">
              <a:off x="5930058" y="2889958"/>
              <a:ext cx="1354610" cy="2330206"/>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rgbClr val="558ED5">
                <a:alpha val="80000"/>
              </a:srgbClr>
            </a:solidFill>
            <a:ln w="3175" cap="flat" cmpd="sng">
              <a:noFill/>
              <a:prstDash val="solid"/>
              <a:round/>
              <a:headEnd type="none" w="med" len="med"/>
              <a:tailEnd type="none" w="med" len="med"/>
            </a:ln>
            <a:effectLst>
              <a:outerShdw blurRad="50800" dist="38100" dir="2700000" algn="tl" rotWithShape="0">
                <a:prstClr val="black">
                  <a:alpha val="40000"/>
                </a:prstClr>
              </a:outerShdw>
            </a:effectLst>
          </p:spPr>
          <p:txBody>
            <a:bodyPr/>
            <a:lstStyle/>
            <a:p>
              <a:endParaRPr lang="da-DK" kern="0">
                <a:solidFill>
                  <a:sysClr val="windowText" lastClr="000000">
                    <a:lumMod val="95000"/>
                    <a:lumOff val="5000"/>
                  </a:sysClr>
                </a:solidFill>
                <a:latin typeface="Calibri"/>
              </a:endParaRPr>
            </a:p>
          </p:txBody>
        </p:sp>
        <p:sp>
          <p:nvSpPr>
            <p:cNvPr id="98" name="Freeform 44"/>
            <p:cNvSpPr>
              <a:spLocks noChangeAspect="1" noEditPoints="1"/>
            </p:cNvSpPr>
            <p:nvPr/>
          </p:nvSpPr>
          <p:spPr bwMode="auto">
            <a:xfrm>
              <a:off x="5360457" y="3395156"/>
              <a:ext cx="338396" cy="344396"/>
            </a:xfrm>
            <a:custGeom>
              <a:avLst/>
              <a:gdLst>
                <a:gd name="T0" fmla="*/ 228 w 236"/>
                <a:gd name="T1" fmla="*/ 112 h 240"/>
                <a:gd name="T2" fmla="*/ 212 w 236"/>
                <a:gd name="T3" fmla="*/ 112 h 240"/>
                <a:gd name="T4" fmla="*/ 128 w 236"/>
                <a:gd name="T5" fmla="*/ 28 h 240"/>
                <a:gd name="T6" fmla="*/ 128 w 236"/>
                <a:gd name="T7" fmla="*/ 8 h 240"/>
                <a:gd name="T8" fmla="*/ 120 w 236"/>
                <a:gd name="T9" fmla="*/ 0 h 240"/>
                <a:gd name="T10" fmla="*/ 112 w 236"/>
                <a:gd name="T11" fmla="*/ 8 h 240"/>
                <a:gd name="T12" fmla="*/ 112 w 236"/>
                <a:gd name="T13" fmla="*/ 28 h 240"/>
                <a:gd name="T14" fmla="*/ 28 w 236"/>
                <a:gd name="T15" fmla="*/ 112 h 240"/>
                <a:gd name="T16" fmla="*/ 8 w 236"/>
                <a:gd name="T17" fmla="*/ 112 h 240"/>
                <a:gd name="T18" fmla="*/ 0 w 236"/>
                <a:gd name="T19" fmla="*/ 120 h 240"/>
                <a:gd name="T20" fmla="*/ 8 w 236"/>
                <a:gd name="T21" fmla="*/ 128 h 240"/>
                <a:gd name="T22" fmla="*/ 28 w 236"/>
                <a:gd name="T23" fmla="*/ 128 h 240"/>
                <a:gd name="T24" fmla="*/ 112 w 236"/>
                <a:gd name="T25" fmla="*/ 212 h 240"/>
                <a:gd name="T26" fmla="*/ 112 w 236"/>
                <a:gd name="T27" fmla="*/ 232 h 240"/>
                <a:gd name="T28" fmla="*/ 120 w 236"/>
                <a:gd name="T29" fmla="*/ 240 h 240"/>
                <a:gd name="T30" fmla="*/ 128 w 236"/>
                <a:gd name="T31" fmla="*/ 232 h 240"/>
                <a:gd name="T32" fmla="*/ 128 w 236"/>
                <a:gd name="T33" fmla="*/ 212 h 240"/>
                <a:gd name="T34" fmla="*/ 212 w 236"/>
                <a:gd name="T35" fmla="*/ 128 h 240"/>
                <a:gd name="T36" fmla="*/ 228 w 236"/>
                <a:gd name="T37" fmla="*/ 128 h 240"/>
                <a:gd name="T38" fmla="*/ 236 w 236"/>
                <a:gd name="T39" fmla="*/ 120 h 240"/>
                <a:gd name="T40" fmla="*/ 228 w 236"/>
                <a:gd name="T41" fmla="*/ 112 h 240"/>
                <a:gd name="T42" fmla="*/ 172 w 236"/>
                <a:gd name="T43" fmla="*/ 128 h 240"/>
                <a:gd name="T44" fmla="*/ 196 w 236"/>
                <a:gd name="T45" fmla="*/ 128 h 240"/>
                <a:gd name="T46" fmla="*/ 128 w 236"/>
                <a:gd name="T47" fmla="*/ 196 h 240"/>
                <a:gd name="T48" fmla="*/ 128 w 236"/>
                <a:gd name="T49" fmla="*/ 176 h 240"/>
                <a:gd name="T50" fmla="*/ 120 w 236"/>
                <a:gd name="T51" fmla="*/ 168 h 240"/>
                <a:gd name="T52" fmla="*/ 112 w 236"/>
                <a:gd name="T53" fmla="*/ 176 h 240"/>
                <a:gd name="T54" fmla="*/ 112 w 236"/>
                <a:gd name="T55" fmla="*/ 196 h 240"/>
                <a:gd name="T56" fmla="*/ 44 w 236"/>
                <a:gd name="T57" fmla="*/ 128 h 240"/>
                <a:gd name="T58" fmla="*/ 64 w 236"/>
                <a:gd name="T59" fmla="*/ 128 h 240"/>
                <a:gd name="T60" fmla="*/ 72 w 236"/>
                <a:gd name="T61" fmla="*/ 120 h 240"/>
                <a:gd name="T62" fmla="*/ 64 w 236"/>
                <a:gd name="T63" fmla="*/ 112 h 240"/>
                <a:gd name="T64" fmla="*/ 44 w 236"/>
                <a:gd name="T65" fmla="*/ 112 h 240"/>
                <a:gd name="T66" fmla="*/ 112 w 236"/>
                <a:gd name="T67" fmla="*/ 44 h 240"/>
                <a:gd name="T68" fmla="*/ 112 w 236"/>
                <a:gd name="T69" fmla="*/ 60 h 240"/>
                <a:gd name="T70" fmla="*/ 120 w 236"/>
                <a:gd name="T71" fmla="*/ 68 h 240"/>
                <a:gd name="T72" fmla="*/ 128 w 236"/>
                <a:gd name="T73" fmla="*/ 60 h 240"/>
                <a:gd name="T74" fmla="*/ 128 w 236"/>
                <a:gd name="T75" fmla="*/ 44 h 240"/>
                <a:gd name="T76" fmla="*/ 196 w 236"/>
                <a:gd name="T77" fmla="*/ 112 h 240"/>
                <a:gd name="T78" fmla="*/ 172 w 236"/>
                <a:gd name="T79" fmla="*/ 112 h 240"/>
                <a:gd name="T80" fmla="*/ 164 w 236"/>
                <a:gd name="T81" fmla="*/ 120 h 240"/>
                <a:gd name="T82" fmla="*/ 172 w 236"/>
                <a:gd name="T83"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40">
                  <a:moveTo>
                    <a:pt x="228" y="112"/>
                  </a:moveTo>
                  <a:cubicBezTo>
                    <a:pt x="212" y="112"/>
                    <a:pt x="212" y="112"/>
                    <a:pt x="212" y="112"/>
                  </a:cubicBezTo>
                  <a:cubicBezTo>
                    <a:pt x="208" y="68"/>
                    <a:pt x="172" y="32"/>
                    <a:pt x="128" y="28"/>
                  </a:cubicBezTo>
                  <a:cubicBezTo>
                    <a:pt x="128" y="8"/>
                    <a:pt x="128" y="8"/>
                    <a:pt x="128" y="8"/>
                  </a:cubicBezTo>
                  <a:cubicBezTo>
                    <a:pt x="128" y="4"/>
                    <a:pt x="124" y="0"/>
                    <a:pt x="120" y="0"/>
                  </a:cubicBezTo>
                  <a:cubicBezTo>
                    <a:pt x="116" y="0"/>
                    <a:pt x="112" y="4"/>
                    <a:pt x="112" y="8"/>
                  </a:cubicBezTo>
                  <a:cubicBezTo>
                    <a:pt x="112" y="28"/>
                    <a:pt x="112" y="28"/>
                    <a:pt x="112" y="28"/>
                  </a:cubicBezTo>
                  <a:cubicBezTo>
                    <a:pt x="68" y="32"/>
                    <a:pt x="32" y="68"/>
                    <a:pt x="28" y="112"/>
                  </a:cubicBezTo>
                  <a:cubicBezTo>
                    <a:pt x="8" y="112"/>
                    <a:pt x="8" y="112"/>
                    <a:pt x="8" y="112"/>
                  </a:cubicBezTo>
                  <a:cubicBezTo>
                    <a:pt x="4" y="112"/>
                    <a:pt x="0" y="116"/>
                    <a:pt x="0" y="120"/>
                  </a:cubicBezTo>
                  <a:cubicBezTo>
                    <a:pt x="0" y="124"/>
                    <a:pt x="4" y="128"/>
                    <a:pt x="8" y="128"/>
                  </a:cubicBezTo>
                  <a:cubicBezTo>
                    <a:pt x="28" y="128"/>
                    <a:pt x="28" y="128"/>
                    <a:pt x="28" y="128"/>
                  </a:cubicBezTo>
                  <a:cubicBezTo>
                    <a:pt x="32" y="172"/>
                    <a:pt x="68" y="208"/>
                    <a:pt x="112" y="212"/>
                  </a:cubicBezTo>
                  <a:cubicBezTo>
                    <a:pt x="112" y="232"/>
                    <a:pt x="112" y="232"/>
                    <a:pt x="112" y="232"/>
                  </a:cubicBezTo>
                  <a:cubicBezTo>
                    <a:pt x="112" y="236"/>
                    <a:pt x="116" y="240"/>
                    <a:pt x="120" y="240"/>
                  </a:cubicBezTo>
                  <a:cubicBezTo>
                    <a:pt x="124" y="240"/>
                    <a:pt x="128" y="236"/>
                    <a:pt x="128" y="232"/>
                  </a:cubicBezTo>
                  <a:cubicBezTo>
                    <a:pt x="128" y="212"/>
                    <a:pt x="128" y="212"/>
                    <a:pt x="128" y="212"/>
                  </a:cubicBezTo>
                  <a:cubicBezTo>
                    <a:pt x="172" y="208"/>
                    <a:pt x="208" y="172"/>
                    <a:pt x="212" y="128"/>
                  </a:cubicBezTo>
                  <a:cubicBezTo>
                    <a:pt x="228" y="128"/>
                    <a:pt x="228" y="128"/>
                    <a:pt x="228" y="128"/>
                  </a:cubicBezTo>
                  <a:cubicBezTo>
                    <a:pt x="232" y="128"/>
                    <a:pt x="236" y="124"/>
                    <a:pt x="236" y="120"/>
                  </a:cubicBezTo>
                  <a:cubicBezTo>
                    <a:pt x="236" y="116"/>
                    <a:pt x="232" y="112"/>
                    <a:pt x="228" y="112"/>
                  </a:cubicBezTo>
                  <a:close/>
                  <a:moveTo>
                    <a:pt x="172" y="128"/>
                  </a:moveTo>
                  <a:cubicBezTo>
                    <a:pt x="196" y="128"/>
                    <a:pt x="196" y="128"/>
                    <a:pt x="196" y="128"/>
                  </a:cubicBezTo>
                  <a:cubicBezTo>
                    <a:pt x="192" y="164"/>
                    <a:pt x="164" y="192"/>
                    <a:pt x="128" y="196"/>
                  </a:cubicBezTo>
                  <a:cubicBezTo>
                    <a:pt x="128" y="176"/>
                    <a:pt x="128" y="176"/>
                    <a:pt x="128" y="176"/>
                  </a:cubicBezTo>
                  <a:cubicBezTo>
                    <a:pt x="128" y="172"/>
                    <a:pt x="124" y="168"/>
                    <a:pt x="120" y="168"/>
                  </a:cubicBezTo>
                  <a:cubicBezTo>
                    <a:pt x="116" y="168"/>
                    <a:pt x="112" y="172"/>
                    <a:pt x="112" y="176"/>
                  </a:cubicBezTo>
                  <a:cubicBezTo>
                    <a:pt x="112" y="196"/>
                    <a:pt x="112" y="196"/>
                    <a:pt x="112" y="196"/>
                  </a:cubicBezTo>
                  <a:cubicBezTo>
                    <a:pt x="76" y="192"/>
                    <a:pt x="48" y="164"/>
                    <a:pt x="44" y="128"/>
                  </a:cubicBezTo>
                  <a:cubicBezTo>
                    <a:pt x="64" y="128"/>
                    <a:pt x="64" y="128"/>
                    <a:pt x="64" y="128"/>
                  </a:cubicBezTo>
                  <a:cubicBezTo>
                    <a:pt x="68" y="128"/>
                    <a:pt x="72" y="124"/>
                    <a:pt x="72" y="120"/>
                  </a:cubicBezTo>
                  <a:cubicBezTo>
                    <a:pt x="72" y="116"/>
                    <a:pt x="68" y="112"/>
                    <a:pt x="64" y="112"/>
                  </a:cubicBezTo>
                  <a:cubicBezTo>
                    <a:pt x="44" y="112"/>
                    <a:pt x="44" y="112"/>
                    <a:pt x="44" y="112"/>
                  </a:cubicBezTo>
                  <a:cubicBezTo>
                    <a:pt x="48" y="76"/>
                    <a:pt x="76" y="48"/>
                    <a:pt x="112" y="44"/>
                  </a:cubicBezTo>
                  <a:cubicBezTo>
                    <a:pt x="112" y="60"/>
                    <a:pt x="112" y="60"/>
                    <a:pt x="112" y="60"/>
                  </a:cubicBezTo>
                  <a:cubicBezTo>
                    <a:pt x="112" y="64"/>
                    <a:pt x="116" y="68"/>
                    <a:pt x="120" y="68"/>
                  </a:cubicBezTo>
                  <a:cubicBezTo>
                    <a:pt x="124" y="68"/>
                    <a:pt x="128" y="64"/>
                    <a:pt x="128" y="60"/>
                  </a:cubicBezTo>
                  <a:cubicBezTo>
                    <a:pt x="128" y="44"/>
                    <a:pt x="128" y="44"/>
                    <a:pt x="128" y="44"/>
                  </a:cubicBezTo>
                  <a:cubicBezTo>
                    <a:pt x="164" y="48"/>
                    <a:pt x="192" y="76"/>
                    <a:pt x="196" y="112"/>
                  </a:cubicBezTo>
                  <a:cubicBezTo>
                    <a:pt x="172" y="112"/>
                    <a:pt x="172" y="112"/>
                    <a:pt x="172" y="112"/>
                  </a:cubicBezTo>
                  <a:cubicBezTo>
                    <a:pt x="168" y="112"/>
                    <a:pt x="164" y="116"/>
                    <a:pt x="164" y="120"/>
                  </a:cubicBezTo>
                  <a:cubicBezTo>
                    <a:pt x="164" y="124"/>
                    <a:pt x="168" y="128"/>
                    <a:pt x="172" y="128"/>
                  </a:cubicBezTo>
                  <a:close/>
                </a:path>
              </a:pathLst>
            </a:custGeom>
            <a:solidFill>
              <a:schemeClr val="bg1"/>
            </a:solidFill>
            <a:ln>
              <a:noFill/>
            </a:ln>
            <a:effectLst>
              <a:outerShdw blurRad="25400" dist="38100" dir="2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99" name="Freeform 8"/>
            <p:cNvSpPr>
              <a:spLocks/>
            </p:cNvSpPr>
            <p:nvPr/>
          </p:nvSpPr>
          <p:spPr bwMode="auto">
            <a:xfrm>
              <a:off x="4542848" y="2035812"/>
              <a:ext cx="1193048" cy="4121072"/>
            </a:xfrm>
            <a:custGeom>
              <a:avLst/>
              <a:gdLst>
                <a:gd name="T0" fmla="*/ 1022 w 2549"/>
                <a:gd name="T1" fmla="*/ 61 h 8800"/>
                <a:gd name="T2" fmla="*/ 1240 w 2549"/>
                <a:gd name="T3" fmla="*/ 1 h 8800"/>
                <a:gd name="T4" fmla="*/ 1492 w 2549"/>
                <a:gd name="T5" fmla="*/ 36 h 8800"/>
                <a:gd name="T6" fmla="*/ 1608 w 2549"/>
                <a:gd name="T7" fmla="*/ 88 h 8800"/>
                <a:gd name="T8" fmla="*/ 1656 w 2549"/>
                <a:gd name="T9" fmla="*/ 211 h 8800"/>
                <a:gd name="T10" fmla="*/ 1665 w 2549"/>
                <a:gd name="T11" fmla="*/ 534 h 8800"/>
                <a:gd name="T12" fmla="*/ 1651 w 2549"/>
                <a:gd name="T13" fmla="*/ 691 h 8800"/>
                <a:gd name="T14" fmla="*/ 1568 w 2549"/>
                <a:gd name="T15" fmla="*/ 857 h 8800"/>
                <a:gd name="T16" fmla="*/ 1555 w 2549"/>
                <a:gd name="T17" fmla="*/ 1090 h 8800"/>
                <a:gd name="T18" fmla="*/ 2191 w 2549"/>
                <a:gd name="T19" fmla="*/ 1426 h 8800"/>
                <a:gd name="T20" fmla="*/ 2433 w 2549"/>
                <a:gd name="T21" fmla="*/ 1606 h 8800"/>
                <a:gd name="T22" fmla="*/ 2515 w 2549"/>
                <a:gd name="T23" fmla="*/ 1759 h 8800"/>
                <a:gd name="T24" fmla="*/ 2507 w 2549"/>
                <a:gd name="T25" fmla="*/ 2001 h 8800"/>
                <a:gd name="T26" fmla="*/ 2548 w 2549"/>
                <a:gd name="T27" fmla="*/ 2432 h 8800"/>
                <a:gd name="T28" fmla="*/ 2536 w 2549"/>
                <a:gd name="T29" fmla="*/ 3143 h 8800"/>
                <a:gd name="T30" fmla="*/ 2440 w 2549"/>
                <a:gd name="T31" fmla="*/ 3431 h 8800"/>
                <a:gd name="T32" fmla="*/ 2159 w 2549"/>
                <a:gd name="T33" fmla="*/ 3667 h 8800"/>
                <a:gd name="T34" fmla="*/ 2081 w 2549"/>
                <a:gd name="T35" fmla="*/ 4404 h 8800"/>
                <a:gd name="T36" fmla="*/ 2003 w 2549"/>
                <a:gd name="T37" fmla="*/ 5100 h 8800"/>
                <a:gd name="T38" fmla="*/ 2094 w 2549"/>
                <a:gd name="T39" fmla="*/ 6894 h 8800"/>
                <a:gd name="T40" fmla="*/ 2072 w 2549"/>
                <a:gd name="T41" fmla="*/ 7882 h 8800"/>
                <a:gd name="T42" fmla="*/ 1991 w 2549"/>
                <a:gd name="T43" fmla="*/ 8121 h 8800"/>
                <a:gd name="T44" fmla="*/ 2021 w 2549"/>
                <a:gd name="T45" fmla="*/ 8284 h 8800"/>
                <a:gd name="T46" fmla="*/ 1885 w 2549"/>
                <a:gd name="T47" fmla="*/ 8506 h 8800"/>
                <a:gd name="T48" fmla="*/ 1649 w 2549"/>
                <a:gd name="T49" fmla="*/ 8725 h 8800"/>
                <a:gd name="T50" fmla="*/ 1319 w 2549"/>
                <a:gd name="T51" fmla="*/ 8792 h 8800"/>
                <a:gd name="T52" fmla="*/ 1145 w 2549"/>
                <a:gd name="T53" fmla="*/ 8685 h 8800"/>
                <a:gd name="T54" fmla="*/ 1162 w 2549"/>
                <a:gd name="T55" fmla="*/ 8589 h 8800"/>
                <a:gd name="T56" fmla="*/ 1439 w 2549"/>
                <a:gd name="T57" fmla="*/ 8275 h 8800"/>
                <a:gd name="T58" fmla="*/ 1487 w 2549"/>
                <a:gd name="T59" fmla="*/ 7933 h 8800"/>
                <a:gd name="T60" fmla="*/ 1381 w 2549"/>
                <a:gd name="T61" fmla="*/ 7405 h 8800"/>
                <a:gd name="T62" fmla="*/ 1250 w 2549"/>
                <a:gd name="T63" fmla="*/ 6596 h 8800"/>
                <a:gd name="T64" fmla="*/ 1209 w 2549"/>
                <a:gd name="T65" fmla="*/ 6995 h 8800"/>
                <a:gd name="T66" fmla="*/ 1198 w 2549"/>
                <a:gd name="T67" fmla="*/ 7544 h 8800"/>
                <a:gd name="T68" fmla="*/ 1158 w 2549"/>
                <a:gd name="T69" fmla="*/ 7941 h 8800"/>
                <a:gd name="T70" fmla="*/ 1076 w 2549"/>
                <a:gd name="T71" fmla="*/ 8101 h 8800"/>
                <a:gd name="T72" fmla="*/ 874 w 2549"/>
                <a:gd name="T73" fmla="*/ 8131 h 8800"/>
                <a:gd name="T74" fmla="*/ 454 w 2549"/>
                <a:gd name="T75" fmla="*/ 8266 h 8800"/>
                <a:gd name="T76" fmla="*/ 117 w 2549"/>
                <a:gd name="T77" fmla="*/ 8257 h 8800"/>
                <a:gd name="T78" fmla="*/ 118 w 2549"/>
                <a:gd name="T79" fmla="*/ 8090 h 8800"/>
                <a:gd name="T80" fmla="*/ 529 w 2549"/>
                <a:gd name="T81" fmla="*/ 7855 h 8800"/>
                <a:gd name="T82" fmla="*/ 577 w 2549"/>
                <a:gd name="T83" fmla="*/ 7003 h 8800"/>
                <a:gd name="T84" fmla="*/ 529 w 2549"/>
                <a:gd name="T85" fmla="*/ 5796 h 8800"/>
                <a:gd name="T86" fmla="*/ 373 w 2549"/>
                <a:gd name="T87" fmla="*/ 4790 h 8800"/>
                <a:gd name="T88" fmla="*/ 323 w 2549"/>
                <a:gd name="T89" fmla="*/ 4599 h 8800"/>
                <a:gd name="T90" fmla="*/ 364 w 2549"/>
                <a:gd name="T91" fmla="*/ 4025 h 8800"/>
                <a:gd name="T92" fmla="*/ 453 w 2549"/>
                <a:gd name="T93" fmla="*/ 3410 h 8800"/>
                <a:gd name="T94" fmla="*/ 311 w 2549"/>
                <a:gd name="T95" fmla="*/ 3569 h 8800"/>
                <a:gd name="T96" fmla="*/ 113 w 2549"/>
                <a:gd name="T97" fmla="*/ 3309 h 8800"/>
                <a:gd name="T98" fmla="*/ 1 w 2549"/>
                <a:gd name="T99" fmla="*/ 2895 h 8800"/>
                <a:gd name="T100" fmla="*/ 119 w 2549"/>
                <a:gd name="T101" fmla="*/ 2561 h 8800"/>
                <a:gd name="T102" fmla="*/ 235 w 2549"/>
                <a:gd name="T103" fmla="*/ 2152 h 8800"/>
                <a:gd name="T104" fmla="*/ 292 w 2549"/>
                <a:gd name="T105" fmla="*/ 1684 h 8800"/>
                <a:gd name="T106" fmla="*/ 339 w 2549"/>
                <a:gd name="T107" fmla="*/ 1548 h 8800"/>
                <a:gd name="T108" fmla="*/ 683 w 2549"/>
                <a:gd name="T109" fmla="*/ 1385 h 8800"/>
                <a:gd name="T110" fmla="*/ 1016 w 2549"/>
                <a:gd name="T111" fmla="*/ 1218 h 8800"/>
                <a:gd name="T112" fmla="*/ 1037 w 2549"/>
                <a:gd name="T113" fmla="*/ 984 h 8800"/>
                <a:gd name="T114" fmla="*/ 926 w 2549"/>
                <a:gd name="T115" fmla="*/ 839 h 8800"/>
                <a:gd name="T116" fmla="*/ 832 w 2549"/>
                <a:gd name="T117" fmla="*/ 600 h 8800"/>
                <a:gd name="T118" fmla="*/ 852 w 2549"/>
                <a:gd name="T119" fmla="*/ 309 h 8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9" h="8800">
                  <a:moveTo>
                    <a:pt x="854" y="272"/>
                  </a:moveTo>
                  <a:lnTo>
                    <a:pt x="867" y="246"/>
                  </a:lnTo>
                  <a:lnTo>
                    <a:pt x="882" y="221"/>
                  </a:lnTo>
                  <a:lnTo>
                    <a:pt x="897" y="198"/>
                  </a:lnTo>
                  <a:lnTo>
                    <a:pt x="911" y="176"/>
                  </a:lnTo>
                  <a:lnTo>
                    <a:pt x="926" y="155"/>
                  </a:lnTo>
                  <a:lnTo>
                    <a:pt x="942" y="136"/>
                  </a:lnTo>
                  <a:lnTo>
                    <a:pt x="958" y="118"/>
                  </a:lnTo>
                  <a:lnTo>
                    <a:pt x="973" y="102"/>
                  </a:lnTo>
                  <a:lnTo>
                    <a:pt x="989" y="86"/>
                  </a:lnTo>
                  <a:lnTo>
                    <a:pt x="1006" y="73"/>
                  </a:lnTo>
                  <a:lnTo>
                    <a:pt x="1022" y="61"/>
                  </a:lnTo>
                  <a:lnTo>
                    <a:pt x="1039" y="50"/>
                  </a:lnTo>
                  <a:lnTo>
                    <a:pt x="1056" y="40"/>
                  </a:lnTo>
                  <a:lnTo>
                    <a:pt x="1073" y="32"/>
                  </a:lnTo>
                  <a:lnTo>
                    <a:pt x="1091" y="23"/>
                  </a:lnTo>
                  <a:lnTo>
                    <a:pt x="1109" y="17"/>
                  </a:lnTo>
                  <a:lnTo>
                    <a:pt x="1127" y="12"/>
                  </a:lnTo>
                  <a:lnTo>
                    <a:pt x="1145" y="8"/>
                  </a:lnTo>
                  <a:lnTo>
                    <a:pt x="1164" y="4"/>
                  </a:lnTo>
                  <a:lnTo>
                    <a:pt x="1182" y="2"/>
                  </a:lnTo>
                  <a:lnTo>
                    <a:pt x="1201" y="1"/>
                  </a:lnTo>
                  <a:lnTo>
                    <a:pt x="1221" y="0"/>
                  </a:lnTo>
                  <a:lnTo>
                    <a:pt x="1240" y="1"/>
                  </a:lnTo>
                  <a:lnTo>
                    <a:pt x="1260" y="2"/>
                  </a:lnTo>
                  <a:lnTo>
                    <a:pt x="1280" y="4"/>
                  </a:lnTo>
                  <a:lnTo>
                    <a:pt x="1300" y="8"/>
                  </a:lnTo>
                  <a:lnTo>
                    <a:pt x="1321" y="11"/>
                  </a:lnTo>
                  <a:lnTo>
                    <a:pt x="1342" y="15"/>
                  </a:lnTo>
                  <a:lnTo>
                    <a:pt x="1384" y="25"/>
                  </a:lnTo>
                  <a:lnTo>
                    <a:pt x="1427" y="39"/>
                  </a:lnTo>
                  <a:lnTo>
                    <a:pt x="1441" y="37"/>
                  </a:lnTo>
                  <a:lnTo>
                    <a:pt x="1454" y="36"/>
                  </a:lnTo>
                  <a:lnTo>
                    <a:pt x="1468" y="35"/>
                  </a:lnTo>
                  <a:lnTo>
                    <a:pt x="1481" y="35"/>
                  </a:lnTo>
                  <a:lnTo>
                    <a:pt x="1492" y="36"/>
                  </a:lnTo>
                  <a:lnTo>
                    <a:pt x="1504" y="37"/>
                  </a:lnTo>
                  <a:lnTo>
                    <a:pt x="1515" y="39"/>
                  </a:lnTo>
                  <a:lnTo>
                    <a:pt x="1527" y="41"/>
                  </a:lnTo>
                  <a:lnTo>
                    <a:pt x="1537" y="44"/>
                  </a:lnTo>
                  <a:lnTo>
                    <a:pt x="1548" y="47"/>
                  </a:lnTo>
                  <a:lnTo>
                    <a:pt x="1557" y="52"/>
                  </a:lnTo>
                  <a:lnTo>
                    <a:pt x="1567" y="57"/>
                  </a:lnTo>
                  <a:lnTo>
                    <a:pt x="1576" y="62"/>
                  </a:lnTo>
                  <a:lnTo>
                    <a:pt x="1585" y="67"/>
                  </a:lnTo>
                  <a:lnTo>
                    <a:pt x="1593" y="75"/>
                  </a:lnTo>
                  <a:lnTo>
                    <a:pt x="1600" y="81"/>
                  </a:lnTo>
                  <a:lnTo>
                    <a:pt x="1608" y="88"/>
                  </a:lnTo>
                  <a:lnTo>
                    <a:pt x="1614" y="97"/>
                  </a:lnTo>
                  <a:lnTo>
                    <a:pt x="1620" y="105"/>
                  </a:lnTo>
                  <a:lnTo>
                    <a:pt x="1627" y="114"/>
                  </a:lnTo>
                  <a:lnTo>
                    <a:pt x="1632" y="123"/>
                  </a:lnTo>
                  <a:lnTo>
                    <a:pt x="1636" y="133"/>
                  </a:lnTo>
                  <a:lnTo>
                    <a:pt x="1640" y="143"/>
                  </a:lnTo>
                  <a:lnTo>
                    <a:pt x="1645" y="154"/>
                  </a:lnTo>
                  <a:lnTo>
                    <a:pt x="1648" y="164"/>
                  </a:lnTo>
                  <a:lnTo>
                    <a:pt x="1651" y="176"/>
                  </a:lnTo>
                  <a:lnTo>
                    <a:pt x="1653" y="187"/>
                  </a:lnTo>
                  <a:lnTo>
                    <a:pt x="1655" y="200"/>
                  </a:lnTo>
                  <a:lnTo>
                    <a:pt x="1656" y="211"/>
                  </a:lnTo>
                  <a:lnTo>
                    <a:pt x="1656" y="225"/>
                  </a:lnTo>
                  <a:lnTo>
                    <a:pt x="1656" y="238"/>
                  </a:lnTo>
                  <a:lnTo>
                    <a:pt x="1656" y="251"/>
                  </a:lnTo>
                  <a:lnTo>
                    <a:pt x="1660" y="286"/>
                  </a:lnTo>
                  <a:lnTo>
                    <a:pt x="1664" y="321"/>
                  </a:lnTo>
                  <a:lnTo>
                    <a:pt x="1666" y="355"/>
                  </a:lnTo>
                  <a:lnTo>
                    <a:pt x="1667" y="389"/>
                  </a:lnTo>
                  <a:lnTo>
                    <a:pt x="1667" y="424"/>
                  </a:lnTo>
                  <a:lnTo>
                    <a:pt x="1666" y="458"/>
                  </a:lnTo>
                  <a:lnTo>
                    <a:pt x="1665" y="492"/>
                  </a:lnTo>
                  <a:lnTo>
                    <a:pt x="1661" y="525"/>
                  </a:lnTo>
                  <a:lnTo>
                    <a:pt x="1665" y="534"/>
                  </a:lnTo>
                  <a:lnTo>
                    <a:pt x="1668" y="544"/>
                  </a:lnTo>
                  <a:lnTo>
                    <a:pt x="1670" y="555"/>
                  </a:lnTo>
                  <a:lnTo>
                    <a:pt x="1671" y="567"/>
                  </a:lnTo>
                  <a:lnTo>
                    <a:pt x="1672" y="580"/>
                  </a:lnTo>
                  <a:lnTo>
                    <a:pt x="1672" y="594"/>
                  </a:lnTo>
                  <a:lnTo>
                    <a:pt x="1671" y="607"/>
                  </a:lnTo>
                  <a:lnTo>
                    <a:pt x="1670" y="622"/>
                  </a:lnTo>
                  <a:lnTo>
                    <a:pt x="1667" y="638"/>
                  </a:lnTo>
                  <a:lnTo>
                    <a:pt x="1664" y="653"/>
                  </a:lnTo>
                  <a:lnTo>
                    <a:pt x="1660" y="667"/>
                  </a:lnTo>
                  <a:lnTo>
                    <a:pt x="1655" y="680"/>
                  </a:lnTo>
                  <a:lnTo>
                    <a:pt x="1651" y="691"/>
                  </a:lnTo>
                  <a:lnTo>
                    <a:pt x="1646" y="702"/>
                  </a:lnTo>
                  <a:lnTo>
                    <a:pt x="1639" y="710"/>
                  </a:lnTo>
                  <a:lnTo>
                    <a:pt x="1633" y="718"/>
                  </a:lnTo>
                  <a:lnTo>
                    <a:pt x="1631" y="728"/>
                  </a:lnTo>
                  <a:lnTo>
                    <a:pt x="1629" y="740"/>
                  </a:lnTo>
                  <a:lnTo>
                    <a:pt x="1627" y="750"/>
                  </a:lnTo>
                  <a:lnTo>
                    <a:pt x="1625" y="762"/>
                  </a:lnTo>
                  <a:lnTo>
                    <a:pt x="1613" y="786"/>
                  </a:lnTo>
                  <a:lnTo>
                    <a:pt x="1603" y="807"/>
                  </a:lnTo>
                  <a:lnTo>
                    <a:pt x="1591" y="826"/>
                  </a:lnTo>
                  <a:lnTo>
                    <a:pt x="1579" y="843"/>
                  </a:lnTo>
                  <a:lnTo>
                    <a:pt x="1568" y="857"/>
                  </a:lnTo>
                  <a:lnTo>
                    <a:pt x="1554" y="872"/>
                  </a:lnTo>
                  <a:lnTo>
                    <a:pt x="1540" y="886"/>
                  </a:lnTo>
                  <a:lnTo>
                    <a:pt x="1523" y="899"/>
                  </a:lnTo>
                  <a:lnTo>
                    <a:pt x="1525" y="929"/>
                  </a:lnTo>
                  <a:lnTo>
                    <a:pt x="1526" y="958"/>
                  </a:lnTo>
                  <a:lnTo>
                    <a:pt x="1529" y="988"/>
                  </a:lnTo>
                  <a:lnTo>
                    <a:pt x="1533" y="1017"/>
                  </a:lnTo>
                  <a:lnTo>
                    <a:pt x="1536" y="1032"/>
                  </a:lnTo>
                  <a:lnTo>
                    <a:pt x="1541" y="1047"/>
                  </a:lnTo>
                  <a:lnTo>
                    <a:pt x="1545" y="1060"/>
                  </a:lnTo>
                  <a:lnTo>
                    <a:pt x="1549" y="1075"/>
                  </a:lnTo>
                  <a:lnTo>
                    <a:pt x="1555" y="1090"/>
                  </a:lnTo>
                  <a:lnTo>
                    <a:pt x="1562" y="1104"/>
                  </a:lnTo>
                  <a:lnTo>
                    <a:pt x="1568" y="1119"/>
                  </a:lnTo>
                  <a:lnTo>
                    <a:pt x="1576" y="1134"/>
                  </a:lnTo>
                  <a:lnTo>
                    <a:pt x="1694" y="1184"/>
                  </a:lnTo>
                  <a:lnTo>
                    <a:pt x="1796" y="1228"/>
                  </a:lnTo>
                  <a:lnTo>
                    <a:pt x="1884" y="1268"/>
                  </a:lnTo>
                  <a:lnTo>
                    <a:pt x="1959" y="1303"/>
                  </a:lnTo>
                  <a:lnTo>
                    <a:pt x="2022" y="1333"/>
                  </a:lnTo>
                  <a:lnTo>
                    <a:pt x="2075" y="1361"/>
                  </a:lnTo>
                  <a:lnTo>
                    <a:pt x="2120" y="1385"/>
                  </a:lnTo>
                  <a:lnTo>
                    <a:pt x="2158" y="1407"/>
                  </a:lnTo>
                  <a:lnTo>
                    <a:pt x="2191" y="1426"/>
                  </a:lnTo>
                  <a:lnTo>
                    <a:pt x="2218" y="1445"/>
                  </a:lnTo>
                  <a:lnTo>
                    <a:pt x="2243" y="1462"/>
                  </a:lnTo>
                  <a:lnTo>
                    <a:pt x="2266" y="1477"/>
                  </a:lnTo>
                  <a:lnTo>
                    <a:pt x="2290" y="1494"/>
                  </a:lnTo>
                  <a:lnTo>
                    <a:pt x="2315" y="1511"/>
                  </a:lnTo>
                  <a:lnTo>
                    <a:pt x="2342" y="1529"/>
                  </a:lnTo>
                  <a:lnTo>
                    <a:pt x="2374" y="1549"/>
                  </a:lnTo>
                  <a:lnTo>
                    <a:pt x="2387" y="1559"/>
                  </a:lnTo>
                  <a:lnTo>
                    <a:pt x="2400" y="1571"/>
                  </a:lnTo>
                  <a:lnTo>
                    <a:pt x="2411" y="1582"/>
                  </a:lnTo>
                  <a:lnTo>
                    <a:pt x="2423" y="1593"/>
                  </a:lnTo>
                  <a:lnTo>
                    <a:pt x="2433" y="1606"/>
                  </a:lnTo>
                  <a:lnTo>
                    <a:pt x="2444" y="1617"/>
                  </a:lnTo>
                  <a:lnTo>
                    <a:pt x="2453" y="1629"/>
                  </a:lnTo>
                  <a:lnTo>
                    <a:pt x="2463" y="1641"/>
                  </a:lnTo>
                  <a:lnTo>
                    <a:pt x="2470" y="1654"/>
                  </a:lnTo>
                  <a:lnTo>
                    <a:pt x="2479" y="1666"/>
                  </a:lnTo>
                  <a:lnTo>
                    <a:pt x="2486" y="1679"/>
                  </a:lnTo>
                  <a:lnTo>
                    <a:pt x="2492" y="1692"/>
                  </a:lnTo>
                  <a:lnTo>
                    <a:pt x="2498" y="1705"/>
                  </a:lnTo>
                  <a:lnTo>
                    <a:pt x="2503" y="1718"/>
                  </a:lnTo>
                  <a:lnTo>
                    <a:pt x="2508" y="1732"/>
                  </a:lnTo>
                  <a:lnTo>
                    <a:pt x="2512" y="1745"/>
                  </a:lnTo>
                  <a:lnTo>
                    <a:pt x="2515" y="1759"/>
                  </a:lnTo>
                  <a:lnTo>
                    <a:pt x="2519" y="1773"/>
                  </a:lnTo>
                  <a:lnTo>
                    <a:pt x="2521" y="1787"/>
                  </a:lnTo>
                  <a:lnTo>
                    <a:pt x="2523" y="1801"/>
                  </a:lnTo>
                  <a:lnTo>
                    <a:pt x="2524" y="1816"/>
                  </a:lnTo>
                  <a:lnTo>
                    <a:pt x="2525" y="1830"/>
                  </a:lnTo>
                  <a:lnTo>
                    <a:pt x="2525" y="1845"/>
                  </a:lnTo>
                  <a:lnTo>
                    <a:pt x="2524" y="1860"/>
                  </a:lnTo>
                  <a:lnTo>
                    <a:pt x="2522" y="1890"/>
                  </a:lnTo>
                  <a:lnTo>
                    <a:pt x="2516" y="1921"/>
                  </a:lnTo>
                  <a:lnTo>
                    <a:pt x="2510" y="1952"/>
                  </a:lnTo>
                  <a:lnTo>
                    <a:pt x="2502" y="1985"/>
                  </a:lnTo>
                  <a:lnTo>
                    <a:pt x="2507" y="2001"/>
                  </a:lnTo>
                  <a:lnTo>
                    <a:pt x="2510" y="2011"/>
                  </a:lnTo>
                  <a:lnTo>
                    <a:pt x="2512" y="2018"/>
                  </a:lnTo>
                  <a:lnTo>
                    <a:pt x="2514" y="2025"/>
                  </a:lnTo>
                  <a:lnTo>
                    <a:pt x="2516" y="2031"/>
                  </a:lnTo>
                  <a:lnTo>
                    <a:pt x="2521" y="2042"/>
                  </a:lnTo>
                  <a:lnTo>
                    <a:pt x="2526" y="2057"/>
                  </a:lnTo>
                  <a:lnTo>
                    <a:pt x="2533" y="2080"/>
                  </a:lnTo>
                  <a:lnTo>
                    <a:pt x="2537" y="2154"/>
                  </a:lnTo>
                  <a:lnTo>
                    <a:pt x="2542" y="2225"/>
                  </a:lnTo>
                  <a:lnTo>
                    <a:pt x="2545" y="2296"/>
                  </a:lnTo>
                  <a:lnTo>
                    <a:pt x="2547" y="2365"/>
                  </a:lnTo>
                  <a:lnTo>
                    <a:pt x="2548" y="2432"/>
                  </a:lnTo>
                  <a:lnTo>
                    <a:pt x="2549" y="2499"/>
                  </a:lnTo>
                  <a:lnTo>
                    <a:pt x="2549" y="2564"/>
                  </a:lnTo>
                  <a:lnTo>
                    <a:pt x="2549" y="2628"/>
                  </a:lnTo>
                  <a:lnTo>
                    <a:pt x="2548" y="2691"/>
                  </a:lnTo>
                  <a:lnTo>
                    <a:pt x="2547" y="2753"/>
                  </a:lnTo>
                  <a:lnTo>
                    <a:pt x="2546" y="2814"/>
                  </a:lnTo>
                  <a:lnTo>
                    <a:pt x="2544" y="2875"/>
                  </a:lnTo>
                  <a:lnTo>
                    <a:pt x="2542" y="2935"/>
                  </a:lnTo>
                  <a:lnTo>
                    <a:pt x="2539" y="2993"/>
                  </a:lnTo>
                  <a:lnTo>
                    <a:pt x="2536" y="3053"/>
                  </a:lnTo>
                  <a:lnTo>
                    <a:pt x="2533" y="3111"/>
                  </a:lnTo>
                  <a:lnTo>
                    <a:pt x="2536" y="3143"/>
                  </a:lnTo>
                  <a:lnTo>
                    <a:pt x="2537" y="3173"/>
                  </a:lnTo>
                  <a:lnTo>
                    <a:pt x="2536" y="3202"/>
                  </a:lnTo>
                  <a:lnTo>
                    <a:pt x="2534" y="3230"/>
                  </a:lnTo>
                  <a:lnTo>
                    <a:pt x="2529" y="3256"/>
                  </a:lnTo>
                  <a:lnTo>
                    <a:pt x="2524" y="3281"/>
                  </a:lnTo>
                  <a:lnTo>
                    <a:pt x="2515" y="3306"/>
                  </a:lnTo>
                  <a:lnTo>
                    <a:pt x="2507" y="3330"/>
                  </a:lnTo>
                  <a:lnTo>
                    <a:pt x="2495" y="3352"/>
                  </a:lnTo>
                  <a:lnTo>
                    <a:pt x="2484" y="3373"/>
                  </a:lnTo>
                  <a:lnTo>
                    <a:pt x="2470" y="3394"/>
                  </a:lnTo>
                  <a:lnTo>
                    <a:pt x="2456" y="3414"/>
                  </a:lnTo>
                  <a:lnTo>
                    <a:pt x="2440" y="3431"/>
                  </a:lnTo>
                  <a:lnTo>
                    <a:pt x="2422" y="3449"/>
                  </a:lnTo>
                  <a:lnTo>
                    <a:pt x="2404" y="3467"/>
                  </a:lnTo>
                  <a:lnTo>
                    <a:pt x="2384" y="3484"/>
                  </a:lnTo>
                  <a:lnTo>
                    <a:pt x="2377" y="3486"/>
                  </a:lnTo>
                  <a:lnTo>
                    <a:pt x="2368" y="3489"/>
                  </a:lnTo>
                  <a:lnTo>
                    <a:pt x="2360" y="3491"/>
                  </a:lnTo>
                  <a:lnTo>
                    <a:pt x="2353" y="3495"/>
                  </a:lnTo>
                  <a:lnTo>
                    <a:pt x="2314" y="3529"/>
                  </a:lnTo>
                  <a:lnTo>
                    <a:pt x="2275" y="3563"/>
                  </a:lnTo>
                  <a:lnTo>
                    <a:pt x="2237" y="3597"/>
                  </a:lnTo>
                  <a:lnTo>
                    <a:pt x="2198" y="3632"/>
                  </a:lnTo>
                  <a:lnTo>
                    <a:pt x="2159" y="3667"/>
                  </a:lnTo>
                  <a:lnTo>
                    <a:pt x="2122" y="3701"/>
                  </a:lnTo>
                  <a:lnTo>
                    <a:pt x="2083" y="3736"/>
                  </a:lnTo>
                  <a:lnTo>
                    <a:pt x="2044" y="3771"/>
                  </a:lnTo>
                  <a:lnTo>
                    <a:pt x="2048" y="3841"/>
                  </a:lnTo>
                  <a:lnTo>
                    <a:pt x="2052" y="3912"/>
                  </a:lnTo>
                  <a:lnTo>
                    <a:pt x="2056" y="3982"/>
                  </a:lnTo>
                  <a:lnTo>
                    <a:pt x="2061" y="4052"/>
                  </a:lnTo>
                  <a:lnTo>
                    <a:pt x="2064" y="4123"/>
                  </a:lnTo>
                  <a:lnTo>
                    <a:pt x="2068" y="4193"/>
                  </a:lnTo>
                  <a:lnTo>
                    <a:pt x="2072" y="4264"/>
                  </a:lnTo>
                  <a:lnTo>
                    <a:pt x="2076" y="4334"/>
                  </a:lnTo>
                  <a:lnTo>
                    <a:pt x="2081" y="4404"/>
                  </a:lnTo>
                  <a:lnTo>
                    <a:pt x="2084" y="4475"/>
                  </a:lnTo>
                  <a:lnTo>
                    <a:pt x="2088" y="4545"/>
                  </a:lnTo>
                  <a:lnTo>
                    <a:pt x="2092" y="4616"/>
                  </a:lnTo>
                  <a:lnTo>
                    <a:pt x="2096" y="4686"/>
                  </a:lnTo>
                  <a:lnTo>
                    <a:pt x="2100" y="4756"/>
                  </a:lnTo>
                  <a:lnTo>
                    <a:pt x="2104" y="4828"/>
                  </a:lnTo>
                  <a:lnTo>
                    <a:pt x="2108" y="4898"/>
                  </a:lnTo>
                  <a:lnTo>
                    <a:pt x="2078" y="4911"/>
                  </a:lnTo>
                  <a:lnTo>
                    <a:pt x="2049" y="4924"/>
                  </a:lnTo>
                  <a:lnTo>
                    <a:pt x="2021" y="4938"/>
                  </a:lnTo>
                  <a:lnTo>
                    <a:pt x="1991" y="4951"/>
                  </a:lnTo>
                  <a:lnTo>
                    <a:pt x="2003" y="5100"/>
                  </a:lnTo>
                  <a:lnTo>
                    <a:pt x="2013" y="5250"/>
                  </a:lnTo>
                  <a:lnTo>
                    <a:pt x="2024" y="5399"/>
                  </a:lnTo>
                  <a:lnTo>
                    <a:pt x="2033" y="5548"/>
                  </a:lnTo>
                  <a:lnTo>
                    <a:pt x="2043" y="5699"/>
                  </a:lnTo>
                  <a:lnTo>
                    <a:pt x="2051" y="5848"/>
                  </a:lnTo>
                  <a:lnTo>
                    <a:pt x="2058" y="5997"/>
                  </a:lnTo>
                  <a:lnTo>
                    <a:pt x="2066" y="6147"/>
                  </a:lnTo>
                  <a:lnTo>
                    <a:pt x="2072" y="6297"/>
                  </a:lnTo>
                  <a:lnTo>
                    <a:pt x="2078" y="6446"/>
                  </a:lnTo>
                  <a:lnTo>
                    <a:pt x="2084" y="6596"/>
                  </a:lnTo>
                  <a:lnTo>
                    <a:pt x="2089" y="6745"/>
                  </a:lnTo>
                  <a:lnTo>
                    <a:pt x="2094" y="6894"/>
                  </a:lnTo>
                  <a:lnTo>
                    <a:pt x="2099" y="7045"/>
                  </a:lnTo>
                  <a:lnTo>
                    <a:pt x="2104" y="7194"/>
                  </a:lnTo>
                  <a:lnTo>
                    <a:pt x="2108" y="7343"/>
                  </a:lnTo>
                  <a:lnTo>
                    <a:pt x="2106" y="7411"/>
                  </a:lnTo>
                  <a:lnTo>
                    <a:pt x="2104" y="7480"/>
                  </a:lnTo>
                  <a:lnTo>
                    <a:pt x="2100" y="7547"/>
                  </a:lnTo>
                  <a:lnTo>
                    <a:pt x="2097" y="7613"/>
                  </a:lnTo>
                  <a:lnTo>
                    <a:pt x="2094" y="7677"/>
                  </a:lnTo>
                  <a:lnTo>
                    <a:pt x="2089" y="7739"/>
                  </a:lnTo>
                  <a:lnTo>
                    <a:pt x="2084" y="7798"/>
                  </a:lnTo>
                  <a:lnTo>
                    <a:pt x="2076" y="7855"/>
                  </a:lnTo>
                  <a:lnTo>
                    <a:pt x="2072" y="7882"/>
                  </a:lnTo>
                  <a:lnTo>
                    <a:pt x="2068" y="7908"/>
                  </a:lnTo>
                  <a:lnTo>
                    <a:pt x="2064" y="7933"/>
                  </a:lnTo>
                  <a:lnTo>
                    <a:pt x="2058" y="7958"/>
                  </a:lnTo>
                  <a:lnTo>
                    <a:pt x="2053" y="7981"/>
                  </a:lnTo>
                  <a:lnTo>
                    <a:pt x="2047" y="8003"/>
                  </a:lnTo>
                  <a:lnTo>
                    <a:pt x="2041" y="8023"/>
                  </a:lnTo>
                  <a:lnTo>
                    <a:pt x="2033" y="8043"/>
                  </a:lnTo>
                  <a:lnTo>
                    <a:pt x="2026" y="8062"/>
                  </a:lnTo>
                  <a:lnTo>
                    <a:pt x="2019" y="8078"/>
                  </a:lnTo>
                  <a:lnTo>
                    <a:pt x="2010" y="8094"/>
                  </a:lnTo>
                  <a:lnTo>
                    <a:pt x="2001" y="8109"/>
                  </a:lnTo>
                  <a:lnTo>
                    <a:pt x="1991" y="8121"/>
                  </a:lnTo>
                  <a:lnTo>
                    <a:pt x="1982" y="8133"/>
                  </a:lnTo>
                  <a:lnTo>
                    <a:pt x="1970" y="8142"/>
                  </a:lnTo>
                  <a:lnTo>
                    <a:pt x="1959" y="8151"/>
                  </a:lnTo>
                  <a:lnTo>
                    <a:pt x="1971" y="8163"/>
                  </a:lnTo>
                  <a:lnTo>
                    <a:pt x="1983" y="8177"/>
                  </a:lnTo>
                  <a:lnTo>
                    <a:pt x="1992" y="8191"/>
                  </a:lnTo>
                  <a:lnTo>
                    <a:pt x="2000" y="8206"/>
                  </a:lnTo>
                  <a:lnTo>
                    <a:pt x="2006" y="8220"/>
                  </a:lnTo>
                  <a:lnTo>
                    <a:pt x="2011" y="8236"/>
                  </a:lnTo>
                  <a:lnTo>
                    <a:pt x="2015" y="8252"/>
                  </a:lnTo>
                  <a:lnTo>
                    <a:pt x="2019" y="8267"/>
                  </a:lnTo>
                  <a:lnTo>
                    <a:pt x="2021" y="8284"/>
                  </a:lnTo>
                  <a:lnTo>
                    <a:pt x="2022" y="8301"/>
                  </a:lnTo>
                  <a:lnTo>
                    <a:pt x="2023" y="8319"/>
                  </a:lnTo>
                  <a:lnTo>
                    <a:pt x="2024" y="8336"/>
                  </a:lnTo>
                  <a:lnTo>
                    <a:pt x="2024" y="8372"/>
                  </a:lnTo>
                  <a:lnTo>
                    <a:pt x="2023" y="8406"/>
                  </a:lnTo>
                  <a:lnTo>
                    <a:pt x="1997" y="8415"/>
                  </a:lnTo>
                  <a:lnTo>
                    <a:pt x="1970" y="8422"/>
                  </a:lnTo>
                  <a:lnTo>
                    <a:pt x="1943" y="8430"/>
                  </a:lnTo>
                  <a:lnTo>
                    <a:pt x="1917" y="8439"/>
                  </a:lnTo>
                  <a:lnTo>
                    <a:pt x="1906" y="8461"/>
                  </a:lnTo>
                  <a:lnTo>
                    <a:pt x="1896" y="8484"/>
                  </a:lnTo>
                  <a:lnTo>
                    <a:pt x="1885" y="8506"/>
                  </a:lnTo>
                  <a:lnTo>
                    <a:pt x="1874" y="8529"/>
                  </a:lnTo>
                  <a:lnTo>
                    <a:pt x="1863" y="8551"/>
                  </a:lnTo>
                  <a:lnTo>
                    <a:pt x="1853" y="8574"/>
                  </a:lnTo>
                  <a:lnTo>
                    <a:pt x="1842" y="8596"/>
                  </a:lnTo>
                  <a:lnTo>
                    <a:pt x="1832" y="8619"/>
                  </a:lnTo>
                  <a:lnTo>
                    <a:pt x="1808" y="8637"/>
                  </a:lnTo>
                  <a:lnTo>
                    <a:pt x="1785" y="8654"/>
                  </a:lnTo>
                  <a:lnTo>
                    <a:pt x="1760" y="8670"/>
                  </a:lnTo>
                  <a:lnTo>
                    <a:pt x="1734" y="8685"/>
                  </a:lnTo>
                  <a:lnTo>
                    <a:pt x="1707" y="8699"/>
                  </a:lnTo>
                  <a:lnTo>
                    <a:pt x="1678" y="8712"/>
                  </a:lnTo>
                  <a:lnTo>
                    <a:pt x="1649" y="8725"/>
                  </a:lnTo>
                  <a:lnTo>
                    <a:pt x="1619" y="8736"/>
                  </a:lnTo>
                  <a:lnTo>
                    <a:pt x="1588" y="8747"/>
                  </a:lnTo>
                  <a:lnTo>
                    <a:pt x="1555" y="8757"/>
                  </a:lnTo>
                  <a:lnTo>
                    <a:pt x="1523" y="8765"/>
                  </a:lnTo>
                  <a:lnTo>
                    <a:pt x="1488" y="8774"/>
                  </a:lnTo>
                  <a:lnTo>
                    <a:pt x="1453" y="8781"/>
                  </a:lnTo>
                  <a:lnTo>
                    <a:pt x="1417" y="8789"/>
                  </a:lnTo>
                  <a:lnTo>
                    <a:pt x="1380" y="8795"/>
                  </a:lnTo>
                  <a:lnTo>
                    <a:pt x="1342" y="8800"/>
                  </a:lnTo>
                  <a:lnTo>
                    <a:pt x="1335" y="8797"/>
                  </a:lnTo>
                  <a:lnTo>
                    <a:pt x="1326" y="8795"/>
                  </a:lnTo>
                  <a:lnTo>
                    <a:pt x="1319" y="8792"/>
                  </a:lnTo>
                  <a:lnTo>
                    <a:pt x="1311" y="8790"/>
                  </a:lnTo>
                  <a:lnTo>
                    <a:pt x="1278" y="8776"/>
                  </a:lnTo>
                  <a:lnTo>
                    <a:pt x="1248" y="8763"/>
                  </a:lnTo>
                  <a:lnTo>
                    <a:pt x="1221" y="8750"/>
                  </a:lnTo>
                  <a:lnTo>
                    <a:pt x="1198" y="8736"/>
                  </a:lnTo>
                  <a:lnTo>
                    <a:pt x="1188" y="8729"/>
                  </a:lnTo>
                  <a:lnTo>
                    <a:pt x="1178" y="8721"/>
                  </a:lnTo>
                  <a:lnTo>
                    <a:pt x="1170" y="8714"/>
                  </a:lnTo>
                  <a:lnTo>
                    <a:pt x="1162" y="8708"/>
                  </a:lnTo>
                  <a:lnTo>
                    <a:pt x="1155" y="8700"/>
                  </a:lnTo>
                  <a:lnTo>
                    <a:pt x="1150" y="8693"/>
                  </a:lnTo>
                  <a:lnTo>
                    <a:pt x="1145" y="8685"/>
                  </a:lnTo>
                  <a:lnTo>
                    <a:pt x="1140" y="8677"/>
                  </a:lnTo>
                  <a:lnTo>
                    <a:pt x="1137" y="8670"/>
                  </a:lnTo>
                  <a:lnTo>
                    <a:pt x="1135" y="8663"/>
                  </a:lnTo>
                  <a:lnTo>
                    <a:pt x="1134" y="8654"/>
                  </a:lnTo>
                  <a:lnTo>
                    <a:pt x="1134" y="8647"/>
                  </a:lnTo>
                  <a:lnTo>
                    <a:pt x="1135" y="8638"/>
                  </a:lnTo>
                  <a:lnTo>
                    <a:pt x="1137" y="8630"/>
                  </a:lnTo>
                  <a:lnTo>
                    <a:pt x="1140" y="8623"/>
                  </a:lnTo>
                  <a:lnTo>
                    <a:pt x="1145" y="8614"/>
                  </a:lnTo>
                  <a:lnTo>
                    <a:pt x="1150" y="8606"/>
                  </a:lnTo>
                  <a:lnTo>
                    <a:pt x="1155" y="8597"/>
                  </a:lnTo>
                  <a:lnTo>
                    <a:pt x="1162" y="8589"/>
                  </a:lnTo>
                  <a:lnTo>
                    <a:pt x="1171" y="8581"/>
                  </a:lnTo>
                  <a:lnTo>
                    <a:pt x="1180" y="8571"/>
                  </a:lnTo>
                  <a:lnTo>
                    <a:pt x="1191" y="8563"/>
                  </a:lnTo>
                  <a:lnTo>
                    <a:pt x="1202" y="8553"/>
                  </a:lnTo>
                  <a:lnTo>
                    <a:pt x="1215" y="8545"/>
                  </a:lnTo>
                  <a:lnTo>
                    <a:pt x="1246" y="8506"/>
                  </a:lnTo>
                  <a:lnTo>
                    <a:pt x="1279" y="8467"/>
                  </a:lnTo>
                  <a:lnTo>
                    <a:pt x="1311" y="8429"/>
                  </a:lnTo>
                  <a:lnTo>
                    <a:pt x="1342" y="8390"/>
                  </a:lnTo>
                  <a:lnTo>
                    <a:pt x="1375" y="8352"/>
                  </a:lnTo>
                  <a:lnTo>
                    <a:pt x="1406" y="8314"/>
                  </a:lnTo>
                  <a:lnTo>
                    <a:pt x="1439" y="8275"/>
                  </a:lnTo>
                  <a:lnTo>
                    <a:pt x="1470" y="8236"/>
                  </a:lnTo>
                  <a:lnTo>
                    <a:pt x="1475" y="8210"/>
                  </a:lnTo>
                  <a:lnTo>
                    <a:pt x="1481" y="8183"/>
                  </a:lnTo>
                  <a:lnTo>
                    <a:pt x="1484" y="8156"/>
                  </a:lnTo>
                  <a:lnTo>
                    <a:pt x="1487" y="8129"/>
                  </a:lnTo>
                  <a:lnTo>
                    <a:pt x="1489" y="8101"/>
                  </a:lnTo>
                  <a:lnTo>
                    <a:pt x="1490" y="8074"/>
                  </a:lnTo>
                  <a:lnTo>
                    <a:pt x="1491" y="8046"/>
                  </a:lnTo>
                  <a:lnTo>
                    <a:pt x="1491" y="8018"/>
                  </a:lnTo>
                  <a:lnTo>
                    <a:pt x="1490" y="7990"/>
                  </a:lnTo>
                  <a:lnTo>
                    <a:pt x="1489" y="7962"/>
                  </a:lnTo>
                  <a:lnTo>
                    <a:pt x="1487" y="7933"/>
                  </a:lnTo>
                  <a:lnTo>
                    <a:pt x="1485" y="7905"/>
                  </a:lnTo>
                  <a:lnTo>
                    <a:pt x="1479" y="7847"/>
                  </a:lnTo>
                  <a:lnTo>
                    <a:pt x="1470" y="7789"/>
                  </a:lnTo>
                  <a:lnTo>
                    <a:pt x="1459" y="7757"/>
                  </a:lnTo>
                  <a:lnTo>
                    <a:pt x="1447" y="7722"/>
                  </a:lnTo>
                  <a:lnTo>
                    <a:pt x="1438" y="7686"/>
                  </a:lnTo>
                  <a:lnTo>
                    <a:pt x="1428" y="7649"/>
                  </a:lnTo>
                  <a:lnTo>
                    <a:pt x="1419" y="7611"/>
                  </a:lnTo>
                  <a:lnTo>
                    <a:pt x="1410" y="7571"/>
                  </a:lnTo>
                  <a:lnTo>
                    <a:pt x="1402" y="7531"/>
                  </a:lnTo>
                  <a:lnTo>
                    <a:pt x="1395" y="7490"/>
                  </a:lnTo>
                  <a:lnTo>
                    <a:pt x="1381" y="7405"/>
                  </a:lnTo>
                  <a:lnTo>
                    <a:pt x="1368" y="7318"/>
                  </a:lnTo>
                  <a:lnTo>
                    <a:pt x="1357" y="7229"/>
                  </a:lnTo>
                  <a:lnTo>
                    <a:pt x="1345" y="7140"/>
                  </a:lnTo>
                  <a:lnTo>
                    <a:pt x="1333" y="7052"/>
                  </a:lnTo>
                  <a:lnTo>
                    <a:pt x="1321" y="6963"/>
                  </a:lnTo>
                  <a:lnTo>
                    <a:pt x="1307" y="6876"/>
                  </a:lnTo>
                  <a:lnTo>
                    <a:pt x="1294" y="6791"/>
                  </a:lnTo>
                  <a:lnTo>
                    <a:pt x="1285" y="6750"/>
                  </a:lnTo>
                  <a:lnTo>
                    <a:pt x="1278" y="6710"/>
                  </a:lnTo>
                  <a:lnTo>
                    <a:pt x="1269" y="6672"/>
                  </a:lnTo>
                  <a:lnTo>
                    <a:pt x="1259" y="6633"/>
                  </a:lnTo>
                  <a:lnTo>
                    <a:pt x="1250" y="6596"/>
                  </a:lnTo>
                  <a:lnTo>
                    <a:pt x="1238" y="6560"/>
                  </a:lnTo>
                  <a:lnTo>
                    <a:pt x="1228" y="6526"/>
                  </a:lnTo>
                  <a:lnTo>
                    <a:pt x="1215" y="6493"/>
                  </a:lnTo>
                  <a:lnTo>
                    <a:pt x="1214" y="6549"/>
                  </a:lnTo>
                  <a:lnTo>
                    <a:pt x="1214" y="6604"/>
                  </a:lnTo>
                  <a:lnTo>
                    <a:pt x="1213" y="6660"/>
                  </a:lnTo>
                  <a:lnTo>
                    <a:pt x="1212" y="6716"/>
                  </a:lnTo>
                  <a:lnTo>
                    <a:pt x="1212" y="6771"/>
                  </a:lnTo>
                  <a:lnTo>
                    <a:pt x="1211" y="6827"/>
                  </a:lnTo>
                  <a:lnTo>
                    <a:pt x="1211" y="6884"/>
                  </a:lnTo>
                  <a:lnTo>
                    <a:pt x="1210" y="6940"/>
                  </a:lnTo>
                  <a:lnTo>
                    <a:pt x="1209" y="6995"/>
                  </a:lnTo>
                  <a:lnTo>
                    <a:pt x="1209" y="7051"/>
                  </a:lnTo>
                  <a:lnTo>
                    <a:pt x="1208" y="7107"/>
                  </a:lnTo>
                  <a:lnTo>
                    <a:pt x="1207" y="7162"/>
                  </a:lnTo>
                  <a:lnTo>
                    <a:pt x="1207" y="7218"/>
                  </a:lnTo>
                  <a:lnTo>
                    <a:pt x="1206" y="7274"/>
                  </a:lnTo>
                  <a:lnTo>
                    <a:pt x="1206" y="7330"/>
                  </a:lnTo>
                  <a:lnTo>
                    <a:pt x="1204" y="7386"/>
                  </a:lnTo>
                  <a:lnTo>
                    <a:pt x="1207" y="7410"/>
                  </a:lnTo>
                  <a:lnTo>
                    <a:pt x="1207" y="7436"/>
                  </a:lnTo>
                  <a:lnTo>
                    <a:pt x="1206" y="7463"/>
                  </a:lnTo>
                  <a:lnTo>
                    <a:pt x="1204" y="7489"/>
                  </a:lnTo>
                  <a:lnTo>
                    <a:pt x="1198" y="7544"/>
                  </a:lnTo>
                  <a:lnTo>
                    <a:pt x="1191" y="7598"/>
                  </a:lnTo>
                  <a:lnTo>
                    <a:pt x="1183" y="7653"/>
                  </a:lnTo>
                  <a:lnTo>
                    <a:pt x="1178" y="7708"/>
                  </a:lnTo>
                  <a:lnTo>
                    <a:pt x="1176" y="7734"/>
                  </a:lnTo>
                  <a:lnTo>
                    <a:pt x="1175" y="7760"/>
                  </a:lnTo>
                  <a:lnTo>
                    <a:pt x="1176" y="7786"/>
                  </a:lnTo>
                  <a:lnTo>
                    <a:pt x="1178" y="7810"/>
                  </a:lnTo>
                  <a:lnTo>
                    <a:pt x="1175" y="7839"/>
                  </a:lnTo>
                  <a:lnTo>
                    <a:pt x="1172" y="7865"/>
                  </a:lnTo>
                  <a:lnTo>
                    <a:pt x="1168" y="7891"/>
                  </a:lnTo>
                  <a:lnTo>
                    <a:pt x="1164" y="7917"/>
                  </a:lnTo>
                  <a:lnTo>
                    <a:pt x="1158" y="7941"/>
                  </a:lnTo>
                  <a:lnTo>
                    <a:pt x="1153" y="7963"/>
                  </a:lnTo>
                  <a:lnTo>
                    <a:pt x="1147" y="7985"/>
                  </a:lnTo>
                  <a:lnTo>
                    <a:pt x="1140" y="8005"/>
                  </a:lnTo>
                  <a:lnTo>
                    <a:pt x="1133" y="8024"/>
                  </a:lnTo>
                  <a:lnTo>
                    <a:pt x="1126" y="8041"/>
                  </a:lnTo>
                  <a:lnTo>
                    <a:pt x="1118" y="8056"/>
                  </a:lnTo>
                  <a:lnTo>
                    <a:pt x="1110" y="8070"/>
                  </a:lnTo>
                  <a:lnTo>
                    <a:pt x="1100" y="8082"/>
                  </a:lnTo>
                  <a:lnTo>
                    <a:pt x="1091" y="8091"/>
                  </a:lnTo>
                  <a:lnTo>
                    <a:pt x="1087" y="8095"/>
                  </a:lnTo>
                  <a:lnTo>
                    <a:pt x="1082" y="8098"/>
                  </a:lnTo>
                  <a:lnTo>
                    <a:pt x="1076" y="8101"/>
                  </a:lnTo>
                  <a:lnTo>
                    <a:pt x="1071" y="8104"/>
                  </a:lnTo>
                  <a:lnTo>
                    <a:pt x="1021" y="8109"/>
                  </a:lnTo>
                  <a:lnTo>
                    <a:pt x="981" y="8113"/>
                  </a:lnTo>
                  <a:lnTo>
                    <a:pt x="950" y="8115"/>
                  </a:lnTo>
                  <a:lnTo>
                    <a:pt x="928" y="8116"/>
                  </a:lnTo>
                  <a:lnTo>
                    <a:pt x="912" y="8117"/>
                  </a:lnTo>
                  <a:lnTo>
                    <a:pt x="902" y="8118"/>
                  </a:lnTo>
                  <a:lnTo>
                    <a:pt x="895" y="8118"/>
                  </a:lnTo>
                  <a:lnTo>
                    <a:pt x="890" y="8120"/>
                  </a:lnTo>
                  <a:lnTo>
                    <a:pt x="886" y="8123"/>
                  </a:lnTo>
                  <a:lnTo>
                    <a:pt x="881" y="8126"/>
                  </a:lnTo>
                  <a:lnTo>
                    <a:pt x="874" y="8131"/>
                  </a:lnTo>
                  <a:lnTo>
                    <a:pt x="862" y="8138"/>
                  </a:lnTo>
                  <a:lnTo>
                    <a:pt x="845" y="8148"/>
                  </a:lnTo>
                  <a:lnTo>
                    <a:pt x="821" y="8159"/>
                  </a:lnTo>
                  <a:lnTo>
                    <a:pt x="790" y="8175"/>
                  </a:lnTo>
                  <a:lnTo>
                    <a:pt x="748" y="8194"/>
                  </a:lnTo>
                  <a:lnTo>
                    <a:pt x="690" y="8207"/>
                  </a:lnTo>
                  <a:lnTo>
                    <a:pt x="644" y="8217"/>
                  </a:lnTo>
                  <a:lnTo>
                    <a:pt x="606" y="8227"/>
                  </a:lnTo>
                  <a:lnTo>
                    <a:pt x="572" y="8236"/>
                  </a:lnTo>
                  <a:lnTo>
                    <a:pt x="537" y="8245"/>
                  </a:lnTo>
                  <a:lnTo>
                    <a:pt x="500" y="8256"/>
                  </a:lnTo>
                  <a:lnTo>
                    <a:pt x="454" y="8266"/>
                  </a:lnTo>
                  <a:lnTo>
                    <a:pt x="397" y="8279"/>
                  </a:lnTo>
                  <a:lnTo>
                    <a:pt x="352" y="8280"/>
                  </a:lnTo>
                  <a:lnTo>
                    <a:pt x="290" y="8282"/>
                  </a:lnTo>
                  <a:lnTo>
                    <a:pt x="256" y="8282"/>
                  </a:lnTo>
                  <a:lnTo>
                    <a:pt x="221" y="8281"/>
                  </a:lnTo>
                  <a:lnTo>
                    <a:pt x="204" y="8280"/>
                  </a:lnTo>
                  <a:lnTo>
                    <a:pt x="189" y="8278"/>
                  </a:lnTo>
                  <a:lnTo>
                    <a:pt x="172" y="8275"/>
                  </a:lnTo>
                  <a:lnTo>
                    <a:pt x="157" y="8272"/>
                  </a:lnTo>
                  <a:lnTo>
                    <a:pt x="142" y="8267"/>
                  </a:lnTo>
                  <a:lnTo>
                    <a:pt x="130" y="8262"/>
                  </a:lnTo>
                  <a:lnTo>
                    <a:pt x="117" y="8257"/>
                  </a:lnTo>
                  <a:lnTo>
                    <a:pt x="107" y="8250"/>
                  </a:lnTo>
                  <a:lnTo>
                    <a:pt x="97" y="8241"/>
                  </a:lnTo>
                  <a:lnTo>
                    <a:pt x="89" y="8233"/>
                  </a:lnTo>
                  <a:lnTo>
                    <a:pt x="84" y="8222"/>
                  </a:lnTo>
                  <a:lnTo>
                    <a:pt x="79" y="8211"/>
                  </a:lnTo>
                  <a:lnTo>
                    <a:pt x="77" y="8198"/>
                  </a:lnTo>
                  <a:lnTo>
                    <a:pt x="77" y="8184"/>
                  </a:lnTo>
                  <a:lnTo>
                    <a:pt x="81" y="8169"/>
                  </a:lnTo>
                  <a:lnTo>
                    <a:pt x="86" y="8151"/>
                  </a:lnTo>
                  <a:lnTo>
                    <a:pt x="94" y="8133"/>
                  </a:lnTo>
                  <a:lnTo>
                    <a:pt x="105" y="8112"/>
                  </a:lnTo>
                  <a:lnTo>
                    <a:pt x="118" y="8090"/>
                  </a:lnTo>
                  <a:lnTo>
                    <a:pt x="136" y="8066"/>
                  </a:lnTo>
                  <a:lnTo>
                    <a:pt x="163" y="8055"/>
                  </a:lnTo>
                  <a:lnTo>
                    <a:pt x="190" y="8043"/>
                  </a:lnTo>
                  <a:lnTo>
                    <a:pt x="216" y="8029"/>
                  </a:lnTo>
                  <a:lnTo>
                    <a:pt x="242" y="8015"/>
                  </a:lnTo>
                  <a:lnTo>
                    <a:pt x="295" y="7986"/>
                  </a:lnTo>
                  <a:lnTo>
                    <a:pt x="346" y="7954"/>
                  </a:lnTo>
                  <a:lnTo>
                    <a:pt x="398" y="7924"/>
                  </a:lnTo>
                  <a:lnTo>
                    <a:pt x="449" y="7893"/>
                  </a:lnTo>
                  <a:lnTo>
                    <a:pt x="475" y="7880"/>
                  </a:lnTo>
                  <a:lnTo>
                    <a:pt x="502" y="7866"/>
                  </a:lnTo>
                  <a:lnTo>
                    <a:pt x="529" y="7855"/>
                  </a:lnTo>
                  <a:lnTo>
                    <a:pt x="556" y="7843"/>
                  </a:lnTo>
                  <a:lnTo>
                    <a:pt x="557" y="7766"/>
                  </a:lnTo>
                  <a:lnTo>
                    <a:pt x="560" y="7690"/>
                  </a:lnTo>
                  <a:lnTo>
                    <a:pt x="562" y="7614"/>
                  </a:lnTo>
                  <a:lnTo>
                    <a:pt x="564" y="7537"/>
                  </a:lnTo>
                  <a:lnTo>
                    <a:pt x="566" y="7461"/>
                  </a:lnTo>
                  <a:lnTo>
                    <a:pt x="568" y="7384"/>
                  </a:lnTo>
                  <a:lnTo>
                    <a:pt x="570" y="7308"/>
                  </a:lnTo>
                  <a:lnTo>
                    <a:pt x="572" y="7232"/>
                  </a:lnTo>
                  <a:lnTo>
                    <a:pt x="574" y="7155"/>
                  </a:lnTo>
                  <a:lnTo>
                    <a:pt x="576" y="7078"/>
                  </a:lnTo>
                  <a:lnTo>
                    <a:pt x="577" y="7003"/>
                  </a:lnTo>
                  <a:lnTo>
                    <a:pt x="579" y="6926"/>
                  </a:lnTo>
                  <a:lnTo>
                    <a:pt x="582" y="6849"/>
                  </a:lnTo>
                  <a:lnTo>
                    <a:pt x="584" y="6774"/>
                  </a:lnTo>
                  <a:lnTo>
                    <a:pt x="586" y="6697"/>
                  </a:lnTo>
                  <a:lnTo>
                    <a:pt x="588" y="6620"/>
                  </a:lnTo>
                  <a:lnTo>
                    <a:pt x="584" y="6495"/>
                  </a:lnTo>
                  <a:lnTo>
                    <a:pt x="578" y="6373"/>
                  </a:lnTo>
                  <a:lnTo>
                    <a:pt x="571" y="6253"/>
                  </a:lnTo>
                  <a:lnTo>
                    <a:pt x="563" y="6137"/>
                  </a:lnTo>
                  <a:lnTo>
                    <a:pt x="553" y="6021"/>
                  </a:lnTo>
                  <a:lnTo>
                    <a:pt x="542" y="5908"/>
                  </a:lnTo>
                  <a:lnTo>
                    <a:pt x="529" y="5796"/>
                  </a:lnTo>
                  <a:lnTo>
                    <a:pt x="515" y="5686"/>
                  </a:lnTo>
                  <a:lnTo>
                    <a:pt x="502" y="5577"/>
                  </a:lnTo>
                  <a:lnTo>
                    <a:pt x="487" y="5469"/>
                  </a:lnTo>
                  <a:lnTo>
                    <a:pt x="472" y="5360"/>
                  </a:lnTo>
                  <a:lnTo>
                    <a:pt x="457" y="5253"/>
                  </a:lnTo>
                  <a:lnTo>
                    <a:pt x="442" y="5146"/>
                  </a:lnTo>
                  <a:lnTo>
                    <a:pt x="426" y="5039"/>
                  </a:lnTo>
                  <a:lnTo>
                    <a:pt x="411" y="4932"/>
                  </a:lnTo>
                  <a:lnTo>
                    <a:pt x="397" y="4824"/>
                  </a:lnTo>
                  <a:lnTo>
                    <a:pt x="388" y="4813"/>
                  </a:lnTo>
                  <a:lnTo>
                    <a:pt x="380" y="4801"/>
                  </a:lnTo>
                  <a:lnTo>
                    <a:pt x="373" y="4790"/>
                  </a:lnTo>
                  <a:lnTo>
                    <a:pt x="366" y="4778"/>
                  </a:lnTo>
                  <a:lnTo>
                    <a:pt x="360" y="4765"/>
                  </a:lnTo>
                  <a:lnTo>
                    <a:pt x="354" y="4751"/>
                  </a:lnTo>
                  <a:lnTo>
                    <a:pt x="348" y="4737"/>
                  </a:lnTo>
                  <a:lnTo>
                    <a:pt x="343" y="4723"/>
                  </a:lnTo>
                  <a:lnTo>
                    <a:pt x="339" y="4707"/>
                  </a:lnTo>
                  <a:lnTo>
                    <a:pt x="335" y="4690"/>
                  </a:lnTo>
                  <a:lnTo>
                    <a:pt x="332" y="4673"/>
                  </a:lnTo>
                  <a:lnTo>
                    <a:pt x="328" y="4655"/>
                  </a:lnTo>
                  <a:lnTo>
                    <a:pt x="326" y="4638"/>
                  </a:lnTo>
                  <a:lnTo>
                    <a:pt x="324" y="4619"/>
                  </a:lnTo>
                  <a:lnTo>
                    <a:pt x="323" y="4599"/>
                  </a:lnTo>
                  <a:lnTo>
                    <a:pt x="322" y="4579"/>
                  </a:lnTo>
                  <a:lnTo>
                    <a:pt x="321" y="4525"/>
                  </a:lnTo>
                  <a:lnTo>
                    <a:pt x="321" y="4472"/>
                  </a:lnTo>
                  <a:lnTo>
                    <a:pt x="323" y="4420"/>
                  </a:lnTo>
                  <a:lnTo>
                    <a:pt x="325" y="4369"/>
                  </a:lnTo>
                  <a:lnTo>
                    <a:pt x="328" y="4317"/>
                  </a:lnTo>
                  <a:lnTo>
                    <a:pt x="333" y="4268"/>
                  </a:lnTo>
                  <a:lnTo>
                    <a:pt x="338" y="4218"/>
                  </a:lnTo>
                  <a:lnTo>
                    <a:pt x="343" y="4169"/>
                  </a:lnTo>
                  <a:lnTo>
                    <a:pt x="349" y="4121"/>
                  </a:lnTo>
                  <a:lnTo>
                    <a:pt x="357" y="4073"/>
                  </a:lnTo>
                  <a:lnTo>
                    <a:pt x="364" y="4025"/>
                  </a:lnTo>
                  <a:lnTo>
                    <a:pt x="371" y="3978"/>
                  </a:lnTo>
                  <a:lnTo>
                    <a:pt x="380" y="3932"/>
                  </a:lnTo>
                  <a:lnTo>
                    <a:pt x="389" y="3884"/>
                  </a:lnTo>
                  <a:lnTo>
                    <a:pt x="398" y="3838"/>
                  </a:lnTo>
                  <a:lnTo>
                    <a:pt x="407" y="3792"/>
                  </a:lnTo>
                  <a:lnTo>
                    <a:pt x="413" y="3737"/>
                  </a:lnTo>
                  <a:lnTo>
                    <a:pt x="421" y="3683"/>
                  </a:lnTo>
                  <a:lnTo>
                    <a:pt x="427" y="3628"/>
                  </a:lnTo>
                  <a:lnTo>
                    <a:pt x="433" y="3574"/>
                  </a:lnTo>
                  <a:lnTo>
                    <a:pt x="440" y="3520"/>
                  </a:lnTo>
                  <a:lnTo>
                    <a:pt x="447" y="3465"/>
                  </a:lnTo>
                  <a:lnTo>
                    <a:pt x="453" y="3410"/>
                  </a:lnTo>
                  <a:lnTo>
                    <a:pt x="460" y="3356"/>
                  </a:lnTo>
                  <a:lnTo>
                    <a:pt x="443" y="3383"/>
                  </a:lnTo>
                  <a:lnTo>
                    <a:pt x="427" y="3410"/>
                  </a:lnTo>
                  <a:lnTo>
                    <a:pt x="411" y="3439"/>
                  </a:lnTo>
                  <a:lnTo>
                    <a:pt x="397" y="3467"/>
                  </a:lnTo>
                  <a:lnTo>
                    <a:pt x="382" y="3498"/>
                  </a:lnTo>
                  <a:lnTo>
                    <a:pt x="368" y="3528"/>
                  </a:lnTo>
                  <a:lnTo>
                    <a:pt x="356" y="3559"/>
                  </a:lnTo>
                  <a:lnTo>
                    <a:pt x="343" y="3590"/>
                  </a:lnTo>
                  <a:lnTo>
                    <a:pt x="333" y="3584"/>
                  </a:lnTo>
                  <a:lnTo>
                    <a:pt x="321" y="3576"/>
                  </a:lnTo>
                  <a:lnTo>
                    <a:pt x="311" y="3569"/>
                  </a:lnTo>
                  <a:lnTo>
                    <a:pt x="299" y="3561"/>
                  </a:lnTo>
                  <a:lnTo>
                    <a:pt x="288" y="3551"/>
                  </a:lnTo>
                  <a:lnTo>
                    <a:pt x="278" y="3542"/>
                  </a:lnTo>
                  <a:lnTo>
                    <a:pt x="266" y="3531"/>
                  </a:lnTo>
                  <a:lnTo>
                    <a:pt x="256" y="3520"/>
                  </a:lnTo>
                  <a:lnTo>
                    <a:pt x="235" y="3496"/>
                  </a:lnTo>
                  <a:lnTo>
                    <a:pt x="214" y="3469"/>
                  </a:lnTo>
                  <a:lnTo>
                    <a:pt x="194" y="3440"/>
                  </a:lnTo>
                  <a:lnTo>
                    <a:pt x="173" y="3409"/>
                  </a:lnTo>
                  <a:lnTo>
                    <a:pt x="153" y="3378"/>
                  </a:lnTo>
                  <a:lnTo>
                    <a:pt x="133" y="3344"/>
                  </a:lnTo>
                  <a:lnTo>
                    <a:pt x="113" y="3309"/>
                  </a:lnTo>
                  <a:lnTo>
                    <a:pt x="93" y="3273"/>
                  </a:lnTo>
                  <a:lnTo>
                    <a:pt x="53" y="3198"/>
                  </a:lnTo>
                  <a:lnTo>
                    <a:pt x="13" y="3122"/>
                  </a:lnTo>
                  <a:lnTo>
                    <a:pt x="13" y="3106"/>
                  </a:lnTo>
                  <a:lnTo>
                    <a:pt x="13" y="3080"/>
                  </a:lnTo>
                  <a:lnTo>
                    <a:pt x="13" y="3053"/>
                  </a:lnTo>
                  <a:lnTo>
                    <a:pt x="13" y="3038"/>
                  </a:lnTo>
                  <a:lnTo>
                    <a:pt x="7" y="3006"/>
                  </a:lnTo>
                  <a:lnTo>
                    <a:pt x="3" y="2977"/>
                  </a:lnTo>
                  <a:lnTo>
                    <a:pt x="1" y="2948"/>
                  </a:lnTo>
                  <a:lnTo>
                    <a:pt x="0" y="2921"/>
                  </a:lnTo>
                  <a:lnTo>
                    <a:pt x="1" y="2895"/>
                  </a:lnTo>
                  <a:lnTo>
                    <a:pt x="4" y="2868"/>
                  </a:lnTo>
                  <a:lnTo>
                    <a:pt x="7" y="2843"/>
                  </a:lnTo>
                  <a:lnTo>
                    <a:pt x="12" y="2819"/>
                  </a:lnTo>
                  <a:lnTo>
                    <a:pt x="19" y="2795"/>
                  </a:lnTo>
                  <a:lnTo>
                    <a:pt x="26" y="2771"/>
                  </a:lnTo>
                  <a:lnTo>
                    <a:pt x="33" y="2748"/>
                  </a:lnTo>
                  <a:lnTo>
                    <a:pt x="42" y="2724"/>
                  </a:lnTo>
                  <a:lnTo>
                    <a:pt x="59" y="2678"/>
                  </a:lnTo>
                  <a:lnTo>
                    <a:pt x="77" y="2633"/>
                  </a:lnTo>
                  <a:lnTo>
                    <a:pt x="93" y="2610"/>
                  </a:lnTo>
                  <a:lnTo>
                    <a:pt x="107" y="2586"/>
                  </a:lnTo>
                  <a:lnTo>
                    <a:pt x="119" y="2561"/>
                  </a:lnTo>
                  <a:lnTo>
                    <a:pt x="132" y="2536"/>
                  </a:lnTo>
                  <a:lnTo>
                    <a:pt x="144" y="2510"/>
                  </a:lnTo>
                  <a:lnTo>
                    <a:pt x="154" y="2485"/>
                  </a:lnTo>
                  <a:lnTo>
                    <a:pt x="163" y="2459"/>
                  </a:lnTo>
                  <a:lnTo>
                    <a:pt x="173" y="2432"/>
                  </a:lnTo>
                  <a:lnTo>
                    <a:pt x="181" y="2405"/>
                  </a:lnTo>
                  <a:lnTo>
                    <a:pt x="189" y="2378"/>
                  </a:lnTo>
                  <a:lnTo>
                    <a:pt x="196" y="2350"/>
                  </a:lnTo>
                  <a:lnTo>
                    <a:pt x="202" y="2323"/>
                  </a:lnTo>
                  <a:lnTo>
                    <a:pt x="215" y="2266"/>
                  </a:lnTo>
                  <a:lnTo>
                    <a:pt x="225" y="2210"/>
                  </a:lnTo>
                  <a:lnTo>
                    <a:pt x="235" y="2152"/>
                  </a:lnTo>
                  <a:lnTo>
                    <a:pt x="243" y="2094"/>
                  </a:lnTo>
                  <a:lnTo>
                    <a:pt x="252" y="2036"/>
                  </a:lnTo>
                  <a:lnTo>
                    <a:pt x="259" y="1978"/>
                  </a:lnTo>
                  <a:lnTo>
                    <a:pt x="269" y="1921"/>
                  </a:lnTo>
                  <a:lnTo>
                    <a:pt x="278" y="1863"/>
                  </a:lnTo>
                  <a:lnTo>
                    <a:pt x="288" y="1806"/>
                  </a:lnTo>
                  <a:lnTo>
                    <a:pt x="301" y="1750"/>
                  </a:lnTo>
                  <a:lnTo>
                    <a:pt x="297" y="1737"/>
                  </a:lnTo>
                  <a:lnTo>
                    <a:pt x="295" y="1723"/>
                  </a:lnTo>
                  <a:lnTo>
                    <a:pt x="293" y="1711"/>
                  </a:lnTo>
                  <a:lnTo>
                    <a:pt x="292" y="1697"/>
                  </a:lnTo>
                  <a:lnTo>
                    <a:pt x="292" y="1684"/>
                  </a:lnTo>
                  <a:lnTo>
                    <a:pt x="292" y="1672"/>
                  </a:lnTo>
                  <a:lnTo>
                    <a:pt x="293" y="1659"/>
                  </a:lnTo>
                  <a:lnTo>
                    <a:pt x="295" y="1648"/>
                  </a:lnTo>
                  <a:lnTo>
                    <a:pt x="298" y="1635"/>
                  </a:lnTo>
                  <a:lnTo>
                    <a:pt x="301" y="1623"/>
                  </a:lnTo>
                  <a:lnTo>
                    <a:pt x="304" y="1612"/>
                  </a:lnTo>
                  <a:lnTo>
                    <a:pt x="308" y="1600"/>
                  </a:lnTo>
                  <a:lnTo>
                    <a:pt x="314" y="1589"/>
                  </a:lnTo>
                  <a:lnTo>
                    <a:pt x="320" y="1578"/>
                  </a:lnTo>
                  <a:lnTo>
                    <a:pt x="325" y="1568"/>
                  </a:lnTo>
                  <a:lnTo>
                    <a:pt x="333" y="1557"/>
                  </a:lnTo>
                  <a:lnTo>
                    <a:pt x="339" y="1548"/>
                  </a:lnTo>
                  <a:lnTo>
                    <a:pt x="347" y="1538"/>
                  </a:lnTo>
                  <a:lnTo>
                    <a:pt x="355" y="1529"/>
                  </a:lnTo>
                  <a:lnTo>
                    <a:pt x="364" y="1519"/>
                  </a:lnTo>
                  <a:lnTo>
                    <a:pt x="382" y="1503"/>
                  </a:lnTo>
                  <a:lnTo>
                    <a:pt x="402" y="1488"/>
                  </a:lnTo>
                  <a:lnTo>
                    <a:pt x="423" y="1473"/>
                  </a:lnTo>
                  <a:lnTo>
                    <a:pt x="445" y="1462"/>
                  </a:lnTo>
                  <a:lnTo>
                    <a:pt x="468" y="1451"/>
                  </a:lnTo>
                  <a:lnTo>
                    <a:pt x="492" y="1442"/>
                  </a:lnTo>
                  <a:lnTo>
                    <a:pt x="560" y="1421"/>
                  </a:lnTo>
                  <a:lnTo>
                    <a:pt x="624" y="1402"/>
                  </a:lnTo>
                  <a:lnTo>
                    <a:pt x="683" y="1385"/>
                  </a:lnTo>
                  <a:lnTo>
                    <a:pt x="741" y="1368"/>
                  </a:lnTo>
                  <a:lnTo>
                    <a:pt x="797" y="1350"/>
                  </a:lnTo>
                  <a:lnTo>
                    <a:pt x="852" y="1333"/>
                  </a:lnTo>
                  <a:lnTo>
                    <a:pt x="905" y="1314"/>
                  </a:lnTo>
                  <a:lnTo>
                    <a:pt x="960" y="1293"/>
                  </a:lnTo>
                  <a:lnTo>
                    <a:pt x="967" y="1287"/>
                  </a:lnTo>
                  <a:lnTo>
                    <a:pt x="974" y="1281"/>
                  </a:lnTo>
                  <a:lnTo>
                    <a:pt x="981" y="1274"/>
                  </a:lnTo>
                  <a:lnTo>
                    <a:pt x="987" y="1267"/>
                  </a:lnTo>
                  <a:lnTo>
                    <a:pt x="999" y="1251"/>
                  </a:lnTo>
                  <a:lnTo>
                    <a:pt x="1008" y="1236"/>
                  </a:lnTo>
                  <a:lnTo>
                    <a:pt x="1016" y="1218"/>
                  </a:lnTo>
                  <a:lnTo>
                    <a:pt x="1024" y="1200"/>
                  </a:lnTo>
                  <a:lnTo>
                    <a:pt x="1030" y="1181"/>
                  </a:lnTo>
                  <a:lnTo>
                    <a:pt x="1034" y="1161"/>
                  </a:lnTo>
                  <a:lnTo>
                    <a:pt x="1040" y="1140"/>
                  </a:lnTo>
                  <a:lnTo>
                    <a:pt x="1043" y="1119"/>
                  </a:lnTo>
                  <a:lnTo>
                    <a:pt x="1046" y="1097"/>
                  </a:lnTo>
                  <a:lnTo>
                    <a:pt x="1048" y="1075"/>
                  </a:lnTo>
                  <a:lnTo>
                    <a:pt x="1052" y="1031"/>
                  </a:lnTo>
                  <a:lnTo>
                    <a:pt x="1055" y="985"/>
                  </a:lnTo>
                  <a:lnTo>
                    <a:pt x="1050" y="986"/>
                  </a:lnTo>
                  <a:lnTo>
                    <a:pt x="1044" y="985"/>
                  </a:lnTo>
                  <a:lnTo>
                    <a:pt x="1037" y="984"/>
                  </a:lnTo>
                  <a:lnTo>
                    <a:pt x="1032" y="981"/>
                  </a:lnTo>
                  <a:lnTo>
                    <a:pt x="1026" y="978"/>
                  </a:lnTo>
                  <a:lnTo>
                    <a:pt x="1020" y="974"/>
                  </a:lnTo>
                  <a:lnTo>
                    <a:pt x="1013" y="970"/>
                  </a:lnTo>
                  <a:lnTo>
                    <a:pt x="1008" y="965"/>
                  </a:lnTo>
                  <a:lnTo>
                    <a:pt x="995" y="952"/>
                  </a:lnTo>
                  <a:lnTo>
                    <a:pt x="984" y="937"/>
                  </a:lnTo>
                  <a:lnTo>
                    <a:pt x="971" y="921"/>
                  </a:lnTo>
                  <a:lnTo>
                    <a:pt x="960" y="902"/>
                  </a:lnTo>
                  <a:lnTo>
                    <a:pt x="948" y="882"/>
                  </a:lnTo>
                  <a:lnTo>
                    <a:pt x="938" y="861"/>
                  </a:lnTo>
                  <a:lnTo>
                    <a:pt x="926" y="839"/>
                  </a:lnTo>
                  <a:lnTo>
                    <a:pt x="916" y="815"/>
                  </a:lnTo>
                  <a:lnTo>
                    <a:pt x="897" y="770"/>
                  </a:lnTo>
                  <a:lnTo>
                    <a:pt x="880" y="725"/>
                  </a:lnTo>
                  <a:lnTo>
                    <a:pt x="873" y="720"/>
                  </a:lnTo>
                  <a:lnTo>
                    <a:pt x="865" y="711"/>
                  </a:lnTo>
                  <a:lnTo>
                    <a:pt x="858" y="701"/>
                  </a:lnTo>
                  <a:lnTo>
                    <a:pt x="852" y="688"/>
                  </a:lnTo>
                  <a:lnTo>
                    <a:pt x="846" y="675"/>
                  </a:lnTo>
                  <a:lnTo>
                    <a:pt x="841" y="658"/>
                  </a:lnTo>
                  <a:lnTo>
                    <a:pt x="837" y="641"/>
                  </a:lnTo>
                  <a:lnTo>
                    <a:pt x="834" y="622"/>
                  </a:lnTo>
                  <a:lnTo>
                    <a:pt x="832" y="600"/>
                  </a:lnTo>
                  <a:lnTo>
                    <a:pt x="832" y="580"/>
                  </a:lnTo>
                  <a:lnTo>
                    <a:pt x="833" y="560"/>
                  </a:lnTo>
                  <a:lnTo>
                    <a:pt x="836" y="543"/>
                  </a:lnTo>
                  <a:lnTo>
                    <a:pt x="835" y="525"/>
                  </a:lnTo>
                  <a:lnTo>
                    <a:pt x="835" y="508"/>
                  </a:lnTo>
                  <a:lnTo>
                    <a:pt x="834" y="491"/>
                  </a:lnTo>
                  <a:lnTo>
                    <a:pt x="835" y="474"/>
                  </a:lnTo>
                  <a:lnTo>
                    <a:pt x="837" y="441"/>
                  </a:lnTo>
                  <a:lnTo>
                    <a:pt x="840" y="409"/>
                  </a:lnTo>
                  <a:lnTo>
                    <a:pt x="844" y="377"/>
                  </a:lnTo>
                  <a:lnTo>
                    <a:pt x="847" y="344"/>
                  </a:lnTo>
                  <a:lnTo>
                    <a:pt x="852" y="309"/>
                  </a:lnTo>
                  <a:lnTo>
                    <a:pt x="854" y="272"/>
                  </a:lnTo>
                  <a:close/>
                </a:path>
              </a:pathLst>
            </a:custGeom>
            <a:pattFill prst="dkUpDiag">
              <a:fgClr>
                <a:schemeClr val="tx1">
                  <a:lumMod val="50000"/>
                  <a:lumOff val="50000"/>
                </a:schemeClr>
              </a:fgClr>
              <a:bgClr>
                <a:schemeClr val="tx1">
                  <a:lumMod val="75000"/>
                  <a:lumOff val="2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Calibri" pitchFamily="34" charset="0"/>
              </a:endParaRPr>
            </a:p>
          </p:txBody>
        </p:sp>
        <p:sp>
          <p:nvSpPr>
            <p:cNvPr id="100" name="Freeform 9"/>
            <p:cNvSpPr>
              <a:spLocks/>
            </p:cNvSpPr>
            <p:nvPr/>
          </p:nvSpPr>
          <p:spPr bwMode="auto">
            <a:xfrm>
              <a:off x="4611599" y="3249082"/>
              <a:ext cx="901866" cy="501484"/>
            </a:xfrm>
            <a:custGeom>
              <a:avLst/>
              <a:gdLst>
                <a:gd name="T0" fmla="*/ 839 w 1924"/>
                <a:gd name="T1" fmla="*/ 1069 h 1069"/>
                <a:gd name="T2" fmla="*/ 21 w 1924"/>
                <a:gd name="T3" fmla="*/ 410 h 1069"/>
                <a:gd name="T4" fmla="*/ 0 w 1924"/>
                <a:gd name="T5" fmla="*/ 165 h 1069"/>
                <a:gd name="T6" fmla="*/ 946 w 1924"/>
                <a:gd name="T7" fmla="*/ 798 h 1069"/>
                <a:gd name="T8" fmla="*/ 1924 w 1924"/>
                <a:gd name="T9" fmla="*/ 0 h 1069"/>
                <a:gd name="T10" fmla="*/ 1765 w 1924"/>
                <a:gd name="T11" fmla="*/ 293 h 1069"/>
                <a:gd name="T12" fmla="*/ 839 w 1924"/>
                <a:gd name="T13" fmla="*/ 1069 h 1069"/>
              </a:gdLst>
              <a:ahLst/>
              <a:cxnLst>
                <a:cxn ang="0">
                  <a:pos x="T0" y="T1"/>
                </a:cxn>
                <a:cxn ang="0">
                  <a:pos x="T2" y="T3"/>
                </a:cxn>
                <a:cxn ang="0">
                  <a:pos x="T4" y="T5"/>
                </a:cxn>
                <a:cxn ang="0">
                  <a:pos x="T6" y="T7"/>
                </a:cxn>
                <a:cxn ang="0">
                  <a:pos x="T8" y="T9"/>
                </a:cxn>
                <a:cxn ang="0">
                  <a:pos x="T10" y="T11"/>
                </a:cxn>
                <a:cxn ang="0">
                  <a:pos x="T12" y="T13"/>
                </a:cxn>
              </a:cxnLst>
              <a:rect l="0" t="0" r="r" b="b"/>
              <a:pathLst>
                <a:path w="1924" h="1069">
                  <a:moveTo>
                    <a:pt x="839" y="1069"/>
                  </a:moveTo>
                  <a:lnTo>
                    <a:pt x="21" y="410"/>
                  </a:lnTo>
                  <a:lnTo>
                    <a:pt x="0" y="165"/>
                  </a:lnTo>
                  <a:lnTo>
                    <a:pt x="946" y="798"/>
                  </a:lnTo>
                  <a:lnTo>
                    <a:pt x="1924" y="0"/>
                  </a:lnTo>
                  <a:lnTo>
                    <a:pt x="1765" y="293"/>
                  </a:lnTo>
                  <a:lnTo>
                    <a:pt x="839" y="106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pitchFamily="34" charset="-128"/>
                <a:cs typeface="+mn-cs"/>
              </a:endParaRPr>
            </a:p>
          </p:txBody>
        </p:sp>
        <p:sp>
          <p:nvSpPr>
            <p:cNvPr id="101" name="Freeform 10"/>
            <p:cNvSpPr>
              <a:spLocks/>
            </p:cNvSpPr>
            <p:nvPr/>
          </p:nvSpPr>
          <p:spPr bwMode="auto">
            <a:xfrm>
              <a:off x="4631822" y="3253127"/>
              <a:ext cx="877597" cy="343758"/>
            </a:xfrm>
            <a:custGeom>
              <a:avLst/>
              <a:gdLst>
                <a:gd name="T0" fmla="*/ 53 w 1868"/>
                <a:gd name="T1" fmla="*/ 162 h 728"/>
                <a:gd name="T2" fmla="*/ 131 w 1868"/>
                <a:gd name="T3" fmla="*/ 171 h 728"/>
                <a:gd name="T4" fmla="*/ 183 w 1868"/>
                <a:gd name="T5" fmla="*/ 179 h 728"/>
                <a:gd name="T6" fmla="*/ 234 w 1868"/>
                <a:gd name="T7" fmla="*/ 192 h 728"/>
                <a:gd name="T8" fmla="*/ 286 w 1868"/>
                <a:gd name="T9" fmla="*/ 206 h 728"/>
                <a:gd name="T10" fmla="*/ 338 w 1868"/>
                <a:gd name="T11" fmla="*/ 224 h 728"/>
                <a:gd name="T12" fmla="*/ 392 w 1868"/>
                <a:gd name="T13" fmla="*/ 245 h 728"/>
                <a:gd name="T14" fmla="*/ 446 w 1868"/>
                <a:gd name="T15" fmla="*/ 270 h 728"/>
                <a:gd name="T16" fmla="*/ 500 w 1868"/>
                <a:gd name="T17" fmla="*/ 298 h 728"/>
                <a:gd name="T18" fmla="*/ 557 w 1868"/>
                <a:gd name="T19" fmla="*/ 331 h 728"/>
                <a:gd name="T20" fmla="*/ 615 w 1868"/>
                <a:gd name="T21" fmla="*/ 369 h 728"/>
                <a:gd name="T22" fmla="*/ 675 w 1868"/>
                <a:gd name="T23" fmla="*/ 411 h 728"/>
                <a:gd name="T24" fmla="*/ 735 w 1868"/>
                <a:gd name="T25" fmla="*/ 458 h 728"/>
                <a:gd name="T26" fmla="*/ 800 w 1868"/>
                <a:gd name="T27" fmla="*/ 510 h 728"/>
                <a:gd name="T28" fmla="*/ 866 w 1868"/>
                <a:gd name="T29" fmla="*/ 569 h 728"/>
                <a:gd name="T30" fmla="*/ 920 w 1868"/>
                <a:gd name="T31" fmla="*/ 567 h 728"/>
                <a:gd name="T32" fmla="*/ 964 w 1868"/>
                <a:gd name="T33" fmla="*/ 505 h 728"/>
                <a:gd name="T34" fmla="*/ 1013 w 1868"/>
                <a:gd name="T35" fmla="*/ 448 h 728"/>
                <a:gd name="T36" fmla="*/ 1064 w 1868"/>
                <a:gd name="T37" fmla="*/ 395 h 728"/>
                <a:gd name="T38" fmla="*/ 1119 w 1868"/>
                <a:gd name="T39" fmla="*/ 345 h 728"/>
                <a:gd name="T40" fmla="*/ 1177 w 1868"/>
                <a:gd name="T41" fmla="*/ 299 h 728"/>
                <a:gd name="T42" fmla="*/ 1237 w 1868"/>
                <a:gd name="T43" fmla="*/ 257 h 728"/>
                <a:gd name="T44" fmla="*/ 1300 w 1868"/>
                <a:gd name="T45" fmla="*/ 218 h 728"/>
                <a:gd name="T46" fmla="*/ 1363 w 1868"/>
                <a:gd name="T47" fmla="*/ 183 h 728"/>
                <a:gd name="T48" fmla="*/ 1429 w 1868"/>
                <a:gd name="T49" fmla="*/ 150 h 728"/>
                <a:gd name="T50" fmla="*/ 1495 w 1868"/>
                <a:gd name="T51" fmla="*/ 121 h 728"/>
                <a:gd name="T52" fmla="*/ 1562 w 1868"/>
                <a:gd name="T53" fmla="*/ 93 h 728"/>
                <a:gd name="T54" fmla="*/ 1665 w 1868"/>
                <a:gd name="T55" fmla="*/ 58 h 728"/>
                <a:gd name="T56" fmla="*/ 1801 w 1868"/>
                <a:gd name="T57" fmla="*/ 17 h 728"/>
                <a:gd name="T58" fmla="*/ 1799 w 1868"/>
                <a:gd name="T59" fmla="*/ 30 h 728"/>
                <a:gd name="T60" fmla="*/ 1659 w 1868"/>
                <a:gd name="T61" fmla="*/ 100 h 728"/>
                <a:gd name="T62" fmla="*/ 1556 w 1868"/>
                <a:gd name="T63" fmla="*/ 156 h 728"/>
                <a:gd name="T64" fmla="*/ 1488 w 1868"/>
                <a:gd name="T65" fmla="*/ 196 h 728"/>
                <a:gd name="T66" fmla="*/ 1421 w 1868"/>
                <a:gd name="T67" fmla="*/ 238 h 728"/>
                <a:gd name="T68" fmla="*/ 1356 w 1868"/>
                <a:gd name="T69" fmla="*/ 282 h 728"/>
                <a:gd name="T70" fmla="*/ 1292 w 1868"/>
                <a:gd name="T71" fmla="*/ 329 h 728"/>
                <a:gd name="T72" fmla="*/ 1230 w 1868"/>
                <a:gd name="T73" fmla="*/ 376 h 728"/>
                <a:gd name="T74" fmla="*/ 1171 w 1868"/>
                <a:gd name="T75" fmla="*/ 425 h 728"/>
                <a:gd name="T76" fmla="*/ 1115 w 1868"/>
                <a:gd name="T77" fmla="*/ 477 h 728"/>
                <a:gd name="T78" fmla="*/ 1060 w 1868"/>
                <a:gd name="T79" fmla="*/ 529 h 728"/>
                <a:gd name="T80" fmla="*/ 1010 w 1868"/>
                <a:gd name="T81" fmla="*/ 584 h 728"/>
                <a:gd name="T82" fmla="*/ 961 w 1868"/>
                <a:gd name="T83" fmla="*/ 641 h 728"/>
                <a:gd name="T84" fmla="*/ 918 w 1868"/>
                <a:gd name="T85" fmla="*/ 698 h 728"/>
                <a:gd name="T86" fmla="*/ 848 w 1868"/>
                <a:gd name="T87" fmla="*/ 684 h 728"/>
                <a:gd name="T88" fmla="*/ 747 w 1868"/>
                <a:gd name="T89" fmla="*/ 600 h 728"/>
                <a:gd name="T90" fmla="*/ 641 w 1868"/>
                <a:gd name="T91" fmla="*/ 519 h 728"/>
                <a:gd name="T92" fmla="*/ 532 w 1868"/>
                <a:gd name="T93" fmla="*/ 442 h 728"/>
                <a:gd name="T94" fmla="*/ 418 w 1868"/>
                <a:gd name="T95" fmla="*/ 370 h 728"/>
                <a:gd name="T96" fmla="*/ 303 w 1868"/>
                <a:gd name="T97" fmla="*/ 302 h 728"/>
                <a:gd name="T98" fmla="*/ 184 w 1868"/>
                <a:gd name="T99" fmla="*/ 240 h 728"/>
                <a:gd name="T100" fmla="*/ 62 w 1868"/>
                <a:gd name="T101" fmla="*/ 184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8" h="728">
                  <a:moveTo>
                    <a:pt x="0" y="157"/>
                  </a:moveTo>
                  <a:lnTo>
                    <a:pt x="53" y="162"/>
                  </a:lnTo>
                  <a:lnTo>
                    <a:pt x="105" y="167"/>
                  </a:lnTo>
                  <a:lnTo>
                    <a:pt x="131" y="171"/>
                  </a:lnTo>
                  <a:lnTo>
                    <a:pt x="157" y="175"/>
                  </a:lnTo>
                  <a:lnTo>
                    <a:pt x="183" y="179"/>
                  </a:lnTo>
                  <a:lnTo>
                    <a:pt x="208" y="186"/>
                  </a:lnTo>
                  <a:lnTo>
                    <a:pt x="234" y="192"/>
                  </a:lnTo>
                  <a:lnTo>
                    <a:pt x="261" y="198"/>
                  </a:lnTo>
                  <a:lnTo>
                    <a:pt x="286" y="206"/>
                  </a:lnTo>
                  <a:lnTo>
                    <a:pt x="312" y="214"/>
                  </a:lnTo>
                  <a:lnTo>
                    <a:pt x="338" y="224"/>
                  </a:lnTo>
                  <a:lnTo>
                    <a:pt x="365" y="234"/>
                  </a:lnTo>
                  <a:lnTo>
                    <a:pt x="392" y="245"/>
                  </a:lnTo>
                  <a:lnTo>
                    <a:pt x="418" y="256"/>
                  </a:lnTo>
                  <a:lnTo>
                    <a:pt x="446" y="270"/>
                  </a:lnTo>
                  <a:lnTo>
                    <a:pt x="473" y="283"/>
                  </a:lnTo>
                  <a:lnTo>
                    <a:pt x="500" y="298"/>
                  </a:lnTo>
                  <a:lnTo>
                    <a:pt x="529" y="314"/>
                  </a:lnTo>
                  <a:lnTo>
                    <a:pt x="557" y="331"/>
                  </a:lnTo>
                  <a:lnTo>
                    <a:pt x="585" y="349"/>
                  </a:lnTo>
                  <a:lnTo>
                    <a:pt x="615" y="369"/>
                  </a:lnTo>
                  <a:lnTo>
                    <a:pt x="644" y="388"/>
                  </a:lnTo>
                  <a:lnTo>
                    <a:pt x="675" y="411"/>
                  </a:lnTo>
                  <a:lnTo>
                    <a:pt x="705" y="434"/>
                  </a:lnTo>
                  <a:lnTo>
                    <a:pt x="735" y="458"/>
                  </a:lnTo>
                  <a:lnTo>
                    <a:pt x="767" y="483"/>
                  </a:lnTo>
                  <a:lnTo>
                    <a:pt x="800" y="510"/>
                  </a:lnTo>
                  <a:lnTo>
                    <a:pt x="832" y="539"/>
                  </a:lnTo>
                  <a:lnTo>
                    <a:pt x="866" y="569"/>
                  </a:lnTo>
                  <a:lnTo>
                    <a:pt x="900" y="600"/>
                  </a:lnTo>
                  <a:lnTo>
                    <a:pt x="920" y="567"/>
                  </a:lnTo>
                  <a:lnTo>
                    <a:pt x="942" y="536"/>
                  </a:lnTo>
                  <a:lnTo>
                    <a:pt x="964" y="505"/>
                  </a:lnTo>
                  <a:lnTo>
                    <a:pt x="989" y="477"/>
                  </a:lnTo>
                  <a:lnTo>
                    <a:pt x="1013" y="448"/>
                  </a:lnTo>
                  <a:lnTo>
                    <a:pt x="1038" y="421"/>
                  </a:lnTo>
                  <a:lnTo>
                    <a:pt x="1064" y="395"/>
                  </a:lnTo>
                  <a:lnTo>
                    <a:pt x="1092" y="370"/>
                  </a:lnTo>
                  <a:lnTo>
                    <a:pt x="1119" y="345"/>
                  </a:lnTo>
                  <a:lnTo>
                    <a:pt x="1148" y="321"/>
                  </a:lnTo>
                  <a:lnTo>
                    <a:pt x="1177" y="299"/>
                  </a:lnTo>
                  <a:lnTo>
                    <a:pt x="1207" y="278"/>
                  </a:lnTo>
                  <a:lnTo>
                    <a:pt x="1237" y="257"/>
                  </a:lnTo>
                  <a:lnTo>
                    <a:pt x="1268" y="237"/>
                  </a:lnTo>
                  <a:lnTo>
                    <a:pt x="1300" y="218"/>
                  </a:lnTo>
                  <a:lnTo>
                    <a:pt x="1331" y="200"/>
                  </a:lnTo>
                  <a:lnTo>
                    <a:pt x="1363" y="183"/>
                  </a:lnTo>
                  <a:lnTo>
                    <a:pt x="1396" y="166"/>
                  </a:lnTo>
                  <a:lnTo>
                    <a:pt x="1429" y="150"/>
                  </a:lnTo>
                  <a:lnTo>
                    <a:pt x="1461" y="135"/>
                  </a:lnTo>
                  <a:lnTo>
                    <a:pt x="1495" y="121"/>
                  </a:lnTo>
                  <a:lnTo>
                    <a:pt x="1529" y="107"/>
                  </a:lnTo>
                  <a:lnTo>
                    <a:pt x="1562" y="93"/>
                  </a:lnTo>
                  <a:lnTo>
                    <a:pt x="1597" y="81"/>
                  </a:lnTo>
                  <a:lnTo>
                    <a:pt x="1665" y="58"/>
                  </a:lnTo>
                  <a:lnTo>
                    <a:pt x="1732" y="37"/>
                  </a:lnTo>
                  <a:lnTo>
                    <a:pt x="1801" y="17"/>
                  </a:lnTo>
                  <a:lnTo>
                    <a:pt x="1868" y="0"/>
                  </a:lnTo>
                  <a:lnTo>
                    <a:pt x="1799" y="30"/>
                  </a:lnTo>
                  <a:lnTo>
                    <a:pt x="1728" y="64"/>
                  </a:lnTo>
                  <a:lnTo>
                    <a:pt x="1659" y="100"/>
                  </a:lnTo>
                  <a:lnTo>
                    <a:pt x="1591" y="136"/>
                  </a:lnTo>
                  <a:lnTo>
                    <a:pt x="1556" y="156"/>
                  </a:lnTo>
                  <a:lnTo>
                    <a:pt x="1522" y="176"/>
                  </a:lnTo>
                  <a:lnTo>
                    <a:pt x="1488" y="196"/>
                  </a:lnTo>
                  <a:lnTo>
                    <a:pt x="1455" y="217"/>
                  </a:lnTo>
                  <a:lnTo>
                    <a:pt x="1421" y="238"/>
                  </a:lnTo>
                  <a:lnTo>
                    <a:pt x="1389" y="260"/>
                  </a:lnTo>
                  <a:lnTo>
                    <a:pt x="1356" y="282"/>
                  </a:lnTo>
                  <a:lnTo>
                    <a:pt x="1324" y="305"/>
                  </a:lnTo>
                  <a:lnTo>
                    <a:pt x="1292" y="329"/>
                  </a:lnTo>
                  <a:lnTo>
                    <a:pt x="1262" y="352"/>
                  </a:lnTo>
                  <a:lnTo>
                    <a:pt x="1230" y="376"/>
                  </a:lnTo>
                  <a:lnTo>
                    <a:pt x="1201" y="400"/>
                  </a:lnTo>
                  <a:lnTo>
                    <a:pt x="1171" y="425"/>
                  </a:lnTo>
                  <a:lnTo>
                    <a:pt x="1142" y="450"/>
                  </a:lnTo>
                  <a:lnTo>
                    <a:pt x="1115" y="477"/>
                  </a:lnTo>
                  <a:lnTo>
                    <a:pt x="1087" y="503"/>
                  </a:lnTo>
                  <a:lnTo>
                    <a:pt x="1060" y="529"/>
                  </a:lnTo>
                  <a:lnTo>
                    <a:pt x="1035" y="557"/>
                  </a:lnTo>
                  <a:lnTo>
                    <a:pt x="1010" y="584"/>
                  </a:lnTo>
                  <a:lnTo>
                    <a:pt x="985" y="612"/>
                  </a:lnTo>
                  <a:lnTo>
                    <a:pt x="961" y="641"/>
                  </a:lnTo>
                  <a:lnTo>
                    <a:pt x="939" y="669"/>
                  </a:lnTo>
                  <a:lnTo>
                    <a:pt x="918" y="698"/>
                  </a:lnTo>
                  <a:lnTo>
                    <a:pt x="897" y="728"/>
                  </a:lnTo>
                  <a:lnTo>
                    <a:pt x="848" y="684"/>
                  </a:lnTo>
                  <a:lnTo>
                    <a:pt x="797" y="642"/>
                  </a:lnTo>
                  <a:lnTo>
                    <a:pt x="747" y="600"/>
                  </a:lnTo>
                  <a:lnTo>
                    <a:pt x="694" y="559"/>
                  </a:lnTo>
                  <a:lnTo>
                    <a:pt x="641" y="519"/>
                  </a:lnTo>
                  <a:lnTo>
                    <a:pt x="586" y="480"/>
                  </a:lnTo>
                  <a:lnTo>
                    <a:pt x="532" y="442"/>
                  </a:lnTo>
                  <a:lnTo>
                    <a:pt x="476" y="405"/>
                  </a:lnTo>
                  <a:lnTo>
                    <a:pt x="418" y="370"/>
                  </a:lnTo>
                  <a:lnTo>
                    <a:pt x="362" y="336"/>
                  </a:lnTo>
                  <a:lnTo>
                    <a:pt x="303" y="302"/>
                  </a:lnTo>
                  <a:lnTo>
                    <a:pt x="244" y="271"/>
                  </a:lnTo>
                  <a:lnTo>
                    <a:pt x="184" y="240"/>
                  </a:lnTo>
                  <a:lnTo>
                    <a:pt x="123" y="211"/>
                  </a:lnTo>
                  <a:lnTo>
                    <a:pt x="62" y="184"/>
                  </a:lnTo>
                  <a:lnTo>
                    <a:pt x="0" y="15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pitchFamily="34" charset="-128"/>
                <a:cs typeface="+mn-cs"/>
              </a:endParaRPr>
            </a:p>
          </p:txBody>
        </p:sp>
        <p:sp>
          <p:nvSpPr>
            <p:cNvPr id="102" name="Freeform 11"/>
            <p:cNvSpPr>
              <a:spLocks/>
            </p:cNvSpPr>
            <p:nvPr/>
          </p:nvSpPr>
          <p:spPr bwMode="auto">
            <a:xfrm>
              <a:off x="4970054" y="3584978"/>
              <a:ext cx="278798" cy="186857"/>
            </a:xfrm>
            <a:custGeom>
              <a:avLst/>
              <a:gdLst>
                <a:gd name="T0" fmla="*/ 15132 w 593"/>
                <a:gd name="T1" fmla="*/ 64233 h 401"/>
                <a:gd name="T2" fmla="*/ 6274 w 593"/>
                <a:gd name="T3" fmla="*/ 47580 h 401"/>
                <a:gd name="T4" fmla="*/ 2214 w 593"/>
                <a:gd name="T5" fmla="*/ 37515 h 401"/>
                <a:gd name="T6" fmla="*/ 0 w 593"/>
                <a:gd name="T7" fmla="*/ 28914 h 401"/>
                <a:gd name="T8" fmla="*/ 3506 w 593"/>
                <a:gd name="T9" fmla="*/ 27450 h 401"/>
                <a:gd name="T10" fmla="*/ 9965 w 593"/>
                <a:gd name="T11" fmla="*/ 31110 h 401"/>
                <a:gd name="T12" fmla="*/ 17347 w 593"/>
                <a:gd name="T13" fmla="*/ 36600 h 401"/>
                <a:gd name="T14" fmla="*/ 32110 w 593"/>
                <a:gd name="T15" fmla="*/ 49227 h 401"/>
                <a:gd name="T16" fmla="*/ 34140 w 593"/>
                <a:gd name="T17" fmla="*/ 48495 h 401"/>
                <a:gd name="T18" fmla="*/ 28788 w 593"/>
                <a:gd name="T19" fmla="*/ 43188 h 401"/>
                <a:gd name="T20" fmla="*/ 24359 w 593"/>
                <a:gd name="T21" fmla="*/ 38064 h 401"/>
                <a:gd name="T22" fmla="*/ 22883 w 593"/>
                <a:gd name="T23" fmla="*/ 32025 h 401"/>
                <a:gd name="T24" fmla="*/ 23621 w 593"/>
                <a:gd name="T25" fmla="*/ 23058 h 401"/>
                <a:gd name="T26" fmla="*/ 27865 w 593"/>
                <a:gd name="T27" fmla="*/ 23058 h 401"/>
                <a:gd name="T28" fmla="*/ 31556 w 593"/>
                <a:gd name="T29" fmla="*/ 25437 h 401"/>
                <a:gd name="T30" fmla="*/ 36354 w 593"/>
                <a:gd name="T31" fmla="*/ 30927 h 401"/>
                <a:gd name="T32" fmla="*/ 40598 w 593"/>
                <a:gd name="T33" fmla="*/ 36234 h 401"/>
                <a:gd name="T34" fmla="*/ 42628 w 593"/>
                <a:gd name="T35" fmla="*/ 34953 h 401"/>
                <a:gd name="T36" fmla="*/ 42813 w 593"/>
                <a:gd name="T37" fmla="*/ 27267 h 401"/>
                <a:gd name="T38" fmla="*/ 44289 w 593"/>
                <a:gd name="T39" fmla="*/ 22326 h 401"/>
                <a:gd name="T40" fmla="*/ 47057 w 593"/>
                <a:gd name="T41" fmla="*/ 19398 h 401"/>
                <a:gd name="T42" fmla="*/ 50748 w 593"/>
                <a:gd name="T43" fmla="*/ 18483 h 401"/>
                <a:gd name="T44" fmla="*/ 55177 w 593"/>
                <a:gd name="T45" fmla="*/ 18666 h 401"/>
                <a:gd name="T46" fmla="*/ 71232 w 593"/>
                <a:gd name="T47" fmla="*/ 21594 h 401"/>
                <a:gd name="T48" fmla="*/ 76952 w 593"/>
                <a:gd name="T49" fmla="*/ 21594 h 401"/>
                <a:gd name="T50" fmla="*/ 82488 w 593"/>
                <a:gd name="T51" fmla="*/ 20496 h 401"/>
                <a:gd name="T52" fmla="*/ 87102 w 593"/>
                <a:gd name="T53" fmla="*/ 13542 h 401"/>
                <a:gd name="T54" fmla="*/ 90793 w 593"/>
                <a:gd name="T55" fmla="*/ 5856 h 401"/>
                <a:gd name="T56" fmla="*/ 94114 w 593"/>
                <a:gd name="T57" fmla="*/ 1830 h 401"/>
                <a:gd name="T58" fmla="*/ 96698 w 593"/>
                <a:gd name="T59" fmla="*/ 183 h 401"/>
                <a:gd name="T60" fmla="*/ 99650 w 593"/>
                <a:gd name="T61" fmla="*/ 183 h 401"/>
                <a:gd name="T62" fmla="*/ 102419 w 593"/>
                <a:gd name="T63" fmla="*/ 2562 h 401"/>
                <a:gd name="T64" fmla="*/ 105740 w 593"/>
                <a:gd name="T65" fmla="*/ 8052 h 401"/>
                <a:gd name="T66" fmla="*/ 108877 w 593"/>
                <a:gd name="T67" fmla="*/ 17019 h 401"/>
                <a:gd name="T68" fmla="*/ 109062 w 593"/>
                <a:gd name="T69" fmla="*/ 26901 h 401"/>
                <a:gd name="T70" fmla="*/ 105740 w 593"/>
                <a:gd name="T71" fmla="*/ 35319 h 401"/>
                <a:gd name="T72" fmla="*/ 99466 w 593"/>
                <a:gd name="T73" fmla="*/ 42639 h 401"/>
                <a:gd name="T74" fmla="*/ 90608 w 593"/>
                <a:gd name="T75" fmla="*/ 48861 h 401"/>
                <a:gd name="T76" fmla="*/ 80459 w 593"/>
                <a:gd name="T77" fmla="*/ 54168 h 401"/>
                <a:gd name="T78" fmla="*/ 57760 w 593"/>
                <a:gd name="T79" fmla="*/ 62403 h 401"/>
                <a:gd name="T80" fmla="*/ 36908 w 593"/>
                <a:gd name="T81" fmla="*/ 68625 h 401"/>
                <a:gd name="T82" fmla="*/ 25835 w 593"/>
                <a:gd name="T83" fmla="*/ 72468 h 401"/>
                <a:gd name="T84" fmla="*/ 20853 w 593"/>
                <a:gd name="T85" fmla="*/ 73383 h 4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93" h="401">
                  <a:moveTo>
                    <a:pt x="113" y="401"/>
                  </a:moveTo>
                  <a:lnTo>
                    <a:pt x="98" y="380"/>
                  </a:lnTo>
                  <a:lnTo>
                    <a:pt x="82" y="351"/>
                  </a:lnTo>
                  <a:lnTo>
                    <a:pt x="63" y="316"/>
                  </a:lnTo>
                  <a:lnTo>
                    <a:pt x="44" y="279"/>
                  </a:lnTo>
                  <a:lnTo>
                    <a:pt x="34" y="260"/>
                  </a:lnTo>
                  <a:lnTo>
                    <a:pt x="27" y="241"/>
                  </a:lnTo>
                  <a:lnTo>
                    <a:pt x="19" y="222"/>
                  </a:lnTo>
                  <a:lnTo>
                    <a:pt x="12" y="205"/>
                  </a:lnTo>
                  <a:lnTo>
                    <a:pt x="7" y="188"/>
                  </a:lnTo>
                  <a:lnTo>
                    <a:pt x="3" y="172"/>
                  </a:lnTo>
                  <a:lnTo>
                    <a:pt x="0" y="158"/>
                  </a:lnTo>
                  <a:lnTo>
                    <a:pt x="0" y="146"/>
                  </a:lnTo>
                  <a:lnTo>
                    <a:pt x="8" y="147"/>
                  </a:lnTo>
                  <a:lnTo>
                    <a:pt x="19" y="150"/>
                  </a:lnTo>
                  <a:lnTo>
                    <a:pt x="30" y="155"/>
                  </a:lnTo>
                  <a:lnTo>
                    <a:pt x="42" y="163"/>
                  </a:lnTo>
                  <a:lnTo>
                    <a:pt x="54" y="170"/>
                  </a:lnTo>
                  <a:lnTo>
                    <a:pt x="67" y="179"/>
                  </a:lnTo>
                  <a:lnTo>
                    <a:pt x="81" y="190"/>
                  </a:lnTo>
                  <a:lnTo>
                    <a:pt x="94" y="200"/>
                  </a:lnTo>
                  <a:lnTo>
                    <a:pt x="122" y="223"/>
                  </a:lnTo>
                  <a:lnTo>
                    <a:pt x="149" y="247"/>
                  </a:lnTo>
                  <a:lnTo>
                    <a:pt x="174" y="269"/>
                  </a:lnTo>
                  <a:lnTo>
                    <a:pt x="196" y="286"/>
                  </a:lnTo>
                  <a:lnTo>
                    <a:pt x="191" y="276"/>
                  </a:lnTo>
                  <a:lnTo>
                    <a:pt x="185" y="265"/>
                  </a:lnTo>
                  <a:lnTo>
                    <a:pt x="178" y="257"/>
                  </a:lnTo>
                  <a:lnTo>
                    <a:pt x="171" y="250"/>
                  </a:lnTo>
                  <a:lnTo>
                    <a:pt x="156" y="236"/>
                  </a:lnTo>
                  <a:lnTo>
                    <a:pt x="144" y="222"/>
                  </a:lnTo>
                  <a:lnTo>
                    <a:pt x="137" y="215"/>
                  </a:lnTo>
                  <a:lnTo>
                    <a:pt x="132" y="208"/>
                  </a:lnTo>
                  <a:lnTo>
                    <a:pt x="128" y="198"/>
                  </a:lnTo>
                  <a:lnTo>
                    <a:pt x="125" y="188"/>
                  </a:lnTo>
                  <a:lnTo>
                    <a:pt x="124" y="175"/>
                  </a:lnTo>
                  <a:lnTo>
                    <a:pt x="124" y="161"/>
                  </a:lnTo>
                  <a:lnTo>
                    <a:pt x="125" y="145"/>
                  </a:lnTo>
                  <a:lnTo>
                    <a:pt x="128" y="126"/>
                  </a:lnTo>
                  <a:lnTo>
                    <a:pt x="135" y="124"/>
                  </a:lnTo>
                  <a:lnTo>
                    <a:pt x="144" y="124"/>
                  </a:lnTo>
                  <a:lnTo>
                    <a:pt x="151" y="126"/>
                  </a:lnTo>
                  <a:lnTo>
                    <a:pt x="157" y="129"/>
                  </a:lnTo>
                  <a:lnTo>
                    <a:pt x="165" y="134"/>
                  </a:lnTo>
                  <a:lnTo>
                    <a:pt x="171" y="139"/>
                  </a:lnTo>
                  <a:lnTo>
                    <a:pt x="178" y="146"/>
                  </a:lnTo>
                  <a:lnTo>
                    <a:pt x="185" y="153"/>
                  </a:lnTo>
                  <a:lnTo>
                    <a:pt x="197" y="169"/>
                  </a:lnTo>
                  <a:lnTo>
                    <a:pt x="209" y="185"/>
                  </a:lnTo>
                  <a:lnTo>
                    <a:pt x="215" y="191"/>
                  </a:lnTo>
                  <a:lnTo>
                    <a:pt x="220" y="198"/>
                  </a:lnTo>
                  <a:lnTo>
                    <a:pt x="227" y="203"/>
                  </a:lnTo>
                  <a:lnTo>
                    <a:pt x="233" y="209"/>
                  </a:lnTo>
                  <a:lnTo>
                    <a:pt x="231" y="191"/>
                  </a:lnTo>
                  <a:lnTo>
                    <a:pt x="231" y="175"/>
                  </a:lnTo>
                  <a:lnTo>
                    <a:pt x="231" y="160"/>
                  </a:lnTo>
                  <a:lnTo>
                    <a:pt x="232" y="149"/>
                  </a:lnTo>
                  <a:lnTo>
                    <a:pt x="234" y="137"/>
                  </a:lnTo>
                  <a:lnTo>
                    <a:pt x="237" y="129"/>
                  </a:lnTo>
                  <a:lnTo>
                    <a:pt x="240" y="122"/>
                  </a:lnTo>
                  <a:lnTo>
                    <a:pt x="244" y="115"/>
                  </a:lnTo>
                  <a:lnTo>
                    <a:pt x="250" y="110"/>
                  </a:lnTo>
                  <a:lnTo>
                    <a:pt x="255" y="106"/>
                  </a:lnTo>
                  <a:lnTo>
                    <a:pt x="261" y="104"/>
                  </a:lnTo>
                  <a:lnTo>
                    <a:pt x="268" y="102"/>
                  </a:lnTo>
                  <a:lnTo>
                    <a:pt x="275" y="101"/>
                  </a:lnTo>
                  <a:lnTo>
                    <a:pt x="282" y="101"/>
                  </a:lnTo>
                  <a:lnTo>
                    <a:pt x="291" y="101"/>
                  </a:lnTo>
                  <a:lnTo>
                    <a:pt x="299" y="102"/>
                  </a:lnTo>
                  <a:lnTo>
                    <a:pt x="336" y="109"/>
                  </a:lnTo>
                  <a:lnTo>
                    <a:pt x="377" y="117"/>
                  </a:lnTo>
                  <a:lnTo>
                    <a:pt x="386" y="118"/>
                  </a:lnTo>
                  <a:lnTo>
                    <a:pt x="397" y="118"/>
                  </a:lnTo>
                  <a:lnTo>
                    <a:pt x="407" y="119"/>
                  </a:lnTo>
                  <a:lnTo>
                    <a:pt x="417" y="118"/>
                  </a:lnTo>
                  <a:lnTo>
                    <a:pt x="427" y="117"/>
                  </a:lnTo>
                  <a:lnTo>
                    <a:pt x="437" y="115"/>
                  </a:lnTo>
                  <a:lnTo>
                    <a:pt x="447" y="112"/>
                  </a:lnTo>
                  <a:lnTo>
                    <a:pt x="457" y="108"/>
                  </a:lnTo>
                  <a:lnTo>
                    <a:pt x="462" y="97"/>
                  </a:lnTo>
                  <a:lnTo>
                    <a:pt x="472" y="74"/>
                  </a:lnTo>
                  <a:lnTo>
                    <a:pt x="479" y="61"/>
                  </a:lnTo>
                  <a:lnTo>
                    <a:pt x="485" y="46"/>
                  </a:lnTo>
                  <a:lnTo>
                    <a:pt x="492" y="32"/>
                  </a:lnTo>
                  <a:lnTo>
                    <a:pt x="501" y="20"/>
                  </a:lnTo>
                  <a:lnTo>
                    <a:pt x="505" y="14"/>
                  </a:lnTo>
                  <a:lnTo>
                    <a:pt x="510" y="10"/>
                  </a:lnTo>
                  <a:lnTo>
                    <a:pt x="514" y="6"/>
                  </a:lnTo>
                  <a:lnTo>
                    <a:pt x="519" y="3"/>
                  </a:lnTo>
                  <a:lnTo>
                    <a:pt x="524" y="1"/>
                  </a:lnTo>
                  <a:lnTo>
                    <a:pt x="529" y="0"/>
                  </a:lnTo>
                  <a:lnTo>
                    <a:pt x="534" y="0"/>
                  </a:lnTo>
                  <a:lnTo>
                    <a:pt x="540" y="1"/>
                  </a:lnTo>
                  <a:lnTo>
                    <a:pt x="545" y="4"/>
                  </a:lnTo>
                  <a:lnTo>
                    <a:pt x="550" y="8"/>
                  </a:lnTo>
                  <a:lnTo>
                    <a:pt x="555" y="14"/>
                  </a:lnTo>
                  <a:lnTo>
                    <a:pt x="562" y="22"/>
                  </a:lnTo>
                  <a:lnTo>
                    <a:pt x="567" y="32"/>
                  </a:lnTo>
                  <a:lnTo>
                    <a:pt x="573" y="44"/>
                  </a:lnTo>
                  <a:lnTo>
                    <a:pt x="578" y="57"/>
                  </a:lnTo>
                  <a:lnTo>
                    <a:pt x="585" y="73"/>
                  </a:lnTo>
                  <a:lnTo>
                    <a:pt x="590" y="93"/>
                  </a:lnTo>
                  <a:lnTo>
                    <a:pt x="593" y="112"/>
                  </a:lnTo>
                  <a:lnTo>
                    <a:pt x="593" y="130"/>
                  </a:lnTo>
                  <a:lnTo>
                    <a:pt x="591" y="147"/>
                  </a:lnTo>
                  <a:lnTo>
                    <a:pt x="588" y="163"/>
                  </a:lnTo>
                  <a:lnTo>
                    <a:pt x="582" y="178"/>
                  </a:lnTo>
                  <a:lnTo>
                    <a:pt x="573" y="193"/>
                  </a:lnTo>
                  <a:lnTo>
                    <a:pt x="563" y="207"/>
                  </a:lnTo>
                  <a:lnTo>
                    <a:pt x="551" y="220"/>
                  </a:lnTo>
                  <a:lnTo>
                    <a:pt x="539" y="233"/>
                  </a:lnTo>
                  <a:lnTo>
                    <a:pt x="524" y="244"/>
                  </a:lnTo>
                  <a:lnTo>
                    <a:pt x="508" y="256"/>
                  </a:lnTo>
                  <a:lnTo>
                    <a:pt x="491" y="267"/>
                  </a:lnTo>
                  <a:lnTo>
                    <a:pt x="473" y="277"/>
                  </a:lnTo>
                  <a:lnTo>
                    <a:pt x="456" y="286"/>
                  </a:lnTo>
                  <a:lnTo>
                    <a:pt x="436" y="296"/>
                  </a:lnTo>
                  <a:lnTo>
                    <a:pt x="396" y="313"/>
                  </a:lnTo>
                  <a:lnTo>
                    <a:pt x="355" y="327"/>
                  </a:lnTo>
                  <a:lnTo>
                    <a:pt x="313" y="341"/>
                  </a:lnTo>
                  <a:lnTo>
                    <a:pt x="273" y="354"/>
                  </a:lnTo>
                  <a:lnTo>
                    <a:pt x="235" y="364"/>
                  </a:lnTo>
                  <a:lnTo>
                    <a:pt x="200" y="375"/>
                  </a:lnTo>
                  <a:lnTo>
                    <a:pt x="170" y="385"/>
                  </a:lnTo>
                  <a:lnTo>
                    <a:pt x="146" y="395"/>
                  </a:lnTo>
                  <a:lnTo>
                    <a:pt x="140" y="396"/>
                  </a:lnTo>
                  <a:lnTo>
                    <a:pt x="130" y="398"/>
                  </a:lnTo>
                  <a:lnTo>
                    <a:pt x="118" y="400"/>
                  </a:lnTo>
                  <a:lnTo>
                    <a:pt x="113" y="401"/>
                  </a:lnTo>
                  <a:close/>
                </a:path>
              </a:pathLst>
            </a:custGeom>
            <a:solidFill>
              <a:schemeClr val="tx1">
                <a:lumMod val="65000"/>
                <a:lumOff val="35000"/>
              </a:schemeClr>
            </a:solidFill>
            <a:ln>
              <a:noFill/>
            </a:ln>
          </p:spPr>
          <p:txBody>
            <a:bodyPr/>
            <a:lstStyle/>
            <a:p>
              <a:endParaRPr lang="it-IT" dirty="0"/>
            </a:p>
          </p:txBody>
        </p:sp>
        <p:sp>
          <p:nvSpPr>
            <p:cNvPr id="103" name="Freeform 12"/>
            <p:cNvSpPr>
              <a:spLocks/>
            </p:cNvSpPr>
            <p:nvPr/>
          </p:nvSpPr>
          <p:spPr bwMode="auto">
            <a:xfrm>
              <a:off x="5170128" y="3676763"/>
              <a:ext cx="114800" cy="180300"/>
            </a:xfrm>
            <a:custGeom>
              <a:avLst/>
              <a:gdLst>
                <a:gd name="T0" fmla="*/ 31070 w 248"/>
                <a:gd name="T1" fmla="*/ 1839 h 385"/>
                <a:gd name="T2" fmla="*/ 28889 w 248"/>
                <a:gd name="T3" fmla="*/ 4230 h 385"/>
                <a:gd name="T4" fmla="*/ 27799 w 248"/>
                <a:gd name="T5" fmla="*/ 5701 h 385"/>
                <a:gd name="T6" fmla="*/ 26891 w 248"/>
                <a:gd name="T7" fmla="*/ 7173 h 385"/>
                <a:gd name="T8" fmla="*/ 25982 w 248"/>
                <a:gd name="T9" fmla="*/ 8460 h 385"/>
                <a:gd name="T10" fmla="*/ 25255 w 248"/>
                <a:gd name="T11" fmla="*/ 10115 h 385"/>
                <a:gd name="T12" fmla="*/ 23802 w 248"/>
                <a:gd name="T13" fmla="*/ 13426 h 385"/>
                <a:gd name="T14" fmla="*/ 22712 w 248"/>
                <a:gd name="T15" fmla="*/ 16920 h 385"/>
                <a:gd name="T16" fmla="*/ 20895 w 248"/>
                <a:gd name="T17" fmla="*/ 24461 h 385"/>
                <a:gd name="T18" fmla="*/ 18896 w 248"/>
                <a:gd name="T19" fmla="*/ 32553 h 385"/>
                <a:gd name="T20" fmla="*/ 17806 w 248"/>
                <a:gd name="T21" fmla="*/ 36783 h 385"/>
                <a:gd name="T22" fmla="*/ 16171 w 248"/>
                <a:gd name="T23" fmla="*/ 41013 h 385"/>
                <a:gd name="T24" fmla="*/ 14717 w 248"/>
                <a:gd name="T25" fmla="*/ 45244 h 385"/>
                <a:gd name="T26" fmla="*/ 12900 w 248"/>
                <a:gd name="T27" fmla="*/ 49658 h 385"/>
                <a:gd name="T28" fmla="*/ 11628 w 248"/>
                <a:gd name="T29" fmla="*/ 51865 h 385"/>
                <a:gd name="T30" fmla="*/ 10357 w 248"/>
                <a:gd name="T31" fmla="*/ 53888 h 385"/>
                <a:gd name="T32" fmla="*/ 9085 w 248"/>
                <a:gd name="T33" fmla="*/ 56095 h 385"/>
                <a:gd name="T34" fmla="*/ 7449 w 248"/>
                <a:gd name="T35" fmla="*/ 58118 h 385"/>
                <a:gd name="T36" fmla="*/ 5814 w 248"/>
                <a:gd name="T37" fmla="*/ 60325 h 385"/>
                <a:gd name="T38" fmla="*/ 3997 w 248"/>
                <a:gd name="T39" fmla="*/ 62532 h 385"/>
                <a:gd name="T40" fmla="*/ 2180 w 248"/>
                <a:gd name="T41" fmla="*/ 64555 h 385"/>
                <a:gd name="T42" fmla="*/ 0 w 248"/>
                <a:gd name="T43" fmla="*/ 66578 h 385"/>
                <a:gd name="T44" fmla="*/ 3816 w 248"/>
                <a:gd name="T45" fmla="*/ 66578 h 385"/>
                <a:gd name="T46" fmla="*/ 7268 w 248"/>
                <a:gd name="T47" fmla="*/ 66946 h 385"/>
                <a:gd name="T48" fmla="*/ 10357 w 248"/>
                <a:gd name="T49" fmla="*/ 67314 h 385"/>
                <a:gd name="T50" fmla="*/ 13264 w 248"/>
                <a:gd name="T51" fmla="*/ 68049 h 385"/>
                <a:gd name="T52" fmla="*/ 17624 w 248"/>
                <a:gd name="T53" fmla="*/ 69337 h 385"/>
                <a:gd name="T54" fmla="*/ 21258 w 248"/>
                <a:gd name="T55" fmla="*/ 70624 h 385"/>
                <a:gd name="T56" fmla="*/ 22530 w 248"/>
                <a:gd name="T57" fmla="*/ 70808 h 385"/>
                <a:gd name="T58" fmla="*/ 23802 w 248"/>
                <a:gd name="T59" fmla="*/ 70624 h 385"/>
                <a:gd name="T60" fmla="*/ 24710 w 248"/>
                <a:gd name="T61" fmla="*/ 70440 h 385"/>
                <a:gd name="T62" fmla="*/ 25255 w 248"/>
                <a:gd name="T63" fmla="*/ 70256 h 385"/>
                <a:gd name="T64" fmla="*/ 25800 w 248"/>
                <a:gd name="T65" fmla="*/ 69888 h 385"/>
                <a:gd name="T66" fmla="*/ 26346 w 248"/>
                <a:gd name="T67" fmla="*/ 69153 h 385"/>
                <a:gd name="T68" fmla="*/ 27436 w 248"/>
                <a:gd name="T69" fmla="*/ 67865 h 385"/>
                <a:gd name="T70" fmla="*/ 28708 w 248"/>
                <a:gd name="T71" fmla="*/ 65658 h 385"/>
                <a:gd name="T72" fmla="*/ 29979 w 248"/>
                <a:gd name="T73" fmla="*/ 63083 h 385"/>
                <a:gd name="T74" fmla="*/ 31251 w 248"/>
                <a:gd name="T75" fmla="*/ 59589 h 385"/>
                <a:gd name="T76" fmla="*/ 33250 w 248"/>
                <a:gd name="T77" fmla="*/ 54255 h 385"/>
                <a:gd name="T78" fmla="*/ 36157 w 248"/>
                <a:gd name="T79" fmla="*/ 47267 h 385"/>
                <a:gd name="T80" fmla="*/ 37792 w 248"/>
                <a:gd name="T81" fmla="*/ 43404 h 385"/>
                <a:gd name="T82" fmla="*/ 39428 w 248"/>
                <a:gd name="T83" fmla="*/ 38990 h 385"/>
                <a:gd name="T84" fmla="*/ 40881 w 248"/>
                <a:gd name="T85" fmla="*/ 34760 h 385"/>
                <a:gd name="T86" fmla="*/ 42153 w 248"/>
                <a:gd name="T87" fmla="*/ 30346 h 385"/>
                <a:gd name="T88" fmla="*/ 43425 w 248"/>
                <a:gd name="T89" fmla="*/ 26116 h 385"/>
                <a:gd name="T90" fmla="*/ 44333 w 248"/>
                <a:gd name="T91" fmla="*/ 21886 h 385"/>
                <a:gd name="T92" fmla="*/ 44878 w 248"/>
                <a:gd name="T93" fmla="*/ 18024 h 385"/>
                <a:gd name="T94" fmla="*/ 45060 w 248"/>
                <a:gd name="T95" fmla="*/ 14162 h 385"/>
                <a:gd name="T96" fmla="*/ 45060 w 248"/>
                <a:gd name="T97" fmla="*/ 12690 h 385"/>
                <a:gd name="T98" fmla="*/ 44878 w 248"/>
                <a:gd name="T99" fmla="*/ 10851 h 385"/>
                <a:gd name="T100" fmla="*/ 44515 w 248"/>
                <a:gd name="T101" fmla="*/ 9564 h 385"/>
                <a:gd name="T102" fmla="*/ 43970 w 248"/>
                <a:gd name="T103" fmla="*/ 7908 h 385"/>
                <a:gd name="T104" fmla="*/ 43425 w 248"/>
                <a:gd name="T105" fmla="*/ 6805 h 385"/>
                <a:gd name="T106" fmla="*/ 42516 w 248"/>
                <a:gd name="T107" fmla="*/ 5701 h 385"/>
                <a:gd name="T108" fmla="*/ 41608 w 248"/>
                <a:gd name="T109" fmla="*/ 4598 h 385"/>
                <a:gd name="T110" fmla="*/ 40518 w 248"/>
                <a:gd name="T111" fmla="*/ 3862 h 385"/>
                <a:gd name="T112" fmla="*/ 36884 w 248"/>
                <a:gd name="T113" fmla="*/ 1839 h 385"/>
                <a:gd name="T114" fmla="*/ 34522 w 248"/>
                <a:gd name="T115" fmla="*/ 184 h 385"/>
                <a:gd name="T116" fmla="*/ 33795 w 248"/>
                <a:gd name="T117" fmla="*/ 0 h 385"/>
                <a:gd name="T118" fmla="*/ 33068 w 248"/>
                <a:gd name="T119" fmla="*/ 0 h 385"/>
                <a:gd name="T120" fmla="*/ 32160 w 248"/>
                <a:gd name="T121" fmla="*/ 552 h 385"/>
                <a:gd name="T122" fmla="*/ 31070 w 248"/>
                <a:gd name="T123" fmla="*/ 1839 h 3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 h="385">
                  <a:moveTo>
                    <a:pt x="171" y="10"/>
                  </a:moveTo>
                  <a:lnTo>
                    <a:pt x="159" y="23"/>
                  </a:lnTo>
                  <a:lnTo>
                    <a:pt x="153" y="31"/>
                  </a:lnTo>
                  <a:lnTo>
                    <a:pt x="148" y="39"/>
                  </a:lnTo>
                  <a:lnTo>
                    <a:pt x="143" y="46"/>
                  </a:lnTo>
                  <a:lnTo>
                    <a:pt x="139" y="55"/>
                  </a:lnTo>
                  <a:lnTo>
                    <a:pt x="131" y="73"/>
                  </a:lnTo>
                  <a:lnTo>
                    <a:pt x="125" y="92"/>
                  </a:lnTo>
                  <a:lnTo>
                    <a:pt x="115" y="133"/>
                  </a:lnTo>
                  <a:lnTo>
                    <a:pt x="104" y="177"/>
                  </a:lnTo>
                  <a:lnTo>
                    <a:pt x="98" y="200"/>
                  </a:lnTo>
                  <a:lnTo>
                    <a:pt x="89" y="223"/>
                  </a:lnTo>
                  <a:lnTo>
                    <a:pt x="81" y="246"/>
                  </a:lnTo>
                  <a:lnTo>
                    <a:pt x="71" y="270"/>
                  </a:lnTo>
                  <a:lnTo>
                    <a:pt x="64" y="282"/>
                  </a:lnTo>
                  <a:lnTo>
                    <a:pt x="57" y="293"/>
                  </a:lnTo>
                  <a:lnTo>
                    <a:pt x="50" y="305"/>
                  </a:lnTo>
                  <a:lnTo>
                    <a:pt x="41" y="316"/>
                  </a:lnTo>
                  <a:lnTo>
                    <a:pt x="32" y="328"/>
                  </a:lnTo>
                  <a:lnTo>
                    <a:pt x="22" y="340"/>
                  </a:lnTo>
                  <a:lnTo>
                    <a:pt x="12" y="351"/>
                  </a:lnTo>
                  <a:lnTo>
                    <a:pt x="0" y="362"/>
                  </a:lnTo>
                  <a:lnTo>
                    <a:pt x="21" y="362"/>
                  </a:lnTo>
                  <a:lnTo>
                    <a:pt x="40" y="364"/>
                  </a:lnTo>
                  <a:lnTo>
                    <a:pt x="57" y="366"/>
                  </a:lnTo>
                  <a:lnTo>
                    <a:pt x="73" y="370"/>
                  </a:lnTo>
                  <a:lnTo>
                    <a:pt x="97" y="377"/>
                  </a:lnTo>
                  <a:lnTo>
                    <a:pt x="117" y="384"/>
                  </a:lnTo>
                  <a:lnTo>
                    <a:pt x="124" y="385"/>
                  </a:lnTo>
                  <a:lnTo>
                    <a:pt x="131" y="384"/>
                  </a:lnTo>
                  <a:lnTo>
                    <a:pt x="136" y="383"/>
                  </a:lnTo>
                  <a:lnTo>
                    <a:pt x="139" y="382"/>
                  </a:lnTo>
                  <a:lnTo>
                    <a:pt x="142" y="380"/>
                  </a:lnTo>
                  <a:lnTo>
                    <a:pt x="145" y="376"/>
                  </a:lnTo>
                  <a:lnTo>
                    <a:pt x="151" y="369"/>
                  </a:lnTo>
                  <a:lnTo>
                    <a:pt x="158" y="357"/>
                  </a:lnTo>
                  <a:lnTo>
                    <a:pt x="165" y="343"/>
                  </a:lnTo>
                  <a:lnTo>
                    <a:pt x="172" y="324"/>
                  </a:lnTo>
                  <a:lnTo>
                    <a:pt x="183" y="295"/>
                  </a:lnTo>
                  <a:lnTo>
                    <a:pt x="199" y="257"/>
                  </a:lnTo>
                  <a:lnTo>
                    <a:pt x="208" y="236"/>
                  </a:lnTo>
                  <a:lnTo>
                    <a:pt x="217" y="212"/>
                  </a:lnTo>
                  <a:lnTo>
                    <a:pt x="225" y="189"/>
                  </a:lnTo>
                  <a:lnTo>
                    <a:pt x="232" y="165"/>
                  </a:lnTo>
                  <a:lnTo>
                    <a:pt x="239" y="142"/>
                  </a:lnTo>
                  <a:lnTo>
                    <a:pt x="244" y="119"/>
                  </a:lnTo>
                  <a:lnTo>
                    <a:pt x="247" y="98"/>
                  </a:lnTo>
                  <a:lnTo>
                    <a:pt x="248" y="77"/>
                  </a:lnTo>
                  <a:lnTo>
                    <a:pt x="248" y="69"/>
                  </a:lnTo>
                  <a:lnTo>
                    <a:pt x="247" y="59"/>
                  </a:lnTo>
                  <a:lnTo>
                    <a:pt x="245" y="52"/>
                  </a:lnTo>
                  <a:lnTo>
                    <a:pt x="242" y="43"/>
                  </a:lnTo>
                  <a:lnTo>
                    <a:pt x="239" y="37"/>
                  </a:lnTo>
                  <a:lnTo>
                    <a:pt x="234" y="31"/>
                  </a:lnTo>
                  <a:lnTo>
                    <a:pt x="229" y="25"/>
                  </a:lnTo>
                  <a:lnTo>
                    <a:pt x="223" y="21"/>
                  </a:lnTo>
                  <a:lnTo>
                    <a:pt x="203" y="10"/>
                  </a:lnTo>
                  <a:lnTo>
                    <a:pt x="190" y="1"/>
                  </a:lnTo>
                  <a:lnTo>
                    <a:pt x="186" y="0"/>
                  </a:lnTo>
                  <a:lnTo>
                    <a:pt x="182" y="0"/>
                  </a:lnTo>
                  <a:lnTo>
                    <a:pt x="177" y="3"/>
                  </a:lnTo>
                  <a:lnTo>
                    <a:pt x="171" y="1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4" name="Freeform 13"/>
            <p:cNvSpPr>
              <a:spLocks/>
            </p:cNvSpPr>
            <p:nvPr/>
          </p:nvSpPr>
          <p:spPr bwMode="auto">
            <a:xfrm>
              <a:off x="4983172" y="2555634"/>
              <a:ext cx="327994" cy="603180"/>
            </a:xfrm>
            <a:custGeom>
              <a:avLst/>
              <a:gdLst>
                <a:gd name="T0" fmla="*/ 115170 w 702"/>
                <a:gd name="T1" fmla="*/ 1845 h 1284"/>
                <a:gd name="T2" fmla="*/ 119388 w 702"/>
                <a:gd name="T3" fmla="*/ 4981 h 1284"/>
                <a:gd name="T4" fmla="*/ 125623 w 702"/>
                <a:gd name="T5" fmla="*/ 7749 h 1284"/>
                <a:gd name="T6" fmla="*/ 126357 w 702"/>
                <a:gd name="T7" fmla="*/ 24722 h 1284"/>
                <a:gd name="T8" fmla="*/ 120305 w 702"/>
                <a:gd name="T9" fmla="*/ 55900 h 1284"/>
                <a:gd name="T10" fmla="*/ 113519 w 702"/>
                <a:gd name="T11" fmla="*/ 86525 h 1284"/>
                <a:gd name="T12" fmla="*/ 105450 w 702"/>
                <a:gd name="T13" fmla="*/ 116228 h 1284"/>
                <a:gd name="T14" fmla="*/ 96464 w 702"/>
                <a:gd name="T15" fmla="*/ 145193 h 1284"/>
                <a:gd name="T16" fmla="*/ 86928 w 702"/>
                <a:gd name="T17" fmla="*/ 172866 h 1284"/>
                <a:gd name="T18" fmla="*/ 76658 w 702"/>
                <a:gd name="T19" fmla="*/ 199433 h 1284"/>
                <a:gd name="T20" fmla="*/ 66021 w 702"/>
                <a:gd name="T21" fmla="*/ 224523 h 1284"/>
                <a:gd name="T22" fmla="*/ 56851 w 702"/>
                <a:gd name="T23" fmla="*/ 225446 h 1284"/>
                <a:gd name="T24" fmla="*/ 49332 w 702"/>
                <a:gd name="T25" fmla="*/ 202016 h 1284"/>
                <a:gd name="T26" fmla="*/ 41813 w 702"/>
                <a:gd name="T27" fmla="*/ 177479 h 1284"/>
                <a:gd name="T28" fmla="*/ 34294 w 702"/>
                <a:gd name="T29" fmla="*/ 152572 h 1284"/>
                <a:gd name="T30" fmla="*/ 26775 w 702"/>
                <a:gd name="T31" fmla="*/ 126744 h 1284"/>
                <a:gd name="T32" fmla="*/ 19073 w 702"/>
                <a:gd name="T33" fmla="*/ 100731 h 1284"/>
                <a:gd name="T34" fmla="*/ 11554 w 702"/>
                <a:gd name="T35" fmla="*/ 74349 h 1284"/>
                <a:gd name="T36" fmla="*/ 3851 w 702"/>
                <a:gd name="T37" fmla="*/ 47598 h 1284"/>
                <a:gd name="T38" fmla="*/ 1467 w 702"/>
                <a:gd name="T39" fmla="*/ 33762 h 1284"/>
                <a:gd name="T40" fmla="*/ 4401 w 702"/>
                <a:gd name="T41" fmla="*/ 31917 h 1284"/>
                <a:gd name="T42" fmla="*/ 6969 w 702"/>
                <a:gd name="T43" fmla="*/ 29518 h 1284"/>
                <a:gd name="T44" fmla="*/ 10270 w 702"/>
                <a:gd name="T45" fmla="*/ 25091 h 1284"/>
                <a:gd name="T46" fmla="*/ 12837 w 702"/>
                <a:gd name="T47" fmla="*/ 21401 h 1284"/>
                <a:gd name="T48" fmla="*/ 24024 w 702"/>
                <a:gd name="T49" fmla="*/ 30441 h 1284"/>
                <a:gd name="T50" fmla="*/ 34661 w 702"/>
                <a:gd name="T51" fmla="*/ 39481 h 1284"/>
                <a:gd name="T52" fmla="*/ 45298 w 702"/>
                <a:gd name="T53" fmla="*/ 47967 h 1284"/>
                <a:gd name="T54" fmla="*/ 50983 w 702"/>
                <a:gd name="T55" fmla="*/ 52026 h 1284"/>
                <a:gd name="T56" fmla="*/ 56851 w 702"/>
                <a:gd name="T57" fmla="*/ 55716 h 1284"/>
                <a:gd name="T58" fmla="*/ 64371 w 702"/>
                <a:gd name="T59" fmla="*/ 55716 h 1284"/>
                <a:gd name="T60" fmla="*/ 66938 w 702"/>
                <a:gd name="T61" fmla="*/ 55162 h 1284"/>
                <a:gd name="T62" fmla="*/ 71890 w 702"/>
                <a:gd name="T63" fmla="*/ 53502 h 1284"/>
                <a:gd name="T64" fmla="*/ 83260 w 702"/>
                <a:gd name="T65" fmla="*/ 40772 h 1284"/>
                <a:gd name="T66" fmla="*/ 94080 w 702"/>
                <a:gd name="T67" fmla="*/ 27304 h 1284"/>
                <a:gd name="T68" fmla="*/ 104167 w 702"/>
                <a:gd name="T69" fmla="*/ 13468 h 1284"/>
                <a:gd name="T70" fmla="*/ 114253 w 702"/>
                <a:gd name="T71" fmla="*/ 0 h 12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2" h="1284">
                  <a:moveTo>
                    <a:pt x="623" y="0"/>
                  </a:moveTo>
                  <a:lnTo>
                    <a:pt x="628" y="10"/>
                  </a:lnTo>
                  <a:lnTo>
                    <a:pt x="633" y="20"/>
                  </a:lnTo>
                  <a:lnTo>
                    <a:pt x="651" y="27"/>
                  </a:lnTo>
                  <a:lnTo>
                    <a:pt x="668" y="34"/>
                  </a:lnTo>
                  <a:lnTo>
                    <a:pt x="685" y="42"/>
                  </a:lnTo>
                  <a:lnTo>
                    <a:pt x="702" y="49"/>
                  </a:lnTo>
                  <a:lnTo>
                    <a:pt x="689" y="134"/>
                  </a:lnTo>
                  <a:lnTo>
                    <a:pt x="673" y="219"/>
                  </a:lnTo>
                  <a:lnTo>
                    <a:pt x="656" y="303"/>
                  </a:lnTo>
                  <a:lnTo>
                    <a:pt x="639" y="387"/>
                  </a:lnTo>
                  <a:lnTo>
                    <a:pt x="619" y="469"/>
                  </a:lnTo>
                  <a:lnTo>
                    <a:pt x="597" y="550"/>
                  </a:lnTo>
                  <a:lnTo>
                    <a:pt x="575" y="630"/>
                  </a:lnTo>
                  <a:lnTo>
                    <a:pt x="550" y="709"/>
                  </a:lnTo>
                  <a:lnTo>
                    <a:pt x="526" y="787"/>
                  </a:lnTo>
                  <a:lnTo>
                    <a:pt x="500" y="862"/>
                  </a:lnTo>
                  <a:lnTo>
                    <a:pt x="474" y="937"/>
                  </a:lnTo>
                  <a:lnTo>
                    <a:pt x="446" y="1009"/>
                  </a:lnTo>
                  <a:lnTo>
                    <a:pt x="418" y="1081"/>
                  </a:lnTo>
                  <a:lnTo>
                    <a:pt x="390" y="1150"/>
                  </a:lnTo>
                  <a:lnTo>
                    <a:pt x="360" y="1217"/>
                  </a:lnTo>
                  <a:lnTo>
                    <a:pt x="331" y="1284"/>
                  </a:lnTo>
                  <a:lnTo>
                    <a:pt x="310" y="1222"/>
                  </a:lnTo>
                  <a:lnTo>
                    <a:pt x="290" y="1159"/>
                  </a:lnTo>
                  <a:lnTo>
                    <a:pt x="269" y="1095"/>
                  </a:lnTo>
                  <a:lnTo>
                    <a:pt x="249" y="1028"/>
                  </a:lnTo>
                  <a:lnTo>
                    <a:pt x="228" y="962"/>
                  </a:lnTo>
                  <a:lnTo>
                    <a:pt x="208" y="895"/>
                  </a:lnTo>
                  <a:lnTo>
                    <a:pt x="187" y="827"/>
                  </a:lnTo>
                  <a:lnTo>
                    <a:pt x="166" y="757"/>
                  </a:lnTo>
                  <a:lnTo>
                    <a:pt x="146" y="687"/>
                  </a:lnTo>
                  <a:lnTo>
                    <a:pt x="125" y="617"/>
                  </a:lnTo>
                  <a:lnTo>
                    <a:pt x="104" y="546"/>
                  </a:lnTo>
                  <a:lnTo>
                    <a:pt x="84" y="475"/>
                  </a:lnTo>
                  <a:lnTo>
                    <a:pt x="63" y="403"/>
                  </a:lnTo>
                  <a:lnTo>
                    <a:pt x="42" y="331"/>
                  </a:lnTo>
                  <a:lnTo>
                    <a:pt x="21" y="258"/>
                  </a:lnTo>
                  <a:lnTo>
                    <a:pt x="0" y="186"/>
                  </a:lnTo>
                  <a:lnTo>
                    <a:pt x="8" y="183"/>
                  </a:lnTo>
                  <a:lnTo>
                    <a:pt x="17" y="179"/>
                  </a:lnTo>
                  <a:lnTo>
                    <a:pt x="24" y="173"/>
                  </a:lnTo>
                  <a:lnTo>
                    <a:pt x="31" y="167"/>
                  </a:lnTo>
                  <a:lnTo>
                    <a:pt x="38" y="160"/>
                  </a:lnTo>
                  <a:lnTo>
                    <a:pt x="44" y="152"/>
                  </a:lnTo>
                  <a:lnTo>
                    <a:pt x="56" y="136"/>
                  </a:lnTo>
                  <a:lnTo>
                    <a:pt x="65" y="121"/>
                  </a:lnTo>
                  <a:lnTo>
                    <a:pt x="70" y="116"/>
                  </a:lnTo>
                  <a:lnTo>
                    <a:pt x="101" y="141"/>
                  </a:lnTo>
                  <a:lnTo>
                    <a:pt x="131" y="165"/>
                  </a:lnTo>
                  <a:lnTo>
                    <a:pt x="160" y="189"/>
                  </a:lnTo>
                  <a:lnTo>
                    <a:pt x="189" y="214"/>
                  </a:lnTo>
                  <a:lnTo>
                    <a:pt x="217" y="237"/>
                  </a:lnTo>
                  <a:lnTo>
                    <a:pt x="247" y="260"/>
                  </a:lnTo>
                  <a:lnTo>
                    <a:pt x="263" y="272"/>
                  </a:lnTo>
                  <a:lnTo>
                    <a:pt x="278" y="282"/>
                  </a:lnTo>
                  <a:lnTo>
                    <a:pt x="294" y="292"/>
                  </a:lnTo>
                  <a:lnTo>
                    <a:pt x="310" y="302"/>
                  </a:lnTo>
                  <a:lnTo>
                    <a:pt x="336" y="302"/>
                  </a:lnTo>
                  <a:lnTo>
                    <a:pt x="351" y="302"/>
                  </a:lnTo>
                  <a:lnTo>
                    <a:pt x="357" y="301"/>
                  </a:lnTo>
                  <a:lnTo>
                    <a:pt x="365" y="299"/>
                  </a:lnTo>
                  <a:lnTo>
                    <a:pt x="376" y="296"/>
                  </a:lnTo>
                  <a:lnTo>
                    <a:pt x="392" y="290"/>
                  </a:lnTo>
                  <a:lnTo>
                    <a:pt x="423" y="256"/>
                  </a:lnTo>
                  <a:lnTo>
                    <a:pt x="454" y="221"/>
                  </a:lnTo>
                  <a:lnTo>
                    <a:pt x="483" y="185"/>
                  </a:lnTo>
                  <a:lnTo>
                    <a:pt x="513" y="148"/>
                  </a:lnTo>
                  <a:lnTo>
                    <a:pt x="541" y="111"/>
                  </a:lnTo>
                  <a:lnTo>
                    <a:pt x="568" y="73"/>
                  </a:lnTo>
                  <a:lnTo>
                    <a:pt x="596" y="37"/>
                  </a:lnTo>
                  <a:lnTo>
                    <a:pt x="623"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105" name="Freeform 14"/>
            <p:cNvSpPr>
              <a:spLocks/>
            </p:cNvSpPr>
            <p:nvPr/>
          </p:nvSpPr>
          <p:spPr bwMode="auto">
            <a:xfrm>
              <a:off x="5064553" y="2699066"/>
              <a:ext cx="161769" cy="461042"/>
            </a:xfrm>
            <a:custGeom>
              <a:avLst/>
              <a:gdLst>
                <a:gd name="T0" fmla="*/ 218 w 343"/>
                <a:gd name="T1" fmla="*/ 2 h 976"/>
                <a:gd name="T2" fmla="*/ 222 w 343"/>
                <a:gd name="T3" fmla="*/ 0 h 976"/>
                <a:gd name="T4" fmla="*/ 226 w 343"/>
                <a:gd name="T5" fmla="*/ 3 h 976"/>
                <a:gd name="T6" fmla="*/ 226 w 343"/>
                <a:gd name="T7" fmla="*/ 25 h 976"/>
                <a:gd name="T8" fmla="*/ 219 w 343"/>
                <a:gd name="T9" fmla="*/ 71 h 976"/>
                <a:gd name="T10" fmla="*/ 214 w 343"/>
                <a:gd name="T11" fmla="*/ 104 h 976"/>
                <a:gd name="T12" fmla="*/ 213 w 343"/>
                <a:gd name="T13" fmla="*/ 117 h 976"/>
                <a:gd name="T14" fmla="*/ 225 w 343"/>
                <a:gd name="T15" fmla="*/ 135 h 976"/>
                <a:gd name="T16" fmla="*/ 246 w 343"/>
                <a:gd name="T17" fmla="*/ 171 h 976"/>
                <a:gd name="T18" fmla="*/ 264 w 343"/>
                <a:gd name="T19" fmla="*/ 215 h 976"/>
                <a:gd name="T20" fmla="*/ 281 w 343"/>
                <a:gd name="T21" fmla="*/ 265 h 976"/>
                <a:gd name="T22" fmla="*/ 303 w 343"/>
                <a:gd name="T23" fmla="*/ 346 h 976"/>
                <a:gd name="T24" fmla="*/ 329 w 343"/>
                <a:gd name="T25" fmla="*/ 452 h 976"/>
                <a:gd name="T26" fmla="*/ 321 w 343"/>
                <a:gd name="T27" fmla="*/ 564 h 976"/>
                <a:gd name="T28" fmla="*/ 276 w 343"/>
                <a:gd name="T29" fmla="*/ 688 h 976"/>
                <a:gd name="T30" fmla="*/ 228 w 343"/>
                <a:gd name="T31" fmla="*/ 807 h 976"/>
                <a:gd name="T32" fmla="*/ 179 w 343"/>
                <a:gd name="T33" fmla="*/ 921 h 976"/>
                <a:gd name="T34" fmla="*/ 136 w 343"/>
                <a:gd name="T35" fmla="*/ 918 h 976"/>
                <a:gd name="T36" fmla="*/ 97 w 343"/>
                <a:gd name="T37" fmla="*/ 798 h 976"/>
                <a:gd name="T38" fmla="*/ 58 w 343"/>
                <a:gd name="T39" fmla="*/ 675 h 976"/>
                <a:gd name="T40" fmla="*/ 20 w 343"/>
                <a:gd name="T41" fmla="*/ 549 h 976"/>
                <a:gd name="T42" fmla="*/ 11 w 343"/>
                <a:gd name="T43" fmla="*/ 445 h 976"/>
                <a:gd name="T44" fmla="*/ 34 w 343"/>
                <a:gd name="T45" fmla="*/ 367 h 976"/>
                <a:gd name="T46" fmla="*/ 59 w 343"/>
                <a:gd name="T47" fmla="*/ 296 h 976"/>
                <a:gd name="T48" fmla="*/ 84 w 343"/>
                <a:gd name="T49" fmla="*/ 234 h 976"/>
                <a:gd name="T50" fmla="*/ 102 w 343"/>
                <a:gd name="T51" fmla="*/ 195 h 976"/>
                <a:gd name="T52" fmla="*/ 110 w 343"/>
                <a:gd name="T53" fmla="*/ 173 h 976"/>
                <a:gd name="T54" fmla="*/ 113 w 343"/>
                <a:gd name="T55" fmla="*/ 152 h 976"/>
                <a:gd name="T56" fmla="*/ 113 w 343"/>
                <a:gd name="T57" fmla="*/ 134 h 976"/>
                <a:gd name="T58" fmla="*/ 110 w 343"/>
                <a:gd name="T59" fmla="*/ 117 h 976"/>
                <a:gd name="T60" fmla="*/ 103 w 343"/>
                <a:gd name="T61" fmla="*/ 104 h 976"/>
                <a:gd name="T62" fmla="*/ 93 w 343"/>
                <a:gd name="T63" fmla="*/ 85 h 976"/>
                <a:gd name="T64" fmla="*/ 76 w 343"/>
                <a:gd name="T65" fmla="*/ 63 h 976"/>
                <a:gd name="T66" fmla="*/ 63 w 343"/>
                <a:gd name="T67" fmla="*/ 45 h 976"/>
                <a:gd name="T68" fmla="*/ 58 w 343"/>
                <a:gd name="T69" fmla="*/ 32 h 976"/>
                <a:gd name="T70" fmla="*/ 59 w 343"/>
                <a:gd name="T71" fmla="*/ 24 h 976"/>
                <a:gd name="T72" fmla="*/ 64 w 343"/>
                <a:gd name="T73" fmla="*/ 15 h 976"/>
                <a:gd name="T74" fmla="*/ 74 w 343"/>
                <a:gd name="T75" fmla="*/ 6 h 976"/>
                <a:gd name="T76" fmla="*/ 89 w 343"/>
                <a:gd name="T77" fmla="*/ 5 h 976"/>
                <a:gd name="T78" fmla="*/ 124 w 343"/>
                <a:gd name="T79" fmla="*/ 12 h 976"/>
                <a:gd name="T80" fmla="*/ 159 w 343"/>
                <a:gd name="T81" fmla="*/ 15 h 976"/>
                <a:gd name="T82" fmla="*/ 180 w 343"/>
                <a:gd name="T83" fmla="*/ 15 h 976"/>
                <a:gd name="T84" fmla="*/ 199 w 343"/>
                <a:gd name="T85" fmla="*/ 13 h 976"/>
                <a:gd name="T86" fmla="*/ 213 w 343"/>
                <a:gd name="T87" fmla="*/ 8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3" h="976">
                  <a:moveTo>
                    <a:pt x="216" y="4"/>
                  </a:moveTo>
                  <a:lnTo>
                    <a:pt x="218" y="2"/>
                  </a:lnTo>
                  <a:lnTo>
                    <a:pt x="221" y="0"/>
                  </a:lnTo>
                  <a:lnTo>
                    <a:pt x="222" y="0"/>
                  </a:lnTo>
                  <a:lnTo>
                    <a:pt x="224" y="0"/>
                  </a:lnTo>
                  <a:lnTo>
                    <a:pt x="226" y="3"/>
                  </a:lnTo>
                  <a:lnTo>
                    <a:pt x="226" y="8"/>
                  </a:lnTo>
                  <a:lnTo>
                    <a:pt x="226" y="25"/>
                  </a:lnTo>
                  <a:lnTo>
                    <a:pt x="223" y="47"/>
                  </a:lnTo>
                  <a:lnTo>
                    <a:pt x="219" y="71"/>
                  </a:lnTo>
                  <a:lnTo>
                    <a:pt x="215" y="94"/>
                  </a:lnTo>
                  <a:lnTo>
                    <a:pt x="214" y="104"/>
                  </a:lnTo>
                  <a:lnTo>
                    <a:pt x="213" y="112"/>
                  </a:lnTo>
                  <a:lnTo>
                    <a:pt x="213" y="117"/>
                  </a:lnTo>
                  <a:lnTo>
                    <a:pt x="214" y="120"/>
                  </a:lnTo>
                  <a:lnTo>
                    <a:pt x="225" y="135"/>
                  </a:lnTo>
                  <a:lnTo>
                    <a:pt x="236" y="152"/>
                  </a:lnTo>
                  <a:lnTo>
                    <a:pt x="246" y="171"/>
                  </a:lnTo>
                  <a:lnTo>
                    <a:pt x="256" y="192"/>
                  </a:lnTo>
                  <a:lnTo>
                    <a:pt x="264" y="215"/>
                  </a:lnTo>
                  <a:lnTo>
                    <a:pt x="272" y="239"/>
                  </a:lnTo>
                  <a:lnTo>
                    <a:pt x="281" y="265"/>
                  </a:lnTo>
                  <a:lnTo>
                    <a:pt x="288" y="292"/>
                  </a:lnTo>
                  <a:lnTo>
                    <a:pt x="303" y="346"/>
                  </a:lnTo>
                  <a:lnTo>
                    <a:pt x="317" y="400"/>
                  </a:lnTo>
                  <a:lnTo>
                    <a:pt x="329" y="452"/>
                  </a:lnTo>
                  <a:lnTo>
                    <a:pt x="343" y="501"/>
                  </a:lnTo>
                  <a:lnTo>
                    <a:pt x="321" y="564"/>
                  </a:lnTo>
                  <a:lnTo>
                    <a:pt x="299" y="626"/>
                  </a:lnTo>
                  <a:lnTo>
                    <a:pt x="276" y="688"/>
                  </a:lnTo>
                  <a:lnTo>
                    <a:pt x="252" y="748"/>
                  </a:lnTo>
                  <a:lnTo>
                    <a:pt x="228" y="807"/>
                  </a:lnTo>
                  <a:lnTo>
                    <a:pt x="204" y="864"/>
                  </a:lnTo>
                  <a:lnTo>
                    <a:pt x="179" y="921"/>
                  </a:lnTo>
                  <a:lnTo>
                    <a:pt x="155" y="976"/>
                  </a:lnTo>
                  <a:lnTo>
                    <a:pt x="136" y="918"/>
                  </a:lnTo>
                  <a:lnTo>
                    <a:pt x="116" y="859"/>
                  </a:lnTo>
                  <a:lnTo>
                    <a:pt x="97" y="798"/>
                  </a:lnTo>
                  <a:lnTo>
                    <a:pt x="78" y="737"/>
                  </a:lnTo>
                  <a:lnTo>
                    <a:pt x="58" y="675"/>
                  </a:lnTo>
                  <a:lnTo>
                    <a:pt x="39" y="613"/>
                  </a:lnTo>
                  <a:lnTo>
                    <a:pt x="20" y="549"/>
                  </a:lnTo>
                  <a:lnTo>
                    <a:pt x="0" y="485"/>
                  </a:lnTo>
                  <a:lnTo>
                    <a:pt x="11" y="445"/>
                  </a:lnTo>
                  <a:lnTo>
                    <a:pt x="21" y="406"/>
                  </a:lnTo>
                  <a:lnTo>
                    <a:pt x="34" y="367"/>
                  </a:lnTo>
                  <a:lnTo>
                    <a:pt x="47" y="331"/>
                  </a:lnTo>
                  <a:lnTo>
                    <a:pt x="59" y="296"/>
                  </a:lnTo>
                  <a:lnTo>
                    <a:pt x="72" y="263"/>
                  </a:lnTo>
                  <a:lnTo>
                    <a:pt x="84" y="234"/>
                  </a:lnTo>
                  <a:lnTo>
                    <a:pt x="97" y="208"/>
                  </a:lnTo>
                  <a:lnTo>
                    <a:pt x="102" y="195"/>
                  </a:lnTo>
                  <a:lnTo>
                    <a:pt x="106" y="184"/>
                  </a:lnTo>
                  <a:lnTo>
                    <a:pt x="110" y="173"/>
                  </a:lnTo>
                  <a:lnTo>
                    <a:pt x="112" y="162"/>
                  </a:lnTo>
                  <a:lnTo>
                    <a:pt x="113" y="152"/>
                  </a:lnTo>
                  <a:lnTo>
                    <a:pt x="114" y="143"/>
                  </a:lnTo>
                  <a:lnTo>
                    <a:pt x="113" y="134"/>
                  </a:lnTo>
                  <a:lnTo>
                    <a:pt x="112" y="126"/>
                  </a:lnTo>
                  <a:lnTo>
                    <a:pt x="110" y="117"/>
                  </a:lnTo>
                  <a:lnTo>
                    <a:pt x="106" y="110"/>
                  </a:lnTo>
                  <a:lnTo>
                    <a:pt x="103" y="104"/>
                  </a:lnTo>
                  <a:lnTo>
                    <a:pt x="100" y="96"/>
                  </a:lnTo>
                  <a:lnTo>
                    <a:pt x="93" y="85"/>
                  </a:lnTo>
                  <a:lnTo>
                    <a:pt x="84" y="73"/>
                  </a:lnTo>
                  <a:lnTo>
                    <a:pt x="76" y="63"/>
                  </a:lnTo>
                  <a:lnTo>
                    <a:pt x="69" y="53"/>
                  </a:lnTo>
                  <a:lnTo>
                    <a:pt x="63" y="45"/>
                  </a:lnTo>
                  <a:lnTo>
                    <a:pt x="59" y="36"/>
                  </a:lnTo>
                  <a:lnTo>
                    <a:pt x="58" y="32"/>
                  </a:lnTo>
                  <a:lnTo>
                    <a:pt x="58" y="28"/>
                  </a:lnTo>
                  <a:lnTo>
                    <a:pt x="59" y="24"/>
                  </a:lnTo>
                  <a:lnTo>
                    <a:pt x="61" y="20"/>
                  </a:lnTo>
                  <a:lnTo>
                    <a:pt x="64" y="15"/>
                  </a:lnTo>
                  <a:lnTo>
                    <a:pt x="69" y="11"/>
                  </a:lnTo>
                  <a:lnTo>
                    <a:pt x="74" y="6"/>
                  </a:lnTo>
                  <a:lnTo>
                    <a:pt x="80" y="2"/>
                  </a:lnTo>
                  <a:lnTo>
                    <a:pt x="89" y="5"/>
                  </a:lnTo>
                  <a:lnTo>
                    <a:pt x="104" y="8"/>
                  </a:lnTo>
                  <a:lnTo>
                    <a:pt x="124" y="12"/>
                  </a:lnTo>
                  <a:lnTo>
                    <a:pt x="147" y="14"/>
                  </a:lnTo>
                  <a:lnTo>
                    <a:pt x="159" y="15"/>
                  </a:lnTo>
                  <a:lnTo>
                    <a:pt x="170" y="15"/>
                  </a:lnTo>
                  <a:lnTo>
                    <a:pt x="180" y="15"/>
                  </a:lnTo>
                  <a:lnTo>
                    <a:pt x="191" y="14"/>
                  </a:lnTo>
                  <a:lnTo>
                    <a:pt x="199" y="13"/>
                  </a:lnTo>
                  <a:lnTo>
                    <a:pt x="206" y="11"/>
                  </a:lnTo>
                  <a:lnTo>
                    <a:pt x="213" y="8"/>
                  </a:lnTo>
                  <a:lnTo>
                    <a:pt x="216" y="4"/>
                  </a:ln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pitchFamily="34" charset="-128"/>
                <a:cs typeface="+mn-cs"/>
              </a:endParaRPr>
            </a:p>
          </p:txBody>
        </p:sp>
        <p:sp>
          <p:nvSpPr>
            <p:cNvPr id="106" name="Freeform 25"/>
            <p:cNvSpPr>
              <a:spLocks noChangeAspect="1"/>
            </p:cNvSpPr>
            <p:nvPr/>
          </p:nvSpPr>
          <p:spPr bwMode="auto">
            <a:xfrm>
              <a:off x="5926347" y="1605112"/>
              <a:ext cx="1332327" cy="2260605"/>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chemeClr val="bg1">
                <a:lumMod val="85000"/>
              </a:schemeClr>
            </a:solidFill>
            <a:ln w="9525" cap="flat" cmpd="sng" algn="ctr">
              <a:noFill/>
              <a:prstDash val="solid"/>
            </a:ln>
            <a:effectLst>
              <a:outerShdw blurRad="25400" dist="38100" dir="2400000" algn="ctr" rotWithShape="0">
                <a:prstClr val="black">
                  <a:alpha val="10000"/>
                </a:prstClr>
              </a:outerShdw>
            </a:effectLst>
          </p:spPr>
          <p:txBody>
            <a:bodyPr anchor="ctr"/>
            <a:lstStyle/>
            <a:p>
              <a:pPr algn="ctr">
                <a:defRPr/>
              </a:pPr>
              <a:endParaRPr lang="da-DK" kern="0">
                <a:solidFill>
                  <a:sysClr val="window" lastClr="FFFFFF"/>
                </a:solidFill>
                <a:latin typeface="Calibri"/>
              </a:endParaRPr>
            </a:p>
          </p:txBody>
        </p:sp>
        <p:sp>
          <p:nvSpPr>
            <p:cNvPr id="107" name="Freeform 149"/>
            <p:cNvSpPr>
              <a:spLocks noChangeAspect="1" noEditPoints="1"/>
            </p:cNvSpPr>
            <p:nvPr/>
          </p:nvSpPr>
          <p:spPr bwMode="auto">
            <a:xfrm>
              <a:off x="6352659" y="2163375"/>
              <a:ext cx="502736" cy="416154"/>
            </a:xfrm>
            <a:custGeom>
              <a:avLst/>
              <a:gdLst>
                <a:gd name="T0" fmla="*/ 870 w 900"/>
                <a:gd name="T1" fmla="*/ 73 h 748"/>
                <a:gd name="T2" fmla="*/ 451 w 900"/>
                <a:gd name="T3" fmla="*/ 583 h 748"/>
                <a:gd name="T4" fmla="*/ 446 w 900"/>
                <a:gd name="T5" fmla="*/ 622 h 748"/>
                <a:gd name="T6" fmla="*/ 433 w 900"/>
                <a:gd name="T7" fmla="*/ 654 h 748"/>
                <a:gd name="T8" fmla="*/ 412 w 900"/>
                <a:gd name="T9" fmla="*/ 678 h 748"/>
                <a:gd name="T10" fmla="*/ 384 w 900"/>
                <a:gd name="T11" fmla="*/ 695 h 748"/>
                <a:gd name="T12" fmla="*/ 350 w 900"/>
                <a:gd name="T13" fmla="*/ 703 h 748"/>
                <a:gd name="T14" fmla="*/ 314 w 900"/>
                <a:gd name="T15" fmla="*/ 702 h 748"/>
                <a:gd name="T16" fmla="*/ 279 w 900"/>
                <a:gd name="T17" fmla="*/ 692 h 748"/>
                <a:gd name="T18" fmla="*/ 249 w 900"/>
                <a:gd name="T19" fmla="*/ 674 h 748"/>
                <a:gd name="T20" fmla="*/ 227 w 900"/>
                <a:gd name="T21" fmla="*/ 647 h 748"/>
                <a:gd name="T22" fmla="*/ 213 w 900"/>
                <a:gd name="T23" fmla="*/ 612 h 748"/>
                <a:gd name="T24" fmla="*/ 210 w 900"/>
                <a:gd name="T25" fmla="*/ 505 h 748"/>
                <a:gd name="T26" fmla="*/ 885 w 900"/>
                <a:gd name="T27" fmla="*/ 0 h 748"/>
                <a:gd name="T28" fmla="*/ 876 w 900"/>
                <a:gd name="T29" fmla="*/ 2 h 748"/>
                <a:gd name="T30" fmla="*/ 871 w 900"/>
                <a:gd name="T31" fmla="*/ 9 h 748"/>
                <a:gd name="T32" fmla="*/ 870 w 900"/>
                <a:gd name="T33" fmla="*/ 42 h 748"/>
                <a:gd name="T34" fmla="*/ 30 w 900"/>
                <a:gd name="T35" fmla="*/ 276 h 748"/>
                <a:gd name="T36" fmla="*/ 26 w 900"/>
                <a:gd name="T37" fmla="*/ 269 h 748"/>
                <a:gd name="T38" fmla="*/ 18 w 900"/>
                <a:gd name="T39" fmla="*/ 264 h 748"/>
                <a:gd name="T40" fmla="*/ 10 w 900"/>
                <a:gd name="T41" fmla="*/ 265 h 748"/>
                <a:gd name="T42" fmla="*/ 3 w 900"/>
                <a:gd name="T43" fmla="*/ 271 h 748"/>
                <a:gd name="T44" fmla="*/ 0 w 900"/>
                <a:gd name="T45" fmla="*/ 279 h 748"/>
                <a:gd name="T46" fmla="*/ 0 w 900"/>
                <a:gd name="T47" fmla="*/ 469 h 748"/>
                <a:gd name="T48" fmla="*/ 3 w 900"/>
                <a:gd name="T49" fmla="*/ 476 h 748"/>
                <a:gd name="T50" fmla="*/ 10 w 900"/>
                <a:gd name="T51" fmla="*/ 482 h 748"/>
                <a:gd name="T52" fmla="*/ 18 w 900"/>
                <a:gd name="T53" fmla="*/ 482 h 748"/>
                <a:gd name="T54" fmla="*/ 26 w 900"/>
                <a:gd name="T55" fmla="*/ 479 h 748"/>
                <a:gd name="T56" fmla="*/ 30 w 900"/>
                <a:gd name="T57" fmla="*/ 471 h 748"/>
                <a:gd name="T58" fmla="*/ 180 w 900"/>
                <a:gd name="T59" fmla="*/ 496 h 748"/>
                <a:gd name="T60" fmla="*/ 184 w 900"/>
                <a:gd name="T61" fmla="*/ 618 h 748"/>
                <a:gd name="T62" fmla="*/ 201 w 900"/>
                <a:gd name="T63" fmla="*/ 663 h 748"/>
                <a:gd name="T64" fmla="*/ 230 w 900"/>
                <a:gd name="T65" fmla="*/ 696 h 748"/>
                <a:gd name="T66" fmla="*/ 268 w 900"/>
                <a:gd name="T67" fmla="*/ 719 h 748"/>
                <a:gd name="T68" fmla="*/ 308 w 900"/>
                <a:gd name="T69" fmla="*/ 731 h 748"/>
                <a:gd name="T70" fmla="*/ 352 w 900"/>
                <a:gd name="T71" fmla="*/ 733 h 748"/>
                <a:gd name="T72" fmla="*/ 395 w 900"/>
                <a:gd name="T73" fmla="*/ 723 h 748"/>
                <a:gd name="T74" fmla="*/ 430 w 900"/>
                <a:gd name="T75" fmla="*/ 703 h 748"/>
                <a:gd name="T76" fmla="*/ 456 w 900"/>
                <a:gd name="T77" fmla="*/ 672 h 748"/>
                <a:gd name="T78" fmla="*/ 473 w 900"/>
                <a:gd name="T79" fmla="*/ 633 h 748"/>
                <a:gd name="T80" fmla="*/ 479 w 900"/>
                <a:gd name="T81" fmla="*/ 587 h 748"/>
                <a:gd name="T82" fmla="*/ 870 w 900"/>
                <a:gd name="T83" fmla="*/ 736 h 748"/>
                <a:gd name="T84" fmla="*/ 874 w 900"/>
                <a:gd name="T85" fmla="*/ 744 h 748"/>
                <a:gd name="T86" fmla="*/ 882 w 900"/>
                <a:gd name="T87" fmla="*/ 748 h 748"/>
                <a:gd name="T88" fmla="*/ 890 w 900"/>
                <a:gd name="T89" fmla="*/ 747 h 748"/>
                <a:gd name="T90" fmla="*/ 898 w 900"/>
                <a:gd name="T91" fmla="*/ 741 h 748"/>
                <a:gd name="T92" fmla="*/ 900 w 900"/>
                <a:gd name="T93" fmla="*/ 733 h 748"/>
                <a:gd name="T94" fmla="*/ 900 w 900"/>
                <a:gd name="T95" fmla="*/ 15 h 748"/>
                <a:gd name="T96" fmla="*/ 898 w 900"/>
                <a:gd name="T97" fmla="*/ 6 h 748"/>
                <a:gd name="T98" fmla="*/ 890 w 900"/>
                <a:gd name="T99" fmla="*/ 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0" h="748">
                  <a:moveTo>
                    <a:pt x="30" y="419"/>
                  </a:moveTo>
                  <a:lnTo>
                    <a:pt x="30" y="328"/>
                  </a:lnTo>
                  <a:lnTo>
                    <a:pt x="870" y="73"/>
                  </a:lnTo>
                  <a:lnTo>
                    <a:pt x="870" y="675"/>
                  </a:lnTo>
                  <a:lnTo>
                    <a:pt x="30" y="419"/>
                  </a:lnTo>
                  <a:close/>
                  <a:moveTo>
                    <a:pt x="451" y="583"/>
                  </a:moveTo>
                  <a:lnTo>
                    <a:pt x="449" y="597"/>
                  </a:lnTo>
                  <a:lnTo>
                    <a:pt x="448" y="610"/>
                  </a:lnTo>
                  <a:lnTo>
                    <a:pt x="446" y="622"/>
                  </a:lnTo>
                  <a:lnTo>
                    <a:pt x="442" y="633"/>
                  </a:lnTo>
                  <a:lnTo>
                    <a:pt x="438" y="644"/>
                  </a:lnTo>
                  <a:lnTo>
                    <a:pt x="433" y="654"/>
                  </a:lnTo>
                  <a:lnTo>
                    <a:pt x="427" y="663"/>
                  </a:lnTo>
                  <a:lnTo>
                    <a:pt x="421" y="671"/>
                  </a:lnTo>
                  <a:lnTo>
                    <a:pt x="412" y="678"/>
                  </a:lnTo>
                  <a:lnTo>
                    <a:pt x="403" y="685"/>
                  </a:lnTo>
                  <a:lnTo>
                    <a:pt x="395" y="690"/>
                  </a:lnTo>
                  <a:lnTo>
                    <a:pt x="384" y="695"/>
                  </a:lnTo>
                  <a:lnTo>
                    <a:pt x="373" y="699"/>
                  </a:lnTo>
                  <a:lnTo>
                    <a:pt x="362" y="701"/>
                  </a:lnTo>
                  <a:lnTo>
                    <a:pt x="350" y="703"/>
                  </a:lnTo>
                  <a:lnTo>
                    <a:pt x="337" y="703"/>
                  </a:lnTo>
                  <a:lnTo>
                    <a:pt x="325" y="703"/>
                  </a:lnTo>
                  <a:lnTo>
                    <a:pt x="314" y="702"/>
                  </a:lnTo>
                  <a:lnTo>
                    <a:pt x="302" y="699"/>
                  </a:lnTo>
                  <a:lnTo>
                    <a:pt x="290" y="696"/>
                  </a:lnTo>
                  <a:lnTo>
                    <a:pt x="279" y="692"/>
                  </a:lnTo>
                  <a:lnTo>
                    <a:pt x="269" y="687"/>
                  </a:lnTo>
                  <a:lnTo>
                    <a:pt x="259" y="681"/>
                  </a:lnTo>
                  <a:lnTo>
                    <a:pt x="249" y="674"/>
                  </a:lnTo>
                  <a:lnTo>
                    <a:pt x="242" y="666"/>
                  </a:lnTo>
                  <a:lnTo>
                    <a:pt x="233" y="657"/>
                  </a:lnTo>
                  <a:lnTo>
                    <a:pt x="227" y="647"/>
                  </a:lnTo>
                  <a:lnTo>
                    <a:pt x="222" y="637"/>
                  </a:lnTo>
                  <a:lnTo>
                    <a:pt x="216" y="625"/>
                  </a:lnTo>
                  <a:lnTo>
                    <a:pt x="213" y="612"/>
                  </a:lnTo>
                  <a:lnTo>
                    <a:pt x="211" y="598"/>
                  </a:lnTo>
                  <a:lnTo>
                    <a:pt x="210" y="583"/>
                  </a:lnTo>
                  <a:lnTo>
                    <a:pt x="210" y="505"/>
                  </a:lnTo>
                  <a:lnTo>
                    <a:pt x="451" y="579"/>
                  </a:lnTo>
                  <a:lnTo>
                    <a:pt x="451" y="583"/>
                  </a:lnTo>
                  <a:close/>
                  <a:moveTo>
                    <a:pt x="885" y="0"/>
                  </a:moveTo>
                  <a:lnTo>
                    <a:pt x="882" y="0"/>
                  </a:lnTo>
                  <a:lnTo>
                    <a:pt x="878" y="1"/>
                  </a:lnTo>
                  <a:lnTo>
                    <a:pt x="876" y="2"/>
                  </a:lnTo>
                  <a:lnTo>
                    <a:pt x="874" y="4"/>
                  </a:lnTo>
                  <a:lnTo>
                    <a:pt x="872" y="6"/>
                  </a:lnTo>
                  <a:lnTo>
                    <a:pt x="871" y="9"/>
                  </a:lnTo>
                  <a:lnTo>
                    <a:pt x="870" y="12"/>
                  </a:lnTo>
                  <a:lnTo>
                    <a:pt x="870" y="15"/>
                  </a:lnTo>
                  <a:lnTo>
                    <a:pt x="870" y="42"/>
                  </a:lnTo>
                  <a:lnTo>
                    <a:pt x="30" y="296"/>
                  </a:lnTo>
                  <a:lnTo>
                    <a:pt x="30" y="279"/>
                  </a:lnTo>
                  <a:lnTo>
                    <a:pt x="30" y="276"/>
                  </a:lnTo>
                  <a:lnTo>
                    <a:pt x="29" y="274"/>
                  </a:lnTo>
                  <a:lnTo>
                    <a:pt x="28" y="271"/>
                  </a:lnTo>
                  <a:lnTo>
                    <a:pt x="26" y="269"/>
                  </a:lnTo>
                  <a:lnTo>
                    <a:pt x="24" y="266"/>
                  </a:lnTo>
                  <a:lnTo>
                    <a:pt x="22" y="265"/>
                  </a:lnTo>
                  <a:lnTo>
                    <a:pt x="18" y="264"/>
                  </a:lnTo>
                  <a:lnTo>
                    <a:pt x="15" y="264"/>
                  </a:lnTo>
                  <a:lnTo>
                    <a:pt x="13" y="264"/>
                  </a:lnTo>
                  <a:lnTo>
                    <a:pt x="10" y="265"/>
                  </a:lnTo>
                  <a:lnTo>
                    <a:pt x="8" y="266"/>
                  </a:lnTo>
                  <a:lnTo>
                    <a:pt x="4" y="269"/>
                  </a:lnTo>
                  <a:lnTo>
                    <a:pt x="3" y="271"/>
                  </a:lnTo>
                  <a:lnTo>
                    <a:pt x="1" y="274"/>
                  </a:lnTo>
                  <a:lnTo>
                    <a:pt x="1" y="276"/>
                  </a:lnTo>
                  <a:lnTo>
                    <a:pt x="0" y="279"/>
                  </a:lnTo>
                  <a:lnTo>
                    <a:pt x="0" y="317"/>
                  </a:lnTo>
                  <a:lnTo>
                    <a:pt x="0" y="430"/>
                  </a:lnTo>
                  <a:lnTo>
                    <a:pt x="0" y="469"/>
                  </a:lnTo>
                  <a:lnTo>
                    <a:pt x="1" y="471"/>
                  </a:lnTo>
                  <a:lnTo>
                    <a:pt x="1" y="474"/>
                  </a:lnTo>
                  <a:lnTo>
                    <a:pt x="3" y="476"/>
                  </a:lnTo>
                  <a:lnTo>
                    <a:pt x="4" y="479"/>
                  </a:lnTo>
                  <a:lnTo>
                    <a:pt x="8" y="480"/>
                  </a:lnTo>
                  <a:lnTo>
                    <a:pt x="10" y="482"/>
                  </a:lnTo>
                  <a:lnTo>
                    <a:pt x="13" y="482"/>
                  </a:lnTo>
                  <a:lnTo>
                    <a:pt x="15" y="484"/>
                  </a:lnTo>
                  <a:lnTo>
                    <a:pt x="18" y="482"/>
                  </a:lnTo>
                  <a:lnTo>
                    <a:pt x="22" y="482"/>
                  </a:lnTo>
                  <a:lnTo>
                    <a:pt x="24" y="480"/>
                  </a:lnTo>
                  <a:lnTo>
                    <a:pt x="26" y="479"/>
                  </a:lnTo>
                  <a:lnTo>
                    <a:pt x="28" y="476"/>
                  </a:lnTo>
                  <a:lnTo>
                    <a:pt x="29" y="474"/>
                  </a:lnTo>
                  <a:lnTo>
                    <a:pt x="30" y="471"/>
                  </a:lnTo>
                  <a:lnTo>
                    <a:pt x="30" y="469"/>
                  </a:lnTo>
                  <a:lnTo>
                    <a:pt x="30" y="450"/>
                  </a:lnTo>
                  <a:lnTo>
                    <a:pt x="180" y="496"/>
                  </a:lnTo>
                  <a:lnTo>
                    <a:pt x="180" y="583"/>
                  </a:lnTo>
                  <a:lnTo>
                    <a:pt x="181" y="601"/>
                  </a:lnTo>
                  <a:lnTo>
                    <a:pt x="184" y="618"/>
                  </a:lnTo>
                  <a:lnTo>
                    <a:pt x="188" y="635"/>
                  </a:lnTo>
                  <a:lnTo>
                    <a:pt x="194" y="649"/>
                  </a:lnTo>
                  <a:lnTo>
                    <a:pt x="201" y="663"/>
                  </a:lnTo>
                  <a:lnTo>
                    <a:pt x="210" y="676"/>
                  </a:lnTo>
                  <a:lnTo>
                    <a:pt x="219" y="687"/>
                  </a:lnTo>
                  <a:lnTo>
                    <a:pt x="230" y="696"/>
                  </a:lnTo>
                  <a:lnTo>
                    <a:pt x="242" y="705"/>
                  </a:lnTo>
                  <a:lnTo>
                    <a:pt x="254" y="712"/>
                  </a:lnTo>
                  <a:lnTo>
                    <a:pt x="268" y="719"/>
                  </a:lnTo>
                  <a:lnTo>
                    <a:pt x="280" y="724"/>
                  </a:lnTo>
                  <a:lnTo>
                    <a:pt x="294" y="727"/>
                  </a:lnTo>
                  <a:lnTo>
                    <a:pt x="308" y="731"/>
                  </a:lnTo>
                  <a:lnTo>
                    <a:pt x="322" y="733"/>
                  </a:lnTo>
                  <a:lnTo>
                    <a:pt x="337" y="733"/>
                  </a:lnTo>
                  <a:lnTo>
                    <a:pt x="352" y="733"/>
                  </a:lnTo>
                  <a:lnTo>
                    <a:pt x="367" y="731"/>
                  </a:lnTo>
                  <a:lnTo>
                    <a:pt x="382" y="727"/>
                  </a:lnTo>
                  <a:lnTo>
                    <a:pt x="395" y="723"/>
                  </a:lnTo>
                  <a:lnTo>
                    <a:pt x="408" y="717"/>
                  </a:lnTo>
                  <a:lnTo>
                    <a:pt x="419" y="710"/>
                  </a:lnTo>
                  <a:lnTo>
                    <a:pt x="430" y="703"/>
                  </a:lnTo>
                  <a:lnTo>
                    <a:pt x="440" y="693"/>
                  </a:lnTo>
                  <a:lnTo>
                    <a:pt x="448" y="684"/>
                  </a:lnTo>
                  <a:lnTo>
                    <a:pt x="456" y="672"/>
                  </a:lnTo>
                  <a:lnTo>
                    <a:pt x="463" y="660"/>
                  </a:lnTo>
                  <a:lnTo>
                    <a:pt x="469" y="647"/>
                  </a:lnTo>
                  <a:lnTo>
                    <a:pt x="473" y="633"/>
                  </a:lnTo>
                  <a:lnTo>
                    <a:pt x="477" y="619"/>
                  </a:lnTo>
                  <a:lnTo>
                    <a:pt x="479" y="603"/>
                  </a:lnTo>
                  <a:lnTo>
                    <a:pt x="479" y="587"/>
                  </a:lnTo>
                  <a:lnTo>
                    <a:pt x="870" y="706"/>
                  </a:lnTo>
                  <a:lnTo>
                    <a:pt x="870" y="733"/>
                  </a:lnTo>
                  <a:lnTo>
                    <a:pt x="870" y="736"/>
                  </a:lnTo>
                  <a:lnTo>
                    <a:pt x="871" y="738"/>
                  </a:lnTo>
                  <a:lnTo>
                    <a:pt x="872" y="741"/>
                  </a:lnTo>
                  <a:lnTo>
                    <a:pt x="874" y="744"/>
                  </a:lnTo>
                  <a:lnTo>
                    <a:pt x="876" y="746"/>
                  </a:lnTo>
                  <a:lnTo>
                    <a:pt x="878" y="747"/>
                  </a:lnTo>
                  <a:lnTo>
                    <a:pt x="882" y="748"/>
                  </a:lnTo>
                  <a:lnTo>
                    <a:pt x="885" y="748"/>
                  </a:lnTo>
                  <a:lnTo>
                    <a:pt x="888" y="748"/>
                  </a:lnTo>
                  <a:lnTo>
                    <a:pt x="890" y="747"/>
                  </a:lnTo>
                  <a:lnTo>
                    <a:pt x="893" y="746"/>
                  </a:lnTo>
                  <a:lnTo>
                    <a:pt x="895" y="744"/>
                  </a:lnTo>
                  <a:lnTo>
                    <a:pt x="898" y="741"/>
                  </a:lnTo>
                  <a:lnTo>
                    <a:pt x="899" y="738"/>
                  </a:lnTo>
                  <a:lnTo>
                    <a:pt x="900" y="736"/>
                  </a:lnTo>
                  <a:lnTo>
                    <a:pt x="900" y="733"/>
                  </a:lnTo>
                  <a:lnTo>
                    <a:pt x="900" y="695"/>
                  </a:lnTo>
                  <a:lnTo>
                    <a:pt x="900" y="52"/>
                  </a:lnTo>
                  <a:lnTo>
                    <a:pt x="900" y="15"/>
                  </a:lnTo>
                  <a:lnTo>
                    <a:pt x="900" y="12"/>
                  </a:lnTo>
                  <a:lnTo>
                    <a:pt x="899" y="9"/>
                  </a:lnTo>
                  <a:lnTo>
                    <a:pt x="898" y="6"/>
                  </a:lnTo>
                  <a:lnTo>
                    <a:pt x="895" y="4"/>
                  </a:lnTo>
                  <a:lnTo>
                    <a:pt x="893" y="2"/>
                  </a:lnTo>
                  <a:lnTo>
                    <a:pt x="890" y="1"/>
                  </a:lnTo>
                  <a:lnTo>
                    <a:pt x="888" y="0"/>
                  </a:lnTo>
                  <a:lnTo>
                    <a:pt x="885" y="0"/>
                  </a:lnTo>
                  <a:close/>
                </a:path>
              </a:pathLst>
            </a:custGeom>
            <a:solidFill>
              <a:schemeClr val="bg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nvGrpSpPr>
            <p:cNvPr id="108" name="Group 94"/>
            <p:cNvGrpSpPr>
              <a:grpSpLocks noChangeAspect="1"/>
            </p:cNvGrpSpPr>
            <p:nvPr/>
          </p:nvGrpSpPr>
          <p:grpSpPr>
            <a:xfrm>
              <a:off x="6774410" y="3803159"/>
              <a:ext cx="505330" cy="505330"/>
              <a:chOff x="885825" y="1925638"/>
              <a:chExt cx="287338" cy="287338"/>
            </a:xfrm>
            <a:solidFill>
              <a:schemeClr val="bg1"/>
            </a:solidFill>
          </p:grpSpPr>
          <p:sp>
            <p:nvSpPr>
              <p:cNvPr id="122" name="Freeform 50"/>
              <p:cNvSpPr>
                <a:spLocks noEditPoints="1"/>
              </p:cNvSpPr>
              <p:nvPr/>
            </p:nvSpPr>
            <p:spPr bwMode="auto">
              <a:xfrm>
                <a:off x="885825" y="1925638"/>
                <a:ext cx="228600" cy="287338"/>
              </a:xfrm>
              <a:custGeom>
                <a:avLst/>
                <a:gdLst>
                  <a:gd name="T0" fmla="*/ 230 w 722"/>
                  <a:gd name="T1" fmla="*/ 221 h 905"/>
                  <a:gd name="T2" fmla="*/ 252 w 722"/>
                  <a:gd name="T3" fmla="*/ 167 h 905"/>
                  <a:gd name="T4" fmla="*/ 252 w 722"/>
                  <a:gd name="T5" fmla="*/ 105 h 905"/>
                  <a:gd name="T6" fmla="*/ 227 w 722"/>
                  <a:gd name="T7" fmla="*/ 52 h 905"/>
                  <a:gd name="T8" fmla="*/ 598 w 722"/>
                  <a:gd name="T9" fmla="*/ 30 h 905"/>
                  <a:gd name="T10" fmla="*/ 635 w 722"/>
                  <a:gd name="T11" fmla="*/ 43 h 905"/>
                  <a:gd name="T12" fmla="*/ 668 w 722"/>
                  <a:gd name="T13" fmla="*/ 70 h 905"/>
                  <a:gd name="T14" fmla="*/ 688 w 722"/>
                  <a:gd name="T15" fmla="*/ 106 h 905"/>
                  <a:gd name="T16" fmla="*/ 692 w 722"/>
                  <a:gd name="T17" fmla="*/ 145 h 905"/>
                  <a:gd name="T18" fmla="*/ 679 w 722"/>
                  <a:gd name="T19" fmla="*/ 184 h 905"/>
                  <a:gd name="T20" fmla="*/ 652 w 722"/>
                  <a:gd name="T21" fmla="*/ 216 h 905"/>
                  <a:gd name="T22" fmla="*/ 617 w 722"/>
                  <a:gd name="T23" fmla="*/ 236 h 905"/>
                  <a:gd name="T24" fmla="*/ 587 w 722"/>
                  <a:gd name="T25" fmla="*/ 241 h 905"/>
                  <a:gd name="T26" fmla="*/ 572 w 722"/>
                  <a:gd name="T27" fmla="*/ 271 h 905"/>
                  <a:gd name="T28" fmla="*/ 217 w 722"/>
                  <a:gd name="T29" fmla="*/ 181 h 905"/>
                  <a:gd name="T30" fmla="*/ 191 w 722"/>
                  <a:gd name="T31" fmla="*/ 220 h 905"/>
                  <a:gd name="T32" fmla="*/ 150 w 722"/>
                  <a:gd name="T33" fmla="*/ 240 h 905"/>
                  <a:gd name="T34" fmla="*/ 30 w 722"/>
                  <a:gd name="T35" fmla="*/ 125 h 905"/>
                  <a:gd name="T36" fmla="*/ 42 w 722"/>
                  <a:gd name="T37" fmla="*/ 86 h 905"/>
                  <a:gd name="T38" fmla="*/ 66 w 722"/>
                  <a:gd name="T39" fmla="*/ 55 h 905"/>
                  <a:gd name="T40" fmla="*/ 100 w 722"/>
                  <a:gd name="T41" fmla="*/ 35 h 905"/>
                  <a:gd name="T42" fmla="*/ 138 w 722"/>
                  <a:gd name="T43" fmla="*/ 30 h 905"/>
                  <a:gd name="T44" fmla="*/ 174 w 722"/>
                  <a:gd name="T45" fmla="*/ 43 h 905"/>
                  <a:gd name="T46" fmla="*/ 203 w 722"/>
                  <a:gd name="T47" fmla="*/ 69 h 905"/>
                  <a:gd name="T48" fmla="*/ 221 w 722"/>
                  <a:gd name="T49" fmla="*/ 105 h 905"/>
                  <a:gd name="T50" fmla="*/ 225 w 722"/>
                  <a:gd name="T51" fmla="*/ 143 h 905"/>
                  <a:gd name="T52" fmla="*/ 129 w 722"/>
                  <a:gd name="T53" fmla="*/ 152 h 905"/>
                  <a:gd name="T54" fmla="*/ 121 w 722"/>
                  <a:gd name="T55" fmla="*/ 160 h 905"/>
                  <a:gd name="T56" fmla="*/ 120 w 722"/>
                  <a:gd name="T57" fmla="*/ 604 h 905"/>
                  <a:gd name="T58" fmla="*/ 720 w 722"/>
                  <a:gd name="T59" fmla="*/ 110 h 905"/>
                  <a:gd name="T60" fmla="*/ 699 w 722"/>
                  <a:gd name="T61" fmla="*/ 62 h 905"/>
                  <a:gd name="T62" fmla="*/ 661 w 722"/>
                  <a:gd name="T63" fmla="*/ 24 h 905"/>
                  <a:gd name="T64" fmla="*/ 614 w 722"/>
                  <a:gd name="T65" fmla="*/ 3 h 905"/>
                  <a:gd name="T66" fmla="*/ 134 w 722"/>
                  <a:gd name="T67" fmla="*/ 0 h 905"/>
                  <a:gd name="T68" fmla="*/ 116 w 722"/>
                  <a:gd name="T69" fmla="*/ 1 h 905"/>
                  <a:gd name="T70" fmla="*/ 67 w 722"/>
                  <a:gd name="T71" fmla="*/ 16 h 905"/>
                  <a:gd name="T72" fmla="*/ 29 w 722"/>
                  <a:gd name="T73" fmla="*/ 50 h 905"/>
                  <a:gd name="T74" fmla="*/ 5 w 722"/>
                  <a:gd name="T75" fmla="*/ 96 h 905"/>
                  <a:gd name="T76" fmla="*/ 0 w 722"/>
                  <a:gd name="T77" fmla="*/ 619 h 905"/>
                  <a:gd name="T78" fmla="*/ 4 w 722"/>
                  <a:gd name="T79" fmla="*/ 629 h 905"/>
                  <a:gd name="T80" fmla="*/ 15 w 722"/>
                  <a:gd name="T81" fmla="*/ 634 h 905"/>
                  <a:gd name="T82" fmla="*/ 121 w 722"/>
                  <a:gd name="T83" fmla="*/ 895 h 905"/>
                  <a:gd name="T84" fmla="*/ 129 w 722"/>
                  <a:gd name="T85" fmla="*/ 904 h 905"/>
                  <a:gd name="T86" fmla="*/ 590 w 722"/>
                  <a:gd name="T87" fmla="*/ 905 h 905"/>
                  <a:gd name="T88" fmla="*/ 600 w 722"/>
                  <a:gd name="T89" fmla="*/ 898 h 905"/>
                  <a:gd name="T90" fmla="*/ 602 w 722"/>
                  <a:gd name="T91" fmla="*/ 270 h 905"/>
                  <a:gd name="T92" fmla="*/ 648 w 722"/>
                  <a:gd name="T93" fmla="*/ 255 h 905"/>
                  <a:gd name="T94" fmla="*/ 687 w 722"/>
                  <a:gd name="T95" fmla="*/ 225 h 905"/>
                  <a:gd name="T96" fmla="*/ 713 w 722"/>
                  <a:gd name="T97" fmla="*/ 183 h 905"/>
                  <a:gd name="T98" fmla="*/ 722 w 722"/>
                  <a:gd name="T99" fmla="*/ 136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2" h="905">
                    <a:moveTo>
                      <a:pt x="587" y="241"/>
                    </a:moveTo>
                    <a:lnTo>
                      <a:pt x="211" y="241"/>
                    </a:lnTo>
                    <a:lnTo>
                      <a:pt x="221" y="231"/>
                    </a:lnTo>
                    <a:lnTo>
                      <a:pt x="230" y="221"/>
                    </a:lnTo>
                    <a:lnTo>
                      <a:pt x="237" y="209"/>
                    </a:lnTo>
                    <a:lnTo>
                      <a:pt x="244" y="195"/>
                    </a:lnTo>
                    <a:lnTo>
                      <a:pt x="249" y="182"/>
                    </a:lnTo>
                    <a:lnTo>
                      <a:pt x="252" y="167"/>
                    </a:lnTo>
                    <a:lnTo>
                      <a:pt x="254" y="152"/>
                    </a:lnTo>
                    <a:lnTo>
                      <a:pt x="256" y="136"/>
                    </a:lnTo>
                    <a:lnTo>
                      <a:pt x="254" y="120"/>
                    </a:lnTo>
                    <a:lnTo>
                      <a:pt x="252" y="105"/>
                    </a:lnTo>
                    <a:lnTo>
                      <a:pt x="248" y="91"/>
                    </a:lnTo>
                    <a:lnTo>
                      <a:pt x="243" y="77"/>
                    </a:lnTo>
                    <a:lnTo>
                      <a:pt x="235" y="64"/>
                    </a:lnTo>
                    <a:lnTo>
                      <a:pt x="227" y="52"/>
                    </a:lnTo>
                    <a:lnTo>
                      <a:pt x="218" y="40"/>
                    </a:lnTo>
                    <a:lnTo>
                      <a:pt x="207" y="30"/>
                    </a:lnTo>
                    <a:lnTo>
                      <a:pt x="587" y="30"/>
                    </a:lnTo>
                    <a:lnTo>
                      <a:pt x="598" y="30"/>
                    </a:lnTo>
                    <a:lnTo>
                      <a:pt x="607" y="33"/>
                    </a:lnTo>
                    <a:lnTo>
                      <a:pt x="617" y="36"/>
                    </a:lnTo>
                    <a:lnTo>
                      <a:pt x="627" y="39"/>
                    </a:lnTo>
                    <a:lnTo>
                      <a:pt x="635" y="43"/>
                    </a:lnTo>
                    <a:lnTo>
                      <a:pt x="645" y="50"/>
                    </a:lnTo>
                    <a:lnTo>
                      <a:pt x="652" y="56"/>
                    </a:lnTo>
                    <a:lnTo>
                      <a:pt x="660" y="63"/>
                    </a:lnTo>
                    <a:lnTo>
                      <a:pt x="668" y="70"/>
                    </a:lnTo>
                    <a:lnTo>
                      <a:pt x="674" y="79"/>
                    </a:lnTo>
                    <a:lnTo>
                      <a:pt x="679" y="87"/>
                    </a:lnTo>
                    <a:lnTo>
                      <a:pt x="684" y="96"/>
                    </a:lnTo>
                    <a:lnTo>
                      <a:pt x="688" y="106"/>
                    </a:lnTo>
                    <a:lnTo>
                      <a:pt x="690" y="115"/>
                    </a:lnTo>
                    <a:lnTo>
                      <a:pt x="692" y="126"/>
                    </a:lnTo>
                    <a:lnTo>
                      <a:pt x="692" y="136"/>
                    </a:lnTo>
                    <a:lnTo>
                      <a:pt x="692" y="145"/>
                    </a:lnTo>
                    <a:lnTo>
                      <a:pt x="690" y="156"/>
                    </a:lnTo>
                    <a:lnTo>
                      <a:pt x="688" y="166"/>
                    </a:lnTo>
                    <a:lnTo>
                      <a:pt x="684" y="176"/>
                    </a:lnTo>
                    <a:lnTo>
                      <a:pt x="679" y="184"/>
                    </a:lnTo>
                    <a:lnTo>
                      <a:pt x="674" y="193"/>
                    </a:lnTo>
                    <a:lnTo>
                      <a:pt x="668" y="201"/>
                    </a:lnTo>
                    <a:lnTo>
                      <a:pt x="660" y="209"/>
                    </a:lnTo>
                    <a:lnTo>
                      <a:pt x="652" y="216"/>
                    </a:lnTo>
                    <a:lnTo>
                      <a:pt x="645" y="222"/>
                    </a:lnTo>
                    <a:lnTo>
                      <a:pt x="635" y="228"/>
                    </a:lnTo>
                    <a:lnTo>
                      <a:pt x="627" y="233"/>
                    </a:lnTo>
                    <a:lnTo>
                      <a:pt x="617" y="236"/>
                    </a:lnTo>
                    <a:lnTo>
                      <a:pt x="607" y="239"/>
                    </a:lnTo>
                    <a:lnTo>
                      <a:pt x="598" y="241"/>
                    </a:lnTo>
                    <a:lnTo>
                      <a:pt x="587" y="241"/>
                    </a:lnTo>
                    <a:lnTo>
                      <a:pt x="587" y="241"/>
                    </a:lnTo>
                    <a:close/>
                    <a:moveTo>
                      <a:pt x="572" y="874"/>
                    </a:moveTo>
                    <a:lnTo>
                      <a:pt x="150" y="874"/>
                    </a:lnTo>
                    <a:lnTo>
                      <a:pt x="150" y="271"/>
                    </a:lnTo>
                    <a:lnTo>
                      <a:pt x="572" y="271"/>
                    </a:lnTo>
                    <a:lnTo>
                      <a:pt x="572" y="874"/>
                    </a:lnTo>
                    <a:close/>
                    <a:moveTo>
                      <a:pt x="150" y="240"/>
                    </a:moveTo>
                    <a:lnTo>
                      <a:pt x="150" y="181"/>
                    </a:lnTo>
                    <a:lnTo>
                      <a:pt x="217" y="181"/>
                    </a:lnTo>
                    <a:lnTo>
                      <a:pt x="211" y="192"/>
                    </a:lnTo>
                    <a:lnTo>
                      <a:pt x="206" y="201"/>
                    </a:lnTo>
                    <a:lnTo>
                      <a:pt x="199" y="211"/>
                    </a:lnTo>
                    <a:lnTo>
                      <a:pt x="191" y="220"/>
                    </a:lnTo>
                    <a:lnTo>
                      <a:pt x="182" y="226"/>
                    </a:lnTo>
                    <a:lnTo>
                      <a:pt x="172" y="233"/>
                    </a:lnTo>
                    <a:lnTo>
                      <a:pt x="161" y="237"/>
                    </a:lnTo>
                    <a:lnTo>
                      <a:pt x="150" y="240"/>
                    </a:lnTo>
                    <a:lnTo>
                      <a:pt x="150" y="240"/>
                    </a:lnTo>
                    <a:close/>
                    <a:moveTo>
                      <a:pt x="30" y="604"/>
                    </a:moveTo>
                    <a:lnTo>
                      <a:pt x="30" y="136"/>
                    </a:lnTo>
                    <a:lnTo>
                      <a:pt x="30" y="125"/>
                    </a:lnTo>
                    <a:lnTo>
                      <a:pt x="32" y="115"/>
                    </a:lnTo>
                    <a:lnTo>
                      <a:pt x="34" y="105"/>
                    </a:lnTo>
                    <a:lnTo>
                      <a:pt x="37" y="96"/>
                    </a:lnTo>
                    <a:lnTo>
                      <a:pt x="42" y="86"/>
                    </a:lnTo>
                    <a:lnTo>
                      <a:pt x="47" y="78"/>
                    </a:lnTo>
                    <a:lnTo>
                      <a:pt x="52" y="69"/>
                    </a:lnTo>
                    <a:lnTo>
                      <a:pt x="59" y="62"/>
                    </a:lnTo>
                    <a:lnTo>
                      <a:pt x="66" y="55"/>
                    </a:lnTo>
                    <a:lnTo>
                      <a:pt x="74" y="49"/>
                    </a:lnTo>
                    <a:lnTo>
                      <a:pt x="82" y="43"/>
                    </a:lnTo>
                    <a:lnTo>
                      <a:pt x="91" y="39"/>
                    </a:lnTo>
                    <a:lnTo>
                      <a:pt x="100" y="35"/>
                    </a:lnTo>
                    <a:lnTo>
                      <a:pt x="109" y="33"/>
                    </a:lnTo>
                    <a:lnTo>
                      <a:pt x="119" y="30"/>
                    </a:lnTo>
                    <a:lnTo>
                      <a:pt x="129" y="30"/>
                    </a:lnTo>
                    <a:lnTo>
                      <a:pt x="138" y="30"/>
                    </a:lnTo>
                    <a:lnTo>
                      <a:pt x="148" y="33"/>
                    </a:lnTo>
                    <a:lnTo>
                      <a:pt x="157" y="35"/>
                    </a:lnTo>
                    <a:lnTo>
                      <a:pt x="165" y="39"/>
                    </a:lnTo>
                    <a:lnTo>
                      <a:pt x="174" y="43"/>
                    </a:lnTo>
                    <a:lnTo>
                      <a:pt x="182" y="49"/>
                    </a:lnTo>
                    <a:lnTo>
                      <a:pt x="190" y="55"/>
                    </a:lnTo>
                    <a:lnTo>
                      <a:pt x="196" y="62"/>
                    </a:lnTo>
                    <a:lnTo>
                      <a:pt x="203" y="69"/>
                    </a:lnTo>
                    <a:lnTo>
                      <a:pt x="208" y="78"/>
                    </a:lnTo>
                    <a:lnTo>
                      <a:pt x="214" y="86"/>
                    </a:lnTo>
                    <a:lnTo>
                      <a:pt x="218" y="95"/>
                    </a:lnTo>
                    <a:lnTo>
                      <a:pt x="221" y="105"/>
                    </a:lnTo>
                    <a:lnTo>
                      <a:pt x="223" y="115"/>
                    </a:lnTo>
                    <a:lnTo>
                      <a:pt x="224" y="125"/>
                    </a:lnTo>
                    <a:lnTo>
                      <a:pt x="225" y="136"/>
                    </a:lnTo>
                    <a:lnTo>
                      <a:pt x="225" y="143"/>
                    </a:lnTo>
                    <a:lnTo>
                      <a:pt x="224" y="151"/>
                    </a:lnTo>
                    <a:lnTo>
                      <a:pt x="135" y="151"/>
                    </a:lnTo>
                    <a:lnTo>
                      <a:pt x="132" y="151"/>
                    </a:lnTo>
                    <a:lnTo>
                      <a:pt x="129" y="152"/>
                    </a:lnTo>
                    <a:lnTo>
                      <a:pt x="126" y="153"/>
                    </a:lnTo>
                    <a:lnTo>
                      <a:pt x="124" y="155"/>
                    </a:lnTo>
                    <a:lnTo>
                      <a:pt x="122" y="157"/>
                    </a:lnTo>
                    <a:lnTo>
                      <a:pt x="121" y="160"/>
                    </a:lnTo>
                    <a:lnTo>
                      <a:pt x="120" y="163"/>
                    </a:lnTo>
                    <a:lnTo>
                      <a:pt x="120" y="166"/>
                    </a:lnTo>
                    <a:lnTo>
                      <a:pt x="120" y="256"/>
                    </a:lnTo>
                    <a:lnTo>
                      <a:pt x="120" y="604"/>
                    </a:lnTo>
                    <a:lnTo>
                      <a:pt x="30" y="604"/>
                    </a:lnTo>
                    <a:close/>
                    <a:moveTo>
                      <a:pt x="722" y="136"/>
                    </a:moveTo>
                    <a:lnTo>
                      <a:pt x="722" y="123"/>
                    </a:lnTo>
                    <a:lnTo>
                      <a:pt x="720" y="110"/>
                    </a:lnTo>
                    <a:lnTo>
                      <a:pt x="717" y="97"/>
                    </a:lnTo>
                    <a:lnTo>
                      <a:pt x="712" y="84"/>
                    </a:lnTo>
                    <a:lnTo>
                      <a:pt x="706" y="72"/>
                    </a:lnTo>
                    <a:lnTo>
                      <a:pt x="699" y="62"/>
                    </a:lnTo>
                    <a:lnTo>
                      <a:pt x="691" y="51"/>
                    </a:lnTo>
                    <a:lnTo>
                      <a:pt x="682" y="41"/>
                    </a:lnTo>
                    <a:lnTo>
                      <a:pt x="672" y="33"/>
                    </a:lnTo>
                    <a:lnTo>
                      <a:pt x="661" y="24"/>
                    </a:lnTo>
                    <a:lnTo>
                      <a:pt x="650" y="17"/>
                    </a:lnTo>
                    <a:lnTo>
                      <a:pt x="638" y="11"/>
                    </a:lnTo>
                    <a:lnTo>
                      <a:pt x="626" y="7"/>
                    </a:lnTo>
                    <a:lnTo>
                      <a:pt x="614" y="3"/>
                    </a:lnTo>
                    <a:lnTo>
                      <a:pt x="601" y="1"/>
                    </a:lnTo>
                    <a:lnTo>
                      <a:pt x="587" y="0"/>
                    </a:lnTo>
                    <a:lnTo>
                      <a:pt x="135" y="0"/>
                    </a:lnTo>
                    <a:lnTo>
                      <a:pt x="134" y="0"/>
                    </a:lnTo>
                    <a:lnTo>
                      <a:pt x="133" y="0"/>
                    </a:lnTo>
                    <a:lnTo>
                      <a:pt x="131" y="0"/>
                    </a:lnTo>
                    <a:lnTo>
                      <a:pt x="129" y="0"/>
                    </a:lnTo>
                    <a:lnTo>
                      <a:pt x="116" y="1"/>
                    </a:lnTo>
                    <a:lnTo>
                      <a:pt x="103" y="2"/>
                    </a:lnTo>
                    <a:lnTo>
                      <a:pt x="90" y="7"/>
                    </a:lnTo>
                    <a:lnTo>
                      <a:pt x="78" y="11"/>
                    </a:lnTo>
                    <a:lnTo>
                      <a:pt x="67" y="16"/>
                    </a:lnTo>
                    <a:lnTo>
                      <a:pt x="57" y="24"/>
                    </a:lnTo>
                    <a:lnTo>
                      <a:pt x="47" y="31"/>
                    </a:lnTo>
                    <a:lnTo>
                      <a:pt x="37" y="40"/>
                    </a:lnTo>
                    <a:lnTo>
                      <a:pt x="29" y="50"/>
                    </a:lnTo>
                    <a:lnTo>
                      <a:pt x="21" y="60"/>
                    </a:lnTo>
                    <a:lnTo>
                      <a:pt x="15" y="71"/>
                    </a:lnTo>
                    <a:lnTo>
                      <a:pt x="9" y="83"/>
                    </a:lnTo>
                    <a:lnTo>
                      <a:pt x="5" y="96"/>
                    </a:lnTo>
                    <a:lnTo>
                      <a:pt x="2" y="109"/>
                    </a:lnTo>
                    <a:lnTo>
                      <a:pt x="0" y="122"/>
                    </a:lnTo>
                    <a:lnTo>
                      <a:pt x="0" y="136"/>
                    </a:lnTo>
                    <a:lnTo>
                      <a:pt x="0" y="619"/>
                    </a:lnTo>
                    <a:lnTo>
                      <a:pt x="0" y="621"/>
                    </a:lnTo>
                    <a:lnTo>
                      <a:pt x="1" y="624"/>
                    </a:lnTo>
                    <a:lnTo>
                      <a:pt x="2" y="626"/>
                    </a:lnTo>
                    <a:lnTo>
                      <a:pt x="4" y="629"/>
                    </a:lnTo>
                    <a:lnTo>
                      <a:pt x="6" y="630"/>
                    </a:lnTo>
                    <a:lnTo>
                      <a:pt x="8" y="633"/>
                    </a:lnTo>
                    <a:lnTo>
                      <a:pt x="11" y="633"/>
                    </a:lnTo>
                    <a:lnTo>
                      <a:pt x="15" y="634"/>
                    </a:lnTo>
                    <a:lnTo>
                      <a:pt x="120" y="634"/>
                    </a:lnTo>
                    <a:lnTo>
                      <a:pt x="120" y="890"/>
                    </a:lnTo>
                    <a:lnTo>
                      <a:pt x="120" y="893"/>
                    </a:lnTo>
                    <a:lnTo>
                      <a:pt x="121" y="895"/>
                    </a:lnTo>
                    <a:lnTo>
                      <a:pt x="122" y="898"/>
                    </a:lnTo>
                    <a:lnTo>
                      <a:pt x="124" y="900"/>
                    </a:lnTo>
                    <a:lnTo>
                      <a:pt x="126" y="902"/>
                    </a:lnTo>
                    <a:lnTo>
                      <a:pt x="129" y="904"/>
                    </a:lnTo>
                    <a:lnTo>
                      <a:pt x="132" y="905"/>
                    </a:lnTo>
                    <a:lnTo>
                      <a:pt x="135" y="905"/>
                    </a:lnTo>
                    <a:lnTo>
                      <a:pt x="587" y="905"/>
                    </a:lnTo>
                    <a:lnTo>
                      <a:pt x="590" y="905"/>
                    </a:lnTo>
                    <a:lnTo>
                      <a:pt x="593" y="904"/>
                    </a:lnTo>
                    <a:lnTo>
                      <a:pt x="595" y="902"/>
                    </a:lnTo>
                    <a:lnTo>
                      <a:pt x="598" y="900"/>
                    </a:lnTo>
                    <a:lnTo>
                      <a:pt x="600" y="898"/>
                    </a:lnTo>
                    <a:lnTo>
                      <a:pt x="601" y="895"/>
                    </a:lnTo>
                    <a:lnTo>
                      <a:pt x="602" y="893"/>
                    </a:lnTo>
                    <a:lnTo>
                      <a:pt x="602" y="890"/>
                    </a:lnTo>
                    <a:lnTo>
                      <a:pt x="602" y="270"/>
                    </a:lnTo>
                    <a:lnTo>
                      <a:pt x="615" y="268"/>
                    </a:lnTo>
                    <a:lnTo>
                      <a:pt x="626" y="265"/>
                    </a:lnTo>
                    <a:lnTo>
                      <a:pt x="637" y="260"/>
                    </a:lnTo>
                    <a:lnTo>
                      <a:pt x="648" y="255"/>
                    </a:lnTo>
                    <a:lnTo>
                      <a:pt x="659" y="249"/>
                    </a:lnTo>
                    <a:lnTo>
                      <a:pt x="669" y="241"/>
                    </a:lnTo>
                    <a:lnTo>
                      <a:pt x="678" y="234"/>
                    </a:lnTo>
                    <a:lnTo>
                      <a:pt x="687" y="225"/>
                    </a:lnTo>
                    <a:lnTo>
                      <a:pt x="694" y="215"/>
                    </a:lnTo>
                    <a:lnTo>
                      <a:pt x="702" y="206"/>
                    </a:lnTo>
                    <a:lnTo>
                      <a:pt x="708" y="195"/>
                    </a:lnTo>
                    <a:lnTo>
                      <a:pt x="713" y="183"/>
                    </a:lnTo>
                    <a:lnTo>
                      <a:pt x="717" y="172"/>
                    </a:lnTo>
                    <a:lnTo>
                      <a:pt x="720" y="160"/>
                    </a:lnTo>
                    <a:lnTo>
                      <a:pt x="722" y="148"/>
                    </a:lnTo>
                    <a:lnTo>
                      <a:pt x="722" y="136"/>
                    </a:lnTo>
                    <a:lnTo>
                      <a:pt x="722" y="136"/>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51"/>
              <p:cNvSpPr>
                <a:spLocks/>
              </p:cNvSpPr>
              <p:nvPr/>
            </p:nvSpPr>
            <p:spPr bwMode="auto">
              <a:xfrm>
                <a:off x="995363" y="2051050"/>
                <a:ext cx="57150" cy="9525"/>
              </a:xfrm>
              <a:custGeom>
                <a:avLst/>
                <a:gdLst>
                  <a:gd name="T0" fmla="*/ 15 w 181"/>
                  <a:gd name="T1" fmla="*/ 30 h 30"/>
                  <a:gd name="T2" fmla="*/ 166 w 181"/>
                  <a:gd name="T3" fmla="*/ 30 h 30"/>
                  <a:gd name="T4" fmla="*/ 169 w 181"/>
                  <a:gd name="T5" fmla="*/ 30 h 30"/>
                  <a:gd name="T6" fmla="*/ 172 w 181"/>
                  <a:gd name="T7" fmla="*/ 29 h 30"/>
                  <a:gd name="T8" fmla="*/ 174 w 181"/>
                  <a:gd name="T9" fmla="*/ 28 h 30"/>
                  <a:gd name="T10" fmla="*/ 176 w 181"/>
                  <a:gd name="T11" fmla="*/ 25 h 30"/>
                  <a:gd name="T12" fmla="*/ 178 w 181"/>
                  <a:gd name="T13" fmla="*/ 23 h 30"/>
                  <a:gd name="T14" fmla="*/ 180 w 181"/>
                  <a:gd name="T15" fmla="*/ 21 h 30"/>
                  <a:gd name="T16" fmla="*/ 181 w 181"/>
                  <a:gd name="T17" fmla="*/ 18 h 30"/>
                  <a:gd name="T18" fmla="*/ 181 w 181"/>
                  <a:gd name="T19" fmla="*/ 15 h 30"/>
                  <a:gd name="T20" fmla="*/ 181 w 181"/>
                  <a:gd name="T21" fmla="*/ 13 h 30"/>
                  <a:gd name="T22" fmla="*/ 180 w 181"/>
                  <a:gd name="T23" fmla="*/ 9 h 30"/>
                  <a:gd name="T24" fmla="*/ 178 w 181"/>
                  <a:gd name="T25" fmla="*/ 7 h 30"/>
                  <a:gd name="T26" fmla="*/ 176 w 181"/>
                  <a:gd name="T27" fmla="*/ 4 h 30"/>
                  <a:gd name="T28" fmla="*/ 174 w 181"/>
                  <a:gd name="T29" fmla="*/ 3 h 30"/>
                  <a:gd name="T30" fmla="*/ 172 w 181"/>
                  <a:gd name="T31" fmla="*/ 1 h 30"/>
                  <a:gd name="T32" fmla="*/ 169 w 181"/>
                  <a:gd name="T33" fmla="*/ 1 h 30"/>
                  <a:gd name="T34" fmla="*/ 166 w 181"/>
                  <a:gd name="T35" fmla="*/ 0 h 30"/>
                  <a:gd name="T36" fmla="*/ 15 w 181"/>
                  <a:gd name="T37" fmla="*/ 0 h 30"/>
                  <a:gd name="T38" fmla="*/ 12 w 181"/>
                  <a:gd name="T39" fmla="*/ 1 h 30"/>
                  <a:gd name="T40" fmla="*/ 10 w 181"/>
                  <a:gd name="T41" fmla="*/ 1 h 30"/>
                  <a:gd name="T42" fmla="*/ 6 w 181"/>
                  <a:gd name="T43" fmla="*/ 3 h 30"/>
                  <a:gd name="T44" fmla="*/ 4 w 181"/>
                  <a:gd name="T45" fmla="*/ 4 h 30"/>
                  <a:gd name="T46" fmla="*/ 2 w 181"/>
                  <a:gd name="T47" fmla="*/ 7 h 30"/>
                  <a:gd name="T48" fmla="*/ 1 w 181"/>
                  <a:gd name="T49" fmla="*/ 9 h 30"/>
                  <a:gd name="T50" fmla="*/ 0 w 181"/>
                  <a:gd name="T51" fmla="*/ 13 h 30"/>
                  <a:gd name="T52" fmla="*/ 0 w 181"/>
                  <a:gd name="T53" fmla="*/ 15 h 30"/>
                  <a:gd name="T54" fmla="*/ 0 w 181"/>
                  <a:gd name="T55" fmla="*/ 18 h 30"/>
                  <a:gd name="T56" fmla="*/ 1 w 181"/>
                  <a:gd name="T57" fmla="*/ 21 h 30"/>
                  <a:gd name="T58" fmla="*/ 2 w 181"/>
                  <a:gd name="T59" fmla="*/ 23 h 30"/>
                  <a:gd name="T60" fmla="*/ 4 w 181"/>
                  <a:gd name="T61" fmla="*/ 25 h 30"/>
                  <a:gd name="T62" fmla="*/ 6 w 181"/>
                  <a:gd name="T63" fmla="*/ 28 h 30"/>
                  <a:gd name="T64" fmla="*/ 10 w 181"/>
                  <a:gd name="T65" fmla="*/ 29 h 30"/>
                  <a:gd name="T66" fmla="*/ 12 w 181"/>
                  <a:gd name="T67" fmla="*/ 30 h 30"/>
                  <a:gd name="T68" fmla="*/ 15 w 181"/>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0">
                    <a:moveTo>
                      <a:pt x="15" y="30"/>
                    </a:moveTo>
                    <a:lnTo>
                      <a:pt x="166" y="30"/>
                    </a:lnTo>
                    <a:lnTo>
                      <a:pt x="169" y="30"/>
                    </a:lnTo>
                    <a:lnTo>
                      <a:pt x="172" y="29"/>
                    </a:lnTo>
                    <a:lnTo>
                      <a:pt x="174" y="28"/>
                    </a:lnTo>
                    <a:lnTo>
                      <a:pt x="176" y="25"/>
                    </a:lnTo>
                    <a:lnTo>
                      <a:pt x="178" y="23"/>
                    </a:lnTo>
                    <a:lnTo>
                      <a:pt x="180" y="21"/>
                    </a:lnTo>
                    <a:lnTo>
                      <a:pt x="181" y="18"/>
                    </a:lnTo>
                    <a:lnTo>
                      <a:pt x="181" y="15"/>
                    </a:lnTo>
                    <a:lnTo>
                      <a:pt x="181" y="13"/>
                    </a:lnTo>
                    <a:lnTo>
                      <a:pt x="180" y="9"/>
                    </a:lnTo>
                    <a:lnTo>
                      <a:pt x="178" y="7"/>
                    </a:lnTo>
                    <a:lnTo>
                      <a:pt x="176" y="4"/>
                    </a:lnTo>
                    <a:lnTo>
                      <a:pt x="174" y="3"/>
                    </a:lnTo>
                    <a:lnTo>
                      <a:pt x="172" y="1"/>
                    </a:lnTo>
                    <a:lnTo>
                      <a:pt x="169" y="1"/>
                    </a:lnTo>
                    <a:lnTo>
                      <a:pt x="166" y="0"/>
                    </a:lnTo>
                    <a:lnTo>
                      <a:pt x="15" y="0"/>
                    </a:lnTo>
                    <a:lnTo>
                      <a:pt x="12" y="1"/>
                    </a:lnTo>
                    <a:lnTo>
                      <a:pt x="10" y="1"/>
                    </a:lnTo>
                    <a:lnTo>
                      <a:pt x="6" y="3"/>
                    </a:lnTo>
                    <a:lnTo>
                      <a:pt x="4" y="4"/>
                    </a:lnTo>
                    <a:lnTo>
                      <a:pt x="2" y="7"/>
                    </a:lnTo>
                    <a:lnTo>
                      <a:pt x="1" y="9"/>
                    </a:lnTo>
                    <a:lnTo>
                      <a:pt x="0" y="13"/>
                    </a:lnTo>
                    <a:lnTo>
                      <a:pt x="0" y="15"/>
                    </a:lnTo>
                    <a:lnTo>
                      <a:pt x="0" y="18"/>
                    </a:lnTo>
                    <a:lnTo>
                      <a:pt x="1" y="21"/>
                    </a:lnTo>
                    <a:lnTo>
                      <a:pt x="2" y="23"/>
                    </a:lnTo>
                    <a:lnTo>
                      <a:pt x="4" y="25"/>
                    </a:lnTo>
                    <a:lnTo>
                      <a:pt x="6" y="28"/>
                    </a:lnTo>
                    <a:lnTo>
                      <a:pt x="10" y="29"/>
                    </a:lnTo>
                    <a:lnTo>
                      <a:pt x="12" y="30"/>
                    </a:lnTo>
                    <a:lnTo>
                      <a:pt x="15" y="3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52"/>
              <p:cNvSpPr>
                <a:spLocks/>
              </p:cNvSpPr>
              <p:nvPr/>
            </p:nvSpPr>
            <p:spPr bwMode="auto">
              <a:xfrm>
                <a:off x="995363" y="2098675"/>
                <a:ext cx="57150" cy="9525"/>
              </a:xfrm>
              <a:custGeom>
                <a:avLst/>
                <a:gdLst>
                  <a:gd name="T0" fmla="*/ 15 w 181"/>
                  <a:gd name="T1" fmla="*/ 31 h 31"/>
                  <a:gd name="T2" fmla="*/ 166 w 181"/>
                  <a:gd name="T3" fmla="*/ 31 h 31"/>
                  <a:gd name="T4" fmla="*/ 169 w 181"/>
                  <a:gd name="T5" fmla="*/ 30 h 31"/>
                  <a:gd name="T6" fmla="*/ 172 w 181"/>
                  <a:gd name="T7" fmla="*/ 30 h 31"/>
                  <a:gd name="T8" fmla="*/ 174 w 181"/>
                  <a:gd name="T9" fmla="*/ 28 h 31"/>
                  <a:gd name="T10" fmla="*/ 176 w 181"/>
                  <a:gd name="T11" fmla="*/ 27 h 31"/>
                  <a:gd name="T12" fmla="*/ 178 w 181"/>
                  <a:gd name="T13" fmla="*/ 24 h 31"/>
                  <a:gd name="T14" fmla="*/ 180 w 181"/>
                  <a:gd name="T15" fmla="*/ 22 h 31"/>
                  <a:gd name="T16" fmla="*/ 181 w 181"/>
                  <a:gd name="T17" fmla="*/ 19 h 31"/>
                  <a:gd name="T18" fmla="*/ 181 w 181"/>
                  <a:gd name="T19" fmla="*/ 16 h 31"/>
                  <a:gd name="T20" fmla="*/ 181 w 181"/>
                  <a:gd name="T21" fmla="*/ 13 h 31"/>
                  <a:gd name="T22" fmla="*/ 180 w 181"/>
                  <a:gd name="T23" fmla="*/ 10 h 31"/>
                  <a:gd name="T24" fmla="*/ 178 w 181"/>
                  <a:gd name="T25" fmla="*/ 8 h 31"/>
                  <a:gd name="T26" fmla="*/ 176 w 181"/>
                  <a:gd name="T27" fmla="*/ 6 h 31"/>
                  <a:gd name="T28" fmla="*/ 174 w 181"/>
                  <a:gd name="T29" fmla="*/ 3 h 31"/>
                  <a:gd name="T30" fmla="*/ 172 w 181"/>
                  <a:gd name="T31" fmla="*/ 2 h 31"/>
                  <a:gd name="T32" fmla="*/ 169 w 181"/>
                  <a:gd name="T33" fmla="*/ 1 h 31"/>
                  <a:gd name="T34" fmla="*/ 166 w 181"/>
                  <a:gd name="T35" fmla="*/ 1 h 31"/>
                  <a:gd name="T36" fmla="*/ 15 w 181"/>
                  <a:gd name="T37" fmla="*/ 0 h 31"/>
                  <a:gd name="T38" fmla="*/ 12 w 181"/>
                  <a:gd name="T39" fmla="*/ 1 h 31"/>
                  <a:gd name="T40" fmla="*/ 10 w 181"/>
                  <a:gd name="T41" fmla="*/ 2 h 31"/>
                  <a:gd name="T42" fmla="*/ 6 w 181"/>
                  <a:gd name="T43" fmla="*/ 3 h 31"/>
                  <a:gd name="T44" fmla="*/ 4 w 181"/>
                  <a:gd name="T45" fmla="*/ 6 h 31"/>
                  <a:gd name="T46" fmla="*/ 2 w 181"/>
                  <a:gd name="T47" fmla="*/ 8 h 31"/>
                  <a:gd name="T48" fmla="*/ 1 w 181"/>
                  <a:gd name="T49" fmla="*/ 10 h 31"/>
                  <a:gd name="T50" fmla="*/ 0 w 181"/>
                  <a:gd name="T51" fmla="*/ 13 h 31"/>
                  <a:gd name="T52" fmla="*/ 0 w 181"/>
                  <a:gd name="T53" fmla="*/ 16 h 31"/>
                  <a:gd name="T54" fmla="*/ 0 w 181"/>
                  <a:gd name="T55" fmla="*/ 19 h 31"/>
                  <a:gd name="T56" fmla="*/ 1 w 181"/>
                  <a:gd name="T57" fmla="*/ 22 h 31"/>
                  <a:gd name="T58" fmla="*/ 2 w 181"/>
                  <a:gd name="T59" fmla="*/ 24 h 31"/>
                  <a:gd name="T60" fmla="*/ 4 w 181"/>
                  <a:gd name="T61" fmla="*/ 27 h 31"/>
                  <a:gd name="T62" fmla="*/ 6 w 181"/>
                  <a:gd name="T63" fmla="*/ 28 h 31"/>
                  <a:gd name="T64" fmla="*/ 10 w 181"/>
                  <a:gd name="T65" fmla="*/ 30 h 31"/>
                  <a:gd name="T66" fmla="*/ 12 w 181"/>
                  <a:gd name="T67" fmla="*/ 30 h 31"/>
                  <a:gd name="T68" fmla="*/ 15 w 181"/>
                  <a:gd name="T6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1">
                    <a:moveTo>
                      <a:pt x="15" y="31"/>
                    </a:moveTo>
                    <a:lnTo>
                      <a:pt x="166" y="31"/>
                    </a:lnTo>
                    <a:lnTo>
                      <a:pt x="169" y="30"/>
                    </a:lnTo>
                    <a:lnTo>
                      <a:pt x="172" y="30"/>
                    </a:lnTo>
                    <a:lnTo>
                      <a:pt x="174" y="28"/>
                    </a:lnTo>
                    <a:lnTo>
                      <a:pt x="176" y="27"/>
                    </a:lnTo>
                    <a:lnTo>
                      <a:pt x="178" y="24"/>
                    </a:lnTo>
                    <a:lnTo>
                      <a:pt x="180" y="22"/>
                    </a:lnTo>
                    <a:lnTo>
                      <a:pt x="181" y="19"/>
                    </a:lnTo>
                    <a:lnTo>
                      <a:pt x="181" y="16"/>
                    </a:lnTo>
                    <a:lnTo>
                      <a:pt x="181" y="13"/>
                    </a:lnTo>
                    <a:lnTo>
                      <a:pt x="180" y="10"/>
                    </a:lnTo>
                    <a:lnTo>
                      <a:pt x="178" y="8"/>
                    </a:lnTo>
                    <a:lnTo>
                      <a:pt x="176" y="6"/>
                    </a:lnTo>
                    <a:lnTo>
                      <a:pt x="174" y="3"/>
                    </a:lnTo>
                    <a:lnTo>
                      <a:pt x="172" y="2"/>
                    </a:lnTo>
                    <a:lnTo>
                      <a:pt x="169" y="1"/>
                    </a:lnTo>
                    <a:lnTo>
                      <a:pt x="166" y="1"/>
                    </a:lnTo>
                    <a:lnTo>
                      <a:pt x="15" y="0"/>
                    </a:lnTo>
                    <a:lnTo>
                      <a:pt x="12" y="1"/>
                    </a:lnTo>
                    <a:lnTo>
                      <a:pt x="10" y="2"/>
                    </a:lnTo>
                    <a:lnTo>
                      <a:pt x="6" y="3"/>
                    </a:lnTo>
                    <a:lnTo>
                      <a:pt x="4" y="6"/>
                    </a:lnTo>
                    <a:lnTo>
                      <a:pt x="2" y="8"/>
                    </a:lnTo>
                    <a:lnTo>
                      <a:pt x="1" y="10"/>
                    </a:lnTo>
                    <a:lnTo>
                      <a:pt x="0" y="13"/>
                    </a:lnTo>
                    <a:lnTo>
                      <a:pt x="0" y="16"/>
                    </a:lnTo>
                    <a:lnTo>
                      <a:pt x="0" y="19"/>
                    </a:lnTo>
                    <a:lnTo>
                      <a:pt x="1" y="22"/>
                    </a:lnTo>
                    <a:lnTo>
                      <a:pt x="2" y="24"/>
                    </a:lnTo>
                    <a:lnTo>
                      <a:pt x="4" y="27"/>
                    </a:lnTo>
                    <a:lnTo>
                      <a:pt x="6" y="28"/>
                    </a:lnTo>
                    <a:lnTo>
                      <a:pt x="10" y="30"/>
                    </a:lnTo>
                    <a:lnTo>
                      <a:pt x="12" y="30"/>
                    </a:lnTo>
                    <a:lnTo>
                      <a:pt x="15" y="31"/>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53"/>
              <p:cNvSpPr>
                <a:spLocks/>
              </p:cNvSpPr>
              <p:nvPr/>
            </p:nvSpPr>
            <p:spPr bwMode="auto">
              <a:xfrm>
                <a:off x="995363" y="2146300"/>
                <a:ext cx="57150" cy="9525"/>
              </a:xfrm>
              <a:custGeom>
                <a:avLst/>
                <a:gdLst>
                  <a:gd name="T0" fmla="*/ 15 w 181"/>
                  <a:gd name="T1" fmla="*/ 30 h 30"/>
                  <a:gd name="T2" fmla="*/ 166 w 181"/>
                  <a:gd name="T3" fmla="*/ 30 h 30"/>
                  <a:gd name="T4" fmla="*/ 169 w 181"/>
                  <a:gd name="T5" fmla="*/ 30 h 30"/>
                  <a:gd name="T6" fmla="*/ 172 w 181"/>
                  <a:gd name="T7" fmla="*/ 29 h 30"/>
                  <a:gd name="T8" fmla="*/ 174 w 181"/>
                  <a:gd name="T9" fmla="*/ 27 h 30"/>
                  <a:gd name="T10" fmla="*/ 176 w 181"/>
                  <a:gd name="T11" fmla="*/ 26 h 30"/>
                  <a:gd name="T12" fmla="*/ 178 w 181"/>
                  <a:gd name="T13" fmla="*/ 23 h 30"/>
                  <a:gd name="T14" fmla="*/ 180 w 181"/>
                  <a:gd name="T15" fmla="*/ 20 h 30"/>
                  <a:gd name="T16" fmla="*/ 181 w 181"/>
                  <a:gd name="T17" fmla="*/ 18 h 30"/>
                  <a:gd name="T18" fmla="*/ 181 w 181"/>
                  <a:gd name="T19" fmla="*/ 15 h 30"/>
                  <a:gd name="T20" fmla="*/ 181 w 181"/>
                  <a:gd name="T21" fmla="*/ 12 h 30"/>
                  <a:gd name="T22" fmla="*/ 180 w 181"/>
                  <a:gd name="T23" fmla="*/ 8 h 30"/>
                  <a:gd name="T24" fmla="*/ 178 w 181"/>
                  <a:gd name="T25" fmla="*/ 6 h 30"/>
                  <a:gd name="T26" fmla="*/ 176 w 181"/>
                  <a:gd name="T27" fmla="*/ 4 h 30"/>
                  <a:gd name="T28" fmla="*/ 174 w 181"/>
                  <a:gd name="T29" fmla="*/ 2 h 30"/>
                  <a:gd name="T30" fmla="*/ 172 w 181"/>
                  <a:gd name="T31" fmla="*/ 1 h 30"/>
                  <a:gd name="T32" fmla="*/ 169 w 181"/>
                  <a:gd name="T33" fmla="*/ 0 h 30"/>
                  <a:gd name="T34" fmla="*/ 166 w 181"/>
                  <a:gd name="T35" fmla="*/ 0 h 30"/>
                  <a:gd name="T36" fmla="*/ 15 w 181"/>
                  <a:gd name="T37" fmla="*/ 0 h 30"/>
                  <a:gd name="T38" fmla="*/ 12 w 181"/>
                  <a:gd name="T39" fmla="*/ 0 h 30"/>
                  <a:gd name="T40" fmla="*/ 10 w 181"/>
                  <a:gd name="T41" fmla="*/ 1 h 30"/>
                  <a:gd name="T42" fmla="*/ 6 w 181"/>
                  <a:gd name="T43" fmla="*/ 2 h 30"/>
                  <a:gd name="T44" fmla="*/ 4 w 181"/>
                  <a:gd name="T45" fmla="*/ 4 h 30"/>
                  <a:gd name="T46" fmla="*/ 2 w 181"/>
                  <a:gd name="T47" fmla="*/ 6 h 30"/>
                  <a:gd name="T48" fmla="*/ 1 w 181"/>
                  <a:gd name="T49" fmla="*/ 8 h 30"/>
                  <a:gd name="T50" fmla="*/ 0 w 181"/>
                  <a:gd name="T51" fmla="*/ 12 h 30"/>
                  <a:gd name="T52" fmla="*/ 0 w 181"/>
                  <a:gd name="T53" fmla="*/ 15 h 30"/>
                  <a:gd name="T54" fmla="*/ 0 w 181"/>
                  <a:gd name="T55" fmla="*/ 18 h 30"/>
                  <a:gd name="T56" fmla="*/ 1 w 181"/>
                  <a:gd name="T57" fmla="*/ 20 h 30"/>
                  <a:gd name="T58" fmla="*/ 2 w 181"/>
                  <a:gd name="T59" fmla="*/ 23 h 30"/>
                  <a:gd name="T60" fmla="*/ 4 w 181"/>
                  <a:gd name="T61" fmla="*/ 26 h 30"/>
                  <a:gd name="T62" fmla="*/ 6 w 181"/>
                  <a:gd name="T63" fmla="*/ 27 h 30"/>
                  <a:gd name="T64" fmla="*/ 10 w 181"/>
                  <a:gd name="T65" fmla="*/ 29 h 30"/>
                  <a:gd name="T66" fmla="*/ 12 w 181"/>
                  <a:gd name="T67" fmla="*/ 30 h 30"/>
                  <a:gd name="T68" fmla="*/ 15 w 181"/>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0">
                    <a:moveTo>
                      <a:pt x="15" y="30"/>
                    </a:moveTo>
                    <a:lnTo>
                      <a:pt x="166" y="30"/>
                    </a:lnTo>
                    <a:lnTo>
                      <a:pt x="169" y="30"/>
                    </a:lnTo>
                    <a:lnTo>
                      <a:pt x="172" y="29"/>
                    </a:lnTo>
                    <a:lnTo>
                      <a:pt x="174" y="27"/>
                    </a:lnTo>
                    <a:lnTo>
                      <a:pt x="176" y="26"/>
                    </a:lnTo>
                    <a:lnTo>
                      <a:pt x="178" y="23"/>
                    </a:lnTo>
                    <a:lnTo>
                      <a:pt x="180" y="20"/>
                    </a:lnTo>
                    <a:lnTo>
                      <a:pt x="181" y="18"/>
                    </a:lnTo>
                    <a:lnTo>
                      <a:pt x="181" y="15"/>
                    </a:lnTo>
                    <a:lnTo>
                      <a:pt x="181" y="12"/>
                    </a:lnTo>
                    <a:lnTo>
                      <a:pt x="180" y="8"/>
                    </a:lnTo>
                    <a:lnTo>
                      <a:pt x="178" y="6"/>
                    </a:lnTo>
                    <a:lnTo>
                      <a:pt x="176" y="4"/>
                    </a:lnTo>
                    <a:lnTo>
                      <a:pt x="174" y="2"/>
                    </a:lnTo>
                    <a:lnTo>
                      <a:pt x="172" y="1"/>
                    </a:lnTo>
                    <a:lnTo>
                      <a:pt x="169" y="0"/>
                    </a:lnTo>
                    <a:lnTo>
                      <a:pt x="166" y="0"/>
                    </a:lnTo>
                    <a:lnTo>
                      <a:pt x="15" y="0"/>
                    </a:lnTo>
                    <a:lnTo>
                      <a:pt x="12" y="0"/>
                    </a:lnTo>
                    <a:lnTo>
                      <a:pt x="10" y="1"/>
                    </a:lnTo>
                    <a:lnTo>
                      <a:pt x="6" y="2"/>
                    </a:lnTo>
                    <a:lnTo>
                      <a:pt x="4" y="4"/>
                    </a:lnTo>
                    <a:lnTo>
                      <a:pt x="2" y="6"/>
                    </a:lnTo>
                    <a:lnTo>
                      <a:pt x="1" y="8"/>
                    </a:lnTo>
                    <a:lnTo>
                      <a:pt x="0" y="12"/>
                    </a:lnTo>
                    <a:lnTo>
                      <a:pt x="0" y="15"/>
                    </a:lnTo>
                    <a:lnTo>
                      <a:pt x="0" y="18"/>
                    </a:lnTo>
                    <a:lnTo>
                      <a:pt x="1" y="20"/>
                    </a:lnTo>
                    <a:lnTo>
                      <a:pt x="2" y="23"/>
                    </a:lnTo>
                    <a:lnTo>
                      <a:pt x="4" y="26"/>
                    </a:lnTo>
                    <a:lnTo>
                      <a:pt x="6" y="27"/>
                    </a:lnTo>
                    <a:lnTo>
                      <a:pt x="10" y="29"/>
                    </a:lnTo>
                    <a:lnTo>
                      <a:pt x="12" y="30"/>
                    </a:lnTo>
                    <a:lnTo>
                      <a:pt x="15" y="3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54"/>
              <p:cNvSpPr>
                <a:spLocks/>
              </p:cNvSpPr>
              <p:nvPr/>
            </p:nvSpPr>
            <p:spPr bwMode="auto">
              <a:xfrm>
                <a:off x="947738" y="2022475"/>
                <a:ext cx="38100" cy="33338"/>
              </a:xfrm>
              <a:custGeom>
                <a:avLst/>
                <a:gdLst>
                  <a:gd name="T0" fmla="*/ 20 w 121"/>
                  <a:gd name="T1" fmla="*/ 101 h 106"/>
                  <a:gd name="T2" fmla="*/ 22 w 121"/>
                  <a:gd name="T3" fmla="*/ 104 h 106"/>
                  <a:gd name="T4" fmla="*/ 25 w 121"/>
                  <a:gd name="T5" fmla="*/ 105 h 106"/>
                  <a:gd name="T6" fmla="*/ 27 w 121"/>
                  <a:gd name="T7" fmla="*/ 106 h 106"/>
                  <a:gd name="T8" fmla="*/ 30 w 121"/>
                  <a:gd name="T9" fmla="*/ 106 h 106"/>
                  <a:gd name="T10" fmla="*/ 36 w 121"/>
                  <a:gd name="T11" fmla="*/ 105 h 106"/>
                  <a:gd name="T12" fmla="*/ 41 w 121"/>
                  <a:gd name="T13" fmla="*/ 101 h 106"/>
                  <a:gd name="T14" fmla="*/ 116 w 121"/>
                  <a:gd name="T15" fmla="*/ 26 h 106"/>
                  <a:gd name="T16" fmla="*/ 119 w 121"/>
                  <a:gd name="T17" fmla="*/ 24 h 106"/>
                  <a:gd name="T18" fmla="*/ 120 w 121"/>
                  <a:gd name="T19" fmla="*/ 21 h 106"/>
                  <a:gd name="T20" fmla="*/ 121 w 121"/>
                  <a:gd name="T21" fmla="*/ 19 h 106"/>
                  <a:gd name="T22" fmla="*/ 121 w 121"/>
                  <a:gd name="T23" fmla="*/ 15 h 106"/>
                  <a:gd name="T24" fmla="*/ 121 w 121"/>
                  <a:gd name="T25" fmla="*/ 13 h 106"/>
                  <a:gd name="T26" fmla="*/ 120 w 121"/>
                  <a:gd name="T27" fmla="*/ 10 h 106"/>
                  <a:gd name="T28" fmla="*/ 119 w 121"/>
                  <a:gd name="T29" fmla="*/ 8 h 106"/>
                  <a:gd name="T30" fmla="*/ 116 w 121"/>
                  <a:gd name="T31" fmla="*/ 5 h 106"/>
                  <a:gd name="T32" fmla="*/ 114 w 121"/>
                  <a:gd name="T33" fmla="*/ 4 h 106"/>
                  <a:gd name="T34" fmla="*/ 111 w 121"/>
                  <a:gd name="T35" fmla="*/ 1 h 106"/>
                  <a:gd name="T36" fmla="*/ 109 w 121"/>
                  <a:gd name="T37" fmla="*/ 0 h 106"/>
                  <a:gd name="T38" fmla="*/ 106 w 121"/>
                  <a:gd name="T39" fmla="*/ 0 h 106"/>
                  <a:gd name="T40" fmla="*/ 103 w 121"/>
                  <a:gd name="T41" fmla="*/ 0 h 106"/>
                  <a:gd name="T42" fmla="*/ 100 w 121"/>
                  <a:gd name="T43" fmla="*/ 1 h 106"/>
                  <a:gd name="T44" fmla="*/ 97 w 121"/>
                  <a:gd name="T45" fmla="*/ 4 h 106"/>
                  <a:gd name="T46" fmla="*/ 95 w 121"/>
                  <a:gd name="T47" fmla="*/ 5 h 106"/>
                  <a:gd name="T48" fmla="*/ 30 w 121"/>
                  <a:gd name="T49" fmla="*/ 69 h 106"/>
                  <a:gd name="T50" fmla="*/ 26 w 121"/>
                  <a:gd name="T51" fmla="*/ 65 h 106"/>
                  <a:gd name="T52" fmla="*/ 24 w 121"/>
                  <a:gd name="T53" fmla="*/ 64 h 106"/>
                  <a:gd name="T54" fmla="*/ 21 w 121"/>
                  <a:gd name="T55" fmla="*/ 62 h 106"/>
                  <a:gd name="T56" fmla="*/ 18 w 121"/>
                  <a:gd name="T57" fmla="*/ 62 h 106"/>
                  <a:gd name="T58" fmla="*/ 15 w 121"/>
                  <a:gd name="T59" fmla="*/ 61 h 106"/>
                  <a:gd name="T60" fmla="*/ 12 w 121"/>
                  <a:gd name="T61" fmla="*/ 62 h 106"/>
                  <a:gd name="T62" fmla="*/ 10 w 121"/>
                  <a:gd name="T63" fmla="*/ 62 h 106"/>
                  <a:gd name="T64" fmla="*/ 7 w 121"/>
                  <a:gd name="T65" fmla="*/ 64 h 106"/>
                  <a:gd name="T66" fmla="*/ 5 w 121"/>
                  <a:gd name="T67" fmla="*/ 65 h 106"/>
                  <a:gd name="T68" fmla="*/ 2 w 121"/>
                  <a:gd name="T69" fmla="*/ 68 h 106"/>
                  <a:gd name="T70" fmla="*/ 1 w 121"/>
                  <a:gd name="T71" fmla="*/ 70 h 106"/>
                  <a:gd name="T72" fmla="*/ 0 w 121"/>
                  <a:gd name="T73" fmla="*/ 73 h 106"/>
                  <a:gd name="T74" fmla="*/ 0 w 121"/>
                  <a:gd name="T75" fmla="*/ 76 h 106"/>
                  <a:gd name="T76" fmla="*/ 0 w 121"/>
                  <a:gd name="T77" fmla="*/ 79 h 106"/>
                  <a:gd name="T78" fmla="*/ 1 w 121"/>
                  <a:gd name="T79" fmla="*/ 82 h 106"/>
                  <a:gd name="T80" fmla="*/ 2 w 121"/>
                  <a:gd name="T81" fmla="*/ 84 h 106"/>
                  <a:gd name="T82" fmla="*/ 5 w 121"/>
                  <a:gd name="T83" fmla="*/ 86 h 106"/>
                  <a:gd name="T84" fmla="*/ 20 w 121"/>
                  <a:gd name="T85"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1" h="106">
                    <a:moveTo>
                      <a:pt x="20" y="101"/>
                    </a:moveTo>
                    <a:lnTo>
                      <a:pt x="22" y="104"/>
                    </a:lnTo>
                    <a:lnTo>
                      <a:pt x="25" y="105"/>
                    </a:lnTo>
                    <a:lnTo>
                      <a:pt x="27" y="106"/>
                    </a:lnTo>
                    <a:lnTo>
                      <a:pt x="30" y="106"/>
                    </a:lnTo>
                    <a:lnTo>
                      <a:pt x="36" y="105"/>
                    </a:lnTo>
                    <a:lnTo>
                      <a:pt x="41" y="101"/>
                    </a:lnTo>
                    <a:lnTo>
                      <a:pt x="116" y="26"/>
                    </a:lnTo>
                    <a:lnTo>
                      <a:pt x="119" y="24"/>
                    </a:lnTo>
                    <a:lnTo>
                      <a:pt x="120" y="21"/>
                    </a:lnTo>
                    <a:lnTo>
                      <a:pt x="121" y="19"/>
                    </a:lnTo>
                    <a:lnTo>
                      <a:pt x="121" y="15"/>
                    </a:lnTo>
                    <a:lnTo>
                      <a:pt x="121" y="13"/>
                    </a:lnTo>
                    <a:lnTo>
                      <a:pt x="120" y="10"/>
                    </a:lnTo>
                    <a:lnTo>
                      <a:pt x="119" y="8"/>
                    </a:lnTo>
                    <a:lnTo>
                      <a:pt x="116" y="5"/>
                    </a:lnTo>
                    <a:lnTo>
                      <a:pt x="114" y="4"/>
                    </a:lnTo>
                    <a:lnTo>
                      <a:pt x="111" y="1"/>
                    </a:lnTo>
                    <a:lnTo>
                      <a:pt x="109" y="0"/>
                    </a:lnTo>
                    <a:lnTo>
                      <a:pt x="106" y="0"/>
                    </a:lnTo>
                    <a:lnTo>
                      <a:pt x="103" y="0"/>
                    </a:lnTo>
                    <a:lnTo>
                      <a:pt x="100" y="1"/>
                    </a:lnTo>
                    <a:lnTo>
                      <a:pt x="97" y="4"/>
                    </a:lnTo>
                    <a:lnTo>
                      <a:pt x="95" y="5"/>
                    </a:lnTo>
                    <a:lnTo>
                      <a:pt x="30" y="69"/>
                    </a:lnTo>
                    <a:lnTo>
                      <a:pt x="26" y="65"/>
                    </a:lnTo>
                    <a:lnTo>
                      <a:pt x="24" y="64"/>
                    </a:lnTo>
                    <a:lnTo>
                      <a:pt x="21" y="62"/>
                    </a:lnTo>
                    <a:lnTo>
                      <a:pt x="18" y="62"/>
                    </a:lnTo>
                    <a:lnTo>
                      <a:pt x="15" y="61"/>
                    </a:lnTo>
                    <a:lnTo>
                      <a:pt x="12" y="62"/>
                    </a:lnTo>
                    <a:lnTo>
                      <a:pt x="10" y="62"/>
                    </a:lnTo>
                    <a:lnTo>
                      <a:pt x="7" y="64"/>
                    </a:lnTo>
                    <a:lnTo>
                      <a:pt x="5" y="65"/>
                    </a:lnTo>
                    <a:lnTo>
                      <a:pt x="2" y="68"/>
                    </a:lnTo>
                    <a:lnTo>
                      <a:pt x="1" y="70"/>
                    </a:lnTo>
                    <a:lnTo>
                      <a:pt x="0" y="73"/>
                    </a:lnTo>
                    <a:lnTo>
                      <a:pt x="0" y="76"/>
                    </a:lnTo>
                    <a:lnTo>
                      <a:pt x="0" y="79"/>
                    </a:lnTo>
                    <a:lnTo>
                      <a:pt x="1" y="82"/>
                    </a:lnTo>
                    <a:lnTo>
                      <a:pt x="2" y="84"/>
                    </a:lnTo>
                    <a:lnTo>
                      <a:pt x="5" y="86"/>
                    </a:lnTo>
                    <a:lnTo>
                      <a:pt x="20" y="101"/>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55"/>
              <p:cNvSpPr>
                <a:spLocks/>
              </p:cNvSpPr>
              <p:nvPr/>
            </p:nvSpPr>
            <p:spPr bwMode="auto">
              <a:xfrm>
                <a:off x="947738" y="2070100"/>
                <a:ext cx="38100" cy="33338"/>
              </a:xfrm>
              <a:custGeom>
                <a:avLst/>
                <a:gdLst>
                  <a:gd name="T0" fmla="*/ 20 w 121"/>
                  <a:gd name="T1" fmla="*/ 101 h 106"/>
                  <a:gd name="T2" fmla="*/ 22 w 121"/>
                  <a:gd name="T3" fmla="*/ 103 h 106"/>
                  <a:gd name="T4" fmla="*/ 25 w 121"/>
                  <a:gd name="T5" fmla="*/ 105 h 106"/>
                  <a:gd name="T6" fmla="*/ 27 w 121"/>
                  <a:gd name="T7" fmla="*/ 105 h 106"/>
                  <a:gd name="T8" fmla="*/ 30 w 121"/>
                  <a:gd name="T9" fmla="*/ 106 h 106"/>
                  <a:gd name="T10" fmla="*/ 34 w 121"/>
                  <a:gd name="T11" fmla="*/ 105 h 106"/>
                  <a:gd name="T12" fmla="*/ 36 w 121"/>
                  <a:gd name="T13" fmla="*/ 105 h 106"/>
                  <a:gd name="T14" fmla="*/ 39 w 121"/>
                  <a:gd name="T15" fmla="*/ 103 h 106"/>
                  <a:gd name="T16" fmla="*/ 41 w 121"/>
                  <a:gd name="T17" fmla="*/ 102 h 106"/>
                  <a:gd name="T18" fmla="*/ 116 w 121"/>
                  <a:gd name="T19" fmla="*/ 26 h 106"/>
                  <a:gd name="T20" fmla="*/ 119 w 121"/>
                  <a:gd name="T21" fmla="*/ 24 h 106"/>
                  <a:gd name="T22" fmla="*/ 120 w 121"/>
                  <a:gd name="T23" fmla="*/ 21 h 106"/>
                  <a:gd name="T24" fmla="*/ 121 w 121"/>
                  <a:gd name="T25" fmla="*/ 18 h 106"/>
                  <a:gd name="T26" fmla="*/ 121 w 121"/>
                  <a:gd name="T27" fmla="*/ 15 h 106"/>
                  <a:gd name="T28" fmla="*/ 121 w 121"/>
                  <a:gd name="T29" fmla="*/ 13 h 106"/>
                  <a:gd name="T30" fmla="*/ 120 w 121"/>
                  <a:gd name="T31" fmla="*/ 10 h 106"/>
                  <a:gd name="T32" fmla="*/ 119 w 121"/>
                  <a:gd name="T33" fmla="*/ 7 h 106"/>
                  <a:gd name="T34" fmla="*/ 116 w 121"/>
                  <a:gd name="T35" fmla="*/ 5 h 106"/>
                  <a:gd name="T36" fmla="*/ 114 w 121"/>
                  <a:gd name="T37" fmla="*/ 3 h 106"/>
                  <a:gd name="T38" fmla="*/ 111 w 121"/>
                  <a:gd name="T39" fmla="*/ 1 h 106"/>
                  <a:gd name="T40" fmla="*/ 109 w 121"/>
                  <a:gd name="T41" fmla="*/ 1 h 106"/>
                  <a:gd name="T42" fmla="*/ 106 w 121"/>
                  <a:gd name="T43" fmla="*/ 0 h 106"/>
                  <a:gd name="T44" fmla="*/ 103 w 121"/>
                  <a:gd name="T45" fmla="*/ 1 h 106"/>
                  <a:gd name="T46" fmla="*/ 100 w 121"/>
                  <a:gd name="T47" fmla="*/ 1 h 106"/>
                  <a:gd name="T48" fmla="*/ 97 w 121"/>
                  <a:gd name="T49" fmla="*/ 3 h 106"/>
                  <a:gd name="T50" fmla="*/ 95 w 121"/>
                  <a:gd name="T51" fmla="*/ 5 h 106"/>
                  <a:gd name="T52" fmla="*/ 30 w 121"/>
                  <a:gd name="T53" fmla="*/ 70 h 106"/>
                  <a:gd name="T54" fmla="*/ 26 w 121"/>
                  <a:gd name="T55" fmla="*/ 65 h 106"/>
                  <a:gd name="T56" fmla="*/ 24 w 121"/>
                  <a:gd name="T57" fmla="*/ 63 h 106"/>
                  <a:gd name="T58" fmla="*/ 21 w 121"/>
                  <a:gd name="T59" fmla="*/ 61 h 106"/>
                  <a:gd name="T60" fmla="*/ 18 w 121"/>
                  <a:gd name="T61" fmla="*/ 61 h 106"/>
                  <a:gd name="T62" fmla="*/ 15 w 121"/>
                  <a:gd name="T63" fmla="*/ 60 h 106"/>
                  <a:gd name="T64" fmla="*/ 12 w 121"/>
                  <a:gd name="T65" fmla="*/ 61 h 106"/>
                  <a:gd name="T66" fmla="*/ 10 w 121"/>
                  <a:gd name="T67" fmla="*/ 62 h 106"/>
                  <a:gd name="T68" fmla="*/ 7 w 121"/>
                  <a:gd name="T69" fmla="*/ 63 h 106"/>
                  <a:gd name="T70" fmla="*/ 5 w 121"/>
                  <a:gd name="T71" fmla="*/ 65 h 106"/>
                  <a:gd name="T72" fmla="*/ 2 w 121"/>
                  <a:gd name="T73" fmla="*/ 68 h 106"/>
                  <a:gd name="T74" fmla="*/ 1 w 121"/>
                  <a:gd name="T75" fmla="*/ 70 h 106"/>
                  <a:gd name="T76" fmla="*/ 0 w 121"/>
                  <a:gd name="T77" fmla="*/ 73 h 106"/>
                  <a:gd name="T78" fmla="*/ 0 w 121"/>
                  <a:gd name="T79" fmla="*/ 76 h 106"/>
                  <a:gd name="T80" fmla="*/ 0 w 121"/>
                  <a:gd name="T81" fmla="*/ 78 h 106"/>
                  <a:gd name="T82" fmla="*/ 1 w 121"/>
                  <a:gd name="T83" fmla="*/ 82 h 106"/>
                  <a:gd name="T84" fmla="*/ 2 w 121"/>
                  <a:gd name="T85" fmla="*/ 84 h 106"/>
                  <a:gd name="T86" fmla="*/ 5 w 121"/>
                  <a:gd name="T87" fmla="*/ 87 h 106"/>
                  <a:gd name="T88" fmla="*/ 20 w 121"/>
                  <a:gd name="T89"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106">
                    <a:moveTo>
                      <a:pt x="20" y="101"/>
                    </a:moveTo>
                    <a:lnTo>
                      <a:pt x="22" y="103"/>
                    </a:lnTo>
                    <a:lnTo>
                      <a:pt x="25" y="105"/>
                    </a:lnTo>
                    <a:lnTo>
                      <a:pt x="27" y="105"/>
                    </a:lnTo>
                    <a:lnTo>
                      <a:pt x="30" y="106"/>
                    </a:lnTo>
                    <a:lnTo>
                      <a:pt x="34" y="105"/>
                    </a:lnTo>
                    <a:lnTo>
                      <a:pt x="36" y="105"/>
                    </a:lnTo>
                    <a:lnTo>
                      <a:pt x="39" y="103"/>
                    </a:lnTo>
                    <a:lnTo>
                      <a:pt x="41" y="102"/>
                    </a:lnTo>
                    <a:lnTo>
                      <a:pt x="116" y="26"/>
                    </a:lnTo>
                    <a:lnTo>
                      <a:pt x="119" y="24"/>
                    </a:lnTo>
                    <a:lnTo>
                      <a:pt x="120" y="21"/>
                    </a:lnTo>
                    <a:lnTo>
                      <a:pt x="121" y="18"/>
                    </a:lnTo>
                    <a:lnTo>
                      <a:pt x="121" y="15"/>
                    </a:lnTo>
                    <a:lnTo>
                      <a:pt x="121" y="13"/>
                    </a:lnTo>
                    <a:lnTo>
                      <a:pt x="120" y="10"/>
                    </a:lnTo>
                    <a:lnTo>
                      <a:pt x="119" y="7"/>
                    </a:lnTo>
                    <a:lnTo>
                      <a:pt x="116" y="5"/>
                    </a:lnTo>
                    <a:lnTo>
                      <a:pt x="114" y="3"/>
                    </a:lnTo>
                    <a:lnTo>
                      <a:pt x="111" y="1"/>
                    </a:lnTo>
                    <a:lnTo>
                      <a:pt x="109" y="1"/>
                    </a:lnTo>
                    <a:lnTo>
                      <a:pt x="106" y="0"/>
                    </a:lnTo>
                    <a:lnTo>
                      <a:pt x="103" y="1"/>
                    </a:lnTo>
                    <a:lnTo>
                      <a:pt x="100" y="1"/>
                    </a:lnTo>
                    <a:lnTo>
                      <a:pt x="97" y="3"/>
                    </a:lnTo>
                    <a:lnTo>
                      <a:pt x="95" y="5"/>
                    </a:lnTo>
                    <a:lnTo>
                      <a:pt x="30" y="70"/>
                    </a:lnTo>
                    <a:lnTo>
                      <a:pt x="26" y="65"/>
                    </a:lnTo>
                    <a:lnTo>
                      <a:pt x="24" y="63"/>
                    </a:lnTo>
                    <a:lnTo>
                      <a:pt x="21" y="61"/>
                    </a:lnTo>
                    <a:lnTo>
                      <a:pt x="18" y="61"/>
                    </a:lnTo>
                    <a:lnTo>
                      <a:pt x="15" y="60"/>
                    </a:lnTo>
                    <a:lnTo>
                      <a:pt x="12" y="61"/>
                    </a:lnTo>
                    <a:lnTo>
                      <a:pt x="10" y="62"/>
                    </a:lnTo>
                    <a:lnTo>
                      <a:pt x="7" y="63"/>
                    </a:lnTo>
                    <a:lnTo>
                      <a:pt x="5" y="65"/>
                    </a:lnTo>
                    <a:lnTo>
                      <a:pt x="2" y="68"/>
                    </a:lnTo>
                    <a:lnTo>
                      <a:pt x="1" y="70"/>
                    </a:lnTo>
                    <a:lnTo>
                      <a:pt x="0" y="73"/>
                    </a:lnTo>
                    <a:lnTo>
                      <a:pt x="0" y="76"/>
                    </a:lnTo>
                    <a:lnTo>
                      <a:pt x="0" y="78"/>
                    </a:lnTo>
                    <a:lnTo>
                      <a:pt x="1" y="82"/>
                    </a:lnTo>
                    <a:lnTo>
                      <a:pt x="2" y="84"/>
                    </a:lnTo>
                    <a:lnTo>
                      <a:pt x="5" y="87"/>
                    </a:lnTo>
                    <a:lnTo>
                      <a:pt x="20" y="101"/>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56"/>
              <p:cNvSpPr>
                <a:spLocks noEditPoints="1"/>
              </p:cNvSpPr>
              <p:nvPr/>
            </p:nvSpPr>
            <p:spPr bwMode="auto">
              <a:xfrm>
                <a:off x="1104900" y="1993900"/>
                <a:ext cx="68263" cy="219075"/>
              </a:xfrm>
              <a:custGeom>
                <a:avLst/>
                <a:gdLst>
                  <a:gd name="T0" fmla="*/ 120 w 212"/>
                  <a:gd name="T1" fmla="*/ 659 h 694"/>
                  <a:gd name="T2" fmla="*/ 99 w 212"/>
                  <a:gd name="T3" fmla="*/ 643 h 694"/>
                  <a:gd name="T4" fmla="*/ 92 w 212"/>
                  <a:gd name="T5" fmla="*/ 618 h 694"/>
                  <a:gd name="T6" fmla="*/ 181 w 212"/>
                  <a:gd name="T7" fmla="*/ 616 h 694"/>
                  <a:gd name="T8" fmla="*/ 167 w 212"/>
                  <a:gd name="T9" fmla="*/ 647 h 694"/>
                  <a:gd name="T10" fmla="*/ 144 w 212"/>
                  <a:gd name="T11" fmla="*/ 662 h 694"/>
                  <a:gd name="T12" fmla="*/ 145 w 212"/>
                  <a:gd name="T13" fmla="*/ 31 h 694"/>
                  <a:gd name="T14" fmla="*/ 168 w 212"/>
                  <a:gd name="T15" fmla="*/ 43 h 694"/>
                  <a:gd name="T16" fmla="*/ 181 w 212"/>
                  <a:gd name="T17" fmla="*/ 57 h 694"/>
                  <a:gd name="T18" fmla="*/ 92 w 212"/>
                  <a:gd name="T19" fmla="*/ 331 h 694"/>
                  <a:gd name="T20" fmla="*/ 95 w 212"/>
                  <a:gd name="T21" fmla="*/ 53 h 694"/>
                  <a:gd name="T22" fmla="*/ 112 w 212"/>
                  <a:gd name="T23" fmla="*/ 38 h 694"/>
                  <a:gd name="T24" fmla="*/ 137 w 212"/>
                  <a:gd name="T25" fmla="*/ 30 h 694"/>
                  <a:gd name="T26" fmla="*/ 182 w 212"/>
                  <a:gd name="T27" fmla="*/ 362 h 694"/>
                  <a:gd name="T28" fmla="*/ 92 w 212"/>
                  <a:gd name="T29" fmla="*/ 362 h 694"/>
                  <a:gd name="T30" fmla="*/ 113 w 212"/>
                  <a:gd name="T31" fmla="*/ 4 h 694"/>
                  <a:gd name="T32" fmla="*/ 84 w 212"/>
                  <a:gd name="T33" fmla="*/ 22 h 694"/>
                  <a:gd name="T34" fmla="*/ 65 w 212"/>
                  <a:gd name="T35" fmla="*/ 46 h 694"/>
                  <a:gd name="T36" fmla="*/ 36 w 212"/>
                  <a:gd name="T37" fmla="*/ 55 h 694"/>
                  <a:gd name="T38" fmla="*/ 21 w 212"/>
                  <a:gd name="T39" fmla="*/ 67 h 694"/>
                  <a:gd name="T40" fmla="*/ 9 w 212"/>
                  <a:gd name="T41" fmla="*/ 82 h 694"/>
                  <a:gd name="T42" fmla="*/ 2 w 212"/>
                  <a:gd name="T43" fmla="*/ 103 h 694"/>
                  <a:gd name="T44" fmla="*/ 0 w 212"/>
                  <a:gd name="T45" fmla="*/ 394 h 694"/>
                  <a:gd name="T46" fmla="*/ 3 w 212"/>
                  <a:gd name="T47" fmla="*/ 402 h 694"/>
                  <a:gd name="T48" fmla="*/ 10 w 212"/>
                  <a:gd name="T49" fmla="*/ 408 h 694"/>
                  <a:gd name="T50" fmla="*/ 19 w 212"/>
                  <a:gd name="T51" fmla="*/ 409 h 694"/>
                  <a:gd name="T52" fmla="*/ 26 w 212"/>
                  <a:gd name="T53" fmla="*/ 404 h 694"/>
                  <a:gd name="T54" fmla="*/ 30 w 212"/>
                  <a:gd name="T55" fmla="*/ 397 h 694"/>
                  <a:gd name="T56" fmla="*/ 31 w 212"/>
                  <a:gd name="T57" fmla="*/ 111 h 694"/>
                  <a:gd name="T58" fmla="*/ 40 w 212"/>
                  <a:gd name="T59" fmla="*/ 89 h 694"/>
                  <a:gd name="T60" fmla="*/ 55 w 212"/>
                  <a:gd name="T61" fmla="*/ 79 h 694"/>
                  <a:gd name="T62" fmla="*/ 62 w 212"/>
                  <a:gd name="T63" fmla="*/ 626 h 694"/>
                  <a:gd name="T64" fmla="*/ 67 w 212"/>
                  <a:gd name="T65" fmla="*/ 647 h 694"/>
                  <a:gd name="T66" fmla="*/ 79 w 212"/>
                  <a:gd name="T67" fmla="*/ 666 h 694"/>
                  <a:gd name="T68" fmla="*/ 95 w 212"/>
                  <a:gd name="T69" fmla="*/ 681 h 694"/>
                  <a:gd name="T70" fmla="*/ 114 w 212"/>
                  <a:gd name="T71" fmla="*/ 690 h 694"/>
                  <a:gd name="T72" fmla="*/ 137 w 212"/>
                  <a:gd name="T73" fmla="*/ 694 h 694"/>
                  <a:gd name="T74" fmla="*/ 157 w 212"/>
                  <a:gd name="T75" fmla="*/ 690 h 694"/>
                  <a:gd name="T76" fmla="*/ 177 w 212"/>
                  <a:gd name="T77" fmla="*/ 680 h 694"/>
                  <a:gd name="T78" fmla="*/ 193 w 212"/>
                  <a:gd name="T79" fmla="*/ 663 h 694"/>
                  <a:gd name="T80" fmla="*/ 206 w 212"/>
                  <a:gd name="T81" fmla="*/ 641 h 694"/>
                  <a:gd name="T82" fmla="*/ 211 w 212"/>
                  <a:gd name="T83" fmla="*/ 613 h 694"/>
                  <a:gd name="T84" fmla="*/ 211 w 212"/>
                  <a:gd name="T85" fmla="*/ 56 h 694"/>
                  <a:gd name="T86" fmla="*/ 206 w 212"/>
                  <a:gd name="T87" fmla="*/ 41 h 694"/>
                  <a:gd name="T88" fmla="*/ 177 w 212"/>
                  <a:gd name="T89" fmla="*/ 13 h 694"/>
                  <a:gd name="T90" fmla="*/ 151 w 212"/>
                  <a:gd name="T91" fmla="*/ 2 h 694"/>
                  <a:gd name="T92" fmla="*/ 137 w 212"/>
                  <a:gd name="T93"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2" h="694">
                    <a:moveTo>
                      <a:pt x="137" y="663"/>
                    </a:moveTo>
                    <a:lnTo>
                      <a:pt x="128" y="662"/>
                    </a:lnTo>
                    <a:lnTo>
                      <a:pt x="120" y="659"/>
                    </a:lnTo>
                    <a:lnTo>
                      <a:pt x="112" y="655"/>
                    </a:lnTo>
                    <a:lnTo>
                      <a:pt x="105" y="650"/>
                    </a:lnTo>
                    <a:lnTo>
                      <a:pt x="99" y="643"/>
                    </a:lnTo>
                    <a:lnTo>
                      <a:pt x="95" y="636"/>
                    </a:lnTo>
                    <a:lnTo>
                      <a:pt x="92" y="627"/>
                    </a:lnTo>
                    <a:lnTo>
                      <a:pt x="92" y="618"/>
                    </a:lnTo>
                    <a:lnTo>
                      <a:pt x="92" y="603"/>
                    </a:lnTo>
                    <a:lnTo>
                      <a:pt x="182" y="603"/>
                    </a:lnTo>
                    <a:lnTo>
                      <a:pt x="181" y="616"/>
                    </a:lnTo>
                    <a:lnTo>
                      <a:pt x="178" y="628"/>
                    </a:lnTo>
                    <a:lnTo>
                      <a:pt x="173" y="639"/>
                    </a:lnTo>
                    <a:lnTo>
                      <a:pt x="167" y="647"/>
                    </a:lnTo>
                    <a:lnTo>
                      <a:pt x="161" y="654"/>
                    </a:lnTo>
                    <a:lnTo>
                      <a:pt x="153" y="659"/>
                    </a:lnTo>
                    <a:lnTo>
                      <a:pt x="144" y="662"/>
                    </a:lnTo>
                    <a:lnTo>
                      <a:pt x="137" y="663"/>
                    </a:lnTo>
                    <a:close/>
                    <a:moveTo>
                      <a:pt x="137" y="30"/>
                    </a:moveTo>
                    <a:lnTo>
                      <a:pt x="145" y="31"/>
                    </a:lnTo>
                    <a:lnTo>
                      <a:pt x="153" y="34"/>
                    </a:lnTo>
                    <a:lnTo>
                      <a:pt x="161" y="38"/>
                    </a:lnTo>
                    <a:lnTo>
                      <a:pt x="168" y="43"/>
                    </a:lnTo>
                    <a:lnTo>
                      <a:pt x="173" y="47"/>
                    </a:lnTo>
                    <a:lnTo>
                      <a:pt x="178" y="53"/>
                    </a:lnTo>
                    <a:lnTo>
                      <a:pt x="181" y="57"/>
                    </a:lnTo>
                    <a:lnTo>
                      <a:pt x="182" y="60"/>
                    </a:lnTo>
                    <a:lnTo>
                      <a:pt x="182" y="331"/>
                    </a:lnTo>
                    <a:lnTo>
                      <a:pt x="92" y="331"/>
                    </a:lnTo>
                    <a:lnTo>
                      <a:pt x="92" y="60"/>
                    </a:lnTo>
                    <a:lnTo>
                      <a:pt x="93" y="57"/>
                    </a:lnTo>
                    <a:lnTo>
                      <a:pt x="95" y="53"/>
                    </a:lnTo>
                    <a:lnTo>
                      <a:pt x="99" y="48"/>
                    </a:lnTo>
                    <a:lnTo>
                      <a:pt x="106" y="43"/>
                    </a:lnTo>
                    <a:lnTo>
                      <a:pt x="112" y="38"/>
                    </a:lnTo>
                    <a:lnTo>
                      <a:pt x="120" y="34"/>
                    </a:lnTo>
                    <a:lnTo>
                      <a:pt x="127" y="31"/>
                    </a:lnTo>
                    <a:lnTo>
                      <a:pt x="137" y="30"/>
                    </a:lnTo>
                    <a:lnTo>
                      <a:pt x="137" y="30"/>
                    </a:lnTo>
                    <a:close/>
                    <a:moveTo>
                      <a:pt x="92" y="362"/>
                    </a:moveTo>
                    <a:lnTo>
                      <a:pt x="182" y="362"/>
                    </a:lnTo>
                    <a:lnTo>
                      <a:pt x="182" y="573"/>
                    </a:lnTo>
                    <a:lnTo>
                      <a:pt x="92" y="573"/>
                    </a:lnTo>
                    <a:lnTo>
                      <a:pt x="92" y="362"/>
                    </a:lnTo>
                    <a:close/>
                    <a:moveTo>
                      <a:pt x="137" y="0"/>
                    </a:moveTo>
                    <a:lnTo>
                      <a:pt x="125" y="1"/>
                    </a:lnTo>
                    <a:lnTo>
                      <a:pt x="113" y="4"/>
                    </a:lnTo>
                    <a:lnTo>
                      <a:pt x="102" y="9"/>
                    </a:lnTo>
                    <a:lnTo>
                      <a:pt x="93" y="15"/>
                    </a:lnTo>
                    <a:lnTo>
                      <a:pt x="84" y="22"/>
                    </a:lnTo>
                    <a:lnTo>
                      <a:pt x="76" y="29"/>
                    </a:lnTo>
                    <a:lnTo>
                      <a:pt x="69" y="38"/>
                    </a:lnTo>
                    <a:lnTo>
                      <a:pt x="65" y="46"/>
                    </a:lnTo>
                    <a:lnTo>
                      <a:pt x="53" y="48"/>
                    </a:lnTo>
                    <a:lnTo>
                      <a:pt x="41" y="53"/>
                    </a:lnTo>
                    <a:lnTo>
                      <a:pt x="36" y="55"/>
                    </a:lnTo>
                    <a:lnTo>
                      <a:pt x="30" y="58"/>
                    </a:lnTo>
                    <a:lnTo>
                      <a:pt x="25" y="62"/>
                    </a:lnTo>
                    <a:lnTo>
                      <a:pt x="21" y="67"/>
                    </a:lnTo>
                    <a:lnTo>
                      <a:pt x="16" y="71"/>
                    </a:lnTo>
                    <a:lnTo>
                      <a:pt x="12" y="76"/>
                    </a:lnTo>
                    <a:lnTo>
                      <a:pt x="9" y="82"/>
                    </a:lnTo>
                    <a:lnTo>
                      <a:pt x="6" y="88"/>
                    </a:lnTo>
                    <a:lnTo>
                      <a:pt x="3" y="96"/>
                    </a:lnTo>
                    <a:lnTo>
                      <a:pt x="2" y="103"/>
                    </a:lnTo>
                    <a:lnTo>
                      <a:pt x="1" y="112"/>
                    </a:lnTo>
                    <a:lnTo>
                      <a:pt x="0" y="120"/>
                    </a:lnTo>
                    <a:lnTo>
                      <a:pt x="0" y="394"/>
                    </a:lnTo>
                    <a:lnTo>
                      <a:pt x="1" y="397"/>
                    </a:lnTo>
                    <a:lnTo>
                      <a:pt x="2" y="399"/>
                    </a:lnTo>
                    <a:lnTo>
                      <a:pt x="3" y="402"/>
                    </a:lnTo>
                    <a:lnTo>
                      <a:pt x="6" y="404"/>
                    </a:lnTo>
                    <a:lnTo>
                      <a:pt x="8" y="406"/>
                    </a:lnTo>
                    <a:lnTo>
                      <a:pt x="10" y="408"/>
                    </a:lnTo>
                    <a:lnTo>
                      <a:pt x="13" y="409"/>
                    </a:lnTo>
                    <a:lnTo>
                      <a:pt x="15" y="409"/>
                    </a:lnTo>
                    <a:lnTo>
                      <a:pt x="19" y="409"/>
                    </a:lnTo>
                    <a:lnTo>
                      <a:pt x="22" y="408"/>
                    </a:lnTo>
                    <a:lnTo>
                      <a:pt x="24" y="406"/>
                    </a:lnTo>
                    <a:lnTo>
                      <a:pt x="26" y="404"/>
                    </a:lnTo>
                    <a:lnTo>
                      <a:pt x="28" y="402"/>
                    </a:lnTo>
                    <a:lnTo>
                      <a:pt x="29" y="399"/>
                    </a:lnTo>
                    <a:lnTo>
                      <a:pt x="30" y="397"/>
                    </a:lnTo>
                    <a:lnTo>
                      <a:pt x="30" y="394"/>
                    </a:lnTo>
                    <a:lnTo>
                      <a:pt x="30" y="120"/>
                    </a:lnTo>
                    <a:lnTo>
                      <a:pt x="31" y="111"/>
                    </a:lnTo>
                    <a:lnTo>
                      <a:pt x="34" y="102"/>
                    </a:lnTo>
                    <a:lnTo>
                      <a:pt x="36" y="96"/>
                    </a:lnTo>
                    <a:lnTo>
                      <a:pt x="40" y="89"/>
                    </a:lnTo>
                    <a:lnTo>
                      <a:pt x="44" y="85"/>
                    </a:lnTo>
                    <a:lnTo>
                      <a:pt x="50" y="82"/>
                    </a:lnTo>
                    <a:lnTo>
                      <a:pt x="55" y="79"/>
                    </a:lnTo>
                    <a:lnTo>
                      <a:pt x="62" y="77"/>
                    </a:lnTo>
                    <a:lnTo>
                      <a:pt x="62" y="618"/>
                    </a:lnTo>
                    <a:lnTo>
                      <a:pt x="62" y="626"/>
                    </a:lnTo>
                    <a:lnTo>
                      <a:pt x="63" y="633"/>
                    </a:lnTo>
                    <a:lnTo>
                      <a:pt x="65" y="640"/>
                    </a:lnTo>
                    <a:lnTo>
                      <a:pt x="67" y="647"/>
                    </a:lnTo>
                    <a:lnTo>
                      <a:pt x="70" y="654"/>
                    </a:lnTo>
                    <a:lnTo>
                      <a:pt x="74" y="660"/>
                    </a:lnTo>
                    <a:lnTo>
                      <a:pt x="79" y="666"/>
                    </a:lnTo>
                    <a:lnTo>
                      <a:pt x="84" y="671"/>
                    </a:lnTo>
                    <a:lnTo>
                      <a:pt x="90" y="676"/>
                    </a:lnTo>
                    <a:lnTo>
                      <a:pt x="95" y="681"/>
                    </a:lnTo>
                    <a:lnTo>
                      <a:pt x="101" y="684"/>
                    </a:lnTo>
                    <a:lnTo>
                      <a:pt x="108" y="687"/>
                    </a:lnTo>
                    <a:lnTo>
                      <a:pt x="114" y="690"/>
                    </a:lnTo>
                    <a:lnTo>
                      <a:pt x="122" y="693"/>
                    </a:lnTo>
                    <a:lnTo>
                      <a:pt x="129" y="694"/>
                    </a:lnTo>
                    <a:lnTo>
                      <a:pt x="137" y="694"/>
                    </a:lnTo>
                    <a:lnTo>
                      <a:pt x="143" y="694"/>
                    </a:lnTo>
                    <a:lnTo>
                      <a:pt x="150" y="693"/>
                    </a:lnTo>
                    <a:lnTo>
                      <a:pt x="157" y="690"/>
                    </a:lnTo>
                    <a:lnTo>
                      <a:pt x="164" y="687"/>
                    </a:lnTo>
                    <a:lnTo>
                      <a:pt x="170" y="684"/>
                    </a:lnTo>
                    <a:lnTo>
                      <a:pt x="177" y="680"/>
                    </a:lnTo>
                    <a:lnTo>
                      <a:pt x="182" y="675"/>
                    </a:lnTo>
                    <a:lnTo>
                      <a:pt x="187" y="669"/>
                    </a:lnTo>
                    <a:lnTo>
                      <a:pt x="193" y="663"/>
                    </a:lnTo>
                    <a:lnTo>
                      <a:pt x="197" y="656"/>
                    </a:lnTo>
                    <a:lnTo>
                      <a:pt x="201" y="648"/>
                    </a:lnTo>
                    <a:lnTo>
                      <a:pt x="206" y="641"/>
                    </a:lnTo>
                    <a:lnTo>
                      <a:pt x="208" y="632"/>
                    </a:lnTo>
                    <a:lnTo>
                      <a:pt x="210" y="623"/>
                    </a:lnTo>
                    <a:lnTo>
                      <a:pt x="211" y="613"/>
                    </a:lnTo>
                    <a:lnTo>
                      <a:pt x="212" y="603"/>
                    </a:lnTo>
                    <a:lnTo>
                      <a:pt x="212" y="60"/>
                    </a:lnTo>
                    <a:lnTo>
                      <a:pt x="211" y="56"/>
                    </a:lnTo>
                    <a:lnTo>
                      <a:pt x="210" y="51"/>
                    </a:lnTo>
                    <a:lnTo>
                      <a:pt x="208" y="45"/>
                    </a:lnTo>
                    <a:lnTo>
                      <a:pt x="206" y="41"/>
                    </a:lnTo>
                    <a:lnTo>
                      <a:pt x="198" y="30"/>
                    </a:lnTo>
                    <a:lnTo>
                      <a:pt x="188" y="20"/>
                    </a:lnTo>
                    <a:lnTo>
                      <a:pt x="177" y="13"/>
                    </a:lnTo>
                    <a:lnTo>
                      <a:pt x="164" y="6"/>
                    </a:lnTo>
                    <a:lnTo>
                      <a:pt x="157" y="3"/>
                    </a:lnTo>
                    <a:lnTo>
                      <a:pt x="151" y="2"/>
                    </a:lnTo>
                    <a:lnTo>
                      <a:pt x="143" y="1"/>
                    </a:lnTo>
                    <a:lnTo>
                      <a:pt x="137" y="0"/>
                    </a:lnTo>
                    <a:lnTo>
                      <a:pt x="137" y="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109" name="Group 130"/>
            <p:cNvGrpSpPr>
              <a:grpSpLocks noChangeAspect="1"/>
            </p:cNvGrpSpPr>
            <p:nvPr/>
          </p:nvGrpSpPr>
          <p:grpSpPr>
            <a:xfrm>
              <a:off x="3983268" y="5476580"/>
              <a:ext cx="443414" cy="535055"/>
              <a:chOff x="11630025" y="1360488"/>
              <a:chExt cx="238125" cy="287338"/>
            </a:xfrm>
            <a:solidFill>
              <a:schemeClr val="bg1"/>
            </a:solidFill>
          </p:grpSpPr>
          <p:sp>
            <p:nvSpPr>
              <p:cNvPr id="118" name="Freeform 197"/>
              <p:cNvSpPr>
                <a:spLocks noEditPoints="1"/>
              </p:cNvSpPr>
              <p:nvPr/>
            </p:nvSpPr>
            <p:spPr bwMode="auto">
              <a:xfrm>
                <a:off x="11763375" y="1360488"/>
                <a:ext cx="104775" cy="133350"/>
              </a:xfrm>
              <a:custGeom>
                <a:avLst/>
                <a:gdLst>
                  <a:gd name="T0" fmla="*/ 30 w 331"/>
                  <a:gd name="T1" fmla="*/ 390 h 420"/>
                  <a:gd name="T2" fmla="*/ 30 w 331"/>
                  <a:gd name="T3" fmla="*/ 30 h 420"/>
                  <a:gd name="T4" fmla="*/ 180 w 331"/>
                  <a:gd name="T5" fmla="*/ 30 h 420"/>
                  <a:gd name="T6" fmla="*/ 180 w 331"/>
                  <a:gd name="T7" fmla="*/ 135 h 420"/>
                  <a:gd name="T8" fmla="*/ 181 w 331"/>
                  <a:gd name="T9" fmla="*/ 138 h 420"/>
                  <a:gd name="T10" fmla="*/ 182 w 331"/>
                  <a:gd name="T11" fmla="*/ 141 h 420"/>
                  <a:gd name="T12" fmla="*/ 183 w 331"/>
                  <a:gd name="T13" fmla="*/ 143 h 420"/>
                  <a:gd name="T14" fmla="*/ 186 w 331"/>
                  <a:gd name="T15" fmla="*/ 145 h 420"/>
                  <a:gd name="T16" fmla="*/ 188 w 331"/>
                  <a:gd name="T17" fmla="*/ 147 h 420"/>
                  <a:gd name="T18" fmla="*/ 190 w 331"/>
                  <a:gd name="T19" fmla="*/ 148 h 420"/>
                  <a:gd name="T20" fmla="*/ 193 w 331"/>
                  <a:gd name="T21" fmla="*/ 150 h 420"/>
                  <a:gd name="T22" fmla="*/ 196 w 331"/>
                  <a:gd name="T23" fmla="*/ 150 h 420"/>
                  <a:gd name="T24" fmla="*/ 301 w 331"/>
                  <a:gd name="T25" fmla="*/ 150 h 420"/>
                  <a:gd name="T26" fmla="*/ 301 w 331"/>
                  <a:gd name="T27" fmla="*/ 390 h 420"/>
                  <a:gd name="T28" fmla="*/ 30 w 331"/>
                  <a:gd name="T29" fmla="*/ 390 h 420"/>
                  <a:gd name="T30" fmla="*/ 211 w 331"/>
                  <a:gd name="T31" fmla="*/ 52 h 420"/>
                  <a:gd name="T32" fmla="*/ 280 w 331"/>
                  <a:gd name="T33" fmla="*/ 120 h 420"/>
                  <a:gd name="T34" fmla="*/ 211 w 331"/>
                  <a:gd name="T35" fmla="*/ 120 h 420"/>
                  <a:gd name="T36" fmla="*/ 211 w 331"/>
                  <a:gd name="T37" fmla="*/ 52 h 420"/>
                  <a:gd name="T38" fmla="*/ 327 w 331"/>
                  <a:gd name="T39" fmla="*/ 124 h 420"/>
                  <a:gd name="T40" fmla="*/ 206 w 331"/>
                  <a:gd name="T41" fmla="*/ 4 h 420"/>
                  <a:gd name="T42" fmla="*/ 204 w 331"/>
                  <a:gd name="T43" fmla="*/ 2 h 420"/>
                  <a:gd name="T44" fmla="*/ 202 w 331"/>
                  <a:gd name="T45" fmla="*/ 1 h 420"/>
                  <a:gd name="T46" fmla="*/ 198 w 331"/>
                  <a:gd name="T47" fmla="*/ 0 h 420"/>
                  <a:gd name="T48" fmla="*/ 196 w 331"/>
                  <a:gd name="T49" fmla="*/ 0 h 420"/>
                  <a:gd name="T50" fmla="*/ 15 w 331"/>
                  <a:gd name="T51" fmla="*/ 0 h 420"/>
                  <a:gd name="T52" fmla="*/ 12 w 331"/>
                  <a:gd name="T53" fmla="*/ 0 h 420"/>
                  <a:gd name="T54" fmla="*/ 10 w 331"/>
                  <a:gd name="T55" fmla="*/ 1 h 420"/>
                  <a:gd name="T56" fmla="*/ 7 w 331"/>
                  <a:gd name="T57" fmla="*/ 2 h 420"/>
                  <a:gd name="T58" fmla="*/ 5 w 331"/>
                  <a:gd name="T59" fmla="*/ 4 h 420"/>
                  <a:gd name="T60" fmla="*/ 3 w 331"/>
                  <a:gd name="T61" fmla="*/ 6 h 420"/>
                  <a:gd name="T62" fmla="*/ 2 w 331"/>
                  <a:gd name="T63" fmla="*/ 9 h 420"/>
                  <a:gd name="T64" fmla="*/ 0 w 331"/>
                  <a:gd name="T65" fmla="*/ 11 h 420"/>
                  <a:gd name="T66" fmla="*/ 0 w 331"/>
                  <a:gd name="T67" fmla="*/ 15 h 420"/>
                  <a:gd name="T68" fmla="*/ 0 w 331"/>
                  <a:gd name="T69" fmla="*/ 405 h 420"/>
                  <a:gd name="T70" fmla="*/ 0 w 331"/>
                  <a:gd name="T71" fmla="*/ 408 h 420"/>
                  <a:gd name="T72" fmla="*/ 2 w 331"/>
                  <a:gd name="T73" fmla="*/ 411 h 420"/>
                  <a:gd name="T74" fmla="*/ 3 w 331"/>
                  <a:gd name="T75" fmla="*/ 414 h 420"/>
                  <a:gd name="T76" fmla="*/ 5 w 331"/>
                  <a:gd name="T77" fmla="*/ 416 h 420"/>
                  <a:gd name="T78" fmla="*/ 7 w 331"/>
                  <a:gd name="T79" fmla="*/ 417 h 420"/>
                  <a:gd name="T80" fmla="*/ 10 w 331"/>
                  <a:gd name="T81" fmla="*/ 419 h 420"/>
                  <a:gd name="T82" fmla="*/ 12 w 331"/>
                  <a:gd name="T83" fmla="*/ 419 h 420"/>
                  <a:gd name="T84" fmla="*/ 15 w 331"/>
                  <a:gd name="T85" fmla="*/ 420 h 420"/>
                  <a:gd name="T86" fmla="*/ 316 w 331"/>
                  <a:gd name="T87" fmla="*/ 420 h 420"/>
                  <a:gd name="T88" fmla="*/ 319 w 331"/>
                  <a:gd name="T89" fmla="*/ 419 h 420"/>
                  <a:gd name="T90" fmla="*/ 321 w 331"/>
                  <a:gd name="T91" fmla="*/ 419 h 420"/>
                  <a:gd name="T92" fmla="*/ 325 w 331"/>
                  <a:gd name="T93" fmla="*/ 417 h 420"/>
                  <a:gd name="T94" fmla="*/ 327 w 331"/>
                  <a:gd name="T95" fmla="*/ 416 h 420"/>
                  <a:gd name="T96" fmla="*/ 328 w 331"/>
                  <a:gd name="T97" fmla="*/ 414 h 420"/>
                  <a:gd name="T98" fmla="*/ 330 w 331"/>
                  <a:gd name="T99" fmla="*/ 411 h 420"/>
                  <a:gd name="T100" fmla="*/ 331 w 331"/>
                  <a:gd name="T101" fmla="*/ 408 h 420"/>
                  <a:gd name="T102" fmla="*/ 331 w 331"/>
                  <a:gd name="T103" fmla="*/ 405 h 420"/>
                  <a:gd name="T104" fmla="*/ 331 w 331"/>
                  <a:gd name="T105" fmla="*/ 135 h 420"/>
                  <a:gd name="T106" fmla="*/ 330 w 331"/>
                  <a:gd name="T107" fmla="*/ 129 h 420"/>
                  <a:gd name="T108" fmla="*/ 327 w 331"/>
                  <a:gd name="T109" fmla="*/ 12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20">
                    <a:moveTo>
                      <a:pt x="30" y="390"/>
                    </a:moveTo>
                    <a:lnTo>
                      <a:pt x="30" y="30"/>
                    </a:lnTo>
                    <a:lnTo>
                      <a:pt x="180" y="30"/>
                    </a:lnTo>
                    <a:lnTo>
                      <a:pt x="180" y="135"/>
                    </a:lnTo>
                    <a:lnTo>
                      <a:pt x="181" y="138"/>
                    </a:lnTo>
                    <a:lnTo>
                      <a:pt x="182" y="141"/>
                    </a:lnTo>
                    <a:lnTo>
                      <a:pt x="183" y="143"/>
                    </a:lnTo>
                    <a:lnTo>
                      <a:pt x="186" y="145"/>
                    </a:lnTo>
                    <a:lnTo>
                      <a:pt x="188" y="147"/>
                    </a:lnTo>
                    <a:lnTo>
                      <a:pt x="190" y="148"/>
                    </a:lnTo>
                    <a:lnTo>
                      <a:pt x="193" y="150"/>
                    </a:lnTo>
                    <a:lnTo>
                      <a:pt x="196" y="150"/>
                    </a:lnTo>
                    <a:lnTo>
                      <a:pt x="301" y="150"/>
                    </a:lnTo>
                    <a:lnTo>
                      <a:pt x="301" y="390"/>
                    </a:lnTo>
                    <a:lnTo>
                      <a:pt x="30" y="390"/>
                    </a:lnTo>
                    <a:close/>
                    <a:moveTo>
                      <a:pt x="211" y="52"/>
                    </a:moveTo>
                    <a:lnTo>
                      <a:pt x="280" y="120"/>
                    </a:lnTo>
                    <a:lnTo>
                      <a:pt x="211" y="120"/>
                    </a:lnTo>
                    <a:lnTo>
                      <a:pt x="211" y="52"/>
                    </a:lnTo>
                    <a:close/>
                    <a:moveTo>
                      <a:pt x="327" y="124"/>
                    </a:moveTo>
                    <a:lnTo>
                      <a:pt x="206" y="4"/>
                    </a:lnTo>
                    <a:lnTo>
                      <a:pt x="204" y="2"/>
                    </a:lnTo>
                    <a:lnTo>
                      <a:pt x="202" y="1"/>
                    </a:lnTo>
                    <a:lnTo>
                      <a:pt x="198" y="0"/>
                    </a:lnTo>
                    <a:lnTo>
                      <a:pt x="196" y="0"/>
                    </a:lnTo>
                    <a:lnTo>
                      <a:pt x="15" y="0"/>
                    </a:lnTo>
                    <a:lnTo>
                      <a:pt x="12" y="0"/>
                    </a:lnTo>
                    <a:lnTo>
                      <a:pt x="10" y="1"/>
                    </a:lnTo>
                    <a:lnTo>
                      <a:pt x="7" y="2"/>
                    </a:lnTo>
                    <a:lnTo>
                      <a:pt x="5" y="4"/>
                    </a:lnTo>
                    <a:lnTo>
                      <a:pt x="3" y="6"/>
                    </a:lnTo>
                    <a:lnTo>
                      <a:pt x="2" y="9"/>
                    </a:lnTo>
                    <a:lnTo>
                      <a:pt x="0" y="11"/>
                    </a:lnTo>
                    <a:lnTo>
                      <a:pt x="0" y="15"/>
                    </a:lnTo>
                    <a:lnTo>
                      <a:pt x="0" y="405"/>
                    </a:lnTo>
                    <a:lnTo>
                      <a:pt x="0" y="408"/>
                    </a:lnTo>
                    <a:lnTo>
                      <a:pt x="2" y="411"/>
                    </a:lnTo>
                    <a:lnTo>
                      <a:pt x="3" y="414"/>
                    </a:lnTo>
                    <a:lnTo>
                      <a:pt x="5" y="416"/>
                    </a:lnTo>
                    <a:lnTo>
                      <a:pt x="7" y="417"/>
                    </a:lnTo>
                    <a:lnTo>
                      <a:pt x="10" y="419"/>
                    </a:lnTo>
                    <a:lnTo>
                      <a:pt x="12" y="419"/>
                    </a:lnTo>
                    <a:lnTo>
                      <a:pt x="15" y="420"/>
                    </a:lnTo>
                    <a:lnTo>
                      <a:pt x="316" y="420"/>
                    </a:lnTo>
                    <a:lnTo>
                      <a:pt x="319" y="419"/>
                    </a:lnTo>
                    <a:lnTo>
                      <a:pt x="321" y="419"/>
                    </a:lnTo>
                    <a:lnTo>
                      <a:pt x="325" y="417"/>
                    </a:lnTo>
                    <a:lnTo>
                      <a:pt x="327" y="416"/>
                    </a:lnTo>
                    <a:lnTo>
                      <a:pt x="328" y="414"/>
                    </a:lnTo>
                    <a:lnTo>
                      <a:pt x="330" y="411"/>
                    </a:lnTo>
                    <a:lnTo>
                      <a:pt x="331" y="408"/>
                    </a:lnTo>
                    <a:lnTo>
                      <a:pt x="331" y="405"/>
                    </a:lnTo>
                    <a:lnTo>
                      <a:pt x="331" y="135"/>
                    </a:lnTo>
                    <a:lnTo>
                      <a:pt x="330" y="129"/>
                    </a:lnTo>
                    <a:lnTo>
                      <a:pt x="327" y="12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98"/>
              <p:cNvSpPr>
                <a:spLocks noEditPoints="1"/>
              </p:cNvSpPr>
              <p:nvPr/>
            </p:nvSpPr>
            <p:spPr bwMode="auto">
              <a:xfrm>
                <a:off x="11630025" y="1360488"/>
                <a:ext cx="104775" cy="133350"/>
              </a:xfrm>
              <a:custGeom>
                <a:avLst/>
                <a:gdLst>
                  <a:gd name="T0" fmla="*/ 30 w 331"/>
                  <a:gd name="T1" fmla="*/ 390 h 420"/>
                  <a:gd name="T2" fmla="*/ 30 w 331"/>
                  <a:gd name="T3" fmla="*/ 30 h 420"/>
                  <a:gd name="T4" fmla="*/ 180 w 331"/>
                  <a:gd name="T5" fmla="*/ 30 h 420"/>
                  <a:gd name="T6" fmla="*/ 180 w 331"/>
                  <a:gd name="T7" fmla="*/ 135 h 420"/>
                  <a:gd name="T8" fmla="*/ 181 w 331"/>
                  <a:gd name="T9" fmla="*/ 138 h 420"/>
                  <a:gd name="T10" fmla="*/ 182 w 331"/>
                  <a:gd name="T11" fmla="*/ 141 h 420"/>
                  <a:gd name="T12" fmla="*/ 183 w 331"/>
                  <a:gd name="T13" fmla="*/ 143 h 420"/>
                  <a:gd name="T14" fmla="*/ 185 w 331"/>
                  <a:gd name="T15" fmla="*/ 145 h 420"/>
                  <a:gd name="T16" fmla="*/ 187 w 331"/>
                  <a:gd name="T17" fmla="*/ 147 h 420"/>
                  <a:gd name="T18" fmla="*/ 189 w 331"/>
                  <a:gd name="T19" fmla="*/ 148 h 420"/>
                  <a:gd name="T20" fmla="*/ 193 w 331"/>
                  <a:gd name="T21" fmla="*/ 150 h 420"/>
                  <a:gd name="T22" fmla="*/ 196 w 331"/>
                  <a:gd name="T23" fmla="*/ 150 h 420"/>
                  <a:gd name="T24" fmla="*/ 301 w 331"/>
                  <a:gd name="T25" fmla="*/ 150 h 420"/>
                  <a:gd name="T26" fmla="*/ 301 w 331"/>
                  <a:gd name="T27" fmla="*/ 390 h 420"/>
                  <a:gd name="T28" fmla="*/ 30 w 331"/>
                  <a:gd name="T29" fmla="*/ 390 h 420"/>
                  <a:gd name="T30" fmla="*/ 211 w 331"/>
                  <a:gd name="T31" fmla="*/ 52 h 420"/>
                  <a:gd name="T32" fmla="*/ 279 w 331"/>
                  <a:gd name="T33" fmla="*/ 120 h 420"/>
                  <a:gd name="T34" fmla="*/ 211 w 331"/>
                  <a:gd name="T35" fmla="*/ 120 h 420"/>
                  <a:gd name="T36" fmla="*/ 211 w 331"/>
                  <a:gd name="T37" fmla="*/ 52 h 420"/>
                  <a:gd name="T38" fmla="*/ 205 w 331"/>
                  <a:gd name="T39" fmla="*/ 4 h 420"/>
                  <a:gd name="T40" fmla="*/ 203 w 331"/>
                  <a:gd name="T41" fmla="*/ 2 h 420"/>
                  <a:gd name="T42" fmla="*/ 201 w 331"/>
                  <a:gd name="T43" fmla="*/ 1 h 420"/>
                  <a:gd name="T44" fmla="*/ 198 w 331"/>
                  <a:gd name="T45" fmla="*/ 0 h 420"/>
                  <a:gd name="T46" fmla="*/ 196 w 331"/>
                  <a:gd name="T47" fmla="*/ 0 h 420"/>
                  <a:gd name="T48" fmla="*/ 15 w 331"/>
                  <a:gd name="T49" fmla="*/ 0 h 420"/>
                  <a:gd name="T50" fmla="*/ 12 w 331"/>
                  <a:gd name="T51" fmla="*/ 0 h 420"/>
                  <a:gd name="T52" fmla="*/ 10 w 331"/>
                  <a:gd name="T53" fmla="*/ 1 h 420"/>
                  <a:gd name="T54" fmla="*/ 6 w 331"/>
                  <a:gd name="T55" fmla="*/ 2 h 420"/>
                  <a:gd name="T56" fmla="*/ 4 w 331"/>
                  <a:gd name="T57" fmla="*/ 4 h 420"/>
                  <a:gd name="T58" fmla="*/ 2 w 331"/>
                  <a:gd name="T59" fmla="*/ 6 h 420"/>
                  <a:gd name="T60" fmla="*/ 1 w 331"/>
                  <a:gd name="T61" fmla="*/ 9 h 420"/>
                  <a:gd name="T62" fmla="*/ 0 w 331"/>
                  <a:gd name="T63" fmla="*/ 11 h 420"/>
                  <a:gd name="T64" fmla="*/ 0 w 331"/>
                  <a:gd name="T65" fmla="*/ 15 h 420"/>
                  <a:gd name="T66" fmla="*/ 0 w 331"/>
                  <a:gd name="T67" fmla="*/ 405 h 420"/>
                  <a:gd name="T68" fmla="*/ 0 w 331"/>
                  <a:gd name="T69" fmla="*/ 408 h 420"/>
                  <a:gd name="T70" fmla="*/ 1 w 331"/>
                  <a:gd name="T71" fmla="*/ 411 h 420"/>
                  <a:gd name="T72" fmla="*/ 2 w 331"/>
                  <a:gd name="T73" fmla="*/ 414 h 420"/>
                  <a:gd name="T74" fmla="*/ 4 w 331"/>
                  <a:gd name="T75" fmla="*/ 416 h 420"/>
                  <a:gd name="T76" fmla="*/ 6 w 331"/>
                  <a:gd name="T77" fmla="*/ 417 h 420"/>
                  <a:gd name="T78" fmla="*/ 10 w 331"/>
                  <a:gd name="T79" fmla="*/ 419 h 420"/>
                  <a:gd name="T80" fmla="*/ 12 w 331"/>
                  <a:gd name="T81" fmla="*/ 419 h 420"/>
                  <a:gd name="T82" fmla="*/ 15 w 331"/>
                  <a:gd name="T83" fmla="*/ 420 h 420"/>
                  <a:gd name="T84" fmla="*/ 316 w 331"/>
                  <a:gd name="T85" fmla="*/ 420 h 420"/>
                  <a:gd name="T86" fmla="*/ 319 w 331"/>
                  <a:gd name="T87" fmla="*/ 419 h 420"/>
                  <a:gd name="T88" fmla="*/ 321 w 331"/>
                  <a:gd name="T89" fmla="*/ 419 h 420"/>
                  <a:gd name="T90" fmla="*/ 324 w 331"/>
                  <a:gd name="T91" fmla="*/ 417 h 420"/>
                  <a:gd name="T92" fmla="*/ 326 w 331"/>
                  <a:gd name="T93" fmla="*/ 416 h 420"/>
                  <a:gd name="T94" fmla="*/ 327 w 331"/>
                  <a:gd name="T95" fmla="*/ 414 h 420"/>
                  <a:gd name="T96" fmla="*/ 330 w 331"/>
                  <a:gd name="T97" fmla="*/ 411 h 420"/>
                  <a:gd name="T98" fmla="*/ 331 w 331"/>
                  <a:gd name="T99" fmla="*/ 408 h 420"/>
                  <a:gd name="T100" fmla="*/ 331 w 331"/>
                  <a:gd name="T101" fmla="*/ 405 h 420"/>
                  <a:gd name="T102" fmla="*/ 331 w 331"/>
                  <a:gd name="T103" fmla="*/ 135 h 420"/>
                  <a:gd name="T104" fmla="*/ 330 w 331"/>
                  <a:gd name="T105" fmla="*/ 129 h 420"/>
                  <a:gd name="T106" fmla="*/ 326 w 331"/>
                  <a:gd name="T107" fmla="*/ 124 h 420"/>
                  <a:gd name="T108" fmla="*/ 205 w 331"/>
                  <a:gd name="T109" fmla="*/ 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20">
                    <a:moveTo>
                      <a:pt x="30" y="390"/>
                    </a:moveTo>
                    <a:lnTo>
                      <a:pt x="30" y="30"/>
                    </a:lnTo>
                    <a:lnTo>
                      <a:pt x="180" y="30"/>
                    </a:lnTo>
                    <a:lnTo>
                      <a:pt x="180" y="135"/>
                    </a:lnTo>
                    <a:lnTo>
                      <a:pt x="181" y="138"/>
                    </a:lnTo>
                    <a:lnTo>
                      <a:pt x="182" y="141"/>
                    </a:lnTo>
                    <a:lnTo>
                      <a:pt x="183" y="143"/>
                    </a:lnTo>
                    <a:lnTo>
                      <a:pt x="185" y="145"/>
                    </a:lnTo>
                    <a:lnTo>
                      <a:pt x="187" y="147"/>
                    </a:lnTo>
                    <a:lnTo>
                      <a:pt x="189" y="148"/>
                    </a:lnTo>
                    <a:lnTo>
                      <a:pt x="193" y="150"/>
                    </a:lnTo>
                    <a:lnTo>
                      <a:pt x="196" y="150"/>
                    </a:lnTo>
                    <a:lnTo>
                      <a:pt x="301" y="150"/>
                    </a:lnTo>
                    <a:lnTo>
                      <a:pt x="301" y="390"/>
                    </a:lnTo>
                    <a:lnTo>
                      <a:pt x="30" y="390"/>
                    </a:lnTo>
                    <a:close/>
                    <a:moveTo>
                      <a:pt x="211" y="52"/>
                    </a:moveTo>
                    <a:lnTo>
                      <a:pt x="279" y="120"/>
                    </a:lnTo>
                    <a:lnTo>
                      <a:pt x="211" y="120"/>
                    </a:lnTo>
                    <a:lnTo>
                      <a:pt x="211" y="52"/>
                    </a:lnTo>
                    <a:close/>
                    <a:moveTo>
                      <a:pt x="205" y="4"/>
                    </a:moveTo>
                    <a:lnTo>
                      <a:pt x="203" y="2"/>
                    </a:lnTo>
                    <a:lnTo>
                      <a:pt x="201" y="1"/>
                    </a:lnTo>
                    <a:lnTo>
                      <a:pt x="198" y="0"/>
                    </a:lnTo>
                    <a:lnTo>
                      <a:pt x="196" y="0"/>
                    </a:lnTo>
                    <a:lnTo>
                      <a:pt x="15" y="0"/>
                    </a:lnTo>
                    <a:lnTo>
                      <a:pt x="12" y="0"/>
                    </a:lnTo>
                    <a:lnTo>
                      <a:pt x="10" y="1"/>
                    </a:lnTo>
                    <a:lnTo>
                      <a:pt x="6" y="2"/>
                    </a:lnTo>
                    <a:lnTo>
                      <a:pt x="4" y="4"/>
                    </a:lnTo>
                    <a:lnTo>
                      <a:pt x="2" y="6"/>
                    </a:lnTo>
                    <a:lnTo>
                      <a:pt x="1" y="9"/>
                    </a:lnTo>
                    <a:lnTo>
                      <a:pt x="0" y="11"/>
                    </a:lnTo>
                    <a:lnTo>
                      <a:pt x="0" y="15"/>
                    </a:lnTo>
                    <a:lnTo>
                      <a:pt x="0" y="405"/>
                    </a:lnTo>
                    <a:lnTo>
                      <a:pt x="0" y="408"/>
                    </a:lnTo>
                    <a:lnTo>
                      <a:pt x="1" y="411"/>
                    </a:lnTo>
                    <a:lnTo>
                      <a:pt x="2" y="414"/>
                    </a:lnTo>
                    <a:lnTo>
                      <a:pt x="4" y="416"/>
                    </a:lnTo>
                    <a:lnTo>
                      <a:pt x="6" y="417"/>
                    </a:lnTo>
                    <a:lnTo>
                      <a:pt x="10" y="419"/>
                    </a:lnTo>
                    <a:lnTo>
                      <a:pt x="12" y="419"/>
                    </a:lnTo>
                    <a:lnTo>
                      <a:pt x="15" y="420"/>
                    </a:lnTo>
                    <a:lnTo>
                      <a:pt x="316" y="420"/>
                    </a:lnTo>
                    <a:lnTo>
                      <a:pt x="319" y="419"/>
                    </a:lnTo>
                    <a:lnTo>
                      <a:pt x="321" y="419"/>
                    </a:lnTo>
                    <a:lnTo>
                      <a:pt x="324" y="417"/>
                    </a:lnTo>
                    <a:lnTo>
                      <a:pt x="326" y="416"/>
                    </a:lnTo>
                    <a:lnTo>
                      <a:pt x="327" y="414"/>
                    </a:lnTo>
                    <a:lnTo>
                      <a:pt x="330" y="411"/>
                    </a:lnTo>
                    <a:lnTo>
                      <a:pt x="331" y="408"/>
                    </a:lnTo>
                    <a:lnTo>
                      <a:pt x="331" y="405"/>
                    </a:lnTo>
                    <a:lnTo>
                      <a:pt x="331" y="135"/>
                    </a:lnTo>
                    <a:lnTo>
                      <a:pt x="330" y="129"/>
                    </a:lnTo>
                    <a:lnTo>
                      <a:pt x="326" y="124"/>
                    </a:lnTo>
                    <a:lnTo>
                      <a:pt x="205" y="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99"/>
              <p:cNvSpPr>
                <a:spLocks noEditPoints="1"/>
              </p:cNvSpPr>
              <p:nvPr/>
            </p:nvSpPr>
            <p:spPr bwMode="auto">
              <a:xfrm>
                <a:off x="11763375" y="1512888"/>
                <a:ext cx="104775" cy="134938"/>
              </a:xfrm>
              <a:custGeom>
                <a:avLst/>
                <a:gdLst>
                  <a:gd name="T0" fmla="*/ 30 w 331"/>
                  <a:gd name="T1" fmla="*/ 391 h 421"/>
                  <a:gd name="T2" fmla="*/ 30 w 331"/>
                  <a:gd name="T3" fmla="*/ 30 h 421"/>
                  <a:gd name="T4" fmla="*/ 180 w 331"/>
                  <a:gd name="T5" fmla="*/ 30 h 421"/>
                  <a:gd name="T6" fmla="*/ 180 w 331"/>
                  <a:gd name="T7" fmla="*/ 135 h 421"/>
                  <a:gd name="T8" fmla="*/ 181 w 331"/>
                  <a:gd name="T9" fmla="*/ 138 h 421"/>
                  <a:gd name="T10" fmla="*/ 182 w 331"/>
                  <a:gd name="T11" fmla="*/ 141 h 421"/>
                  <a:gd name="T12" fmla="*/ 183 w 331"/>
                  <a:gd name="T13" fmla="*/ 144 h 421"/>
                  <a:gd name="T14" fmla="*/ 186 w 331"/>
                  <a:gd name="T15" fmla="*/ 146 h 421"/>
                  <a:gd name="T16" fmla="*/ 188 w 331"/>
                  <a:gd name="T17" fmla="*/ 148 h 421"/>
                  <a:gd name="T18" fmla="*/ 190 w 331"/>
                  <a:gd name="T19" fmla="*/ 149 h 421"/>
                  <a:gd name="T20" fmla="*/ 193 w 331"/>
                  <a:gd name="T21" fmla="*/ 150 h 421"/>
                  <a:gd name="T22" fmla="*/ 196 w 331"/>
                  <a:gd name="T23" fmla="*/ 150 h 421"/>
                  <a:gd name="T24" fmla="*/ 301 w 331"/>
                  <a:gd name="T25" fmla="*/ 150 h 421"/>
                  <a:gd name="T26" fmla="*/ 301 w 331"/>
                  <a:gd name="T27" fmla="*/ 391 h 421"/>
                  <a:gd name="T28" fmla="*/ 30 w 331"/>
                  <a:gd name="T29" fmla="*/ 391 h 421"/>
                  <a:gd name="T30" fmla="*/ 211 w 331"/>
                  <a:gd name="T31" fmla="*/ 53 h 421"/>
                  <a:gd name="T32" fmla="*/ 280 w 331"/>
                  <a:gd name="T33" fmla="*/ 120 h 421"/>
                  <a:gd name="T34" fmla="*/ 211 w 331"/>
                  <a:gd name="T35" fmla="*/ 120 h 421"/>
                  <a:gd name="T36" fmla="*/ 211 w 331"/>
                  <a:gd name="T37" fmla="*/ 53 h 421"/>
                  <a:gd name="T38" fmla="*/ 206 w 331"/>
                  <a:gd name="T39" fmla="*/ 4 h 421"/>
                  <a:gd name="T40" fmla="*/ 204 w 331"/>
                  <a:gd name="T41" fmla="*/ 2 h 421"/>
                  <a:gd name="T42" fmla="*/ 202 w 331"/>
                  <a:gd name="T43" fmla="*/ 1 h 421"/>
                  <a:gd name="T44" fmla="*/ 198 w 331"/>
                  <a:gd name="T45" fmla="*/ 0 h 421"/>
                  <a:gd name="T46" fmla="*/ 196 w 331"/>
                  <a:gd name="T47" fmla="*/ 0 h 421"/>
                  <a:gd name="T48" fmla="*/ 15 w 331"/>
                  <a:gd name="T49" fmla="*/ 0 h 421"/>
                  <a:gd name="T50" fmla="*/ 12 w 331"/>
                  <a:gd name="T51" fmla="*/ 0 h 421"/>
                  <a:gd name="T52" fmla="*/ 10 w 331"/>
                  <a:gd name="T53" fmla="*/ 1 h 421"/>
                  <a:gd name="T54" fmla="*/ 7 w 331"/>
                  <a:gd name="T55" fmla="*/ 2 h 421"/>
                  <a:gd name="T56" fmla="*/ 5 w 331"/>
                  <a:gd name="T57" fmla="*/ 4 h 421"/>
                  <a:gd name="T58" fmla="*/ 3 w 331"/>
                  <a:gd name="T59" fmla="*/ 7 h 421"/>
                  <a:gd name="T60" fmla="*/ 2 w 331"/>
                  <a:gd name="T61" fmla="*/ 10 h 421"/>
                  <a:gd name="T62" fmla="*/ 0 w 331"/>
                  <a:gd name="T63" fmla="*/ 12 h 421"/>
                  <a:gd name="T64" fmla="*/ 0 w 331"/>
                  <a:gd name="T65" fmla="*/ 15 h 421"/>
                  <a:gd name="T66" fmla="*/ 0 w 331"/>
                  <a:gd name="T67" fmla="*/ 406 h 421"/>
                  <a:gd name="T68" fmla="*/ 0 w 331"/>
                  <a:gd name="T69" fmla="*/ 409 h 421"/>
                  <a:gd name="T70" fmla="*/ 2 w 331"/>
                  <a:gd name="T71" fmla="*/ 411 h 421"/>
                  <a:gd name="T72" fmla="*/ 3 w 331"/>
                  <a:gd name="T73" fmla="*/ 414 h 421"/>
                  <a:gd name="T74" fmla="*/ 5 w 331"/>
                  <a:gd name="T75" fmla="*/ 417 h 421"/>
                  <a:gd name="T76" fmla="*/ 7 w 331"/>
                  <a:gd name="T77" fmla="*/ 418 h 421"/>
                  <a:gd name="T78" fmla="*/ 10 w 331"/>
                  <a:gd name="T79" fmla="*/ 420 h 421"/>
                  <a:gd name="T80" fmla="*/ 12 w 331"/>
                  <a:gd name="T81" fmla="*/ 420 h 421"/>
                  <a:gd name="T82" fmla="*/ 15 w 331"/>
                  <a:gd name="T83" fmla="*/ 421 h 421"/>
                  <a:gd name="T84" fmla="*/ 316 w 331"/>
                  <a:gd name="T85" fmla="*/ 421 h 421"/>
                  <a:gd name="T86" fmla="*/ 319 w 331"/>
                  <a:gd name="T87" fmla="*/ 420 h 421"/>
                  <a:gd name="T88" fmla="*/ 321 w 331"/>
                  <a:gd name="T89" fmla="*/ 420 h 421"/>
                  <a:gd name="T90" fmla="*/ 325 w 331"/>
                  <a:gd name="T91" fmla="*/ 418 h 421"/>
                  <a:gd name="T92" fmla="*/ 327 w 331"/>
                  <a:gd name="T93" fmla="*/ 417 h 421"/>
                  <a:gd name="T94" fmla="*/ 328 w 331"/>
                  <a:gd name="T95" fmla="*/ 414 h 421"/>
                  <a:gd name="T96" fmla="*/ 330 w 331"/>
                  <a:gd name="T97" fmla="*/ 411 h 421"/>
                  <a:gd name="T98" fmla="*/ 331 w 331"/>
                  <a:gd name="T99" fmla="*/ 409 h 421"/>
                  <a:gd name="T100" fmla="*/ 331 w 331"/>
                  <a:gd name="T101" fmla="*/ 406 h 421"/>
                  <a:gd name="T102" fmla="*/ 331 w 331"/>
                  <a:gd name="T103" fmla="*/ 135 h 421"/>
                  <a:gd name="T104" fmla="*/ 330 w 331"/>
                  <a:gd name="T105" fmla="*/ 130 h 421"/>
                  <a:gd name="T106" fmla="*/ 327 w 331"/>
                  <a:gd name="T107" fmla="*/ 124 h 421"/>
                  <a:gd name="T108" fmla="*/ 206 w 331"/>
                  <a:gd name="T109" fmla="*/ 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21">
                    <a:moveTo>
                      <a:pt x="30" y="391"/>
                    </a:moveTo>
                    <a:lnTo>
                      <a:pt x="30" y="30"/>
                    </a:lnTo>
                    <a:lnTo>
                      <a:pt x="180" y="30"/>
                    </a:lnTo>
                    <a:lnTo>
                      <a:pt x="180" y="135"/>
                    </a:lnTo>
                    <a:lnTo>
                      <a:pt x="181" y="138"/>
                    </a:lnTo>
                    <a:lnTo>
                      <a:pt x="182" y="141"/>
                    </a:lnTo>
                    <a:lnTo>
                      <a:pt x="183" y="144"/>
                    </a:lnTo>
                    <a:lnTo>
                      <a:pt x="186" y="146"/>
                    </a:lnTo>
                    <a:lnTo>
                      <a:pt x="188" y="148"/>
                    </a:lnTo>
                    <a:lnTo>
                      <a:pt x="190" y="149"/>
                    </a:lnTo>
                    <a:lnTo>
                      <a:pt x="193" y="150"/>
                    </a:lnTo>
                    <a:lnTo>
                      <a:pt x="196" y="150"/>
                    </a:lnTo>
                    <a:lnTo>
                      <a:pt x="301" y="150"/>
                    </a:lnTo>
                    <a:lnTo>
                      <a:pt x="301" y="391"/>
                    </a:lnTo>
                    <a:lnTo>
                      <a:pt x="30" y="391"/>
                    </a:lnTo>
                    <a:close/>
                    <a:moveTo>
                      <a:pt x="211" y="53"/>
                    </a:moveTo>
                    <a:lnTo>
                      <a:pt x="280" y="120"/>
                    </a:lnTo>
                    <a:lnTo>
                      <a:pt x="211" y="120"/>
                    </a:lnTo>
                    <a:lnTo>
                      <a:pt x="211" y="53"/>
                    </a:lnTo>
                    <a:close/>
                    <a:moveTo>
                      <a:pt x="206" y="4"/>
                    </a:moveTo>
                    <a:lnTo>
                      <a:pt x="204" y="2"/>
                    </a:lnTo>
                    <a:lnTo>
                      <a:pt x="202" y="1"/>
                    </a:lnTo>
                    <a:lnTo>
                      <a:pt x="198" y="0"/>
                    </a:lnTo>
                    <a:lnTo>
                      <a:pt x="196" y="0"/>
                    </a:lnTo>
                    <a:lnTo>
                      <a:pt x="15" y="0"/>
                    </a:lnTo>
                    <a:lnTo>
                      <a:pt x="12" y="0"/>
                    </a:lnTo>
                    <a:lnTo>
                      <a:pt x="10" y="1"/>
                    </a:lnTo>
                    <a:lnTo>
                      <a:pt x="7" y="2"/>
                    </a:lnTo>
                    <a:lnTo>
                      <a:pt x="5" y="4"/>
                    </a:lnTo>
                    <a:lnTo>
                      <a:pt x="3" y="7"/>
                    </a:lnTo>
                    <a:lnTo>
                      <a:pt x="2" y="10"/>
                    </a:lnTo>
                    <a:lnTo>
                      <a:pt x="0" y="12"/>
                    </a:lnTo>
                    <a:lnTo>
                      <a:pt x="0" y="15"/>
                    </a:lnTo>
                    <a:lnTo>
                      <a:pt x="0" y="406"/>
                    </a:lnTo>
                    <a:lnTo>
                      <a:pt x="0" y="409"/>
                    </a:lnTo>
                    <a:lnTo>
                      <a:pt x="2" y="411"/>
                    </a:lnTo>
                    <a:lnTo>
                      <a:pt x="3" y="414"/>
                    </a:lnTo>
                    <a:lnTo>
                      <a:pt x="5" y="417"/>
                    </a:lnTo>
                    <a:lnTo>
                      <a:pt x="7" y="418"/>
                    </a:lnTo>
                    <a:lnTo>
                      <a:pt x="10" y="420"/>
                    </a:lnTo>
                    <a:lnTo>
                      <a:pt x="12" y="420"/>
                    </a:lnTo>
                    <a:lnTo>
                      <a:pt x="15" y="421"/>
                    </a:lnTo>
                    <a:lnTo>
                      <a:pt x="316" y="421"/>
                    </a:lnTo>
                    <a:lnTo>
                      <a:pt x="319" y="420"/>
                    </a:lnTo>
                    <a:lnTo>
                      <a:pt x="321" y="420"/>
                    </a:lnTo>
                    <a:lnTo>
                      <a:pt x="325" y="418"/>
                    </a:lnTo>
                    <a:lnTo>
                      <a:pt x="327" y="417"/>
                    </a:lnTo>
                    <a:lnTo>
                      <a:pt x="328" y="414"/>
                    </a:lnTo>
                    <a:lnTo>
                      <a:pt x="330" y="411"/>
                    </a:lnTo>
                    <a:lnTo>
                      <a:pt x="331" y="409"/>
                    </a:lnTo>
                    <a:lnTo>
                      <a:pt x="331" y="406"/>
                    </a:lnTo>
                    <a:lnTo>
                      <a:pt x="331" y="135"/>
                    </a:lnTo>
                    <a:lnTo>
                      <a:pt x="330" y="130"/>
                    </a:lnTo>
                    <a:lnTo>
                      <a:pt x="327" y="124"/>
                    </a:lnTo>
                    <a:lnTo>
                      <a:pt x="206" y="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200"/>
              <p:cNvSpPr>
                <a:spLocks noEditPoints="1"/>
              </p:cNvSpPr>
              <p:nvPr/>
            </p:nvSpPr>
            <p:spPr bwMode="auto">
              <a:xfrm>
                <a:off x="11630025" y="1512888"/>
                <a:ext cx="104775" cy="134938"/>
              </a:xfrm>
              <a:custGeom>
                <a:avLst/>
                <a:gdLst>
                  <a:gd name="T0" fmla="*/ 30 w 331"/>
                  <a:gd name="T1" fmla="*/ 391 h 421"/>
                  <a:gd name="T2" fmla="*/ 30 w 331"/>
                  <a:gd name="T3" fmla="*/ 30 h 421"/>
                  <a:gd name="T4" fmla="*/ 180 w 331"/>
                  <a:gd name="T5" fmla="*/ 30 h 421"/>
                  <a:gd name="T6" fmla="*/ 180 w 331"/>
                  <a:gd name="T7" fmla="*/ 135 h 421"/>
                  <a:gd name="T8" fmla="*/ 181 w 331"/>
                  <a:gd name="T9" fmla="*/ 138 h 421"/>
                  <a:gd name="T10" fmla="*/ 182 w 331"/>
                  <a:gd name="T11" fmla="*/ 141 h 421"/>
                  <a:gd name="T12" fmla="*/ 183 w 331"/>
                  <a:gd name="T13" fmla="*/ 144 h 421"/>
                  <a:gd name="T14" fmla="*/ 185 w 331"/>
                  <a:gd name="T15" fmla="*/ 146 h 421"/>
                  <a:gd name="T16" fmla="*/ 187 w 331"/>
                  <a:gd name="T17" fmla="*/ 148 h 421"/>
                  <a:gd name="T18" fmla="*/ 189 w 331"/>
                  <a:gd name="T19" fmla="*/ 149 h 421"/>
                  <a:gd name="T20" fmla="*/ 193 w 331"/>
                  <a:gd name="T21" fmla="*/ 150 h 421"/>
                  <a:gd name="T22" fmla="*/ 196 w 331"/>
                  <a:gd name="T23" fmla="*/ 150 h 421"/>
                  <a:gd name="T24" fmla="*/ 301 w 331"/>
                  <a:gd name="T25" fmla="*/ 150 h 421"/>
                  <a:gd name="T26" fmla="*/ 301 w 331"/>
                  <a:gd name="T27" fmla="*/ 391 h 421"/>
                  <a:gd name="T28" fmla="*/ 30 w 331"/>
                  <a:gd name="T29" fmla="*/ 391 h 421"/>
                  <a:gd name="T30" fmla="*/ 211 w 331"/>
                  <a:gd name="T31" fmla="*/ 53 h 421"/>
                  <a:gd name="T32" fmla="*/ 279 w 331"/>
                  <a:gd name="T33" fmla="*/ 120 h 421"/>
                  <a:gd name="T34" fmla="*/ 211 w 331"/>
                  <a:gd name="T35" fmla="*/ 120 h 421"/>
                  <a:gd name="T36" fmla="*/ 211 w 331"/>
                  <a:gd name="T37" fmla="*/ 53 h 421"/>
                  <a:gd name="T38" fmla="*/ 205 w 331"/>
                  <a:gd name="T39" fmla="*/ 4 h 421"/>
                  <a:gd name="T40" fmla="*/ 203 w 331"/>
                  <a:gd name="T41" fmla="*/ 2 h 421"/>
                  <a:gd name="T42" fmla="*/ 201 w 331"/>
                  <a:gd name="T43" fmla="*/ 1 h 421"/>
                  <a:gd name="T44" fmla="*/ 198 w 331"/>
                  <a:gd name="T45" fmla="*/ 0 h 421"/>
                  <a:gd name="T46" fmla="*/ 196 w 331"/>
                  <a:gd name="T47" fmla="*/ 0 h 421"/>
                  <a:gd name="T48" fmla="*/ 15 w 331"/>
                  <a:gd name="T49" fmla="*/ 0 h 421"/>
                  <a:gd name="T50" fmla="*/ 12 w 331"/>
                  <a:gd name="T51" fmla="*/ 0 h 421"/>
                  <a:gd name="T52" fmla="*/ 10 w 331"/>
                  <a:gd name="T53" fmla="*/ 1 h 421"/>
                  <a:gd name="T54" fmla="*/ 6 w 331"/>
                  <a:gd name="T55" fmla="*/ 2 h 421"/>
                  <a:gd name="T56" fmla="*/ 4 w 331"/>
                  <a:gd name="T57" fmla="*/ 4 h 421"/>
                  <a:gd name="T58" fmla="*/ 2 w 331"/>
                  <a:gd name="T59" fmla="*/ 7 h 421"/>
                  <a:gd name="T60" fmla="*/ 1 w 331"/>
                  <a:gd name="T61" fmla="*/ 10 h 421"/>
                  <a:gd name="T62" fmla="*/ 0 w 331"/>
                  <a:gd name="T63" fmla="*/ 12 h 421"/>
                  <a:gd name="T64" fmla="*/ 0 w 331"/>
                  <a:gd name="T65" fmla="*/ 15 h 421"/>
                  <a:gd name="T66" fmla="*/ 0 w 331"/>
                  <a:gd name="T67" fmla="*/ 406 h 421"/>
                  <a:gd name="T68" fmla="*/ 0 w 331"/>
                  <a:gd name="T69" fmla="*/ 409 h 421"/>
                  <a:gd name="T70" fmla="*/ 1 w 331"/>
                  <a:gd name="T71" fmla="*/ 411 h 421"/>
                  <a:gd name="T72" fmla="*/ 2 w 331"/>
                  <a:gd name="T73" fmla="*/ 414 h 421"/>
                  <a:gd name="T74" fmla="*/ 4 w 331"/>
                  <a:gd name="T75" fmla="*/ 417 h 421"/>
                  <a:gd name="T76" fmla="*/ 6 w 331"/>
                  <a:gd name="T77" fmla="*/ 418 h 421"/>
                  <a:gd name="T78" fmla="*/ 10 w 331"/>
                  <a:gd name="T79" fmla="*/ 420 h 421"/>
                  <a:gd name="T80" fmla="*/ 12 w 331"/>
                  <a:gd name="T81" fmla="*/ 420 h 421"/>
                  <a:gd name="T82" fmla="*/ 15 w 331"/>
                  <a:gd name="T83" fmla="*/ 421 h 421"/>
                  <a:gd name="T84" fmla="*/ 316 w 331"/>
                  <a:gd name="T85" fmla="*/ 421 h 421"/>
                  <a:gd name="T86" fmla="*/ 319 w 331"/>
                  <a:gd name="T87" fmla="*/ 420 h 421"/>
                  <a:gd name="T88" fmla="*/ 321 w 331"/>
                  <a:gd name="T89" fmla="*/ 420 h 421"/>
                  <a:gd name="T90" fmla="*/ 324 w 331"/>
                  <a:gd name="T91" fmla="*/ 418 h 421"/>
                  <a:gd name="T92" fmla="*/ 326 w 331"/>
                  <a:gd name="T93" fmla="*/ 417 h 421"/>
                  <a:gd name="T94" fmla="*/ 327 w 331"/>
                  <a:gd name="T95" fmla="*/ 414 h 421"/>
                  <a:gd name="T96" fmla="*/ 330 w 331"/>
                  <a:gd name="T97" fmla="*/ 411 h 421"/>
                  <a:gd name="T98" fmla="*/ 331 w 331"/>
                  <a:gd name="T99" fmla="*/ 409 h 421"/>
                  <a:gd name="T100" fmla="*/ 331 w 331"/>
                  <a:gd name="T101" fmla="*/ 406 h 421"/>
                  <a:gd name="T102" fmla="*/ 331 w 331"/>
                  <a:gd name="T103" fmla="*/ 135 h 421"/>
                  <a:gd name="T104" fmla="*/ 330 w 331"/>
                  <a:gd name="T105" fmla="*/ 130 h 421"/>
                  <a:gd name="T106" fmla="*/ 326 w 331"/>
                  <a:gd name="T107" fmla="*/ 124 h 421"/>
                  <a:gd name="T108" fmla="*/ 205 w 331"/>
                  <a:gd name="T109" fmla="*/ 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21">
                    <a:moveTo>
                      <a:pt x="30" y="391"/>
                    </a:moveTo>
                    <a:lnTo>
                      <a:pt x="30" y="30"/>
                    </a:lnTo>
                    <a:lnTo>
                      <a:pt x="180" y="30"/>
                    </a:lnTo>
                    <a:lnTo>
                      <a:pt x="180" y="135"/>
                    </a:lnTo>
                    <a:lnTo>
                      <a:pt x="181" y="138"/>
                    </a:lnTo>
                    <a:lnTo>
                      <a:pt x="182" y="141"/>
                    </a:lnTo>
                    <a:lnTo>
                      <a:pt x="183" y="144"/>
                    </a:lnTo>
                    <a:lnTo>
                      <a:pt x="185" y="146"/>
                    </a:lnTo>
                    <a:lnTo>
                      <a:pt x="187" y="148"/>
                    </a:lnTo>
                    <a:lnTo>
                      <a:pt x="189" y="149"/>
                    </a:lnTo>
                    <a:lnTo>
                      <a:pt x="193" y="150"/>
                    </a:lnTo>
                    <a:lnTo>
                      <a:pt x="196" y="150"/>
                    </a:lnTo>
                    <a:lnTo>
                      <a:pt x="301" y="150"/>
                    </a:lnTo>
                    <a:lnTo>
                      <a:pt x="301" y="391"/>
                    </a:lnTo>
                    <a:lnTo>
                      <a:pt x="30" y="391"/>
                    </a:lnTo>
                    <a:close/>
                    <a:moveTo>
                      <a:pt x="211" y="53"/>
                    </a:moveTo>
                    <a:lnTo>
                      <a:pt x="279" y="120"/>
                    </a:lnTo>
                    <a:lnTo>
                      <a:pt x="211" y="120"/>
                    </a:lnTo>
                    <a:lnTo>
                      <a:pt x="211" y="53"/>
                    </a:lnTo>
                    <a:close/>
                    <a:moveTo>
                      <a:pt x="205" y="4"/>
                    </a:moveTo>
                    <a:lnTo>
                      <a:pt x="203" y="2"/>
                    </a:lnTo>
                    <a:lnTo>
                      <a:pt x="201" y="1"/>
                    </a:lnTo>
                    <a:lnTo>
                      <a:pt x="198" y="0"/>
                    </a:lnTo>
                    <a:lnTo>
                      <a:pt x="196" y="0"/>
                    </a:lnTo>
                    <a:lnTo>
                      <a:pt x="15" y="0"/>
                    </a:lnTo>
                    <a:lnTo>
                      <a:pt x="12" y="0"/>
                    </a:lnTo>
                    <a:lnTo>
                      <a:pt x="10" y="1"/>
                    </a:lnTo>
                    <a:lnTo>
                      <a:pt x="6" y="2"/>
                    </a:lnTo>
                    <a:lnTo>
                      <a:pt x="4" y="4"/>
                    </a:lnTo>
                    <a:lnTo>
                      <a:pt x="2" y="7"/>
                    </a:lnTo>
                    <a:lnTo>
                      <a:pt x="1" y="10"/>
                    </a:lnTo>
                    <a:lnTo>
                      <a:pt x="0" y="12"/>
                    </a:lnTo>
                    <a:lnTo>
                      <a:pt x="0" y="15"/>
                    </a:lnTo>
                    <a:lnTo>
                      <a:pt x="0" y="406"/>
                    </a:lnTo>
                    <a:lnTo>
                      <a:pt x="0" y="409"/>
                    </a:lnTo>
                    <a:lnTo>
                      <a:pt x="1" y="411"/>
                    </a:lnTo>
                    <a:lnTo>
                      <a:pt x="2" y="414"/>
                    </a:lnTo>
                    <a:lnTo>
                      <a:pt x="4" y="417"/>
                    </a:lnTo>
                    <a:lnTo>
                      <a:pt x="6" y="418"/>
                    </a:lnTo>
                    <a:lnTo>
                      <a:pt x="10" y="420"/>
                    </a:lnTo>
                    <a:lnTo>
                      <a:pt x="12" y="420"/>
                    </a:lnTo>
                    <a:lnTo>
                      <a:pt x="15" y="421"/>
                    </a:lnTo>
                    <a:lnTo>
                      <a:pt x="316" y="421"/>
                    </a:lnTo>
                    <a:lnTo>
                      <a:pt x="319" y="420"/>
                    </a:lnTo>
                    <a:lnTo>
                      <a:pt x="321" y="420"/>
                    </a:lnTo>
                    <a:lnTo>
                      <a:pt x="324" y="418"/>
                    </a:lnTo>
                    <a:lnTo>
                      <a:pt x="326" y="417"/>
                    </a:lnTo>
                    <a:lnTo>
                      <a:pt x="327" y="414"/>
                    </a:lnTo>
                    <a:lnTo>
                      <a:pt x="330" y="411"/>
                    </a:lnTo>
                    <a:lnTo>
                      <a:pt x="331" y="409"/>
                    </a:lnTo>
                    <a:lnTo>
                      <a:pt x="331" y="406"/>
                    </a:lnTo>
                    <a:lnTo>
                      <a:pt x="331" y="135"/>
                    </a:lnTo>
                    <a:lnTo>
                      <a:pt x="330" y="130"/>
                    </a:lnTo>
                    <a:lnTo>
                      <a:pt x="326" y="124"/>
                    </a:lnTo>
                    <a:lnTo>
                      <a:pt x="205" y="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110" name="Group 90"/>
            <p:cNvGrpSpPr>
              <a:grpSpLocks noChangeAspect="1"/>
            </p:cNvGrpSpPr>
            <p:nvPr/>
          </p:nvGrpSpPr>
          <p:grpSpPr>
            <a:xfrm>
              <a:off x="3853751" y="2108578"/>
              <a:ext cx="666291" cy="505330"/>
              <a:chOff x="882650" y="830263"/>
              <a:chExt cx="282576" cy="214312"/>
            </a:xfrm>
            <a:solidFill>
              <a:schemeClr val="bg1"/>
            </a:solidFill>
          </p:grpSpPr>
          <p:sp>
            <p:nvSpPr>
              <p:cNvPr id="115" name="Freeform 36"/>
              <p:cNvSpPr>
                <a:spLocks/>
              </p:cNvSpPr>
              <p:nvPr/>
            </p:nvSpPr>
            <p:spPr bwMode="auto">
              <a:xfrm>
                <a:off x="882650" y="830263"/>
                <a:ext cx="222250" cy="142875"/>
              </a:xfrm>
              <a:custGeom>
                <a:avLst/>
                <a:gdLst>
                  <a:gd name="T0" fmla="*/ 258 w 700"/>
                  <a:gd name="T1" fmla="*/ 292 h 448"/>
                  <a:gd name="T2" fmla="*/ 258 w 700"/>
                  <a:gd name="T3" fmla="*/ 283 h 448"/>
                  <a:gd name="T4" fmla="*/ 252 w 700"/>
                  <a:gd name="T5" fmla="*/ 277 h 448"/>
                  <a:gd name="T6" fmla="*/ 245 w 700"/>
                  <a:gd name="T7" fmla="*/ 272 h 448"/>
                  <a:gd name="T8" fmla="*/ 236 w 700"/>
                  <a:gd name="T9" fmla="*/ 275 h 448"/>
                  <a:gd name="T10" fmla="*/ 130 w 700"/>
                  <a:gd name="T11" fmla="*/ 398 h 448"/>
                  <a:gd name="T12" fmla="*/ 127 w 700"/>
                  <a:gd name="T13" fmla="*/ 357 h 448"/>
                  <a:gd name="T14" fmla="*/ 129 w 700"/>
                  <a:gd name="T15" fmla="*/ 315 h 448"/>
                  <a:gd name="T16" fmla="*/ 137 w 700"/>
                  <a:gd name="T17" fmla="*/ 275 h 448"/>
                  <a:gd name="T18" fmla="*/ 150 w 700"/>
                  <a:gd name="T19" fmla="*/ 235 h 448"/>
                  <a:gd name="T20" fmla="*/ 168 w 700"/>
                  <a:gd name="T21" fmla="*/ 195 h 448"/>
                  <a:gd name="T22" fmla="*/ 194 w 700"/>
                  <a:gd name="T23" fmla="*/ 157 h 448"/>
                  <a:gd name="T24" fmla="*/ 225 w 700"/>
                  <a:gd name="T25" fmla="*/ 121 h 448"/>
                  <a:gd name="T26" fmla="*/ 261 w 700"/>
                  <a:gd name="T27" fmla="*/ 91 h 448"/>
                  <a:gd name="T28" fmla="*/ 300 w 700"/>
                  <a:gd name="T29" fmla="*/ 66 h 448"/>
                  <a:gd name="T30" fmla="*/ 343 w 700"/>
                  <a:gd name="T31" fmla="*/ 47 h 448"/>
                  <a:gd name="T32" fmla="*/ 394 w 700"/>
                  <a:gd name="T33" fmla="*/ 34 h 448"/>
                  <a:gd name="T34" fmla="*/ 456 w 700"/>
                  <a:gd name="T35" fmla="*/ 31 h 448"/>
                  <a:gd name="T36" fmla="*/ 517 w 700"/>
                  <a:gd name="T37" fmla="*/ 40 h 448"/>
                  <a:gd name="T38" fmla="*/ 575 w 700"/>
                  <a:gd name="T39" fmla="*/ 60 h 448"/>
                  <a:gd name="T40" fmla="*/ 628 w 700"/>
                  <a:gd name="T41" fmla="*/ 91 h 448"/>
                  <a:gd name="T42" fmla="*/ 675 w 700"/>
                  <a:gd name="T43" fmla="*/ 133 h 448"/>
                  <a:gd name="T44" fmla="*/ 682 w 700"/>
                  <a:gd name="T45" fmla="*/ 138 h 448"/>
                  <a:gd name="T46" fmla="*/ 691 w 700"/>
                  <a:gd name="T47" fmla="*/ 138 h 448"/>
                  <a:gd name="T48" fmla="*/ 697 w 700"/>
                  <a:gd name="T49" fmla="*/ 133 h 448"/>
                  <a:gd name="T50" fmla="*/ 700 w 700"/>
                  <a:gd name="T51" fmla="*/ 125 h 448"/>
                  <a:gd name="T52" fmla="*/ 698 w 700"/>
                  <a:gd name="T53" fmla="*/ 117 h 448"/>
                  <a:gd name="T54" fmla="*/ 664 w 700"/>
                  <a:gd name="T55" fmla="*/ 81 h 448"/>
                  <a:gd name="T56" fmla="*/ 608 w 700"/>
                  <a:gd name="T57" fmla="*/ 43 h 448"/>
                  <a:gd name="T58" fmla="*/ 546 w 700"/>
                  <a:gd name="T59" fmla="*/ 15 h 448"/>
                  <a:gd name="T60" fmla="*/ 480 w 700"/>
                  <a:gd name="T61" fmla="*/ 1 h 448"/>
                  <a:gd name="T62" fmla="*/ 412 w 700"/>
                  <a:gd name="T63" fmla="*/ 1 h 448"/>
                  <a:gd name="T64" fmla="*/ 350 w 700"/>
                  <a:gd name="T65" fmla="*/ 13 h 448"/>
                  <a:gd name="T66" fmla="*/ 303 w 700"/>
                  <a:gd name="T67" fmla="*/ 31 h 448"/>
                  <a:gd name="T68" fmla="*/ 258 w 700"/>
                  <a:gd name="T69" fmla="*/ 57 h 448"/>
                  <a:gd name="T70" fmla="*/ 217 w 700"/>
                  <a:gd name="T71" fmla="*/ 88 h 448"/>
                  <a:gd name="T72" fmla="*/ 180 w 700"/>
                  <a:gd name="T73" fmla="*/ 125 h 448"/>
                  <a:gd name="T74" fmla="*/ 150 w 700"/>
                  <a:gd name="T75" fmla="*/ 168 h 448"/>
                  <a:gd name="T76" fmla="*/ 116 w 700"/>
                  <a:gd name="T77" fmla="*/ 240 h 448"/>
                  <a:gd name="T78" fmla="*/ 99 w 700"/>
                  <a:gd name="T79" fmla="*/ 317 h 448"/>
                  <a:gd name="T80" fmla="*/ 28 w 700"/>
                  <a:gd name="T81" fmla="*/ 267 h 448"/>
                  <a:gd name="T82" fmla="*/ 22 w 700"/>
                  <a:gd name="T83" fmla="*/ 262 h 448"/>
                  <a:gd name="T84" fmla="*/ 13 w 700"/>
                  <a:gd name="T85" fmla="*/ 261 h 448"/>
                  <a:gd name="T86" fmla="*/ 4 w 700"/>
                  <a:gd name="T87" fmla="*/ 265 h 448"/>
                  <a:gd name="T88" fmla="*/ 0 w 700"/>
                  <a:gd name="T89" fmla="*/ 272 h 448"/>
                  <a:gd name="T90" fmla="*/ 1 w 700"/>
                  <a:gd name="T91" fmla="*/ 281 h 448"/>
                  <a:gd name="T92" fmla="*/ 111 w 700"/>
                  <a:gd name="T93" fmla="*/ 443 h 448"/>
                  <a:gd name="T94" fmla="*/ 115 w 700"/>
                  <a:gd name="T95" fmla="*/ 446 h 448"/>
                  <a:gd name="T96" fmla="*/ 119 w 700"/>
                  <a:gd name="T97" fmla="*/ 448 h 448"/>
                  <a:gd name="T98" fmla="*/ 121 w 700"/>
                  <a:gd name="T99" fmla="*/ 448 h 448"/>
                  <a:gd name="T100" fmla="*/ 123 w 700"/>
                  <a:gd name="T101" fmla="*/ 448 h 448"/>
                  <a:gd name="T102" fmla="*/ 126 w 700"/>
                  <a:gd name="T103" fmla="*/ 446 h 448"/>
                  <a:gd name="T104" fmla="*/ 130 w 700"/>
                  <a:gd name="T105" fmla="*/ 445 h 448"/>
                  <a:gd name="T106" fmla="*/ 133 w 700"/>
                  <a:gd name="T107"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0" h="448">
                    <a:moveTo>
                      <a:pt x="254" y="297"/>
                    </a:moveTo>
                    <a:lnTo>
                      <a:pt x="256" y="295"/>
                    </a:lnTo>
                    <a:lnTo>
                      <a:pt x="258" y="292"/>
                    </a:lnTo>
                    <a:lnTo>
                      <a:pt x="258" y="288"/>
                    </a:lnTo>
                    <a:lnTo>
                      <a:pt x="258" y="286"/>
                    </a:lnTo>
                    <a:lnTo>
                      <a:pt x="258" y="283"/>
                    </a:lnTo>
                    <a:lnTo>
                      <a:pt x="256" y="281"/>
                    </a:lnTo>
                    <a:lnTo>
                      <a:pt x="254" y="279"/>
                    </a:lnTo>
                    <a:lnTo>
                      <a:pt x="252" y="277"/>
                    </a:lnTo>
                    <a:lnTo>
                      <a:pt x="250" y="275"/>
                    </a:lnTo>
                    <a:lnTo>
                      <a:pt x="247" y="273"/>
                    </a:lnTo>
                    <a:lnTo>
                      <a:pt x="245" y="272"/>
                    </a:lnTo>
                    <a:lnTo>
                      <a:pt x="241" y="272"/>
                    </a:lnTo>
                    <a:lnTo>
                      <a:pt x="238" y="273"/>
                    </a:lnTo>
                    <a:lnTo>
                      <a:pt x="236" y="275"/>
                    </a:lnTo>
                    <a:lnTo>
                      <a:pt x="234" y="276"/>
                    </a:lnTo>
                    <a:lnTo>
                      <a:pt x="232" y="278"/>
                    </a:lnTo>
                    <a:lnTo>
                      <a:pt x="130" y="398"/>
                    </a:lnTo>
                    <a:lnTo>
                      <a:pt x="129" y="385"/>
                    </a:lnTo>
                    <a:lnTo>
                      <a:pt x="128" y="371"/>
                    </a:lnTo>
                    <a:lnTo>
                      <a:pt x="127" y="357"/>
                    </a:lnTo>
                    <a:lnTo>
                      <a:pt x="127" y="343"/>
                    </a:lnTo>
                    <a:lnTo>
                      <a:pt x="128" y="329"/>
                    </a:lnTo>
                    <a:lnTo>
                      <a:pt x="129" y="315"/>
                    </a:lnTo>
                    <a:lnTo>
                      <a:pt x="131" y="301"/>
                    </a:lnTo>
                    <a:lnTo>
                      <a:pt x="134" y="288"/>
                    </a:lnTo>
                    <a:lnTo>
                      <a:pt x="137" y="275"/>
                    </a:lnTo>
                    <a:lnTo>
                      <a:pt x="141" y="261"/>
                    </a:lnTo>
                    <a:lnTo>
                      <a:pt x="145" y="248"/>
                    </a:lnTo>
                    <a:lnTo>
                      <a:pt x="150" y="235"/>
                    </a:lnTo>
                    <a:lnTo>
                      <a:pt x="156" y="221"/>
                    </a:lnTo>
                    <a:lnTo>
                      <a:pt x="162" y="208"/>
                    </a:lnTo>
                    <a:lnTo>
                      <a:pt x="168" y="195"/>
                    </a:lnTo>
                    <a:lnTo>
                      <a:pt x="176" y="183"/>
                    </a:lnTo>
                    <a:lnTo>
                      <a:pt x="185" y="169"/>
                    </a:lnTo>
                    <a:lnTo>
                      <a:pt x="194" y="157"/>
                    </a:lnTo>
                    <a:lnTo>
                      <a:pt x="204" y="145"/>
                    </a:lnTo>
                    <a:lnTo>
                      <a:pt x="215" y="133"/>
                    </a:lnTo>
                    <a:lnTo>
                      <a:pt x="225" y="121"/>
                    </a:lnTo>
                    <a:lnTo>
                      <a:pt x="237" y="110"/>
                    </a:lnTo>
                    <a:lnTo>
                      <a:pt x="249" y="101"/>
                    </a:lnTo>
                    <a:lnTo>
                      <a:pt x="261" y="91"/>
                    </a:lnTo>
                    <a:lnTo>
                      <a:pt x="274" y="83"/>
                    </a:lnTo>
                    <a:lnTo>
                      <a:pt x="288" y="74"/>
                    </a:lnTo>
                    <a:lnTo>
                      <a:pt x="300" y="66"/>
                    </a:lnTo>
                    <a:lnTo>
                      <a:pt x="314" y="59"/>
                    </a:lnTo>
                    <a:lnTo>
                      <a:pt x="328" y="53"/>
                    </a:lnTo>
                    <a:lnTo>
                      <a:pt x="343" y="47"/>
                    </a:lnTo>
                    <a:lnTo>
                      <a:pt x="358" y="43"/>
                    </a:lnTo>
                    <a:lnTo>
                      <a:pt x="373" y="39"/>
                    </a:lnTo>
                    <a:lnTo>
                      <a:pt x="394" y="34"/>
                    </a:lnTo>
                    <a:lnTo>
                      <a:pt x="414" y="32"/>
                    </a:lnTo>
                    <a:lnTo>
                      <a:pt x="436" y="31"/>
                    </a:lnTo>
                    <a:lnTo>
                      <a:pt x="456" y="31"/>
                    </a:lnTo>
                    <a:lnTo>
                      <a:pt x="476" y="32"/>
                    </a:lnTo>
                    <a:lnTo>
                      <a:pt x="497" y="35"/>
                    </a:lnTo>
                    <a:lnTo>
                      <a:pt x="517" y="40"/>
                    </a:lnTo>
                    <a:lnTo>
                      <a:pt x="536" y="45"/>
                    </a:lnTo>
                    <a:lnTo>
                      <a:pt x="556" y="51"/>
                    </a:lnTo>
                    <a:lnTo>
                      <a:pt x="575" y="60"/>
                    </a:lnTo>
                    <a:lnTo>
                      <a:pt x="593" y="69"/>
                    </a:lnTo>
                    <a:lnTo>
                      <a:pt x="611" y="79"/>
                    </a:lnTo>
                    <a:lnTo>
                      <a:pt x="628" y="91"/>
                    </a:lnTo>
                    <a:lnTo>
                      <a:pt x="645" y="104"/>
                    </a:lnTo>
                    <a:lnTo>
                      <a:pt x="660" y="118"/>
                    </a:lnTo>
                    <a:lnTo>
                      <a:pt x="675" y="133"/>
                    </a:lnTo>
                    <a:lnTo>
                      <a:pt x="677" y="136"/>
                    </a:lnTo>
                    <a:lnTo>
                      <a:pt x="679" y="137"/>
                    </a:lnTo>
                    <a:lnTo>
                      <a:pt x="682" y="138"/>
                    </a:lnTo>
                    <a:lnTo>
                      <a:pt x="684" y="139"/>
                    </a:lnTo>
                    <a:lnTo>
                      <a:pt x="688" y="139"/>
                    </a:lnTo>
                    <a:lnTo>
                      <a:pt x="691" y="138"/>
                    </a:lnTo>
                    <a:lnTo>
                      <a:pt x="693" y="137"/>
                    </a:lnTo>
                    <a:lnTo>
                      <a:pt x="695" y="135"/>
                    </a:lnTo>
                    <a:lnTo>
                      <a:pt x="697" y="133"/>
                    </a:lnTo>
                    <a:lnTo>
                      <a:pt x="699" y="131"/>
                    </a:lnTo>
                    <a:lnTo>
                      <a:pt x="700" y="128"/>
                    </a:lnTo>
                    <a:lnTo>
                      <a:pt x="700" y="125"/>
                    </a:lnTo>
                    <a:lnTo>
                      <a:pt x="700" y="122"/>
                    </a:lnTo>
                    <a:lnTo>
                      <a:pt x="699" y="119"/>
                    </a:lnTo>
                    <a:lnTo>
                      <a:pt x="698" y="117"/>
                    </a:lnTo>
                    <a:lnTo>
                      <a:pt x="697" y="114"/>
                    </a:lnTo>
                    <a:lnTo>
                      <a:pt x="681" y="96"/>
                    </a:lnTo>
                    <a:lnTo>
                      <a:pt x="664" y="81"/>
                    </a:lnTo>
                    <a:lnTo>
                      <a:pt x="646" y="68"/>
                    </a:lnTo>
                    <a:lnTo>
                      <a:pt x="628" y="54"/>
                    </a:lnTo>
                    <a:lnTo>
                      <a:pt x="608" y="43"/>
                    </a:lnTo>
                    <a:lnTo>
                      <a:pt x="588" y="32"/>
                    </a:lnTo>
                    <a:lnTo>
                      <a:pt x="567" y="24"/>
                    </a:lnTo>
                    <a:lnTo>
                      <a:pt x="546" y="15"/>
                    </a:lnTo>
                    <a:lnTo>
                      <a:pt x="525" y="10"/>
                    </a:lnTo>
                    <a:lnTo>
                      <a:pt x="502" y="4"/>
                    </a:lnTo>
                    <a:lnTo>
                      <a:pt x="480" y="1"/>
                    </a:lnTo>
                    <a:lnTo>
                      <a:pt x="457" y="0"/>
                    </a:lnTo>
                    <a:lnTo>
                      <a:pt x="434" y="0"/>
                    </a:lnTo>
                    <a:lnTo>
                      <a:pt x="412" y="1"/>
                    </a:lnTo>
                    <a:lnTo>
                      <a:pt x="389" y="4"/>
                    </a:lnTo>
                    <a:lnTo>
                      <a:pt x="366" y="9"/>
                    </a:lnTo>
                    <a:lnTo>
                      <a:pt x="350" y="13"/>
                    </a:lnTo>
                    <a:lnTo>
                      <a:pt x="334" y="18"/>
                    </a:lnTo>
                    <a:lnTo>
                      <a:pt x="318" y="25"/>
                    </a:lnTo>
                    <a:lnTo>
                      <a:pt x="303" y="31"/>
                    </a:lnTo>
                    <a:lnTo>
                      <a:pt x="286" y="39"/>
                    </a:lnTo>
                    <a:lnTo>
                      <a:pt x="271" y="47"/>
                    </a:lnTo>
                    <a:lnTo>
                      <a:pt x="258" y="57"/>
                    </a:lnTo>
                    <a:lnTo>
                      <a:pt x="244" y="66"/>
                    </a:lnTo>
                    <a:lnTo>
                      <a:pt x="230" y="77"/>
                    </a:lnTo>
                    <a:lnTo>
                      <a:pt x="217" y="88"/>
                    </a:lnTo>
                    <a:lnTo>
                      <a:pt x="204" y="100"/>
                    </a:lnTo>
                    <a:lnTo>
                      <a:pt x="192" y="113"/>
                    </a:lnTo>
                    <a:lnTo>
                      <a:pt x="180" y="125"/>
                    </a:lnTo>
                    <a:lnTo>
                      <a:pt x="170" y="139"/>
                    </a:lnTo>
                    <a:lnTo>
                      <a:pt x="160" y="153"/>
                    </a:lnTo>
                    <a:lnTo>
                      <a:pt x="150" y="168"/>
                    </a:lnTo>
                    <a:lnTo>
                      <a:pt x="136" y="192"/>
                    </a:lnTo>
                    <a:lnTo>
                      <a:pt x="126" y="216"/>
                    </a:lnTo>
                    <a:lnTo>
                      <a:pt x="116" y="240"/>
                    </a:lnTo>
                    <a:lnTo>
                      <a:pt x="108" y="266"/>
                    </a:lnTo>
                    <a:lnTo>
                      <a:pt x="102" y="292"/>
                    </a:lnTo>
                    <a:lnTo>
                      <a:pt x="99" y="317"/>
                    </a:lnTo>
                    <a:lnTo>
                      <a:pt x="97" y="343"/>
                    </a:lnTo>
                    <a:lnTo>
                      <a:pt x="97" y="370"/>
                    </a:lnTo>
                    <a:lnTo>
                      <a:pt x="28" y="267"/>
                    </a:lnTo>
                    <a:lnTo>
                      <a:pt x="26" y="265"/>
                    </a:lnTo>
                    <a:lnTo>
                      <a:pt x="24" y="263"/>
                    </a:lnTo>
                    <a:lnTo>
                      <a:pt x="22" y="262"/>
                    </a:lnTo>
                    <a:lnTo>
                      <a:pt x="18" y="261"/>
                    </a:lnTo>
                    <a:lnTo>
                      <a:pt x="15" y="261"/>
                    </a:lnTo>
                    <a:lnTo>
                      <a:pt x="13" y="261"/>
                    </a:lnTo>
                    <a:lnTo>
                      <a:pt x="10" y="262"/>
                    </a:lnTo>
                    <a:lnTo>
                      <a:pt x="7" y="263"/>
                    </a:lnTo>
                    <a:lnTo>
                      <a:pt x="4" y="265"/>
                    </a:lnTo>
                    <a:lnTo>
                      <a:pt x="3" y="267"/>
                    </a:lnTo>
                    <a:lnTo>
                      <a:pt x="1" y="269"/>
                    </a:lnTo>
                    <a:lnTo>
                      <a:pt x="0" y="272"/>
                    </a:lnTo>
                    <a:lnTo>
                      <a:pt x="0" y="276"/>
                    </a:lnTo>
                    <a:lnTo>
                      <a:pt x="0" y="278"/>
                    </a:lnTo>
                    <a:lnTo>
                      <a:pt x="1" y="281"/>
                    </a:lnTo>
                    <a:lnTo>
                      <a:pt x="3" y="284"/>
                    </a:lnTo>
                    <a:lnTo>
                      <a:pt x="108" y="441"/>
                    </a:lnTo>
                    <a:lnTo>
                      <a:pt x="111" y="443"/>
                    </a:lnTo>
                    <a:lnTo>
                      <a:pt x="113" y="445"/>
                    </a:lnTo>
                    <a:lnTo>
                      <a:pt x="114" y="446"/>
                    </a:lnTo>
                    <a:lnTo>
                      <a:pt x="115" y="446"/>
                    </a:lnTo>
                    <a:lnTo>
                      <a:pt x="117" y="447"/>
                    </a:lnTo>
                    <a:lnTo>
                      <a:pt x="118" y="448"/>
                    </a:lnTo>
                    <a:lnTo>
                      <a:pt x="119" y="448"/>
                    </a:lnTo>
                    <a:lnTo>
                      <a:pt x="120" y="448"/>
                    </a:lnTo>
                    <a:lnTo>
                      <a:pt x="121" y="448"/>
                    </a:lnTo>
                    <a:lnTo>
                      <a:pt x="121" y="448"/>
                    </a:lnTo>
                    <a:lnTo>
                      <a:pt x="122" y="448"/>
                    </a:lnTo>
                    <a:lnTo>
                      <a:pt x="123" y="448"/>
                    </a:lnTo>
                    <a:lnTo>
                      <a:pt x="123" y="448"/>
                    </a:lnTo>
                    <a:lnTo>
                      <a:pt x="125" y="448"/>
                    </a:lnTo>
                    <a:lnTo>
                      <a:pt x="125" y="447"/>
                    </a:lnTo>
                    <a:lnTo>
                      <a:pt x="126" y="446"/>
                    </a:lnTo>
                    <a:lnTo>
                      <a:pt x="128" y="446"/>
                    </a:lnTo>
                    <a:lnTo>
                      <a:pt x="130" y="445"/>
                    </a:lnTo>
                    <a:lnTo>
                      <a:pt x="130" y="445"/>
                    </a:lnTo>
                    <a:lnTo>
                      <a:pt x="130" y="445"/>
                    </a:lnTo>
                    <a:lnTo>
                      <a:pt x="132" y="444"/>
                    </a:lnTo>
                    <a:lnTo>
                      <a:pt x="133" y="442"/>
                    </a:lnTo>
                    <a:lnTo>
                      <a:pt x="254" y="297"/>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37"/>
              <p:cNvSpPr>
                <a:spLocks/>
              </p:cNvSpPr>
              <p:nvPr/>
            </p:nvSpPr>
            <p:spPr bwMode="auto">
              <a:xfrm>
                <a:off x="947738" y="914400"/>
                <a:ext cx="217488" cy="130175"/>
              </a:xfrm>
              <a:custGeom>
                <a:avLst/>
                <a:gdLst>
                  <a:gd name="T0" fmla="*/ 575 w 685"/>
                  <a:gd name="T1" fmla="*/ 4 h 410"/>
                  <a:gd name="T2" fmla="*/ 565 w 685"/>
                  <a:gd name="T3" fmla="*/ 0 h 410"/>
                  <a:gd name="T4" fmla="*/ 555 w 685"/>
                  <a:gd name="T5" fmla="*/ 3 h 410"/>
                  <a:gd name="T6" fmla="*/ 430 w 685"/>
                  <a:gd name="T7" fmla="*/ 153 h 410"/>
                  <a:gd name="T8" fmla="*/ 428 w 685"/>
                  <a:gd name="T9" fmla="*/ 162 h 410"/>
                  <a:gd name="T10" fmla="*/ 431 w 685"/>
                  <a:gd name="T11" fmla="*/ 170 h 410"/>
                  <a:gd name="T12" fmla="*/ 444 w 685"/>
                  <a:gd name="T13" fmla="*/ 176 h 410"/>
                  <a:gd name="T14" fmla="*/ 452 w 685"/>
                  <a:gd name="T15" fmla="*/ 173 h 410"/>
                  <a:gd name="T16" fmla="*/ 553 w 685"/>
                  <a:gd name="T17" fmla="*/ 66 h 410"/>
                  <a:gd name="T18" fmla="*/ 551 w 685"/>
                  <a:gd name="T19" fmla="*/ 107 h 410"/>
                  <a:gd name="T20" fmla="*/ 542 w 685"/>
                  <a:gd name="T21" fmla="*/ 147 h 410"/>
                  <a:gd name="T22" fmla="*/ 530 w 685"/>
                  <a:gd name="T23" fmla="*/ 184 h 410"/>
                  <a:gd name="T24" fmla="*/ 512 w 685"/>
                  <a:gd name="T25" fmla="*/ 221 h 410"/>
                  <a:gd name="T26" fmla="*/ 490 w 685"/>
                  <a:gd name="T27" fmla="*/ 254 h 410"/>
                  <a:gd name="T28" fmla="*/ 464 w 685"/>
                  <a:gd name="T29" fmla="*/ 284 h 410"/>
                  <a:gd name="T30" fmla="*/ 434 w 685"/>
                  <a:gd name="T31" fmla="*/ 312 h 410"/>
                  <a:gd name="T32" fmla="*/ 402 w 685"/>
                  <a:gd name="T33" fmla="*/ 336 h 410"/>
                  <a:gd name="T34" fmla="*/ 365 w 685"/>
                  <a:gd name="T35" fmla="*/ 354 h 410"/>
                  <a:gd name="T36" fmla="*/ 326 w 685"/>
                  <a:gd name="T37" fmla="*/ 368 h 410"/>
                  <a:gd name="T38" fmla="*/ 273 w 685"/>
                  <a:gd name="T39" fmla="*/ 379 h 410"/>
                  <a:gd name="T40" fmla="*/ 215 w 685"/>
                  <a:gd name="T41" fmla="*/ 379 h 410"/>
                  <a:gd name="T42" fmla="*/ 158 w 685"/>
                  <a:gd name="T43" fmla="*/ 368 h 410"/>
                  <a:gd name="T44" fmla="*/ 105 w 685"/>
                  <a:gd name="T45" fmla="*/ 347 h 410"/>
                  <a:gd name="T46" fmla="*/ 56 w 685"/>
                  <a:gd name="T47" fmla="*/ 316 h 410"/>
                  <a:gd name="T48" fmla="*/ 23 w 685"/>
                  <a:gd name="T49" fmla="*/ 288 h 410"/>
                  <a:gd name="T50" fmla="*/ 15 w 685"/>
                  <a:gd name="T51" fmla="*/ 286 h 410"/>
                  <a:gd name="T52" fmla="*/ 6 w 685"/>
                  <a:gd name="T53" fmla="*/ 288 h 410"/>
                  <a:gd name="T54" fmla="*/ 1 w 685"/>
                  <a:gd name="T55" fmla="*/ 296 h 410"/>
                  <a:gd name="T56" fmla="*/ 0 w 685"/>
                  <a:gd name="T57" fmla="*/ 305 h 410"/>
                  <a:gd name="T58" fmla="*/ 4 w 685"/>
                  <a:gd name="T59" fmla="*/ 312 h 410"/>
                  <a:gd name="T60" fmla="*/ 43 w 685"/>
                  <a:gd name="T61" fmla="*/ 344 h 410"/>
                  <a:gd name="T62" fmla="*/ 84 w 685"/>
                  <a:gd name="T63" fmla="*/ 371 h 410"/>
                  <a:gd name="T64" fmla="*/ 130 w 685"/>
                  <a:gd name="T65" fmla="*/ 390 h 410"/>
                  <a:gd name="T66" fmla="*/ 176 w 685"/>
                  <a:gd name="T67" fmla="*/ 403 h 410"/>
                  <a:gd name="T68" fmla="*/ 225 w 685"/>
                  <a:gd name="T69" fmla="*/ 409 h 410"/>
                  <a:gd name="T70" fmla="*/ 281 w 685"/>
                  <a:gd name="T71" fmla="*/ 408 h 410"/>
                  <a:gd name="T72" fmla="*/ 333 w 685"/>
                  <a:gd name="T73" fmla="*/ 397 h 410"/>
                  <a:gd name="T74" fmla="*/ 375 w 685"/>
                  <a:gd name="T75" fmla="*/ 382 h 410"/>
                  <a:gd name="T76" fmla="*/ 414 w 685"/>
                  <a:gd name="T77" fmla="*/ 362 h 410"/>
                  <a:gd name="T78" fmla="*/ 448 w 685"/>
                  <a:gd name="T79" fmla="*/ 339 h 410"/>
                  <a:gd name="T80" fmla="*/ 480 w 685"/>
                  <a:gd name="T81" fmla="*/ 311 h 410"/>
                  <a:gd name="T82" fmla="*/ 508 w 685"/>
                  <a:gd name="T83" fmla="*/ 279 h 410"/>
                  <a:gd name="T84" fmla="*/ 533 w 685"/>
                  <a:gd name="T85" fmla="*/ 245 h 410"/>
                  <a:gd name="T86" fmla="*/ 552 w 685"/>
                  <a:gd name="T87" fmla="*/ 207 h 410"/>
                  <a:gd name="T88" fmla="*/ 568 w 685"/>
                  <a:gd name="T89" fmla="*/ 168 h 410"/>
                  <a:gd name="T90" fmla="*/ 578 w 685"/>
                  <a:gd name="T91" fmla="*/ 127 h 410"/>
                  <a:gd name="T92" fmla="*/ 583 w 685"/>
                  <a:gd name="T93" fmla="*/ 85 h 410"/>
                  <a:gd name="T94" fmla="*/ 660 w 685"/>
                  <a:gd name="T95" fmla="*/ 183 h 410"/>
                  <a:gd name="T96" fmla="*/ 670 w 685"/>
                  <a:gd name="T97" fmla="*/ 188 h 410"/>
                  <a:gd name="T98" fmla="*/ 681 w 685"/>
                  <a:gd name="T99" fmla="*/ 183 h 410"/>
                  <a:gd name="T100" fmla="*/ 685 w 685"/>
                  <a:gd name="T101" fmla="*/ 176 h 410"/>
                  <a:gd name="T102" fmla="*/ 684 w 685"/>
                  <a:gd name="T103" fmla="*/ 16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5" h="410">
                    <a:moveTo>
                      <a:pt x="683" y="164"/>
                    </a:moveTo>
                    <a:lnTo>
                      <a:pt x="577" y="7"/>
                    </a:lnTo>
                    <a:lnTo>
                      <a:pt x="575" y="4"/>
                    </a:lnTo>
                    <a:lnTo>
                      <a:pt x="571" y="2"/>
                    </a:lnTo>
                    <a:lnTo>
                      <a:pt x="569" y="0"/>
                    </a:lnTo>
                    <a:lnTo>
                      <a:pt x="565" y="0"/>
                    </a:lnTo>
                    <a:lnTo>
                      <a:pt x="562" y="0"/>
                    </a:lnTo>
                    <a:lnTo>
                      <a:pt x="559" y="1"/>
                    </a:lnTo>
                    <a:lnTo>
                      <a:pt x="555" y="3"/>
                    </a:lnTo>
                    <a:lnTo>
                      <a:pt x="553" y="6"/>
                    </a:lnTo>
                    <a:lnTo>
                      <a:pt x="431" y="150"/>
                    </a:lnTo>
                    <a:lnTo>
                      <a:pt x="430" y="153"/>
                    </a:lnTo>
                    <a:lnTo>
                      <a:pt x="429" y="157"/>
                    </a:lnTo>
                    <a:lnTo>
                      <a:pt x="428" y="160"/>
                    </a:lnTo>
                    <a:lnTo>
                      <a:pt x="428" y="162"/>
                    </a:lnTo>
                    <a:lnTo>
                      <a:pt x="429" y="165"/>
                    </a:lnTo>
                    <a:lnTo>
                      <a:pt x="430" y="168"/>
                    </a:lnTo>
                    <a:lnTo>
                      <a:pt x="431" y="170"/>
                    </a:lnTo>
                    <a:lnTo>
                      <a:pt x="433" y="173"/>
                    </a:lnTo>
                    <a:lnTo>
                      <a:pt x="438" y="176"/>
                    </a:lnTo>
                    <a:lnTo>
                      <a:pt x="444" y="176"/>
                    </a:lnTo>
                    <a:lnTo>
                      <a:pt x="447" y="176"/>
                    </a:lnTo>
                    <a:lnTo>
                      <a:pt x="450" y="175"/>
                    </a:lnTo>
                    <a:lnTo>
                      <a:pt x="452" y="173"/>
                    </a:lnTo>
                    <a:lnTo>
                      <a:pt x="454" y="170"/>
                    </a:lnTo>
                    <a:lnTo>
                      <a:pt x="553" y="53"/>
                    </a:lnTo>
                    <a:lnTo>
                      <a:pt x="553" y="66"/>
                    </a:lnTo>
                    <a:lnTo>
                      <a:pt x="553" y="80"/>
                    </a:lnTo>
                    <a:lnTo>
                      <a:pt x="552" y="93"/>
                    </a:lnTo>
                    <a:lnTo>
                      <a:pt x="551" y="107"/>
                    </a:lnTo>
                    <a:lnTo>
                      <a:pt x="549" y="120"/>
                    </a:lnTo>
                    <a:lnTo>
                      <a:pt x="546" y="133"/>
                    </a:lnTo>
                    <a:lnTo>
                      <a:pt x="542" y="147"/>
                    </a:lnTo>
                    <a:lnTo>
                      <a:pt x="539" y="159"/>
                    </a:lnTo>
                    <a:lnTo>
                      <a:pt x="535" y="172"/>
                    </a:lnTo>
                    <a:lnTo>
                      <a:pt x="530" y="184"/>
                    </a:lnTo>
                    <a:lnTo>
                      <a:pt x="524" y="196"/>
                    </a:lnTo>
                    <a:lnTo>
                      <a:pt x="519" y="209"/>
                    </a:lnTo>
                    <a:lnTo>
                      <a:pt x="512" y="221"/>
                    </a:lnTo>
                    <a:lnTo>
                      <a:pt x="506" y="232"/>
                    </a:lnTo>
                    <a:lnTo>
                      <a:pt x="498" y="243"/>
                    </a:lnTo>
                    <a:lnTo>
                      <a:pt x="490" y="254"/>
                    </a:lnTo>
                    <a:lnTo>
                      <a:pt x="482" y="265"/>
                    </a:lnTo>
                    <a:lnTo>
                      <a:pt x="474" y="275"/>
                    </a:lnTo>
                    <a:lnTo>
                      <a:pt x="464" y="284"/>
                    </a:lnTo>
                    <a:lnTo>
                      <a:pt x="454" y="294"/>
                    </a:lnTo>
                    <a:lnTo>
                      <a:pt x="445" y="303"/>
                    </a:lnTo>
                    <a:lnTo>
                      <a:pt x="434" y="312"/>
                    </a:lnTo>
                    <a:lnTo>
                      <a:pt x="423" y="320"/>
                    </a:lnTo>
                    <a:lnTo>
                      <a:pt x="413" y="328"/>
                    </a:lnTo>
                    <a:lnTo>
                      <a:pt x="402" y="336"/>
                    </a:lnTo>
                    <a:lnTo>
                      <a:pt x="390" y="342"/>
                    </a:lnTo>
                    <a:lnTo>
                      <a:pt x="377" y="349"/>
                    </a:lnTo>
                    <a:lnTo>
                      <a:pt x="365" y="354"/>
                    </a:lnTo>
                    <a:lnTo>
                      <a:pt x="353" y="359"/>
                    </a:lnTo>
                    <a:lnTo>
                      <a:pt x="340" y="364"/>
                    </a:lnTo>
                    <a:lnTo>
                      <a:pt x="326" y="368"/>
                    </a:lnTo>
                    <a:lnTo>
                      <a:pt x="313" y="372"/>
                    </a:lnTo>
                    <a:lnTo>
                      <a:pt x="294" y="375"/>
                    </a:lnTo>
                    <a:lnTo>
                      <a:pt x="273" y="379"/>
                    </a:lnTo>
                    <a:lnTo>
                      <a:pt x="254" y="380"/>
                    </a:lnTo>
                    <a:lnTo>
                      <a:pt x="235" y="380"/>
                    </a:lnTo>
                    <a:lnTo>
                      <a:pt x="215" y="379"/>
                    </a:lnTo>
                    <a:lnTo>
                      <a:pt x="196" y="376"/>
                    </a:lnTo>
                    <a:lnTo>
                      <a:pt x="178" y="373"/>
                    </a:lnTo>
                    <a:lnTo>
                      <a:pt x="158" y="368"/>
                    </a:lnTo>
                    <a:lnTo>
                      <a:pt x="140" y="362"/>
                    </a:lnTo>
                    <a:lnTo>
                      <a:pt x="122" y="356"/>
                    </a:lnTo>
                    <a:lnTo>
                      <a:pt x="105" y="347"/>
                    </a:lnTo>
                    <a:lnTo>
                      <a:pt x="88" y="338"/>
                    </a:lnTo>
                    <a:lnTo>
                      <a:pt x="72" y="328"/>
                    </a:lnTo>
                    <a:lnTo>
                      <a:pt x="56" y="316"/>
                    </a:lnTo>
                    <a:lnTo>
                      <a:pt x="40" y="305"/>
                    </a:lnTo>
                    <a:lnTo>
                      <a:pt x="25" y="291"/>
                    </a:lnTo>
                    <a:lnTo>
                      <a:pt x="23" y="288"/>
                    </a:lnTo>
                    <a:lnTo>
                      <a:pt x="20" y="287"/>
                    </a:lnTo>
                    <a:lnTo>
                      <a:pt x="18" y="286"/>
                    </a:lnTo>
                    <a:lnTo>
                      <a:pt x="15" y="286"/>
                    </a:lnTo>
                    <a:lnTo>
                      <a:pt x="12" y="286"/>
                    </a:lnTo>
                    <a:lnTo>
                      <a:pt x="9" y="287"/>
                    </a:lnTo>
                    <a:lnTo>
                      <a:pt x="6" y="288"/>
                    </a:lnTo>
                    <a:lnTo>
                      <a:pt x="4" y="291"/>
                    </a:lnTo>
                    <a:lnTo>
                      <a:pt x="2" y="293"/>
                    </a:lnTo>
                    <a:lnTo>
                      <a:pt x="1" y="296"/>
                    </a:lnTo>
                    <a:lnTo>
                      <a:pt x="0" y="298"/>
                    </a:lnTo>
                    <a:lnTo>
                      <a:pt x="0" y="301"/>
                    </a:lnTo>
                    <a:lnTo>
                      <a:pt x="0" y="305"/>
                    </a:lnTo>
                    <a:lnTo>
                      <a:pt x="1" y="307"/>
                    </a:lnTo>
                    <a:lnTo>
                      <a:pt x="3" y="310"/>
                    </a:lnTo>
                    <a:lnTo>
                      <a:pt x="4" y="312"/>
                    </a:lnTo>
                    <a:lnTo>
                      <a:pt x="17" y="323"/>
                    </a:lnTo>
                    <a:lnTo>
                      <a:pt x="30" y="335"/>
                    </a:lnTo>
                    <a:lnTo>
                      <a:pt x="43" y="344"/>
                    </a:lnTo>
                    <a:lnTo>
                      <a:pt x="57" y="354"/>
                    </a:lnTo>
                    <a:lnTo>
                      <a:pt x="71" y="362"/>
                    </a:lnTo>
                    <a:lnTo>
                      <a:pt x="84" y="371"/>
                    </a:lnTo>
                    <a:lnTo>
                      <a:pt x="99" y="379"/>
                    </a:lnTo>
                    <a:lnTo>
                      <a:pt x="114" y="385"/>
                    </a:lnTo>
                    <a:lnTo>
                      <a:pt x="130" y="390"/>
                    </a:lnTo>
                    <a:lnTo>
                      <a:pt x="145" y="396"/>
                    </a:lnTo>
                    <a:lnTo>
                      <a:pt x="161" y="400"/>
                    </a:lnTo>
                    <a:lnTo>
                      <a:pt x="176" y="403"/>
                    </a:lnTo>
                    <a:lnTo>
                      <a:pt x="192" y="405"/>
                    </a:lnTo>
                    <a:lnTo>
                      <a:pt x="208" y="408"/>
                    </a:lnTo>
                    <a:lnTo>
                      <a:pt x="225" y="409"/>
                    </a:lnTo>
                    <a:lnTo>
                      <a:pt x="241" y="410"/>
                    </a:lnTo>
                    <a:lnTo>
                      <a:pt x="260" y="409"/>
                    </a:lnTo>
                    <a:lnTo>
                      <a:pt x="281" y="408"/>
                    </a:lnTo>
                    <a:lnTo>
                      <a:pt x="300" y="404"/>
                    </a:lnTo>
                    <a:lnTo>
                      <a:pt x="319" y="400"/>
                    </a:lnTo>
                    <a:lnTo>
                      <a:pt x="333" y="397"/>
                    </a:lnTo>
                    <a:lnTo>
                      <a:pt x="347" y="393"/>
                    </a:lnTo>
                    <a:lnTo>
                      <a:pt x="361" y="387"/>
                    </a:lnTo>
                    <a:lnTo>
                      <a:pt x="375" y="382"/>
                    </a:lnTo>
                    <a:lnTo>
                      <a:pt x="388" y="376"/>
                    </a:lnTo>
                    <a:lnTo>
                      <a:pt x="401" y="370"/>
                    </a:lnTo>
                    <a:lnTo>
                      <a:pt x="414" y="362"/>
                    </a:lnTo>
                    <a:lnTo>
                      <a:pt x="426" y="355"/>
                    </a:lnTo>
                    <a:lnTo>
                      <a:pt x="437" y="347"/>
                    </a:lnTo>
                    <a:lnTo>
                      <a:pt x="448" y="339"/>
                    </a:lnTo>
                    <a:lnTo>
                      <a:pt x="460" y="329"/>
                    </a:lnTo>
                    <a:lnTo>
                      <a:pt x="471" y="321"/>
                    </a:lnTo>
                    <a:lnTo>
                      <a:pt x="480" y="311"/>
                    </a:lnTo>
                    <a:lnTo>
                      <a:pt x="490" y="300"/>
                    </a:lnTo>
                    <a:lnTo>
                      <a:pt x="500" y="290"/>
                    </a:lnTo>
                    <a:lnTo>
                      <a:pt x="508" y="279"/>
                    </a:lnTo>
                    <a:lnTo>
                      <a:pt x="517" y="268"/>
                    </a:lnTo>
                    <a:lnTo>
                      <a:pt x="525" y="256"/>
                    </a:lnTo>
                    <a:lnTo>
                      <a:pt x="533" y="245"/>
                    </a:lnTo>
                    <a:lnTo>
                      <a:pt x="540" y="233"/>
                    </a:lnTo>
                    <a:lnTo>
                      <a:pt x="547" y="220"/>
                    </a:lnTo>
                    <a:lnTo>
                      <a:pt x="552" y="207"/>
                    </a:lnTo>
                    <a:lnTo>
                      <a:pt x="559" y="194"/>
                    </a:lnTo>
                    <a:lnTo>
                      <a:pt x="563" y="181"/>
                    </a:lnTo>
                    <a:lnTo>
                      <a:pt x="568" y="168"/>
                    </a:lnTo>
                    <a:lnTo>
                      <a:pt x="571" y="154"/>
                    </a:lnTo>
                    <a:lnTo>
                      <a:pt x="576" y="140"/>
                    </a:lnTo>
                    <a:lnTo>
                      <a:pt x="578" y="127"/>
                    </a:lnTo>
                    <a:lnTo>
                      <a:pt x="580" y="113"/>
                    </a:lnTo>
                    <a:lnTo>
                      <a:pt x="582" y="99"/>
                    </a:lnTo>
                    <a:lnTo>
                      <a:pt x="583" y="85"/>
                    </a:lnTo>
                    <a:lnTo>
                      <a:pt x="583" y="71"/>
                    </a:lnTo>
                    <a:lnTo>
                      <a:pt x="658" y="180"/>
                    </a:lnTo>
                    <a:lnTo>
                      <a:pt x="660" y="183"/>
                    </a:lnTo>
                    <a:lnTo>
                      <a:pt x="664" y="186"/>
                    </a:lnTo>
                    <a:lnTo>
                      <a:pt x="667" y="188"/>
                    </a:lnTo>
                    <a:lnTo>
                      <a:pt x="670" y="188"/>
                    </a:lnTo>
                    <a:lnTo>
                      <a:pt x="674" y="188"/>
                    </a:lnTo>
                    <a:lnTo>
                      <a:pt x="679" y="186"/>
                    </a:lnTo>
                    <a:lnTo>
                      <a:pt x="681" y="183"/>
                    </a:lnTo>
                    <a:lnTo>
                      <a:pt x="683" y="181"/>
                    </a:lnTo>
                    <a:lnTo>
                      <a:pt x="684" y="178"/>
                    </a:lnTo>
                    <a:lnTo>
                      <a:pt x="685" y="176"/>
                    </a:lnTo>
                    <a:lnTo>
                      <a:pt x="685" y="173"/>
                    </a:lnTo>
                    <a:lnTo>
                      <a:pt x="685" y="169"/>
                    </a:lnTo>
                    <a:lnTo>
                      <a:pt x="684" y="167"/>
                    </a:lnTo>
                    <a:lnTo>
                      <a:pt x="683" y="16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38"/>
              <p:cNvSpPr>
                <a:spLocks noEditPoints="1"/>
              </p:cNvSpPr>
              <p:nvPr/>
            </p:nvSpPr>
            <p:spPr bwMode="auto">
              <a:xfrm>
                <a:off x="993775" y="906463"/>
                <a:ext cx="57150" cy="57150"/>
              </a:xfrm>
              <a:custGeom>
                <a:avLst/>
                <a:gdLst>
                  <a:gd name="T0" fmla="*/ 128 w 180"/>
                  <a:gd name="T1" fmla="*/ 139 h 181"/>
                  <a:gd name="T2" fmla="*/ 119 w 180"/>
                  <a:gd name="T3" fmla="*/ 144 h 181"/>
                  <a:gd name="T4" fmla="*/ 108 w 180"/>
                  <a:gd name="T5" fmla="*/ 148 h 181"/>
                  <a:gd name="T6" fmla="*/ 96 w 180"/>
                  <a:gd name="T7" fmla="*/ 150 h 181"/>
                  <a:gd name="T8" fmla="*/ 84 w 180"/>
                  <a:gd name="T9" fmla="*/ 150 h 181"/>
                  <a:gd name="T10" fmla="*/ 72 w 180"/>
                  <a:gd name="T11" fmla="*/ 148 h 181"/>
                  <a:gd name="T12" fmla="*/ 62 w 180"/>
                  <a:gd name="T13" fmla="*/ 144 h 181"/>
                  <a:gd name="T14" fmla="*/ 52 w 180"/>
                  <a:gd name="T15" fmla="*/ 139 h 181"/>
                  <a:gd name="T16" fmla="*/ 43 w 180"/>
                  <a:gd name="T17" fmla="*/ 130 h 181"/>
                  <a:gd name="T18" fmla="*/ 37 w 180"/>
                  <a:gd name="T19" fmla="*/ 119 h 181"/>
                  <a:gd name="T20" fmla="*/ 32 w 180"/>
                  <a:gd name="T21" fmla="*/ 109 h 181"/>
                  <a:gd name="T22" fmla="*/ 30 w 180"/>
                  <a:gd name="T23" fmla="*/ 97 h 181"/>
                  <a:gd name="T24" fmla="*/ 30 w 180"/>
                  <a:gd name="T25" fmla="*/ 86 h 181"/>
                  <a:gd name="T26" fmla="*/ 32 w 180"/>
                  <a:gd name="T27" fmla="*/ 74 h 181"/>
                  <a:gd name="T28" fmla="*/ 37 w 180"/>
                  <a:gd name="T29" fmla="*/ 63 h 181"/>
                  <a:gd name="T30" fmla="*/ 43 w 180"/>
                  <a:gd name="T31" fmla="*/ 53 h 181"/>
                  <a:gd name="T32" fmla="*/ 56 w 180"/>
                  <a:gd name="T33" fmla="*/ 41 h 181"/>
                  <a:gd name="T34" fmla="*/ 72 w 180"/>
                  <a:gd name="T35" fmla="*/ 33 h 181"/>
                  <a:gd name="T36" fmla="*/ 84 w 180"/>
                  <a:gd name="T37" fmla="*/ 31 h 181"/>
                  <a:gd name="T38" fmla="*/ 96 w 180"/>
                  <a:gd name="T39" fmla="*/ 31 h 181"/>
                  <a:gd name="T40" fmla="*/ 108 w 180"/>
                  <a:gd name="T41" fmla="*/ 33 h 181"/>
                  <a:gd name="T42" fmla="*/ 123 w 180"/>
                  <a:gd name="T43" fmla="*/ 41 h 181"/>
                  <a:gd name="T44" fmla="*/ 137 w 180"/>
                  <a:gd name="T45" fmla="*/ 53 h 181"/>
                  <a:gd name="T46" fmla="*/ 143 w 180"/>
                  <a:gd name="T47" fmla="*/ 63 h 181"/>
                  <a:gd name="T48" fmla="*/ 148 w 180"/>
                  <a:gd name="T49" fmla="*/ 74 h 181"/>
                  <a:gd name="T50" fmla="*/ 150 w 180"/>
                  <a:gd name="T51" fmla="*/ 86 h 181"/>
                  <a:gd name="T52" fmla="*/ 150 w 180"/>
                  <a:gd name="T53" fmla="*/ 97 h 181"/>
                  <a:gd name="T54" fmla="*/ 148 w 180"/>
                  <a:gd name="T55" fmla="*/ 109 h 181"/>
                  <a:gd name="T56" fmla="*/ 143 w 180"/>
                  <a:gd name="T57" fmla="*/ 119 h 181"/>
                  <a:gd name="T58" fmla="*/ 137 w 180"/>
                  <a:gd name="T59" fmla="*/ 130 h 181"/>
                  <a:gd name="T60" fmla="*/ 26 w 180"/>
                  <a:gd name="T61" fmla="*/ 27 h 181"/>
                  <a:gd name="T62" fmla="*/ 15 w 180"/>
                  <a:gd name="T63" fmla="*/ 41 h 181"/>
                  <a:gd name="T64" fmla="*/ 6 w 180"/>
                  <a:gd name="T65" fmla="*/ 57 h 181"/>
                  <a:gd name="T66" fmla="*/ 2 w 180"/>
                  <a:gd name="T67" fmla="*/ 73 h 181"/>
                  <a:gd name="T68" fmla="*/ 0 w 180"/>
                  <a:gd name="T69" fmla="*/ 91 h 181"/>
                  <a:gd name="T70" fmla="*/ 2 w 180"/>
                  <a:gd name="T71" fmla="*/ 109 h 181"/>
                  <a:gd name="T72" fmla="*/ 6 w 180"/>
                  <a:gd name="T73" fmla="*/ 125 h 181"/>
                  <a:gd name="T74" fmla="*/ 15 w 180"/>
                  <a:gd name="T75" fmla="*/ 141 h 181"/>
                  <a:gd name="T76" fmla="*/ 26 w 180"/>
                  <a:gd name="T77" fmla="*/ 156 h 181"/>
                  <a:gd name="T78" fmla="*/ 40 w 180"/>
                  <a:gd name="T79" fmla="*/ 166 h 181"/>
                  <a:gd name="T80" fmla="*/ 55 w 180"/>
                  <a:gd name="T81" fmla="*/ 174 h 181"/>
                  <a:gd name="T82" fmla="*/ 72 w 180"/>
                  <a:gd name="T83" fmla="*/ 179 h 181"/>
                  <a:gd name="T84" fmla="*/ 90 w 180"/>
                  <a:gd name="T85" fmla="*/ 181 h 181"/>
                  <a:gd name="T86" fmla="*/ 108 w 180"/>
                  <a:gd name="T87" fmla="*/ 179 h 181"/>
                  <a:gd name="T88" fmla="*/ 124 w 180"/>
                  <a:gd name="T89" fmla="*/ 174 h 181"/>
                  <a:gd name="T90" fmla="*/ 140 w 180"/>
                  <a:gd name="T91" fmla="*/ 166 h 181"/>
                  <a:gd name="T92" fmla="*/ 154 w 180"/>
                  <a:gd name="T93" fmla="*/ 156 h 181"/>
                  <a:gd name="T94" fmla="*/ 166 w 180"/>
                  <a:gd name="T95" fmla="*/ 141 h 181"/>
                  <a:gd name="T96" fmla="*/ 173 w 180"/>
                  <a:gd name="T97" fmla="*/ 125 h 181"/>
                  <a:gd name="T98" fmla="*/ 179 w 180"/>
                  <a:gd name="T99" fmla="*/ 109 h 181"/>
                  <a:gd name="T100" fmla="*/ 180 w 180"/>
                  <a:gd name="T101" fmla="*/ 91 h 181"/>
                  <a:gd name="T102" fmla="*/ 179 w 180"/>
                  <a:gd name="T103" fmla="*/ 73 h 181"/>
                  <a:gd name="T104" fmla="*/ 173 w 180"/>
                  <a:gd name="T105" fmla="*/ 57 h 181"/>
                  <a:gd name="T106" fmla="*/ 166 w 180"/>
                  <a:gd name="T107" fmla="*/ 41 h 181"/>
                  <a:gd name="T108" fmla="*/ 154 w 180"/>
                  <a:gd name="T109" fmla="*/ 27 h 181"/>
                  <a:gd name="T110" fmla="*/ 140 w 180"/>
                  <a:gd name="T111" fmla="*/ 16 h 181"/>
                  <a:gd name="T112" fmla="*/ 124 w 180"/>
                  <a:gd name="T113" fmla="*/ 8 h 181"/>
                  <a:gd name="T114" fmla="*/ 108 w 180"/>
                  <a:gd name="T115" fmla="*/ 2 h 181"/>
                  <a:gd name="T116" fmla="*/ 90 w 180"/>
                  <a:gd name="T117" fmla="*/ 0 h 181"/>
                  <a:gd name="T118" fmla="*/ 72 w 180"/>
                  <a:gd name="T119" fmla="*/ 2 h 181"/>
                  <a:gd name="T120" fmla="*/ 55 w 180"/>
                  <a:gd name="T121" fmla="*/ 8 h 181"/>
                  <a:gd name="T122" fmla="*/ 40 w 180"/>
                  <a:gd name="T123" fmla="*/ 16 h 181"/>
                  <a:gd name="T124" fmla="*/ 26 w 180"/>
                  <a:gd name="T125" fmla="*/ 2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 h="181">
                    <a:moveTo>
                      <a:pt x="133" y="134"/>
                    </a:moveTo>
                    <a:lnTo>
                      <a:pt x="128" y="139"/>
                    </a:lnTo>
                    <a:lnTo>
                      <a:pt x="123" y="142"/>
                    </a:lnTo>
                    <a:lnTo>
                      <a:pt x="119" y="144"/>
                    </a:lnTo>
                    <a:lnTo>
                      <a:pt x="113" y="146"/>
                    </a:lnTo>
                    <a:lnTo>
                      <a:pt x="108" y="148"/>
                    </a:lnTo>
                    <a:lnTo>
                      <a:pt x="101" y="149"/>
                    </a:lnTo>
                    <a:lnTo>
                      <a:pt x="96" y="150"/>
                    </a:lnTo>
                    <a:lnTo>
                      <a:pt x="90" y="150"/>
                    </a:lnTo>
                    <a:lnTo>
                      <a:pt x="84" y="150"/>
                    </a:lnTo>
                    <a:lnTo>
                      <a:pt x="78" y="149"/>
                    </a:lnTo>
                    <a:lnTo>
                      <a:pt x="72" y="148"/>
                    </a:lnTo>
                    <a:lnTo>
                      <a:pt x="67" y="146"/>
                    </a:lnTo>
                    <a:lnTo>
                      <a:pt x="62" y="144"/>
                    </a:lnTo>
                    <a:lnTo>
                      <a:pt x="56" y="142"/>
                    </a:lnTo>
                    <a:lnTo>
                      <a:pt x="52" y="139"/>
                    </a:lnTo>
                    <a:lnTo>
                      <a:pt x="48" y="134"/>
                    </a:lnTo>
                    <a:lnTo>
                      <a:pt x="43" y="130"/>
                    </a:lnTo>
                    <a:lnTo>
                      <a:pt x="39" y="125"/>
                    </a:lnTo>
                    <a:lnTo>
                      <a:pt x="37" y="119"/>
                    </a:lnTo>
                    <a:lnTo>
                      <a:pt x="34" y="114"/>
                    </a:lnTo>
                    <a:lnTo>
                      <a:pt x="32" y="109"/>
                    </a:lnTo>
                    <a:lnTo>
                      <a:pt x="31" y="103"/>
                    </a:lnTo>
                    <a:lnTo>
                      <a:pt x="30" y="97"/>
                    </a:lnTo>
                    <a:lnTo>
                      <a:pt x="30" y="91"/>
                    </a:lnTo>
                    <a:lnTo>
                      <a:pt x="30" y="86"/>
                    </a:lnTo>
                    <a:lnTo>
                      <a:pt x="31" y="80"/>
                    </a:lnTo>
                    <a:lnTo>
                      <a:pt x="32" y="74"/>
                    </a:lnTo>
                    <a:lnTo>
                      <a:pt x="34" y="69"/>
                    </a:lnTo>
                    <a:lnTo>
                      <a:pt x="37" y="63"/>
                    </a:lnTo>
                    <a:lnTo>
                      <a:pt x="39" y="58"/>
                    </a:lnTo>
                    <a:lnTo>
                      <a:pt x="43" y="53"/>
                    </a:lnTo>
                    <a:lnTo>
                      <a:pt x="48" y="48"/>
                    </a:lnTo>
                    <a:lnTo>
                      <a:pt x="56" y="41"/>
                    </a:lnTo>
                    <a:lnTo>
                      <a:pt x="67" y="36"/>
                    </a:lnTo>
                    <a:lnTo>
                      <a:pt x="72" y="33"/>
                    </a:lnTo>
                    <a:lnTo>
                      <a:pt x="78" y="31"/>
                    </a:lnTo>
                    <a:lnTo>
                      <a:pt x="84" y="31"/>
                    </a:lnTo>
                    <a:lnTo>
                      <a:pt x="90" y="30"/>
                    </a:lnTo>
                    <a:lnTo>
                      <a:pt x="96" y="31"/>
                    </a:lnTo>
                    <a:lnTo>
                      <a:pt x="101" y="31"/>
                    </a:lnTo>
                    <a:lnTo>
                      <a:pt x="108" y="33"/>
                    </a:lnTo>
                    <a:lnTo>
                      <a:pt x="113" y="36"/>
                    </a:lnTo>
                    <a:lnTo>
                      <a:pt x="123" y="41"/>
                    </a:lnTo>
                    <a:lnTo>
                      <a:pt x="133" y="48"/>
                    </a:lnTo>
                    <a:lnTo>
                      <a:pt x="137" y="53"/>
                    </a:lnTo>
                    <a:lnTo>
                      <a:pt x="140" y="58"/>
                    </a:lnTo>
                    <a:lnTo>
                      <a:pt x="143" y="63"/>
                    </a:lnTo>
                    <a:lnTo>
                      <a:pt x="145" y="69"/>
                    </a:lnTo>
                    <a:lnTo>
                      <a:pt x="148" y="74"/>
                    </a:lnTo>
                    <a:lnTo>
                      <a:pt x="149" y="80"/>
                    </a:lnTo>
                    <a:lnTo>
                      <a:pt x="150" y="86"/>
                    </a:lnTo>
                    <a:lnTo>
                      <a:pt x="150" y="91"/>
                    </a:lnTo>
                    <a:lnTo>
                      <a:pt x="150" y="97"/>
                    </a:lnTo>
                    <a:lnTo>
                      <a:pt x="149" y="103"/>
                    </a:lnTo>
                    <a:lnTo>
                      <a:pt x="148" y="109"/>
                    </a:lnTo>
                    <a:lnTo>
                      <a:pt x="145" y="114"/>
                    </a:lnTo>
                    <a:lnTo>
                      <a:pt x="143" y="119"/>
                    </a:lnTo>
                    <a:lnTo>
                      <a:pt x="140" y="125"/>
                    </a:lnTo>
                    <a:lnTo>
                      <a:pt x="137" y="130"/>
                    </a:lnTo>
                    <a:lnTo>
                      <a:pt x="133" y="134"/>
                    </a:lnTo>
                    <a:close/>
                    <a:moveTo>
                      <a:pt x="26" y="27"/>
                    </a:moveTo>
                    <a:lnTo>
                      <a:pt x="20" y="35"/>
                    </a:lnTo>
                    <a:lnTo>
                      <a:pt x="15" y="41"/>
                    </a:lnTo>
                    <a:lnTo>
                      <a:pt x="10" y="48"/>
                    </a:lnTo>
                    <a:lnTo>
                      <a:pt x="6" y="57"/>
                    </a:lnTo>
                    <a:lnTo>
                      <a:pt x="4" y="66"/>
                    </a:lnTo>
                    <a:lnTo>
                      <a:pt x="2" y="73"/>
                    </a:lnTo>
                    <a:lnTo>
                      <a:pt x="0" y="82"/>
                    </a:lnTo>
                    <a:lnTo>
                      <a:pt x="0" y="91"/>
                    </a:lnTo>
                    <a:lnTo>
                      <a:pt x="0" y="100"/>
                    </a:lnTo>
                    <a:lnTo>
                      <a:pt x="2" y="109"/>
                    </a:lnTo>
                    <a:lnTo>
                      <a:pt x="4" y="117"/>
                    </a:lnTo>
                    <a:lnTo>
                      <a:pt x="6" y="125"/>
                    </a:lnTo>
                    <a:lnTo>
                      <a:pt x="10" y="133"/>
                    </a:lnTo>
                    <a:lnTo>
                      <a:pt x="15" y="141"/>
                    </a:lnTo>
                    <a:lnTo>
                      <a:pt x="20" y="148"/>
                    </a:lnTo>
                    <a:lnTo>
                      <a:pt x="26" y="156"/>
                    </a:lnTo>
                    <a:lnTo>
                      <a:pt x="33" y="161"/>
                    </a:lnTo>
                    <a:lnTo>
                      <a:pt x="40" y="166"/>
                    </a:lnTo>
                    <a:lnTo>
                      <a:pt x="48" y="171"/>
                    </a:lnTo>
                    <a:lnTo>
                      <a:pt x="55" y="174"/>
                    </a:lnTo>
                    <a:lnTo>
                      <a:pt x="64" y="177"/>
                    </a:lnTo>
                    <a:lnTo>
                      <a:pt x="72" y="179"/>
                    </a:lnTo>
                    <a:lnTo>
                      <a:pt x="81" y="180"/>
                    </a:lnTo>
                    <a:lnTo>
                      <a:pt x="90" y="181"/>
                    </a:lnTo>
                    <a:lnTo>
                      <a:pt x="99" y="180"/>
                    </a:lnTo>
                    <a:lnTo>
                      <a:pt x="108" y="179"/>
                    </a:lnTo>
                    <a:lnTo>
                      <a:pt x="116" y="177"/>
                    </a:lnTo>
                    <a:lnTo>
                      <a:pt x="124" y="174"/>
                    </a:lnTo>
                    <a:lnTo>
                      <a:pt x="133" y="171"/>
                    </a:lnTo>
                    <a:lnTo>
                      <a:pt x="140" y="166"/>
                    </a:lnTo>
                    <a:lnTo>
                      <a:pt x="148" y="161"/>
                    </a:lnTo>
                    <a:lnTo>
                      <a:pt x="154" y="156"/>
                    </a:lnTo>
                    <a:lnTo>
                      <a:pt x="160" y="148"/>
                    </a:lnTo>
                    <a:lnTo>
                      <a:pt x="166" y="141"/>
                    </a:lnTo>
                    <a:lnTo>
                      <a:pt x="170" y="133"/>
                    </a:lnTo>
                    <a:lnTo>
                      <a:pt x="173" y="125"/>
                    </a:lnTo>
                    <a:lnTo>
                      <a:pt x="176" y="117"/>
                    </a:lnTo>
                    <a:lnTo>
                      <a:pt x="179" y="109"/>
                    </a:lnTo>
                    <a:lnTo>
                      <a:pt x="180" y="100"/>
                    </a:lnTo>
                    <a:lnTo>
                      <a:pt x="180" y="91"/>
                    </a:lnTo>
                    <a:lnTo>
                      <a:pt x="180" y="82"/>
                    </a:lnTo>
                    <a:lnTo>
                      <a:pt x="179" y="73"/>
                    </a:lnTo>
                    <a:lnTo>
                      <a:pt x="176" y="66"/>
                    </a:lnTo>
                    <a:lnTo>
                      <a:pt x="173" y="57"/>
                    </a:lnTo>
                    <a:lnTo>
                      <a:pt x="170" y="48"/>
                    </a:lnTo>
                    <a:lnTo>
                      <a:pt x="166" y="41"/>
                    </a:lnTo>
                    <a:lnTo>
                      <a:pt x="160" y="35"/>
                    </a:lnTo>
                    <a:lnTo>
                      <a:pt x="154" y="27"/>
                    </a:lnTo>
                    <a:lnTo>
                      <a:pt x="148" y="22"/>
                    </a:lnTo>
                    <a:lnTo>
                      <a:pt x="140" y="16"/>
                    </a:lnTo>
                    <a:lnTo>
                      <a:pt x="133" y="12"/>
                    </a:lnTo>
                    <a:lnTo>
                      <a:pt x="124" y="8"/>
                    </a:lnTo>
                    <a:lnTo>
                      <a:pt x="116" y="5"/>
                    </a:lnTo>
                    <a:lnTo>
                      <a:pt x="108" y="2"/>
                    </a:lnTo>
                    <a:lnTo>
                      <a:pt x="99" y="1"/>
                    </a:lnTo>
                    <a:lnTo>
                      <a:pt x="90" y="0"/>
                    </a:lnTo>
                    <a:lnTo>
                      <a:pt x="81" y="1"/>
                    </a:lnTo>
                    <a:lnTo>
                      <a:pt x="72" y="2"/>
                    </a:lnTo>
                    <a:lnTo>
                      <a:pt x="64" y="5"/>
                    </a:lnTo>
                    <a:lnTo>
                      <a:pt x="55" y="8"/>
                    </a:lnTo>
                    <a:lnTo>
                      <a:pt x="48" y="12"/>
                    </a:lnTo>
                    <a:lnTo>
                      <a:pt x="40" y="16"/>
                    </a:lnTo>
                    <a:lnTo>
                      <a:pt x="33" y="22"/>
                    </a:lnTo>
                    <a:lnTo>
                      <a:pt x="26" y="27"/>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111" name="Freeform 25"/>
            <p:cNvSpPr>
              <a:spLocks noChangeAspect="1"/>
            </p:cNvSpPr>
            <p:nvPr/>
          </p:nvSpPr>
          <p:spPr bwMode="auto">
            <a:xfrm rot="10800000">
              <a:off x="2168447" y="2906543"/>
              <a:ext cx="1354610" cy="2330206"/>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chemeClr val="bg1">
                <a:lumMod val="85000"/>
              </a:schemeClr>
            </a:solidFill>
            <a:ln w="9525" cap="flat" cmpd="sng" algn="ctr">
              <a:noFill/>
              <a:prstDash val="solid"/>
            </a:ln>
            <a:effectLst>
              <a:outerShdw blurRad="25400" dist="38100" dir="2400000" algn="ctr" rotWithShape="0">
                <a:prstClr val="black">
                  <a:alpha val="10000"/>
                </a:prstClr>
              </a:outerShdw>
            </a:effectLst>
          </p:spPr>
          <p:txBody>
            <a:bodyPr anchor="ctr"/>
            <a:lstStyle/>
            <a:p>
              <a:pPr algn="ctr"/>
              <a:endParaRPr lang="da-DK" kern="0">
                <a:solidFill>
                  <a:sysClr val="window" lastClr="FFFFFF"/>
                </a:solidFill>
                <a:latin typeface="Calibri"/>
              </a:endParaRPr>
            </a:p>
          </p:txBody>
        </p:sp>
        <p:grpSp>
          <p:nvGrpSpPr>
            <p:cNvPr id="112" name="Group 148"/>
            <p:cNvGrpSpPr>
              <a:grpSpLocks noChangeAspect="1"/>
            </p:cNvGrpSpPr>
            <p:nvPr/>
          </p:nvGrpSpPr>
          <p:grpSpPr>
            <a:xfrm>
              <a:off x="2584823" y="4044564"/>
              <a:ext cx="653955" cy="653956"/>
              <a:chOff x="5465763" y="1343025"/>
              <a:chExt cx="285750" cy="285751"/>
            </a:xfrm>
            <a:solidFill>
              <a:schemeClr val="bg1"/>
            </a:solidFill>
          </p:grpSpPr>
          <p:sp>
            <p:nvSpPr>
              <p:cNvPr id="113" name="Freeform 77"/>
              <p:cNvSpPr>
                <a:spLocks noEditPoints="1"/>
              </p:cNvSpPr>
              <p:nvPr/>
            </p:nvSpPr>
            <p:spPr bwMode="auto">
              <a:xfrm>
                <a:off x="5622925" y="1500188"/>
                <a:ext cx="128588" cy="128588"/>
              </a:xfrm>
              <a:custGeom>
                <a:avLst/>
                <a:gdLst>
                  <a:gd name="T0" fmla="*/ 264 w 406"/>
                  <a:gd name="T1" fmla="*/ 230 h 405"/>
                  <a:gd name="T2" fmla="*/ 262 w 406"/>
                  <a:gd name="T3" fmla="*/ 239 h 405"/>
                  <a:gd name="T4" fmla="*/ 302 w 406"/>
                  <a:gd name="T5" fmla="*/ 352 h 405"/>
                  <a:gd name="T6" fmla="*/ 200 w 406"/>
                  <a:gd name="T7" fmla="*/ 286 h 405"/>
                  <a:gd name="T8" fmla="*/ 192 w 406"/>
                  <a:gd name="T9" fmla="*/ 286 h 405"/>
                  <a:gd name="T10" fmla="*/ 94 w 406"/>
                  <a:gd name="T11" fmla="*/ 349 h 405"/>
                  <a:gd name="T12" fmla="*/ 140 w 406"/>
                  <a:gd name="T13" fmla="*/ 240 h 405"/>
                  <a:gd name="T14" fmla="*/ 138 w 406"/>
                  <a:gd name="T15" fmla="*/ 230 h 405"/>
                  <a:gd name="T16" fmla="*/ 58 w 406"/>
                  <a:gd name="T17" fmla="*/ 165 h 405"/>
                  <a:gd name="T18" fmla="*/ 155 w 406"/>
                  <a:gd name="T19" fmla="*/ 164 h 405"/>
                  <a:gd name="T20" fmla="*/ 163 w 406"/>
                  <a:gd name="T21" fmla="*/ 158 h 405"/>
                  <a:gd name="T22" fmla="*/ 197 w 406"/>
                  <a:gd name="T23" fmla="*/ 55 h 405"/>
                  <a:gd name="T24" fmla="*/ 244 w 406"/>
                  <a:gd name="T25" fmla="*/ 159 h 405"/>
                  <a:gd name="T26" fmla="*/ 252 w 406"/>
                  <a:gd name="T27" fmla="*/ 164 h 405"/>
                  <a:gd name="T28" fmla="*/ 347 w 406"/>
                  <a:gd name="T29" fmla="*/ 165 h 405"/>
                  <a:gd name="T30" fmla="*/ 405 w 406"/>
                  <a:gd name="T31" fmla="*/ 144 h 405"/>
                  <a:gd name="T32" fmla="*/ 400 w 406"/>
                  <a:gd name="T33" fmla="*/ 138 h 405"/>
                  <a:gd name="T34" fmla="*/ 391 w 406"/>
                  <a:gd name="T35" fmla="*/ 135 h 405"/>
                  <a:gd name="T36" fmla="*/ 209 w 406"/>
                  <a:gd name="T37" fmla="*/ 8 h 405"/>
                  <a:gd name="T38" fmla="*/ 203 w 406"/>
                  <a:gd name="T39" fmla="*/ 2 h 405"/>
                  <a:gd name="T40" fmla="*/ 195 w 406"/>
                  <a:gd name="T41" fmla="*/ 0 h 405"/>
                  <a:gd name="T42" fmla="*/ 186 w 406"/>
                  <a:gd name="T43" fmla="*/ 3 h 405"/>
                  <a:gd name="T44" fmla="*/ 181 w 406"/>
                  <a:gd name="T45" fmla="*/ 9 h 405"/>
                  <a:gd name="T46" fmla="*/ 15 w 406"/>
                  <a:gd name="T47" fmla="*/ 135 h 405"/>
                  <a:gd name="T48" fmla="*/ 6 w 406"/>
                  <a:gd name="T49" fmla="*/ 138 h 405"/>
                  <a:gd name="T50" fmla="*/ 1 w 406"/>
                  <a:gd name="T51" fmla="*/ 144 h 405"/>
                  <a:gd name="T52" fmla="*/ 1 w 406"/>
                  <a:gd name="T53" fmla="*/ 154 h 405"/>
                  <a:gd name="T54" fmla="*/ 5 w 406"/>
                  <a:gd name="T55" fmla="*/ 161 h 405"/>
                  <a:gd name="T56" fmla="*/ 46 w 406"/>
                  <a:gd name="T57" fmla="*/ 384 h 405"/>
                  <a:gd name="T58" fmla="*/ 46 w 406"/>
                  <a:gd name="T59" fmla="*/ 394 h 405"/>
                  <a:gd name="T60" fmla="*/ 50 w 406"/>
                  <a:gd name="T61" fmla="*/ 402 h 405"/>
                  <a:gd name="T62" fmla="*/ 60 w 406"/>
                  <a:gd name="T63" fmla="*/ 405 h 405"/>
                  <a:gd name="T64" fmla="*/ 68 w 406"/>
                  <a:gd name="T65" fmla="*/ 403 h 405"/>
                  <a:gd name="T66" fmla="*/ 322 w 406"/>
                  <a:gd name="T67" fmla="*/ 403 h 405"/>
                  <a:gd name="T68" fmla="*/ 331 w 406"/>
                  <a:gd name="T69" fmla="*/ 405 h 405"/>
                  <a:gd name="T70" fmla="*/ 340 w 406"/>
                  <a:gd name="T71" fmla="*/ 403 h 405"/>
                  <a:gd name="T72" fmla="*/ 345 w 406"/>
                  <a:gd name="T73" fmla="*/ 394 h 405"/>
                  <a:gd name="T74" fmla="*/ 345 w 406"/>
                  <a:gd name="T75" fmla="*/ 385 h 405"/>
                  <a:gd name="T76" fmla="*/ 401 w 406"/>
                  <a:gd name="T77" fmla="*/ 161 h 405"/>
                  <a:gd name="T78" fmla="*/ 405 w 406"/>
                  <a:gd name="T79" fmla="*/ 154 h 405"/>
                  <a:gd name="T80" fmla="*/ 405 w 406"/>
                  <a:gd name="T81" fmla="*/ 14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6" h="405">
                    <a:moveTo>
                      <a:pt x="268" y="227"/>
                    </a:moveTo>
                    <a:lnTo>
                      <a:pt x="264" y="230"/>
                    </a:lnTo>
                    <a:lnTo>
                      <a:pt x="262" y="234"/>
                    </a:lnTo>
                    <a:lnTo>
                      <a:pt x="262" y="239"/>
                    </a:lnTo>
                    <a:lnTo>
                      <a:pt x="263" y="244"/>
                    </a:lnTo>
                    <a:lnTo>
                      <a:pt x="302" y="352"/>
                    </a:lnTo>
                    <a:lnTo>
                      <a:pt x="203" y="288"/>
                    </a:lnTo>
                    <a:lnTo>
                      <a:pt x="200" y="286"/>
                    </a:lnTo>
                    <a:lnTo>
                      <a:pt x="196" y="285"/>
                    </a:lnTo>
                    <a:lnTo>
                      <a:pt x="192" y="286"/>
                    </a:lnTo>
                    <a:lnTo>
                      <a:pt x="187" y="288"/>
                    </a:lnTo>
                    <a:lnTo>
                      <a:pt x="94" y="349"/>
                    </a:lnTo>
                    <a:lnTo>
                      <a:pt x="139" y="244"/>
                    </a:lnTo>
                    <a:lnTo>
                      <a:pt x="140" y="240"/>
                    </a:lnTo>
                    <a:lnTo>
                      <a:pt x="140" y="234"/>
                    </a:lnTo>
                    <a:lnTo>
                      <a:pt x="138" y="230"/>
                    </a:lnTo>
                    <a:lnTo>
                      <a:pt x="135" y="227"/>
                    </a:lnTo>
                    <a:lnTo>
                      <a:pt x="58" y="165"/>
                    </a:lnTo>
                    <a:lnTo>
                      <a:pt x="151" y="165"/>
                    </a:lnTo>
                    <a:lnTo>
                      <a:pt x="155" y="164"/>
                    </a:lnTo>
                    <a:lnTo>
                      <a:pt x="159" y="161"/>
                    </a:lnTo>
                    <a:lnTo>
                      <a:pt x="163" y="158"/>
                    </a:lnTo>
                    <a:lnTo>
                      <a:pt x="165" y="154"/>
                    </a:lnTo>
                    <a:lnTo>
                      <a:pt x="197" y="55"/>
                    </a:lnTo>
                    <a:lnTo>
                      <a:pt x="242" y="156"/>
                    </a:lnTo>
                    <a:lnTo>
                      <a:pt x="244" y="159"/>
                    </a:lnTo>
                    <a:lnTo>
                      <a:pt x="247" y="163"/>
                    </a:lnTo>
                    <a:lnTo>
                      <a:pt x="252" y="164"/>
                    </a:lnTo>
                    <a:lnTo>
                      <a:pt x="256" y="165"/>
                    </a:lnTo>
                    <a:lnTo>
                      <a:pt x="347" y="165"/>
                    </a:lnTo>
                    <a:lnTo>
                      <a:pt x="268" y="227"/>
                    </a:lnTo>
                    <a:close/>
                    <a:moveTo>
                      <a:pt x="405" y="144"/>
                    </a:moveTo>
                    <a:lnTo>
                      <a:pt x="403" y="140"/>
                    </a:lnTo>
                    <a:lnTo>
                      <a:pt x="400" y="138"/>
                    </a:lnTo>
                    <a:lnTo>
                      <a:pt x="395" y="136"/>
                    </a:lnTo>
                    <a:lnTo>
                      <a:pt x="391" y="135"/>
                    </a:lnTo>
                    <a:lnTo>
                      <a:pt x="266" y="135"/>
                    </a:lnTo>
                    <a:lnTo>
                      <a:pt x="209" y="8"/>
                    </a:lnTo>
                    <a:lnTo>
                      <a:pt x="207" y="4"/>
                    </a:lnTo>
                    <a:lnTo>
                      <a:pt x="203" y="2"/>
                    </a:lnTo>
                    <a:lnTo>
                      <a:pt x="199" y="0"/>
                    </a:lnTo>
                    <a:lnTo>
                      <a:pt x="195" y="0"/>
                    </a:lnTo>
                    <a:lnTo>
                      <a:pt x="190" y="1"/>
                    </a:lnTo>
                    <a:lnTo>
                      <a:pt x="186" y="3"/>
                    </a:lnTo>
                    <a:lnTo>
                      <a:pt x="183" y="6"/>
                    </a:lnTo>
                    <a:lnTo>
                      <a:pt x="181" y="9"/>
                    </a:lnTo>
                    <a:lnTo>
                      <a:pt x="139" y="135"/>
                    </a:lnTo>
                    <a:lnTo>
                      <a:pt x="15" y="135"/>
                    </a:lnTo>
                    <a:lnTo>
                      <a:pt x="10" y="136"/>
                    </a:lnTo>
                    <a:lnTo>
                      <a:pt x="6" y="138"/>
                    </a:lnTo>
                    <a:lnTo>
                      <a:pt x="3" y="141"/>
                    </a:lnTo>
                    <a:lnTo>
                      <a:pt x="1" y="144"/>
                    </a:lnTo>
                    <a:lnTo>
                      <a:pt x="0" y="150"/>
                    </a:lnTo>
                    <a:lnTo>
                      <a:pt x="1" y="154"/>
                    </a:lnTo>
                    <a:lnTo>
                      <a:pt x="3" y="158"/>
                    </a:lnTo>
                    <a:lnTo>
                      <a:pt x="5" y="161"/>
                    </a:lnTo>
                    <a:lnTo>
                      <a:pt x="107" y="243"/>
                    </a:lnTo>
                    <a:lnTo>
                      <a:pt x="46" y="384"/>
                    </a:lnTo>
                    <a:lnTo>
                      <a:pt x="45" y="389"/>
                    </a:lnTo>
                    <a:lnTo>
                      <a:pt x="46" y="394"/>
                    </a:lnTo>
                    <a:lnTo>
                      <a:pt x="47" y="398"/>
                    </a:lnTo>
                    <a:lnTo>
                      <a:pt x="50" y="402"/>
                    </a:lnTo>
                    <a:lnTo>
                      <a:pt x="55" y="405"/>
                    </a:lnTo>
                    <a:lnTo>
                      <a:pt x="60" y="405"/>
                    </a:lnTo>
                    <a:lnTo>
                      <a:pt x="64" y="405"/>
                    </a:lnTo>
                    <a:lnTo>
                      <a:pt x="68" y="403"/>
                    </a:lnTo>
                    <a:lnTo>
                      <a:pt x="196" y="318"/>
                    </a:lnTo>
                    <a:lnTo>
                      <a:pt x="322" y="403"/>
                    </a:lnTo>
                    <a:lnTo>
                      <a:pt x="327" y="405"/>
                    </a:lnTo>
                    <a:lnTo>
                      <a:pt x="331" y="405"/>
                    </a:lnTo>
                    <a:lnTo>
                      <a:pt x="336" y="405"/>
                    </a:lnTo>
                    <a:lnTo>
                      <a:pt x="340" y="403"/>
                    </a:lnTo>
                    <a:lnTo>
                      <a:pt x="343" y="398"/>
                    </a:lnTo>
                    <a:lnTo>
                      <a:pt x="345" y="394"/>
                    </a:lnTo>
                    <a:lnTo>
                      <a:pt x="346" y="390"/>
                    </a:lnTo>
                    <a:lnTo>
                      <a:pt x="345" y="385"/>
                    </a:lnTo>
                    <a:lnTo>
                      <a:pt x="294" y="244"/>
                    </a:lnTo>
                    <a:lnTo>
                      <a:pt x="401" y="161"/>
                    </a:lnTo>
                    <a:lnTo>
                      <a:pt x="404" y="158"/>
                    </a:lnTo>
                    <a:lnTo>
                      <a:pt x="405" y="154"/>
                    </a:lnTo>
                    <a:lnTo>
                      <a:pt x="406" y="150"/>
                    </a:lnTo>
                    <a:lnTo>
                      <a:pt x="405" y="14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78"/>
              <p:cNvSpPr>
                <a:spLocks/>
              </p:cNvSpPr>
              <p:nvPr/>
            </p:nvSpPr>
            <p:spPr bwMode="auto">
              <a:xfrm>
                <a:off x="5465763" y="1343025"/>
                <a:ext cx="168275" cy="238125"/>
              </a:xfrm>
              <a:custGeom>
                <a:avLst/>
                <a:gdLst>
                  <a:gd name="T0" fmla="*/ 461 w 531"/>
                  <a:gd name="T1" fmla="*/ 460 h 752"/>
                  <a:gd name="T2" fmla="*/ 483 w 531"/>
                  <a:gd name="T3" fmla="*/ 349 h 752"/>
                  <a:gd name="T4" fmla="*/ 502 w 531"/>
                  <a:gd name="T5" fmla="*/ 294 h 752"/>
                  <a:gd name="T6" fmla="*/ 519 w 531"/>
                  <a:gd name="T7" fmla="*/ 253 h 752"/>
                  <a:gd name="T8" fmla="*/ 526 w 531"/>
                  <a:gd name="T9" fmla="*/ 204 h 752"/>
                  <a:gd name="T10" fmla="*/ 509 w 531"/>
                  <a:gd name="T11" fmla="*/ 172 h 752"/>
                  <a:gd name="T12" fmla="*/ 522 w 531"/>
                  <a:gd name="T13" fmla="*/ 66 h 752"/>
                  <a:gd name="T14" fmla="*/ 489 w 531"/>
                  <a:gd name="T15" fmla="*/ 24 h 752"/>
                  <a:gd name="T16" fmla="*/ 428 w 531"/>
                  <a:gd name="T17" fmla="*/ 3 h 752"/>
                  <a:gd name="T18" fmla="*/ 307 w 531"/>
                  <a:gd name="T19" fmla="*/ 12 h 752"/>
                  <a:gd name="T20" fmla="*/ 262 w 531"/>
                  <a:gd name="T21" fmla="*/ 39 h 752"/>
                  <a:gd name="T22" fmla="*/ 227 w 531"/>
                  <a:gd name="T23" fmla="*/ 55 h 752"/>
                  <a:gd name="T24" fmla="*/ 200 w 531"/>
                  <a:gd name="T25" fmla="*/ 78 h 752"/>
                  <a:gd name="T26" fmla="*/ 200 w 531"/>
                  <a:gd name="T27" fmla="*/ 148 h 752"/>
                  <a:gd name="T28" fmla="*/ 200 w 531"/>
                  <a:gd name="T29" fmla="*/ 179 h 752"/>
                  <a:gd name="T30" fmla="*/ 187 w 531"/>
                  <a:gd name="T31" fmla="*/ 221 h 752"/>
                  <a:gd name="T32" fmla="*/ 200 w 531"/>
                  <a:gd name="T33" fmla="*/ 263 h 752"/>
                  <a:gd name="T34" fmla="*/ 218 w 531"/>
                  <a:gd name="T35" fmla="*/ 319 h 752"/>
                  <a:gd name="T36" fmla="*/ 254 w 531"/>
                  <a:gd name="T37" fmla="*/ 383 h 752"/>
                  <a:gd name="T38" fmla="*/ 214 w 531"/>
                  <a:gd name="T39" fmla="*/ 475 h 752"/>
                  <a:gd name="T40" fmla="*/ 69 w 531"/>
                  <a:gd name="T41" fmla="*/ 530 h 752"/>
                  <a:gd name="T42" fmla="*/ 23 w 531"/>
                  <a:gd name="T43" fmla="*/ 568 h 752"/>
                  <a:gd name="T44" fmla="*/ 0 w 531"/>
                  <a:gd name="T45" fmla="*/ 717 h 752"/>
                  <a:gd name="T46" fmla="*/ 7 w 531"/>
                  <a:gd name="T47" fmla="*/ 750 h 752"/>
                  <a:gd name="T48" fmla="*/ 30 w 531"/>
                  <a:gd name="T49" fmla="*/ 722 h 752"/>
                  <a:gd name="T50" fmla="*/ 49 w 531"/>
                  <a:gd name="T51" fmla="*/ 586 h 752"/>
                  <a:gd name="T52" fmla="*/ 104 w 531"/>
                  <a:gd name="T53" fmla="*/ 546 h 752"/>
                  <a:gd name="T54" fmla="*/ 248 w 531"/>
                  <a:gd name="T55" fmla="*/ 495 h 752"/>
                  <a:gd name="T56" fmla="*/ 301 w 531"/>
                  <a:gd name="T57" fmla="*/ 467 h 752"/>
                  <a:gd name="T58" fmla="*/ 292 w 531"/>
                  <a:gd name="T59" fmla="*/ 376 h 752"/>
                  <a:gd name="T60" fmla="*/ 251 w 531"/>
                  <a:gd name="T61" fmla="*/ 323 h 752"/>
                  <a:gd name="T62" fmla="*/ 238 w 531"/>
                  <a:gd name="T63" fmla="*/ 255 h 752"/>
                  <a:gd name="T64" fmla="*/ 227 w 531"/>
                  <a:gd name="T65" fmla="*/ 244 h 752"/>
                  <a:gd name="T66" fmla="*/ 218 w 531"/>
                  <a:gd name="T67" fmla="*/ 211 h 752"/>
                  <a:gd name="T68" fmla="*/ 232 w 531"/>
                  <a:gd name="T69" fmla="*/ 195 h 752"/>
                  <a:gd name="T70" fmla="*/ 238 w 531"/>
                  <a:gd name="T71" fmla="*/ 176 h 752"/>
                  <a:gd name="T72" fmla="*/ 224 w 531"/>
                  <a:gd name="T73" fmla="*/ 98 h 752"/>
                  <a:gd name="T74" fmla="*/ 238 w 531"/>
                  <a:gd name="T75" fmla="*/ 83 h 752"/>
                  <a:gd name="T76" fmla="*/ 267 w 531"/>
                  <a:gd name="T77" fmla="*/ 83 h 752"/>
                  <a:gd name="T78" fmla="*/ 278 w 531"/>
                  <a:gd name="T79" fmla="*/ 68 h 752"/>
                  <a:gd name="T80" fmla="*/ 305 w 531"/>
                  <a:gd name="T81" fmla="*/ 45 h 752"/>
                  <a:gd name="T82" fmla="*/ 406 w 531"/>
                  <a:gd name="T83" fmla="*/ 31 h 752"/>
                  <a:gd name="T84" fmla="*/ 477 w 531"/>
                  <a:gd name="T85" fmla="*/ 52 h 752"/>
                  <a:gd name="T86" fmla="*/ 496 w 531"/>
                  <a:gd name="T87" fmla="*/ 85 h 752"/>
                  <a:gd name="T88" fmla="*/ 475 w 531"/>
                  <a:gd name="T89" fmla="*/ 172 h 752"/>
                  <a:gd name="T90" fmla="*/ 481 w 531"/>
                  <a:gd name="T91" fmla="*/ 193 h 752"/>
                  <a:gd name="T92" fmla="*/ 496 w 531"/>
                  <a:gd name="T93" fmla="*/ 209 h 752"/>
                  <a:gd name="T94" fmla="*/ 486 w 531"/>
                  <a:gd name="T95" fmla="*/ 244 h 752"/>
                  <a:gd name="T96" fmla="*/ 474 w 531"/>
                  <a:gd name="T97" fmla="*/ 255 h 752"/>
                  <a:gd name="T98" fmla="*/ 465 w 531"/>
                  <a:gd name="T99" fmla="*/ 318 h 752"/>
                  <a:gd name="T100" fmla="*/ 432 w 531"/>
                  <a:gd name="T101" fmla="*/ 361 h 752"/>
                  <a:gd name="T102" fmla="*/ 422 w 531"/>
                  <a:gd name="T103" fmla="*/ 467 h 752"/>
                  <a:gd name="T104" fmla="*/ 461 w 531"/>
                  <a:gd name="T105" fmla="*/ 49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1" h="752">
                    <a:moveTo>
                      <a:pt x="531" y="486"/>
                    </a:moveTo>
                    <a:lnTo>
                      <a:pt x="516" y="480"/>
                    </a:lnTo>
                    <a:lnTo>
                      <a:pt x="502" y="475"/>
                    </a:lnTo>
                    <a:lnTo>
                      <a:pt x="487" y="470"/>
                    </a:lnTo>
                    <a:lnTo>
                      <a:pt x="472" y="463"/>
                    </a:lnTo>
                    <a:lnTo>
                      <a:pt x="461" y="460"/>
                    </a:lnTo>
                    <a:lnTo>
                      <a:pt x="452" y="456"/>
                    </a:lnTo>
                    <a:lnTo>
                      <a:pt x="452" y="384"/>
                    </a:lnTo>
                    <a:lnTo>
                      <a:pt x="458" y="379"/>
                    </a:lnTo>
                    <a:lnTo>
                      <a:pt x="466" y="371"/>
                    </a:lnTo>
                    <a:lnTo>
                      <a:pt x="474" y="361"/>
                    </a:lnTo>
                    <a:lnTo>
                      <a:pt x="483" y="349"/>
                    </a:lnTo>
                    <a:lnTo>
                      <a:pt x="486" y="341"/>
                    </a:lnTo>
                    <a:lnTo>
                      <a:pt x="490" y="334"/>
                    </a:lnTo>
                    <a:lnTo>
                      <a:pt x="493" y="325"/>
                    </a:lnTo>
                    <a:lnTo>
                      <a:pt x="497" y="315"/>
                    </a:lnTo>
                    <a:lnTo>
                      <a:pt x="500" y="306"/>
                    </a:lnTo>
                    <a:lnTo>
                      <a:pt x="502" y="294"/>
                    </a:lnTo>
                    <a:lnTo>
                      <a:pt x="503" y="283"/>
                    </a:lnTo>
                    <a:lnTo>
                      <a:pt x="504" y="270"/>
                    </a:lnTo>
                    <a:lnTo>
                      <a:pt x="509" y="267"/>
                    </a:lnTo>
                    <a:lnTo>
                      <a:pt x="513" y="263"/>
                    </a:lnTo>
                    <a:lnTo>
                      <a:pt x="516" y="259"/>
                    </a:lnTo>
                    <a:lnTo>
                      <a:pt x="519" y="253"/>
                    </a:lnTo>
                    <a:lnTo>
                      <a:pt x="522" y="246"/>
                    </a:lnTo>
                    <a:lnTo>
                      <a:pt x="525" y="238"/>
                    </a:lnTo>
                    <a:lnTo>
                      <a:pt x="526" y="229"/>
                    </a:lnTo>
                    <a:lnTo>
                      <a:pt x="527" y="220"/>
                    </a:lnTo>
                    <a:lnTo>
                      <a:pt x="527" y="211"/>
                    </a:lnTo>
                    <a:lnTo>
                      <a:pt x="526" y="204"/>
                    </a:lnTo>
                    <a:lnTo>
                      <a:pt x="524" y="197"/>
                    </a:lnTo>
                    <a:lnTo>
                      <a:pt x="521" y="191"/>
                    </a:lnTo>
                    <a:lnTo>
                      <a:pt x="519" y="185"/>
                    </a:lnTo>
                    <a:lnTo>
                      <a:pt x="516" y="179"/>
                    </a:lnTo>
                    <a:lnTo>
                      <a:pt x="512" y="175"/>
                    </a:lnTo>
                    <a:lnTo>
                      <a:pt x="509" y="172"/>
                    </a:lnTo>
                    <a:lnTo>
                      <a:pt x="516" y="151"/>
                    </a:lnTo>
                    <a:lnTo>
                      <a:pt x="522" y="126"/>
                    </a:lnTo>
                    <a:lnTo>
                      <a:pt x="526" y="112"/>
                    </a:lnTo>
                    <a:lnTo>
                      <a:pt x="527" y="97"/>
                    </a:lnTo>
                    <a:lnTo>
                      <a:pt x="526" y="82"/>
                    </a:lnTo>
                    <a:lnTo>
                      <a:pt x="522" y="66"/>
                    </a:lnTo>
                    <a:lnTo>
                      <a:pt x="520" y="57"/>
                    </a:lnTo>
                    <a:lnTo>
                      <a:pt x="516" y="48"/>
                    </a:lnTo>
                    <a:lnTo>
                      <a:pt x="511" y="42"/>
                    </a:lnTo>
                    <a:lnTo>
                      <a:pt x="504" y="34"/>
                    </a:lnTo>
                    <a:lnTo>
                      <a:pt x="497" y="29"/>
                    </a:lnTo>
                    <a:lnTo>
                      <a:pt x="489" y="24"/>
                    </a:lnTo>
                    <a:lnTo>
                      <a:pt x="480" y="18"/>
                    </a:lnTo>
                    <a:lnTo>
                      <a:pt x="471" y="14"/>
                    </a:lnTo>
                    <a:lnTo>
                      <a:pt x="460" y="11"/>
                    </a:lnTo>
                    <a:lnTo>
                      <a:pt x="451" y="8"/>
                    </a:lnTo>
                    <a:lnTo>
                      <a:pt x="440" y="6"/>
                    </a:lnTo>
                    <a:lnTo>
                      <a:pt x="428" y="3"/>
                    </a:lnTo>
                    <a:lnTo>
                      <a:pt x="407" y="1"/>
                    </a:lnTo>
                    <a:lnTo>
                      <a:pt x="385" y="0"/>
                    </a:lnTo>
                    <a:lnTo>
                      <a:pt x="366" y="0"/>
                    </a:lnTo>
                    <a:lnTo>
                      <a:pt x="346" y="2"/>
                    </a:lnTo>
                    <a:lnTo>
                      <a:pt x="326" y="7"/>
                    </a:lnTo>
                    <a:lnTo>
                      <a:pt x="307" y="12"/>
                    </a:lnTo>
                    <a:lnTo>
                      <a:pt x="298" y="15"/>
                    </a:lnTo>
                    <a:lnTo>
                      <a:pt x="290" y="19"/>
                    </a:lnTo>
                    <a:lnTo>
                      <a:pt x="281" y="24"/>
                    </a:lnTo>
                    <a:lnTo>
                      <a:pt x="275" y="28"/>
                    </a:lnTo>
                    <a:lnTo>
                      <a:pt x="267" y="33"/>
                    </a:lnTo>
                    <a:lnTo>
                      <a:pt x="262" y="39"/>
                    </a:lnTo>
                    <a:lnTo>
                      <a:pt x="257" y="45"/>
                    </a:lnTo>
                    <a:lnTo>
                      <a:pt x="252" y="53"/>
                    </a:lnTo>
                    <a:lnTo>
                      <a:pt x="245" y="53"/>
                    </a:lnTo>
                    <a:lnTo>
                      <a:pt x="238" y="53"/>
                    </a:lnTo>
                    <a:lnTo>
                      <a:pt x="232" y="54"/>
                    </a:lnTo>
                    <a:lnTo>
                      <a:pt x="227" y="55"/>
                    </a:lnTo>
                    <a:lnTo>
                      <a:pt x="221" y="57"/>
                    </a:lnTo>
                    <a:lnTo>
                      <a:pt x="216" y="60"/>
                    </a:lnTo>
                    <a:lnTo>
                      <a:pt x="212" y="63"/>
                    </a:lnTo>
                    <a:lnTo>
                      <a:pt x="207" y="67"/>
                    </a:lnTo>
                    <a:lnTo>
                      <a:pt x="203" y="72"/>
                    </a:lnTo>
                    <a:lnTo>
                      <a:pt x="200" y="78"/>
                    </a:lnTo>
                    <a:lnTo>
                      <a:pt x="198" y="84"/>
                    </a:lnTo>
                    <a:lnTo>
                      <a:pt x="195" y="91"/>
                    </a:lnTo>
                    <a:lnTo>
                      <a:pt x="194" y="105"/>
                    </a:lnTo>
                    <a:lnTo>
                      <a:pt x="194" y="119"/>
                    </a:lnTo>
                    <a:lnTo>
                      <a:pt x="197" y="134"/>
                    </a:lnTo>
                    <a:lnTo>
                      <a:pt x="200" y="148"/>
                    </a:lnTo>
                    <a:lnTo>
                      <a:pt x="203" y="161"/>
                    </a:lnTo>
                    <a:lnTo>
                      <a:pt x="206" y="173"/>
                    </a:lnTo>
                    <a:lnTo>
                      <a:pt x="206" y="173"/>
                    </a:lnTo>
                    <a:lnTo>
                      <a:pt x="206" y="174"/>
                    </a:lnTo>
                    <a:lnTo>
                      <a:pt x="203" y="176"/>
                    </a:lnTo>
                    <a:lnTo>
                      <a:pt x="200" y="179"/>
                    </a:lnTo>
                    <a:lnTo>
                      <a:pt x="197" y="183"/>
                    </a:lnTo>
                    <a:lnTo>
                      <a:pt x="193" y="188"/>
                    </a:lnTo>
                    <a:lnTo>
                      <a:pt x="191" y="195"/>
                    </a:lnTo>
                    <a:lnTo>
                      <a:pt x="188" y="203"/>
                    </a:lnTo>
                    <a:lnTo>
                      <a:pt x="187" y="211"/>
                    </a:lnTo>
                    <a:lnTo>
                      <a:pt x="187" y="221"/>
                    </a:lnTo>
                    <a:lnTo>
                      <a:pt x="187" y="230"/>
                    </a:lnTo>
                    <a:lnTo>
                      <a:pt x="188" y="237"/>
                    </a:lnTo>
                    <a:lnTo>
                      <a:pt x="190" y="245"/>
                    </a:lnTo>
                    <a:lnTo>
                      <a:pt x="192" y="251"/>
                    </a:lnTo>
                    <a:lnTo>
                      <a:pt x="195" y="257"/>
                    </a:lnTo>
                    <a:lnTo>
                      <a:pt x="200" y="263"/>
                    </a:lnTo>
                    <a:lnTo>
                      <a:pt x="204" y="267"/>
                    </a:lnTo>
                    <a:lnTo>
                      <a:pt x="209" y="270"/>
                    </a:lnTo>
                    <a:lnTo>
                      <a:pt x="210" y="283"/>
                    </a:lnTo>
                    <a:lnTo>
                      <a:pt x="213" y="296"/>
                    </a:lnTo>
                    <a:lnTo>
                      <a:pt x="215" y="308"/>
                    </a:lnTo>
                    <a:lnTo>
                      <a:pt x="218" y="319"/>
                    </a:lnTo>
                    <a:lnTo>
                      <a:pt x="222" y="329"/>
                    </a:lnTo>
                    <a:lnTo>
                      <a:pt x="227" y="339"/>
                    </a:lnTo>
                    <a:lnTo>
                      <a:pt x="231" y="349"/>
                    </a:lnTo>
                    <a:lnTo>
                      <a:pt x="235" y="356"/>
                    </a:lnTo>
                    <a:lnTo>
                      <a:pt x="245" y="371"/>
                    </a:lnTo>
                    <a:lnTo>
                      <a:pt x="254" y="383"/>
                    </a:lnTo>
                    <a:lnTo>
                      <a:pt x="264" y="391"/>
                    </a:lnTo>
                    <a:lnTo>
                      <a:pt x="270" y="398"/>
                    </a:lnTo>
                    <a:lnTo>
                      <a:pt x="270" y="456"/>
                    </a:lnTo>
                    <a:lnTo>
                      <a:pt x="252" y="462"/>
                    </a:lnTo>
                    <a:lnTo>
                      <a:pt x="233" y="469"/>
                    </a:lnTo>
                    <a:lnTo>
                      <a:pt x="214" y="475"/>
                    </a:lnTo>
                    <a:lnTo>
                      <a:pt x="194" y="482"/>
                    </a:lnTo>
                    <a:lnTo>
                      <a:pt x="163" y="492"/>
                    </a:lnTo>
                    <a:lnTo>
                      <a:pt x="133" y="503"/>
                    </a:lnTo>
                    <a:lnTo>
                      <a:pt x="105" y="513"/>
                    </a:lnTo>
                    <a:lnTo>
                      <a:pt x="81" y="524"/>
                    </a:lnTo>
                    <a:lnTo>
                      <a:pt x="69" y="530"/>
                    </a:lnTo>
                    <a:lnTo>
                      <a:pt x="58" y="535"/>
                    </a:lnTo>
                    <a:lnTo>
                      <a:pt x="50" y="542"/>
                    </a:lnTo>
                    <a:lnTo>
                      <a:pt x="41" y="548"/>
                    </a:lnTo>
                    <a:lnTo>
                      <a:pt x="34" y="554"/>
                    </a:lnTo>
                    <a:lnTo>
                      <a:pt x="28" y="562"/>
                    </a:lnTo>
                    <a:lnTo>
                      <a:pt x="23" y="568"/>
                    </a:lnTo>
                    <a:lnTo>
                      <a:pt x="20" y="576"/>
                    </a:lnTo>
                    <a:lnTo>
                      <a:pt x="14" y="599"/>
                    </a:lnTo>
                    <a:lnTo>
                      <a:pt x="9" y="624"/>
                    </a:lnTo>
                    <a:lnTo>
                      <a:pt x="6" y="651"/>
                    </a:lnTo>
                    <a:lnTo>
                      <a:pt x="4" y="676"/>
                    </a:lnTo>
                    <a:lnTo>
                      <a:pt x="0" y="717"/>
                    </a:lnTo>
                    <a:lnTo>
                      <a:pt x="0" y="737"/>
                    </a:lnTo>
                    <a:lnTo>
                      <a:pt x="0" y="740"/>
                    </a:lnTo>
                    <a:lnTo>
                      <a:pt x="1" y="742"/>
                    </a:lnTo>
                    <a:lnTo>
                      <a:pt x="2" y="745"/>
                    </a:lnTo>
                    <a:lnTo>
                      <a:pt x="5" y="747"/>
                    </a:lnTo>
                    <a:lnTo>
                      <a:pt x="7" y="750"/>
                    </a:lnTo>
                    <a:lnTo>
                      <a:pt x="10" y="751"/>
                    </a:lnTo>
                    <a:lnTo>
                      <a:pt x="12" y="752"/>
                    </a:lnTo>
                    <a:lnTo>
                      <a:pt x="15" y="752"/>
                    </a:lnTo>
                    <a:lnTo>
                      <a:pt x="407" y="752"/>
                    </a:lnTo>
                    <a:lnTo>
                      <a:pt x="407" y="722"/>
                    </a:lnTo>
                    <a:lnTo>
                      <a:pt x="30" y="722"/>
                    </a:lnTo>
                    <a:lnTo>
                      <a:pt x="32" y="694"/>
                    </a:lnTo>
                    <a:lnTo>
                      <a:pt x="36" y="657"/>
                    </a:lnTo>
                    <a:lnTo>
                      <a:pt x="38" y="638"/>
                    </a:lnTo>
                    <a:lnTo>
                      <a:pt x="40" y="620"/>
                    </a:lnTo>
                    <a:lnTo>
                      <a:pt x="44" y="602"/>
                    </a:lnTo>
                    <a:lnTo>
                      <a:pt x="49" y="586"/>
                    </a:lnTo>
                    <a:lnTo>
                      <a:pt x="51" y="581"/>
                    </a:lnTo>
                    <a:lnTo>
                      <a:pt x="55" y="576"/>
                    </a:lnTo>
                    <a:lnTo>
                      <a:pt x="60" y="571"/>
                    </a:lnTo>
                    <a:lnTo>
                      <a:pt x="67" y="565"/>
                    </a:lnTo>
                    <a:lnTo>
                      <a:pt x="84" y="556"/>
                    </a:lnTo>
                    <a:lnTo>
                      <a:pt x="104" y="546"/>
                    </a:lnTo>
                    <a:lnTo>
                      <a:pt x="127" y="537"/>
                    </a:lnTo>
                    <a:lnTo>
                      <a:pt x="153" y="528"/>
                    </a:lnTo>
                    <a:lnTo>
                      <a:pt x="178" y="519"/>
                    </a:lnTo>
                    <a:lnTo>
                      <a:pt x="204" y="510"/>
                    </a:lnTo>
                    <a:lnTo>
                      <a:pt x="227" y="503"/>
                    </a:lnTo>
                    <a:lnTo>
                      <a:pt x="248" y="495"/>
                    </a:lnTo>
                    <a:lnTo>
                      <a:pt x="269" y="488"/>
                    </a:lnTo>
                    <a:lnTo>
                      <a:pt x="291" y="480"/>
                    </a:lnTo>
                    <a:lnTo>
                      <a:pt x="295" y="478"/>
                    </a:lnTo>
                    <a:lnTo>
                      <a:pt x="298" y="475"/>
                    </a:lnTo>
                    <a:lnTo>
                      <a:pt x="301" y="471"/>
                    </a:lnTo>
                    <a:lnTo>
                      <a:pt x="301" y="467"/>
                    </a:lnTo>
                    <a:lnTo>
                      <a:pt x="301" y="391"/>
                    </a:lnTo>
                    <a:lnTo>
                      <a:pt x="301" y="387"/>
                    </a:lnTo>
                    <a:lnTo>
                      <a:pt x="299" y="384"/>
                    </a:lnTo>
                    <a:lnTo>
                      <a:pt x="297" y="381"/>
                    </a:lnTo>
                    <a:lnTo>
                      <a:pt x="294" y="379"/>
                    </a:lnTo>
                    <a:lnTo>
                      <a:pt x="292" y="376"/>
                    </a:lnTo>
                    <a:lnTo>
                      <a:pt x="285" y="371"/>
                    </a:lnTo>
                    <a:lnTo>
                      <a:pt x="277" y="361"/>
                    </a:lnTo>
                    <a:lnTo>
                      <a:pt x="266" y="349"/>
                    </a:lnTo>
                    <a:lnTo>
                      <a:pt x="261" y="341"/>
                    </a:lnTo>
                    <a:lnTo>
                      <a:pt x="257" y="333"/>
                    </a:lnTo>
                    <a:lnTo>
                      <a:pt x="251" y="323"/>
                    </a:lnTo>
                    <a:lnTo>
                      <a:pt x="248" y="312"/>
                    </a:lnTo>
                    <a:lnTo>
                      <a:pt x="244" y="300"/>
                    </a:lnTo>
                    <a:lnTo>
                      <a:pt x="242" y="287"/>
                    </a:lnTo>
                    <a:lnTo>
                      <a:pt x="239" y="274"/>
                    </a:lnTo>
                    <a:lnTo>
                      <a:pt x="239" y="259"/>
                    </a:lnTo>
                    <a:lnTo>
                      <a:pt x="238" y="255"/>
                    </a:lnTo>
                    <a:lnTo>
                      <a:pt x="237" y="253"/>
                    </a:lnTo>
                    <a:lnTo>
                      <a:pt x="236" y="250"/>
                    </a:lnTo>
                    <a:lnTo>
                      <a:pt x="234" y="248"/>
                    </a:lnTo>
                    <a:lnTo>
                      <a:pt x="232" y="247"/>
                    </a:lnTo>
                    <a:lnTo>
                      <a:pt x="230" y="245"/>
                    </a:lnTo>
                    <a:lnTo>
                      <a:pt x="227" y="244"/>
                    </a:lnTo>
                    <a:lnTo>
                      <a:pt x="224" y="244"/>
                    </a:lnTo>
                    <a:lnTo>
                      <a:pt x="222" y="242"/>
                    </a:lnTo>
                    <a:lnTo>
                      <a:pt x="219" y="237"/>
                    </a:lnTo>
                    <a:lnTo>
                      <a:pt x="218" y="231"/>
                    </a:lnTo>
                    <a:lnTo>
                      <a:pt x="217" y="221"/>
                    </a:lnTo>
                    <a:lnTo>
                      <a:pt x="218" y="211"/>
                    </a:lnTo>
                    <a:lnTo>
                      <a:pt x="219" y="204"/>
                    </a:lnTo>
                    <a:lnTo>
                      <a:pt x="222" y="200"/>
                    </a:lnTo>
                    <a:lnTo>
                      <a:pt x="224" y="198"/>
                    </a:lnTo>
                    <a:lnTo>
                      <a:pt x="227" y="197"/>
                    </a:lnTo>
                    <a:lnTo>
                      <a:pt x="230" y="196"/>
                    </a:lnTo>
                    <a:lnTo>
                      <a:pt x="232" y="195"/>
                    </a:lnTo>
                    <a:lnTo>
                      <a:pt x="234" y="193"/>
                    </a:lnTo>
                    <a:lnTo>
                      <a:pt x="236" y="191"/>
                    </a:lnTo>
                    <a:lnTo>
                      <a:pt x="237" y="189"/>
                    </a:lnTo>
                    <a:lnTo>
                      <a:pt x="238" y="186"/>
                    </a:lnTo>
                    <a:lnTo>
                      <a:pt x="239" y="183"/>
                    </a:lnTo>
                    <a:lnTo>
                      <a:pt x="238" y="176"/>
                    </a:lnTo>
                    <a:lnTo>
                      <a:pt x="235" y="164"/>
                    </a:lnTo>
                    <a:lnTo>
                      <a:pt x="230" y="147"/>
                    </a:lnTo>
                    <a:lnTo>
                      <a:pt x="225" y="125"/>
                    </a:lnTo>
                    <a:lnTo>
                      <a:pt x="224" y="114"/>
                    </a:lnTo>
                    <a:lnTo>
                      <a:pt x="224" y="103"/>
                    </a:lnTo>
                    <a:lnTo>
                      <a:pt x="224" y="98"/>
                    </a:lnTo>
                    <a:lnTo>
                      <a:pt x="225" y="95"/>
                    </a:lnTo>
                    <a:lnTo>
                      <a:pt x="228" y="90"/>
                    </a:lnTo>
                    <a:lnTo>
                      <a:pt x="230" y="87"/>
                    </a:lnTo>
                    <a:lnTo>
                      <a:pt x="232" y="85"/>
                    </a:lnTo>
                    <a:lnTo>
                      <a:pt x="235" y="84"/>
                    </a:lnTo>
                    <a:lnTo>
                      <a:pt x="238" y="83"/>
                    </a:lnTo>
                    <a:lnTo>
                      <a:pt x="243" y="83"/>
                    </a:lnTo>
                    <a:lnTo>
                      <a:pt x="251" y="83"/>
                    </a:lnTo>
                    <a:lnTo>
                      <a:pt x="259" y="84"/>
                    </a:lnTo>
                    <a:lnTo>
                      <a:pt x="262" y="84"/>
                    </a:lnTo>
                    <a:lnTo>
                      <a:pt x="265" y="84"/>
                    </a:lnTo>
                    <a:lnTo>
                      <a:pt x="267" y="83"/>
                    </a:lnTo>
                    <a:lnTo>
                      <a:pt x="269" y="82"/>
                    </a:lnTo>
                    <a:lnTo>
                      <a:pt x="273" y="81"/>
                    </a:lnTo>
                    <a:lnTo>
                      <a:pt x="274" y="78"/>
                    </a:lnTo>
                    <a:lnTo>
                      <a:pt x="276" y="75"/>
                    </a:lnTo>
                    <a:lnTo>
                      <a:pt x="276" y="73"/>
                    </a:lnTo>
                    <a:lnTo>
                      <a:pt x="278" y="68"/>
                    </a:lnTo>
                    <a:lnTo>
                      <a:pt x="280" y="63"/>
                    </a:lnTo>
                    <a:lnTo>
                      <a:pt x="283" y="59"/>
                    </a:lnTo>
                    <a:lnTo>
                      <a:pt x="288" y="56"/>
                    </a:lnTo>
                    <a:lnTo>
                      <a:pt x="293" y="52"/>
                    </a:lnTo>
                    <a:lnTo>
                      <a:pt x="298" y="48"/>
                    </a:lnTo>
                    <a:lnTo>
                      <a:pt x="305" y="45"/>
                    </a:lnTo>
                    <a:lnTo>
                      <a:pt x="311" y="42"/>
                    </a:lnTo>
                    <a:lnTo>
                      <a:pt x="327" y="37"/>
                    </a:lnTo>
                    <a:lnTo>
                      <a:pt x="344" y="33"/>
                    </a:lnTo>
                    <a:lnTo>
                      <a:pt x="365" y="31"/>
                    </a:lnTo>
                    <a:lnTo>
                      <a:pt x="385" y="30"/>
                    </a:lnTo>
                    <a:lnTo>
                      <a:pt x="406" y="31"/>
                    </a:lnTo>
                    <a:lnTo>
                      <a:pt x="425" y="33"/>
                    </a:lnTo>
                    <a:lnTo>
                      <a:pt x="443" y="37"/>
                    </a:lnTo>
                    <a:lnTo>
                      <a:pt x="458" y="42"/>
                    </a:lnTo>
                    <a:lnTo>
                      <a:pt x="466" y="45"/>
                    </a:lnTo>
                    <a:lnTo>
                      <a:pt x="472" y="48"/>
                    </a:lnTo>
                    <a:lnTo>
                      <a:pt x="477" y="52"/>
                    </a:lnTo>
                    <a:lnTo>
                      <a:pt x="482" y="56"/>
                    </a:lnTo>
                    <a:lnTo>
                      <a:pt x="486" y="59"/>
                    </a:lnTo>
                    <a:lnTo>
                      <a:pt x="489" y="63"/>
                    </a:lnTo>
                    <a:lnTo>
                      <a:pt x="492" y="68"/>
                    </a:lnTo>
                    <a:lnTo>
                      <a:pt x="493" y="73"/>
                    </a:lnTo>
                    <a:lnTo>
                      <a:pt x="496" y="85"/>
                    </a:lnTo>
                    <a:lnTo>
                      <a:pt x="496" y="98"/>
                    </a:lnTo>
                    <a:lnTo>
                      <a:pt x="495" y="110"/>
                    </a:lnTo>
                    <a:lnTo>
                      <a:pt x="492" y="122"/>
                    </a:lnTo>
                    <a:lnTo>
                      <a:pt x="486" y="144"/>
                    </a:lnTo>
                    <a:lnTo>
                      <a:pt x="480" y="161"/>
                    </a:lnTo>
                    <a:lnTo>
                      <a:pt x="475" y="172"/>
                    </a:lnTo>
                    <a:lnTo>
                      <a:pt x="474" y="180"/>
                    </a:lnTo>
                    <a:lnTo>
                      <a:pt x="474" y="183"/>
                    </a:lnTo>
                    <a:lnTo>
                      <a:pt x="475" y="186"/>
                    </a:lnTo>
                    <a:lnTo>
                      <a:pt x="476" y="189"/>
                    </a:lnTo>
                    <a:lnTo>
                      <a:pt x="478" y="191"/>
                    </a:lnTo>
                    <a:lnTo>
                      <a:pt x="481" y="193"/>
                    </a:lnTo>
                    <a:lnTo>
                      <a:pt x="484" y="194"/>
                    </a:lnTo>
                    <a:lnTo>
                      <a:pt x="486" y="195"/>
                    </a:lnTo>
                    <a:lnTo>
                      <a:pt x="489" y="195"/>
                    </a:lnTo>
                    <a:lnTo>
                      <a:pt x="491" y="197"/>
                    </a:lnTo>
                    <a:lnTo>
                      <a:pt x="493" y="202"/>
                    </a:lnTo>
                    <a:lnTo>
                      <a:pt x="496" y="209"/>
                    </a:lnTo>
                    <a:lnTo>
                      <a:pt x="497" y="220"/>
                    </a:lnTo>
                    <a:lnTo>
                      <a:pt x="496" y="230"/>
                    </a:lnTo>
                    <a:lnTo>
                      <a:pt x="493" y="237"/>
                    </a:lnTo>
                    <a:lnTo>
                      <a:pt x="491" y="242"/>
                    </a:lnTo>
                    <a:lnTo>
                      <a:pt x="489" y="244"/>
                    </a:lnTo>
                    <a:lnTo>
                      <a:pt x="486" y="244"/>
                    </a:lnTo>
                    <a:lnTo>
                      <a:pt x="484" y="245"/>
                    </a:lnTo>
                    <a:lnTo>
                      <a:pt x="481" y="247"/>
                    </a:lnTo>
                    <a:lnTo>
                      <a:pt x="478" y="248"/>
                    </a:lnTo>
                    <a:lnTo>
                      <a:pt x="476" y="250"/>
                    </a:lnTo>
                    <a:lnTo>
                      <a:pt x="475" y="253"/>
                    </a:lnTo>
                    <a:lnTo>
                      <a:pt x="474" y="255"/>
                    </a:lnTo>
                    <a:lnTo>
                      <a:pt x="474" y="259"/>
                    </a:lnTo>
                    <a:lnTo>
                      <a:pt x="474" y="272"/>
                    </a:lnTo>
                    <a:lnTo>
                      <a:pt x="472" y="285"/>
                    </a:lnTo>
                    <a:lnTo>
                      <a:pt x="470" y="297"/>
                    </a:lnTo>
                    <a:lnTo>
                      <a:pt x="468" y="308"/>
                    </a:lnTo>
                    <a:lnTo>
                      <a:pt x="465" y="318"/>
                    </a:lnTo>
                    <a:lnTo>
                      <a:pt x="460" y="326"/>
                    </a:lnTo>
                    <a:lnTo>
                      <a:pt x="457" y="334"/>
                    </a:lnTo>
                    <a:lnTo>
                      <a:pt x="453" y="340"/>
                    </a:lnTo>
                    <a:lnTo>
                      <a:pt x="444" y="350"/>
                    </a:lnTo>
                    <a:lnTo>
                      <a:pt x="438" y="357"/>
                    </a:lnTo>
                    <a:lnTo>
                      <a:pt x="432" y="361"/>
                    </a:lnTo>
                    <a:lnTo>
                      <a:pt x="429" y="363"/>
                    </a:lnTo>
                    <a:lnTo>
                      <a:pt x="426" y="365"/>
                    </a:lnTo>
                    <a:lnTo>
                      <a:pt x="424" y="368"/>
                    </a:lnTo>
                    <a:lnTo>
                      <a:pt x="422" y="372"/>
                    </a:lnTo>
                    <a:lnTo>
                      <a:pt x="422" y="375"/>
                    </a:lnTo>
                    <a:lnTo>
                      <a:pt x="422" y="467"/>
                    </a:lnTo>
                    <a:lnTo>
                      <a:pt x="422" y="471"/>
                    </a:lnTo>
                    <a:lnTo>
                      <a:pt x="424" y="475"/>
                    </a:lnTo>
                    <a:lnTo>
                      <a:pt x="427" y="478"/>
                    </a:lnTo>
                    <a:lnTo>
                      <a:pt x="431" y="480"/>
                    </a:lnTo>
                    <a:lnTo>
                      <a:pt x="446" y="486"/>
                    </a:lnTo>
                    <a:lnTo>
                      <a:pt x="461" y="492"/>
                    </a:lnTo>
                    <a:lnTo>
                      <a:pt x="476" y="498"/>
                    </a:lnTo>
                    <a:lnTo>
                      <a:pt x="491" y="503"/>
                    </a:lnTo>
                    <a:lnTo>
                      <a:pt x="506" y="508"/>
                    </a:lnTo>
                    <a:lnTo>
                      <a:pt x="521" y="514"/>
                    </a:lnTo>
                    <a:lnTo>
                      <a:pt x="531" y="486"/>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grpSp>
      <p:sp>
        <p:nvSpPr>
          <p:cNvPr id="44"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31</a:t>
            </a:fld>
            <a:endParaRPr lang="it-IT" dirty="0">
              <a:latin typeface="Calibri Light" pitchFamily="34" charset="0"/>
            </a:endParaRPr>
          </a:p>
        </p:txBody>
      </p:sp>
      <p:sp>
        <p:nvSpPr>
          <p:cNvPr id="47" name="CasellaDiTesto 46"/>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651023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VALUTAZIONE DELL’APPRENDIMENTO</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1" name="Immagine 10"/>
          <p:cNvPicPr>
            <a:picLocks noChangeAspect="1"/>
          </p:cNvPicPr>
          <p:nvPr/>
        </p:nvPicPr>
        <p:blipFill>
          <a:blip r:embed="rId4"/>
          <a:stretch>
            <a:fillRect/>
          </a:stretch>
        </p:blipFill>
        <p:spPr>
          <a:xfrm>
            <a:off x="7099300" y="2558475"/>
            <a:ext cx="2838734" cy="2523318"/>
          </a:xfrm>
          <a:prstGeom prst="rect">
            <a:avLst/>
          </a:prstGeom>
          <a:ln>
            <a:noFill/>
          </a:ln>
        </p:spPr>
      </p:pic>
      <p:sp>
        <p:nvSpPr>
          <p:cNvPr id="12" name="Segnaposto contenuto 4"/>
          <p:cNvSpPr txBox="1">
            <a:spLocks/>
          </p:cNvSpPr>
          <p:nvPr/>
        </p:nvSpPr>
        <p:spPr>
          <a:xfrm>
            <a:off x="1747163" y="1656590"/>
            <a:ext cx="5118094" cy="2320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r>
              <a:rPr lang="it-IT" sz="1400" dirty="0">
                <a:solidFill>
                  <a:schemeClr val="tx1">
                    <a:lumMod val="75000"/>
                    <a:lumOff val="25000"/>
                  </a:schemeClr>
                </a:solidFill>
                <a:latin typeface="Century Gothic"/>
                <a:ea typeface="Century Gothic"/>
                <a:cs typeface="Century Gothic"/>
              </a:rPr>
              <a:t>I quesiti sottoposti ai docenti relativi alla </a:t>
            </a:r>
            <a:r>
              <a:rPr lang="it-IT" sz="1400" b="1" dirty="0">
                <a:solidFill>
                  <a:schemeClr val="tx2"/>
                </a:solidFill>
                <a:latin typeface="Century Gothic"/>
                <a:ea typeface="Century Gothic"/>
                <a:cs typeface="Century Gothic"/>
              </a:rPr>
              <a:t>valutazione sull’apprendimento </a:t>
            </a:r>
            <a:r>
              <a:rPr lang="it-IT" sz="1400" dirty="0">
                <a:solidFill>
                  <a:schemeClr val="tx1">
                    <a:lumMod val="75000"/>
                    <a:lumOff val="25000"/>
                  </a:schemeClr>
                </a:solidFill>
                <a:latin typeface="Century Gothic"/>
                <a:ea typeface="Century Gothic"/>
                <a:cs typeface="Century Gothic"/>
              </a:rPr>
              <a:t>sono stati i seguenti:</a:t>
            </a: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it-IT" sz="1400" b="0" i="0" u="none" strike="noStrike" kern="1200" cap="none" spc="0" normalizeH="0" baseline="0" noProof="0" dirty="0">
              <a:ln>
                <a:noFill/>
              </a:ln>
              <a:solidFill>
                <a:srgbClr val="000000"/>
              </a:solidFill>
              <a:effectLst/>
              <a:uLnTx/>
              <a:uFillTx/>
              <a:latin typeface="Century Gothic"/>
              <a:ea typeface="Century Gothic"/>
              <a:cs typeface="Century Gothic"/>
            </a:endParaRPr>
          </a:p>
          <a:p>
            <a:pPr marL="285750" marR="0" lvl="0" indent="-285750" algn="just"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a:ea typeface="Century Gothic"/>
                <a:cs typeface="Century Gothic"/>
              </a:rPr>
              <a:t>Quali sono le principali </a:t>
            </a:r>
            <a:r>
              <a:rPr kumimoji="0" lang="it-IT" sz="1400" b="1" i="0" u="none" strike="noStrike" kern="1200" cap="none" spc="0" normalizeH="0" baseline="0" noProof="0" dirty="0">
                <a:ln>
                  <a:noFill/>
                </a:ln>
                <a:solidFill>
                  <a:schemeClr val="tx1">
                    <a:lumMod val="75000"/>
                    <a:lumOff val="25000"/>
                  </a:schemeClr>
                </a:solidFill>
                <a:effectLst/>
                <a:uLnTx/>
                <a:uFillTx/>
                <a:latin typeface="Century Gothic"/>
                <a:ea typeface="Century Gothic"/>
                <a:cs typeface="Century Gothic"/>
              </a:rPr>
              <a:t>attività di valutazione del profitto proposte agli studenti?</a:t>
            </a: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a:ea typeface="Century Gothic"/>
                <a:cs typeface="Century Gothic"/>
              </a:rPr>
              <a:t> </a:t>
            </a:r>
            <a:r>
              <a:rPr kumimoji="0" lang="it-IT" sz="1400" b="1" i="0" u="none" strike="noStrike" kern="1200" cap="none" spc="0" normalizeH="0" baseline="0" noProof="0" dirty="0">
                <a:ln>
                  <a:noFill/>
                </a:ln>
                <a:solidFill>
                  <a:schemeClr val="tx1">
                    <a:lumMod val="75000"/>
                    <a:lumOff val="25000"/>
                  </a:schemeClr>
                </a:solidFill>
                <a:effectLst/>
                <a:uLnTx/>
                <a:uFillTx/>
                <a:latin typeface="Century Gothic"/>
                <a:ea typeface="Century Gothic"/>
                <a:cs typeface="Century Gothic"/>
              </a:rPr>
              <a:t>Come sono connesse ai risultati di apprendimento attesi?</a:t>
            </a: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a:ea typeface="Century Gothic"/>
                <a:cs typeface="Century Gothic"/>
              </a:rPr>
              <a:t> Sono differenti tra studenti frequentati e non frequentanti?</a:t>
            </a:r>
          </a:p>
          <a:p>
            <a:pPr marL="285750" marR="0" lvl="0" indent="-285750" algn="just"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a:ea typeface="Century Gothic"/>
                <a:cs typeface="Century Gothic"/>
              </a:rPr>
              <a:t>Le modalità di valutazione sono scelte in </a:t>
            </a:r>
            <a:r>
              <a:rPr kumimoji="0" lang="it-IT" sz="1400" b="1" i="0" u="none" strike="noStrike" kern="1200" cap="none" spc="0" normalizeH="0" baseline="0" noProof="0" dirty="0">
                <a:ln>
                  <a:noFill/>
                </a:ln>
                <a:solidFill>
                  <a:schemeClr val="tx1">
                    <a:lumMod val="75000"/>
                    <a:lumOff val="25000"/>
                  </a:schemeClr>
                </a:solidFill>
                <a:effectLst/>
                <a:uLnTx/>
                <a:uFillTx/>
                <a:latin typeface="Century Gothic"/>
                <a:ea typeface="Century Gothic"/>
                <a:cs typeface="Century Gothic"/>
              </a:rPr>
              <a:t>autonomia </a:t>
            </a: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a:ea typeface="Century Gothic"/>
                <a:cs typeface="Century Gothic"/>
              </a:rPr>
              <a:t>dal docente o concordate / revisionate con altre persone?</a:t>
            </a:r>
          </a:p>
          <a:p>
            <a:pPr marL="285750" marR="0" lvl="0" indent="-285750" algn="just"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a:ea typeface="Century Gothic"/>
                <a:cs typeface="Century Gothic"/>
              </a:rPr>
              <a:t>Vengono proposte delle attività di valutazione e/o </a:t>
            </a:r>
            <a:r>
              <a:rPr kumimoji="0" lang="it-IT" sz="1400" b="1" i="0" u="none" strike="noStrike" kern="1200" cap="none" spc="0" normalizeH="0" baseline="0" noProof="0" dirty="0">
                <a:ln>
                  <a:noFill/>
                </a:ln>
                <a:solidFill>
                  <a:schemeClr val="tx1">
                    <a:lumMod val="75000"/>
                    <a:lumOff val="25000"/>
                  </a:schemeClr>
                </a:solidFill>
                <a:effectLst/>
                <a:uLnTx/>
                <a:uFillTx/>
                <a:latin typeface="Century Gothic"/>
                <a:ea typeface="Century Gothic"/>
                <a:cs typeface="Century Gothic"/>
              </a:rPr>
              <a:t>autovalutazione</a:t>
            </a: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a:ea typeface="Century Gothic"/>
                <a:cs typeface="Century Gothic"/>
              </a:rPr>
              <a:t> per far prendere maggiore coscienza agli studenti del livello di apprendimento in itinere e finale?</a:t>
            </a:r>
          </a:p>
          <a:p>
            <a:pPr marL="285750" marR="0" lvl="0" indent="-285750" algn="just"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a:ea typeface="Century Gothic"/>
                <a:cs typeface="Century Gothic"/>
              </a:rPr>
              <a:t>Il materiale adottato è </a:t>
            </a:r>
            <a:r>
              <a:rPr kumimoji="0" lang="it-IT" sz="1400" b="1" i="0" u="none" strike="noStrike" kern="1200" cap="none" spc="0" normalizeH="0" baseline="0" noProof="0" dirty="0">
                <a:ln>
                  <a:noFill/>
                </a:ln>
                <a:solidFill>
                  <a:schemeClr val="tx1">
                    <a:lumMod val="75000"/>
                    <a:lumOff val="25000"/>
                  </a:schemeClr>
                </a:solidFill>
                <a:effectLst/>
                <a:uLnTx/>
                <a:uFillTx/>
                <a:latin typeface="Century Gothic"/>
                <a:ea typeface="Century Gothic"/>
                <a:cs typeface="Century Gothic"/>
              </a:rPr>
              <a:t>coerente con la metodologia </a:t>
            </a:r>
            <a:r>
              <a:rPr kumimoji="0" lang="it-IT" sz="1400" b="0" i="0" u="none" strike="noStrike" kern="1200" cap="none" spc="0" normalizeH="0" baseline="0" noProof="0" dirty="0">
                <a:ln>
                  <a:noFill/>
                </a:ln>
                <a:solidFill>
                  <a:schemeClr val="tx1">
                    <a:lumMod val="75000"/>
                    <a:lumOff val="25000"/>
                  </a:schemeClr>
                </a:solidFill>
                <a:effectLst/>
                <a:uLnTx/>
                <a:uFillTx/>
                <a:latin typeface="Century Gothic"/>
                <a:ea typeface="Century Gothic"/>
                <a:cs typeface="Century Gothic"/>
              </a:rPr>
              <a:t>di verifica degli apprendimenti utilizzata durante l’insegnamento?</a:t>
            </a:r>
            <a:endParaRPr kumimoji="0" lang="it-IT" sz="1400" b="0" i="0" u="none" strike="noStrike" kern="1200" cap="none" spc="0" normalizeH="0" baseline="0" noProof="0" dirty="0">
              <a:ln>
                <a:noFill/>
              </a:ln>
              <a:solidFill>
                <a:schemeClr val="tx1">
                  <a:lumMod val="75000"/>
                  <a:lumOff val="25000"/>
                </a:schemeClr>
              </a:solidFill>
              <a:effectLst/>
              <a:uLnTx/>
              <a:uFillTx/>
            </a:endParaRPr>
          </a:p>
        </p:txBody>
      </p:sp>
      <p:sp>
        <p:nvSpPr>
          <p:cNvPr id="2"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32</a:t>
            </a:fld>
            <a:endParaRPr lang="it-IT" dirty="0">
              <a:latin typeface="Calibri Light" pitchFamily="34" charset="0"/>
            </a:endParaRPr>
          </a:p>
        </p:txBody>
      </p:sp>
      <p:sp>
        <p:nvSpPr>
          <p:cNvPr id="10"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VALUTAZIONE APPRENDIMENTO</a:t>
            </a:r>
          </a:p>
        </p:txBody>
      </p:sp>
      <p:pic>
        <p:nvPicPr>
          <p:cNvPr id="13" name="Immagine 12"/>
          <p:cNvPicPr>
            <a:picLocks noChangeAspect="1"/>
          </p:cNvPicPr>
          <p:nvPr/>
        </p:nvPicPr>
        <p:blipFill>
          <a:blip r:embed="rId5"/>
          <a:stretch>
            <a:fillRect/>
          </a:stretch>
        </p:blipFill>
        <p:spPr>
          <a:xfrm rot="1735907">
            <a:off x="-232261" y="5692364"/>
            <a:ext cx="1906242" cy="1043798"/>
          </a:xfrm>
          <a:prstGeom prst="rect">
            <a:avLst/>
          </a:prstGeom>
          <a:scene3d>
            <a:camera prst="orthographicFront">
              <a:rot lat="1200000" lon="600000" rev="0"/>
            </a:camera>
            <a:lightRig rig="threePt" dir="t"/>
          </a:scene3d>
        </p:spPr>
      </p:pic>
      <p:sp>
        <p:nvSpPr>
          <p:cNvPr id="14" name="CasellaDiTesto 13"/>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2148820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12" name="Rectangle 1"/>
          <p:cNvSpPr/>
          <p:nvPr/>
        </p:nvSpPr>
        <p:spPr>
          <a:xfrm>
            <a:off x="1584961" y="4871546"/>
            <a:ext cx="8321040" cy="19864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49375" lvl="1" indent="-249238"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#M14: «Sono scelte in totale autonomia»</a:t>
            </a:r>
          </a:p>
          <a:p>
            <a:pPr marL="1349375" lvl="1" indent="-249238"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#G03: «i docenti universitari sono tutori della propria autonomia ma a volte un po' si esagera perché bisognerebbe mettere di più al centro lo studente e non solo il proprio narcisismo»</a:t>
            </a:r>
          </a:p>
          <a:p>
            <a:pPr marL="1349375" lvl="1" indent="-249238"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#F13: «i miei colleghi sanno che modalità utilizzo ma non c'è assolutamente confronto»</a:t>
            </a:r>
          </a:p>
          <a:p>
            <a:pPr marL="1349375" lvl="1" indent="-249238"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#H02: «dobbiamo creare buoni medici che siano consapevoli dei loro limiti e che sappiano agire ed operare con i colleghi, con i pazienti e i loro familiari, è questo che importa e che conta in tutte le scelte didattiche che facciamo»</a:t>
            </a:r>
          </a:p>
        </p:txBody>
      </p:sp>
      <p:sp>
        <p:nvSpPr>
          <p:cNvPr id="7" name="CasellaDiTesto 6"/>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9"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VALUTAZIONE DELL’APPRENDIMENTO</a:t>
            </a:r>
            <a:endParaRPr lang="en-US" sz="2400" b="1" dirty="0">
              <a:solidFill>
                <a:schemeClr val="bg1"/>
              </a:solidFill>
            </a:endParaRPr>
          </a:p>
        </p:txBody>
      </p:sp>
      <p:sp>
        <p:nvSpPr>
          <p:cNvPr id="10"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51"/>
          <p:cNvSpPr/>
          <p:nvPr>
            <p:custDataLst>
              <p:tags r:id="rId1"/>
            </p:custDataLst>
          </p:nvPr>
        </p:nvSpPr>
        <p:spPr>
          <a:xfrm>
            <a:off x="1738124" y="1533343"/>
            <a:ext cx="8066831" cy="2548390"/>
          </a:xfrm>
          <a:prstGeom prst="rect">
            <a:avLst/>
          </a:prstGeom>
          <a:noFill/>
        </p:spPr>
        <p:txBody>
          <a:bodyPr vert="horz" wrap="square" lIns="91440" tIns="45720" rIns="91440" bIns="45720" rtlCol="0">
            <a:spAutoFit/>
          </a:bodyPr>
          <a:lstStyle/>
          <a:p>
            <a:pPr algn="just" defTabSz="914400">
              <a:spcBef>
                <a:spcPct val="20000"/>
              </a:spcBef>
            </a:pPr>
            <a:r>
              <a:rPr lang="it-IT" sz="1400" kern="0" dirty="0">
                <a:solidFill>
                  <a:schemeClr val="tx1">
                    <a:lumMod val="75000"/>
                    <a:lumOff val="25000"/>
                  </a:schemeClr>
                </a:solidFill>
                <a:latin typeface="Century Gothic" panose="020B0502020202020204" pitchFamily="34" charset="0"/>
              </a:rPr>
              <a:t>Quello della </a:t>
            </a:r>
            <a:r>
              <a:rPr lang="it-IT" sz="1400" b="1" kern="0" dirty="0">
                <a:solidFill>
                  <a:schemeClr val="tx2"/>
                </a:solidFill>
                <a:latin typeface="Century Gothic" panose="020B0502020202020204" pitchFamily="34" charset="0"/>
              </a:rPr>
              <a:t>valutazione dell’apprendimento </a:t>
            </a:r>
            <a:r>
              <a:rPr lang="it-IT" sz="1400" kern="0" dirty="0">
                <a:solidFill>
                  <a:schemeClr val="tx1">
                    <a:lumMod val="75000"/>
                    <a:lumOff val="25000"/>
                  </a:schemeClr>
                </a:solidFill>
                <a:latin typeface="Century Gothic" panose="020B0502020202020204" pitchFamily="34" charset="0"/>
              </a:rPr>
              <a:t>è l’ambito dove </a:t>
            </a:r>
            <a:r>
              <a:rPr lang="it-IT" sz="1400" b="1" kern="0" dirty="0">
                <a:solidFill>
                  <a:schemeClr val="tx2"/>
                </a:solidFill>
                <a:latin typeface="Century Gothic" panose="020B0502020202020204" pitchFamily="34" charset="0"/>
              </a:rPr>
              <a:t>è maggiore l’autonomia del docente </a:t>
            </a:r>
            <a:r>
              <a:rPr lang="it-IT" sz="1400" kern="0" dirty="0">
                <a:solidFill>
                  <a:schemeClr val="tx1">
                    <a:lumMod val="75000"/>
                    <a:lumOff val="25000"/>
                  </a:schemeClr>
                </a:solidFill>
                <a:latin typeface="Century Gothic" panose="020B0502020202020204" pitchFamily="34" charset="0"/>
              </a:rPr>
              <a:t>e dove c’è maggiore </a:t>
            </a:r>
            <a:r>
              <a:rPr lang="it-IT" sz="1400" i="1" kern="0" dirty="0">
                <a:solidFill>
                  <a:schemeClr val="tx1">
                    <a:lumMod val="75000"/>
                    <a:lumOff val="25000"/>
                  </a:schemeClr>
                </a:solidFill>
                <a:latin typeface="Century Gothic" panose="020B0502020202020204" pitchFamily="34" charset="0"/>
              </a:rPr>
              <a:t>gap</a:t>
            </a:r>
            <a:r>
              <a:rPr lang="it-IT" sz="1400" kern="0" dirty="0">
                <a:solidFill>
                  <a:schemeClr val="tx1">
                    <a:lumMod val="75000"/>
                    <a:lumOff val="25000"/>
                  </a:schemeClr>
                </a:solidFill>
                <a:latin typeface="Century Gothic" panose="020B0502020202020204" pitchFamily="34" charset="0"/>
              </a:rPr>
              <a:t> con esperienze europee. </a:t>
            </a:r>
          </a:p>
          <a:p>
            <a:pPr algn="just" defTabSz="914400">
              <a:spcBef>
                <a:spcPct val="20000"/>
              </a:spcBef>
            </a:pPr>
            <a:r>
              <a:rPr lang="it-IT" sz="1400" kern="0" dirty="0">
                <a:solidFill>
                  <a:schemeClr val="tx1">
                    <a:lumMod val="75000"/>
                    <a:lumOff val="25000"/>
                  </a:schemeClr>
                </a:solidFill>
                <a:latin typeface="Century Gothic" panose="020B0502020202020204" pitchFamily="34" charset="0"/>
              </a:rPr>
              <a:t>In generale emerge una </a:t>
            </a:r>
            <a:r>
              <a:rPr lang="it-IT" sz="1400" b="1" kern="0" dirty="0">
                <a:solidFill>
                  <a:schemeClr val="tx2"/>
                </a:solidFill>
                <a:latin typeface="Century Gothic" panose="020B0502020202020204" pitchFamily="34" charset="0"/>
              </a:rPr>
              <a:t>debole riflessione da parte dei docenti su quale modalità di valutazione utilizzare </a:t>
            </a:r>
            <a:r>
              <a:rPr lang="it-IT" sz="1400" kern="0" dirty="0">
                <a:solidFill>
                  <a:schemeClr val="tx1">
                    <a:lumMod val="75000"/>
                    <a:lumOff val="25000"/>
                  </a:schemeClr>
                </a:solidFill>
                <a:latin typeface="Century Gothic" panose="020B0502020202020204" pitchFamily="34" charset="0"/>
              </a:rPr>
              <a:t>(le motivazioni vanno da fattori come la numerosità dell’aula a elementi di “tradizione” legati alla propria esperienza o alla disciplina, anche se non mancano discipline (</a:t>
            </a:r>
            <a:r>
              <a:rPr lang="it-IT" sz="1400" b="1" kern="0" dirty="0">
                <a:solidFill>
                  <a:schemeClr val="tx1">
                    <a:lumMod val="75000"/>
                    <a:lumOff val="25000"/>
                  </a:schemeClr>
                </a:solidFill>
                <a:latin typeface="Century Gothic" panose="020B0502020202020204" pitchFamily="34" charset="0"/>
              </a:rPr>
              <a:t>medicina</a:t>
            </a:r>
            <a:r>
              <a:rPr lang="it-IT" sz="1400" kern="0" dirty="0">
                <a:solidFill>
                  <a:schemeClr val="tx1">
                    <a:lumMod val="75000"/>
                    <a:lumOff val="25000"/>
                  </a:schemeClr>
                </a:solidFill>
                <a:latin typeface="Century Gothic" panose="020B0502020202020204" pitchFamily="34" charset="0"/>
              </a:rPr>
              <a:t> in primis) dove traspare una </a:t>
            </a:r>
            <a:r>
              <a:rPr lang="it-IT" sz="1400" b="1" kern="0" dirty="0">
                <a:solidFill>
                  <a:schemeClr val="tx1">
                    <a:lumMod val="75000"/>
                    <a:lumOff val="25000"/>
                  </a:schemeClr>
                </a:solidFill>
                <a:latin typeface="Century Gothic" panose="020B0502020202020204" pitchFamily="34" charset="0"/>
              </a:rPr>
              <a:t>riflessione sugli impatti della valutazione sui risultati attesi e soprattutto, sulla professione dopo la laurea</a:t>
            </a:r>
            <a:r>
              <a:rPr lang="it-IT" sz="1400" kern="0" dirty="0">
                <a:solidFill>
                  <a:schemeClr val="tx1">
                    <a:lumMod val="75000"/>
                    <a:lumOff val="25000"/>
                  </a:schemeClr>
                </a:solidFill>
                <a:latin typeface="Century Gothic" panose="020B0502020202020204" pitchFamily="34" charset="0"/>
              </a:rPr>
              <a:t>.</a:t>
            </a:r>
          </a:p>
          <a:p>
            <a:pPr algn="just" defTabSz="914400">
              <a:spcBef>
                <a:spcPct val="20000"/>
              </a:spcBef>
            </a:pPr>
            <a:r>
              <a:rPr lang="it-IT" sz="1400" kern="0" dirty="0">
                <a:solidFill>
                  <a:schemeClr val="tx1">
                    <a:lumMod val="75000"/>
                    <a:lumOff val="25000"/>
                  </a:schemeClr>
                </a:solidFill>
                <a:latin typeface="Century Gothic" panose="020B0502020202020204" pitchFamily="34" charset="0"/>
              </a:rPr>
              <a:t>Pur essendoci esperienze in merito, anche la presenza di momenti di autovalutazione risulta essere scarsa. Giurisprudenza e filosofia appaiono molto legati a esami orali mentre nella  chimica la valutazione spesso è connessa, pur se non in via esclusiva, a relazioni di laboratorio </a:t>
            </a:r>
          </a:p>
        </p:txBody>
      </p:sp>
      <p:sp>
        <p:nvSpPr>
          <p:cNvPr id="2" name="CasellaDiTesto 1"/>
          <p:cNvSpPr txBox="1"/>
          <p:nvPr/>
        </p:nvSpPr>
        <p:spPr>
          <a:xfrm>
            <a:off x="1738124" y="4211561"/>
            <a:ext cx="8167876" cy="674031"/>
          </a:xfrm>
          <a:prstGeom prst="rect">
            <a:avLst/>
          </a:prstGeom>
          <a:noFill/>
        </p:spPr>
        <p:txBody>
          <a:bodyPr wrap="square" rtlCol="0">
            <a:spAutoFit/>
          </a:bodyPr>
          <a:lstStyle/>
          <a:p>
            <a:pPr lvl="0" algn="just" defTabSz="914400">
              <a:lnSpc>
                <a:spcPct val="90000"/>
              </a:lnSpc>
              <a:spcBef>
                <a:spcPts val="1000"/>
              </a:spcBef>
              <a:defRPr/>
            </a:pPr>
            <a:r>
              <a:rPr lang="it-IT" sz="1400" b="1" dirty="0">
                <a:solidFill>
                  <a:schemeClr val="tx1">
                    <a:lumMod val="75000"/>
                    <a:lumOff val="25000"/>
                  </a:schemeClr>
                </a:solidFill>
                <a:latin typeface="Century Gothic" panose="020B0502020202020204" pitchFamily="34" charset="0"/>
              </a:rPr>
              <a:t>La scelta delle modalità di valutazione risulta essere in quasi la totalità dei casi effettuata in modo autonomo dal docente. La valutazione  è infatti considerata dai più una materia delicata e molto personale.</a:t>
            </a:r>
          </a:p>
        </p:txBody>
      </p:sp>
      <p:pic>
        <p:nvPicPr>
          <p:cNvPr id="13" name="Immagine 12"/>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7353" b="95098" l="0" r="100000">
                        <a14:foregroundMark x1="56863" y1="56373" x2="56863" y2="56373"/>
                      </a14:backgroundRemoval>
                    </a14:imgEffect>
                  </a14:imgLayer>
                </a14:imgProps>
              </a:ext>
            </a:extLst>
          </a:blip>
          <a:stretch>
            <a:fillRect/>
          </a:stretch>
        </p:blipFill>
        <p:spPr>
          <a:xfrm>
            <a:off x="2118070" y="5525004"/>
            <a:ext cx="495300" cy="495300"/>
          </a:xfrm>
          <a:prstGeom prst="rect">
            <a:avLst/>
          </a:prstGeom>
        </p:spPr>
      </p:pic>
      <p:sp>
        <p:nvSpPr>
          <p:cNvPr id="27" name="Freeform 5"/>
          <p:cNvSpPr>
            <a:spLocks/>
          </p:cNvSpPr>
          <p:nvPr/>
        </p:nvSpPr>
        <p:spPr bwMode="auto">
          <a:xfrm>
            <a:off x="629266" y="6605515"/>
            <a:ext cx="92828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33</a:t>
            </a:fld>
            <a:endParaRPr lang="it-IT" dirty="0">
              <a:latin typeface="Calibri Light" pitchFamily="34" charset="0"/>
            </a:endParaRPr>
          </a:p>
        </p:txBody>
      </p:sp>
      <p:sp>
        <p:nvSpPr>
          <p:cNvPr id="29" name="Rectangle 44"/>
          <p:cNvSpPr>
            <a:spLocks noChangeAspect="1"/>
          </p:cNvSpPr>
          <p:nvPr>
            <p:custDataLst>
              <p:tags r:id="rId2"/>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VALUTAZIONE APPRENDIMENTO</a:t>
            </a:r>
          </a:p>
        </p:txBody>
      </p:sp>
      <p:pic>
        <p:nvPicPr>
          <p:cNvPr id="23" name="Immagine 22"/>
          <p:cNvPicPr>
            <a:picLocks noChangeAspect="1"/>
          </p:cNvPicPr>
          <p:nvPr/>
        </p:nvPicPr>
        <p:blipFill>
          <a:blip r:embed="rId7"/>
          <a:stretch>
            <a:fillRect/>
          </a:stretch>
        </p:blipFill>
        <p:spPr>
          <a:xfrm rot="1735907">
            <a:off x="-232261" y="5692364"/>
            <a:ext cx="1906242" cy="1043798"/>
          </a:xfrm>
          <a:prstGeom prst="rect">
            <a:avLst/>
          </a:prstGeom>
          <a:scene3d>
            <a:camera prst="orthographicFront">
              <a:rot lat="1200000" lon="600000" rev="0"/>
            </a:camera>
            <a:lightRig rig="threePt" dir="t"/>
          </a:scene3d>
        </p:spPr>
      </p:pic>
      <p:sp>
        <p:nvSpPr>
          <p:cNvPr id="24" name="CasellaDiTesto 23"/>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548217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
          <p:cNvSpPr/>
          <p:nvPr/>
        </p:nvSpPr>
        <p:spPr>
          <a:xfrm>
            <a:off x="1488707" y="5622104"/>
            <a:ext cx="8406713" cy="12689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00137" lvl="1" defTabSz="914400">
              <a:lnSpc>
                <a:spcPct val="90000"/>
              </a:lnSpc>
              <a:spcBef>
                <a:spcPct val="20000"/>
              </a:spcBef>
              <a:defRPr/>
            </a:pPr>
            <a:endParaRPr lang="it-IT" sz="1200" b="1" kern="0" dirty="0">
              <a:solidFill>
                <a:schemeClr val="tx2"/>
              </a:solidFill>
              <a:latin typeface="Century Gothic" panose="020B0502020202020204" pitchFamily="34" charset="0"/>
            </a:endParaRPr>
          </a:p>
        </p:txBody>
      </p:sp>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MODALITA’ DI VERIFICA DEGLI APPRENDIMENTI</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asellaDiTesto 10"/>
          <p:cNvSpPr txBox="1"/>
          <p:nvPr/>
        </p:nvSpPr>
        <p:spPr>
          <a:xfrm>
            <a:off x="1730608" y="3705476"/>
            <a:ext cx="1155700" cy="276999"/>
          </a:xfrm>
          <a:prstGeom prst="rect">
            <a:avLst/>
          </a:prstGeom>
          <a:noFill/>
        </p:spPr>
        <p:txBody>
          <a:bodyPr wrap="square" rtlCol="0">
            <a:spAutoFit/>
          </a:bodyPr>
          <a:lstStyle/>
          <a:p>
            <a:pPr algn="ctr"/>
            <a:r>
              <a:rPr lang="it-IT" sz="1200" b="1" dirty="0">
                <a:latin typeface="Century Gothic" panose="020B0502020202020204" pitchFamily="34" charset="0"/>
              </a:rPr>
              <a:t>CHIMICA</a:t>
            </a:r>
          </a:p>
        </p:txBody>
      </p:sp>
      <p:sp>
        <p:nvSpPr>
          <p:cNvPr id="12" name="CasellaDiTesto 11"/>
          <p:cNvSpPr txBox="1"/>
          <p:nvPr/>
        </p:nvSpPr>
        <p:spPr>
          <a:xfrm>
            <a:off x="4485179" y="3705476"/>
            <a:ext cx="1155700" cy="276999"/>
          </a:xfrm>
          <a:prstGeom prst="rect">
            <a:avLst/>
          </a:prstGeom>
          <a:noFill/>
        </p:spPr>
        <p:txBody>
          <a:bodyPr wrap="square" rtlCol="0">
            <a:spAutoFit/>
          </a:bodyPr>
          <a:lstStyle/>
          <a:p>
            <a:pPr algn="ctr"/>
            <a:r>
              <a:rPr lang="it-IT" sz="1200" b="1" dirty="0">
                <a:latin typeface="Century Gothic" panose="020B0502020202020204" pitchFamily="34" charset="0"/>
              </a:rPr>
              <a:t>INGEGNERIA</a:t>
            </a:r>
          </a:p>
        </p:txBody>
      </p:sp>
      <p:sp>
        <p:nvSpPr>
          <p:cNvPr id="13" name="CasellaDiTesto 12"/>
          <p:cNvSpPr txBox="1"/>
          <p:nvPr/>
        </p:nvSpPr>
        <p:spPr>
          <a:xfrm>
            <a:off x="7038613" y="3705476"/>
            <a:ext cx="1447628" cy="276999"/>
          </a:xfrm>
          <a:prstGeom prst="rect">
            <a:avLst/>
          </a:prstGeom>
          <a:noFill/>
        </p:spPr>
        <p:txBody>
          <a:bodyPr wrap="square" rtlCol="0">
            <a:spAutoFit/>
          </a:bodyPr>
          <a:lstStyle/>
          <a:p>
            <a:pPr algn="ctr"/>
            <a:r>
              <a:rPr lang="it-IT" sz="1200" b="1" dirty="0">
                <a:latin typeface="Century Gothic" panose="020B0502020202020204" pitchFamily="34" charset="0"/>
              </a:rPr>
              <a:t>GIURISPRUDENZA</a:t>
            </a:r>
          </a:p>
        </p:txBody>
      </p:sp>
      <p:sp>
        <p:nvSpPr>
          <p:cNvPr id="14" name="CasellaDiTesto 13"/>
          <p:cNvSpPr txBox="1"/>
          <p:nvPr/>
        </p:nvSpPr>
        <p:spPr>
          <a:xfrm>
            <a:off x="7198273" y="5206149"/>
            <a:ext cx="1447628" cy="276999"/>
          </a:xfrm>
          <a:prstGeom prst="rect">
            <a:avLst/>
          </a:prstGeom>
          <a:noFill/>
        </p:spPr>
        <p:txBody>
          <a:bodyPr wrap="square" rtlCol="0">
            <a:spAutoFit/>
          </a:bodyPr>
          <a:lstStyle/>
          <a:p>
            <a:pPr algn="ctr"/>
            <a:r>
              <a:rPr lang="it-IT" sz="1200" b="1" dirty="0">
                <a:latin typeface="Century Gothic" panose="020B0502020202020204" pitchFamily="34" charset="0"/>
              </a:rPr>
              <a:t>FILOSOFIA</a:t>
            </a:r>
          </a:p>
        </p:txBody>
      </p:sp>
      <p:sp>
        <p:nvSpPr>
          <p:cNvPr id="15" name="CasellaDiTesto 14"/>
          <p:cNvSpPr txBox="1"/>
          <p:nvPr/>
        </p:nvSpPr>
        <p:spPr>
          <a:xfrm>
            <a:off x="4313409" y="5213406"/>
            <a:ext cx="1447628" cy="276999"/>
          </a:xfrm>
          <a:prstGeom prst="rect">
            <a:avLst/>
          </a:prstGeom>
          <a:noFill/>
        </p:spPr>
        <p:txBody>
          <a:bodyPr wrap="square" rtlCol="0">
            <a:spAutoFit/>
          </a:bodyPr>
          <a:lstStyle/>
          <a:p>
            <a:pPr algn="ctr"/>
            <a:r>
              <a:rPr lang="it-IT" sz="1200" b="1" dirty="0">
                <a:latin typeface="Century Gothic" panose="020B0502020202020204" pitchFamily="34" charset="0"/>
              </a:rPr>
              <a:t>MANAGEMENT</a:t>
            </a:r>
          </a:p>
        </p:txBody>
      </p:sp>
      <p:sp>
        <p:nvSpPr>
          <p:cNvPr id="16" name="CasellaDiTesto 15"/>
          <p:cNvSpPr txBox="1"/>
          <p:nvPr/>
        </p:nvSpPr>
        <p:spPr>
          <a:xfrm>
            <a:off x="1572927" y="5190529"/>
            <a:ext cx="1447628" cy="276999"/>
          </a:xfrm>
          <a:prstGeom prst="rect">
            <a:avLst/>
          </a:prstGeom>
          <a:noFill/>
        </p:spPr>
        <p:txBody>
          <a:bodyPr wrap="square" rtlCol="0">
            <a:spAutoFit/>
          </a:bodyPr>
          <a:lstStyle/>
          <a:p>
            <a:pPr algn="ctr"/>
            <a:r>
              <a:rPr lang="it-IT" sz="1200" b="1" dirty="0">
                <a:latin typeface="Century Gothic" panose="020B0502020202020204" pitchFamily="34" charset="0"/>
              </a:rPr>
              <a:t>MEDICINA</a:t>
            </a:r>
          </a:p>
        </p:txBody>
      </p:sp>
      <p:sp>
        <p:nvSpPr>
          <p:cNvPr id="18" name="Freeform 5"/>
          <p:cNvSpPr>
            <a:spLocks/>
          </p:cNvSpPr>
          <p:nvPr/>
        </p:nvSpPr>
        <p:spPr bwMode="auto">
          <a:xfrm>
            <a:off x="629269" y="6609594"/>
            <a:ext cx="92828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Segnaposto numero diapositiva 1"/>
          <p:cNvSpPr txBox="1">
            <a:spLocks/>
          </p:cNvSpPr>
          <p:nvPr/>
        </p:nvSpPr>
        <p:spPr>
          <a:xfrm>
            <a:off x="7099303" y="6540420"/>
            <a:ext cx="2311400" cy="276999"/>
          </a:xfrm>
          <a:prstGeom prst="rect">
            <a:avLst/>
          </a:prstGeom>
        </p:spPr>
        <p:txBody>
          <a:bodyPr vert="horz" wrap="square" lIns="91440" tIns="45720" rIns="91440" bIns="45720" rtlCol="0" anchor="ctr">
            <a:spAutoFit/>
          </a:bodyPr>
          <a:lstStyle>
            <a:defPPr>
              <a:defRPr lang="it-IT"/>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C837CB-510E-614E-B952-54F87DF1F630}" type="slidenum">
              <a:rPr lang="it-IT" smtClean="0">
                <a:latin typeface="Calibri Light" pitchFamily="34" charset="0"/>
              </a:rPr>
              <a:pPr/>
              <a:t>34</a:t>
            </a:fld>
            <a:endParaRPr lang="it-IT" dirty="0">
              <a:latin typeface="Calibri Light" pitchFamily="34" charset="0"/>
            </a:endParaRPr>
          </a:p>
        </p:txBody>
      </p:sp>
      <p:sp>
        <p:nvSpPr>
          <p:cNvPr id="52"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VALUTAZIONE APPRENDIMENTO</a:t>
            </a:r>
          </a:p>
        </p:txBody>
      </p:sp>
      <p:pic>
        <p:nvPicPr>
          <p:cNvPr id="27" name="Immagine 26"/>
          <p:cNvPicPr>
            <a:picLocks noChangeAspect="1"/>
          </p:cNvPicPr>
          <p:nvPr/>
        </p:nvPicPr>
        <p:blipFill>
          <a:blip r:embed="rId4"/>
          <a:stretch>
            <a:fillRect/>
          </a:stretch>
        </p:blipFill>
        <p:spPr>
          <a:xfrm rot="1735907">
            <a:off x="-232261" y="5692364"/>
            <a:ext cx="1906242" cy="1043798"/>
          </a:xfrm>
          <a:prstGeom prst="rect">
            <a:avLst/>
          </a:prstGeom>
          <a:scene3d>
            <a:camera prst="orthographicFront">
              <a:rot lat="1200000" lon="600000" rev="0"/>
            </a:camera>
            <a:lightRig rig="threePt" dir="t"/>
          </a:scene3d>
        </p:spPr>
      </p:pic>
      <p:sp>
        <p:nvSpPr>
          <p:cNvPr id="28" name="CasellaDiTesto 27"/>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pic>
        <p:nvPicPr>
          <p:cNvPr id="8" name="Immagine 7"/>
          <p:cNvPicPr>
            <a:picLocks noChangeAspect="1"/>
          </p:cNvPicPr>
          <p:nvPr/>
        </p:nvPicPr>
        <p:blipFill>
          <a:blip r:embed="rId5"/>
          <a:stretch>
            <a:fillRect/>
          </a:stretch>
        </p:blipFill>
        <p:spPr>
          <a:xfrm>
            <a:off x="8258196" y="4212760"/>
            <a:ext cx="1530000" cy="1224000"/>
          </a:xfrm>
          <a:prstGeom prst="rect">
            <a:avLst/>
          </a:prstGeom>
        </p:spPr>
      </p:pic>
      <p:pic>
        <p:nvPicPr>
          <p:cNvPr id="10" name="Immagine 9"/>
          <p:cNvPicPr>
            <a:picLocks noChangeAspect="1"/>
          </p:cNvPicPr>
          <p:nvPr/>
        </p:nvPicPr>
        <p:blipFill>
          <a:blip r:embed="rId6"/>
          <a:stretch>
            <a:fillRect/>
          </a:stretch>
        </p:blipFill>
        <p:spPr>
          <a:xfrm>
            <a:off x="8258196" y="2717240"/>
            <a:ext cx="1530000" cy="1224000"/>
          </a:xfrm>
          <a:prstGeom prst="rect">
            <a:avLst/>
          </a:prstGeom>
        </p:spPr>
      </p:pic>
      <p:pic>
        <p:nvPicPr>
          <p:cNvPr id="21" name="Immagine 20"/>
          <p:cNvPicPr>
            <a:picLocks noChangeAspect="1"/>
          </p:cNvPicPr>
          <p:nvPr/>
        </p:nvPicPr>
        <p:blipFill>
          <a:blip r:embed="rId7"/>
          <a:stretch>
            <a:fillRect/>
          </a:stretch>
        </p:blipFill>
        <p:spPr>
          <a:xfrm>
            <a:off x="5462132" y="4212760"/>
            <a:ext cx="1530000" cy="1224000"/>
          </a:xfrm>
          <a:prstGeom prst="rect">
            <a:avLst/>
          </a:prstGeom>
        </p:spPr>
      </p:pic>
      <p:pic>
        <p:nvPicPr>
          <p:cNvPr id="24" name="Immagine 23"/>
          <p:cNvPicPr>
            <a:picLocks noChangeAspect="1"/>
          </p:cNvPicPr>
          <p:nvPr/>
        </p:nvPicPr>
        <p:blipFill>
          <a:blip r:embed="rId8"/>
          <a:stretch>
            <a:fillRect/>
          </a:stretch>
        </p:blipFill>
        <p:spPr>
          <a:xfrm>
            <a:off x="5462132" y="2717240"/>
            <a:ext cx="1530000" cy="1224000"/>
          </a:xfrm>
          <a:prstGeom prst="rect">
            <a:avLst/>
          </a:prstGeom>
        </p:spPr>
      </p:pic>
      <p:pic>
        <p:nvPicPr>
          <p:cNvPr id="26" name="Immagine 25"/>
          <p:cNvPicPr>
            <a:picLocks noChangeAspect="1"/>
          </p:cNvPicPr>
          <p:nvPr/>
        </p:nvPicPr>
        <p:blipFill>
          <a:blip r:embed="rId9"/>
          <a:stretch>
            <a:fillRect/>
          </a:stretch>
        </p:blipFill>
        <p:spPr>
          <a:xfrm>
            <a:off x="2609957" y="2717240"/>
            <a:ext cx="1530000" cy="1224000"/>
          </a:xfrm>
          <a:prstGeom prst="rect">
            <a:avLst/>
          </a:prstGeom>
        </p:spPr>
      </p:pic>
      <p:pic>
        <p:nvPicPr>
          <p:cNvPr id="32" name="Immagine 31"/>
          <p:cNvPicPr>
            <a:picLocks noChangeAspect="1"/>
          </p:cNvPicPr>
          <p:nvPr/>
        </p:nvPicPr>
        <p:blipFill>
          <a:blip r:embed="rId10"/>
          <a:stretch>
            <a:fillRect/>
          </a:stretch>
        </p:blipFill>
        <p:spPr>
          <a:xfrm>
            <a:off x="2609957" y="4212760"/>
            <a:ext cx="1524628" cy="1224000"/>
          </a:xfrm>
          <a:prstGeom prst="rect">
            <a:avLst/>
          </a:prstGeom>
        </p:spPr>
      </p:pic>
      <p:pic>
        <p:nvPicPr>
          <p:cNvPr id="35" name="Immagine 34"/>
          <p:cNvPicPr>
            <a:picLocks noChangeAspect="1"/>
          </p:cNvPicPr>
          <p:nvPr/>
        </p:nvPicPr>
        <p:blipFill>
          <a:blip r:embed="rId11"/>
          <a:stretch>
            <a:fillRect/>
          </a:stretch>
        </p:blipFill>
        <p:spPr>
          <a:xfrm>
            <a:off x="1842392" y="2884387"/>
            <a:ext cx="828000" cy="828000"/>
          </a:xfrm>
          <a:prstGeom prst="rect">
            <a:avLst/>
          </a:prstGeom>
        </p:spPr>
      </p:pic>
      <p:pic>
        <p:nvPicPr>
          <p:cNvPr id="36" name="Immagine 35"/>
          <p:cNvPicPr>
            <a:picLocks noChangeAspect="1"/>
          </p:cNvPicPr>
          <p:nvPr/>
        </p:nvPicPr>
        <p:blipFill>
          <a:blip r:embed="rId12"/>
          <a:stretch>
            <a:fillRect/>
          </a:stretch>
        </p:blipFill>
        <p:spPr>
          <a:xfrm>
            <a:off x="4634132" y="4421164"/>
            <a:ext cx="828000" cy="828000"/>
          </a:xfrm>
          <a:prstGeom prst="rect">
            <a:avLst/>
          </a:prstGeom>
        </p:spPr>
      </p:pic>
      <p:pic>
        <p:nvPicPr>
          <p:cNvPr id="37" name="Immagine 36"/>
          <p:cNvPicPr>
            <a:picLocks noChangeAspect="1"/>
          </p:cNvPicPr>
          <p:nvPr/>
        </p:nvPicPr>
        <p:blipFill>
          <a:blip r:embed="rId13"/>
          <a:stretch>
            <a:fillRect/>
          </a:stretch>
        </p:blipFill>
        <p:spPr>
          <a:xfrm>
            <a:off x="1793893" y="4333348"/>
            <a:ext cx="832094" cy="828000"/>
          </a:xfrm>
          <a:prstGeom prst="rect">
            <a:avLst/>
          </a:prstGeom>
        </p:spPr>
      </p:pic>
      <p:pic>
        <p:nvPicPr>
          <p:cNvPr id="38" name="Immagine 37"/>
          <p:cNvPicPr>
            <a:picLocks noChangeAspect="1"/>
          </p:cNvPicPr>
          <p:nvPr/>
        </p:nvPicPr>
        <p:blipFill>
          <a:blip r:embed="rId14"/>
          <a:stretch>
            <a:fillRect/>
          </a:stretch>
        </p:blipFill>
        <p:spPr>
          <a:xfrm>
            <a:off x="7406956" y="2877476"/>
            <a:ext cx="828000" cy="828000"/>
          </a:xfrm>
          <a:prstGeom prst="rect">
            <a:avLst/>
          </a:prstGeom>
        </p:spPr>
      </p:pic>
      <p:pic>
        <p:nvPicPr>
          <p:cNvPr id="39" name="Immagine 38"/>
          <p:cNvPicPr>
            <a:picLocks noChangeAspect="1"/>
          </p:cNvPicPr>
          <p:nvPr/>
        </p:nvPicPr>
        <p:blipFill>
          <a:blip r:embed="rId15"/>
          <a:stretch>
            <a:fillRect/>
          </a:stretch>
        </p:blipFill>
        <p:spPr>
          <a:xfrm>
            <a:off x="4629228" y="2877570"/>
            <a:ext cx="823929" cy="828000"/>
          </a:xfrm>
          <a:prstGeom prst="rect">
            <a:avLst/>
          </a:prstGeom>
        </p:spPr>
      </p:pic>
      <p:pic>
        <p:nvPicPr>
          <p:cNvPr id="40" name="Immagine 39"/>
          <p:cNvPicPr>
            <a:picLocks noChangeAspect="1"/>
          </p:cNvPicPr>
          <p:nvPr/>
        </p:nvPicPr>
        <p:blipFill>
          <a:blip r:embed="rId16"/>
          <a:stretch>
            <a:fillRect/>
          </a:stretch>
        </p:blipFill>
        <p:spPr>
          <a:xfrm>
            <a:off x="7491679" y="4347330"/>
            <a:ext cx="828000" cy="828000"/>
          </a:xfrm>
          <a:prstGeom prst="rect">
            <a:avLst/>
          </a:prstGeom>
        </p:spPr>
      </p:pic>
      <p:graphicFrame>
        <p:nvGraphicFramePr>
          <p:cNvPr id="34" name="Tabella 33"/>
          <p:cNvGraphicFramePr>
            <a:graphicFrameLocks noGrp="1"/>
          </p:cNvGraphicFramePr>
          <p:nvPr>
            <p:extLst>
              <p:ext uri="{D42A27DB-BD31-4B8C-83A1-F6EECF244321}">
                <p14:modId xmlns:p14="http://schemas.microsoft.com/office/powerpoint/2010/main" val="304743948"/>
              </p:ext>
            </p:extLst>
          </p:nvPr>
        </p:nvGraphicFramePr>
        <p:xfrm>
          <a:off x="3081272" y="1515964"/>
          <a:ext cx="4808292" cy="1102360"/>
        </p:xfrm>
        <a:graphic>
          <a:graphicData uri="http://schemas.openxmlformats.org/drawingml/2006/table">
            <a:tbl>
              <a:tblPr firstRow="1" bandRow="1">
                <a:tableStyleId>{5C22544A-7EE6-4342-B048-85BDC9FD1C3A}</a:tableStyleId>
              </a:tblPr>
              <a:tblGrid>
                <a:gridCol w="1602764">
                  <a:extLst>
                    <a:ext uri="{9D8B030D-6E8A-4147-A177-3AD203B41FA5}">
                      <a16:colId xmlns="" xmlns:a16="http://schemas.microsoft.com/office/drawing/2014/main" val="1675602491"/>
                    </a:ext>
                  </a:extLst>
                </a:gridCol>
                <a:gridCol w="1602764">
                  <a:extLst>
                    <a:ext uri="{9D8B030D-6E8A-4147-A177-3AD203B41FA5}">
                      <a16:colId xmlns="" xmlns:a16="http://schemas.microsoft.com/office/drawing/2014/main" val="3076297363"/>
                    </a:ext>
                  </a:extLst>
                </a:gridCol>
                <a:gridCol w="1602764">
                  <a:extLst>
                    <a:ext uri="{9D8B030D-6E8A-4147-A177-3AD203B41FA5}">
                      <a16:colId xmlns="" xmlns:a16="http://schemas.microsoft.com/office/drawing/2014/main" val="2945825557"/>
                    </a:ext>
                  </a:extLst>
                </a:gridCol>
              </a:tblGrid>
              <a:tr h="731520">
                <a:tc>
                  <a:txBody>
                    <a:bodyPr/>
                    <a:lstStyle/>
                    <a:p>
                      <a:pPr algn="ctr"/>
                      <a:r>
                        <a:rPr lang="it-IT" sz="1400" dirty="0">
                          <a:latin typeface="Century Gothic" panose="020B0502020202020204" pitchFamily="34" charset="0"/>
                          <a:cs typeface="Arial" panose="020B0604020202020204" pitchFamily="34" charset="0"/>
                        </a:rPr>
                        <a:t>SOLO</a:t>
                      </a:r>
                      <a:r>
                        <a:rPr lang="it-IT" sz="1400" baseline="0" dirty="0">
                          <a:latin typeface="Century Gothic" panose="020B0502020202020204" pitchFamily="34" charset="0"/>
                          <a:cs typeface="Arial" panose="020B0604020202020204" pitchFamily="34" charset="0"/>
                        </a:rPr>
                        <a:t> ESAME SCRITTO</a:t>
                      </a:r>
                      <a:endParaRPr lang="it-IT" sz="1400" dirty="0">
                        <a:latin typeface="Century Gothic" panose="020B0502020202020204" pitchFamily="34" charset="0"/>
                        <a:cs typeface="Arial" panose="020B0604020202020204" pitchFamily="34" charset="0"/>
                      </a:endParaRPr>
                    </a:p>
                  </a:txBody>
                  <a:tcPr anchor="ctr">
                    <a:solidFill>
                      <a:srgbClr val="1F497D"/>
                    </a:solidFill>
                  </a:tcPr>
                </a:tc>
                <a:tc>
                  <a:txBody>
                    <a:bodyPr/>
                    <a:lstStyle/>
                    <a:p>
                      <a:pPr algn="ctr"/>
                      <a:r>
                        <a:rPr lang="it-IT" sz="1400" dirty="0">
                          <a:latin typeface="Century Gothic" panose="020B0502020202020204" pitchFamily="34" charset="0"/>
                          <a:cs typeface="Arial" panose="020B0604020202020204" pitchFamily="34" charset="0"/>
                        </a:rPr>
                        <a:t>ESAME SCRITTO</a:t>
                      </a:r>
                      <a:r>
                        <a:rPr lang="it-IT" sz="1400" baseline="0" dirty="0">
                          <a:latin typeface="Century Gothic" panose="020B0502020202020204" pitchFamily="34" charset="0"/>
                          <a:cs typeface="Arial" panose="020B0604020202020204" pitchFamily="34" charset="0"/>
                        </a:rPr>
                        <a:t> E ORALE</a:t>
                      </a:r>
                      <a:endParaRPr lang="it-IT" sz="1400" dirty="0">
                        <a:latin typeface="Century Gothic" panose="020B0502020202020204" pitchFamily="34" charset="0"/>
                        <a:cs typeface="Arial" panose="020B0604020202020204" pitchFamily="34" charset="0"/>
                      </a:endParaRPr>
                    </a:p>
                  </a:txBody>
                  <a:tcPr anchor="ctr">
                    <a:solidFill>
                      <a:srgbClr val="FF0000"/>
                    </a:solidFill>
                  </a:tcPr>
                </a:tc>
                <a:tc>
                  <a:txBody>
                    <a:bodyPr/>
                    <a:lstStyle/>
                    <a:p>
                      <a:pPr algn="ctr"/>
                      <a:r>
                        <a:rPr lang="it-IT" sz="1400" dirty="0">
                          <a:latin typeface="Century Gothic" panose="020B0502020202020204" pitchFamily="34" charset="0"/>
                          <a:cs typeface="Arial" panose="020B0604020202020204" pitchFamily="34" charset="0"/>
                        </a:rPr>
                        <a:t>SOLO ESAME ORALE</a:t>
                      </a:r>
                    </a:p>
                  </a:txBody>
                  <a:tcPr anchor="ctr">
                    <a:solidFill>
                      <a:srgbClr val="00B050"/>
                    </a:solidFill>
                  </a:tcPr>
                </a:tc>
                <a:extLst>
                  <a:ext uri="{0D108BD9-81ED-4DB2-BD59-A6C34878D82A}">
                    <a16:rowId xmlns="" xmlns:a16="http://schemas.microsoft.com/office/drawing/2014/main" val="3946255162"/>
                  </a:ext>
                </a:extLst>
              </a:tr>
              <a:tr h="370840">
                <a:tc>
                  <a:txBody>
                    <a:bodyPr/>
                    <a:lstStyle/>
                    <a:p>
                      <a:pPr marL="0" algn="ctr" defTabSz="457200" rtl="0" eaLnBrk="1" latinLnBrk="0" hangingPunct="1"/>
                      <a:r>
                        <a:rPr lang="it-IT" sz="1800" b="1" kern="1200" dirty="0">
                          <a:solidFill>
                            <a:schemeClr val="lt1"/>
                          </a:solidFill>
                          <a:latin typeface="Century Gothic" panose="020B0502020202020204" pitchFamily="34" charset="0"/>
                          <a:ea typeface="+mn-ea"/>
                          <a:cs typeface="Arial" panose="020B0604020202020204" pitchFamily="34" charset="0"/>
                        </a:rPr>
                        <a:t>17%</a:t>
                      </a:r>
                    </a:p>
                  </a:txBody>
                  <a:tcPr>
                    <a:solidFill>
                      <a:srgbClr val="1F497D"/>
                    </a:solidFill>
                  </a:tcPr>
                </a:tc>
                <a:tc>
                  <a:txBody>
                    <a:bodyPr/>
                    <a:lstStyle/>
                    <a:p>
                      <a:pPr marL="0" algn="ctr" defTabSz="457200" rtl="0" eaLnBrk="1" latinLnBrk="0" hangingPunct="1"/>
                      <a:r>
                        <a:rPr lang="it-IT" sz="1800" b="1" kern="1200" dirty="0">
                          <a:solidFill>
                            <a:schemeClr val="lt1"/>
                          </a:solidFill>
                          <a:latin typeface="Century Gothic" panose="020B0502020202020204" pitchFamily="34" charset="0"/>
                          <a:ea typeface="+mn-ea"/>
                          <a:cs typeface="Arial" panose="020B0604020202020204" pitchFamily="34" charset="0"/>
                        </a:rPr>
                        <a:t>31%</a:t>
                      </a:r>
                    </a:p>
                  </a:txBody>
                  <a:tcPr>
                    <a:solidFill>
                      <a:srgbClr val="FF0000"/>
                    </a:solidFill>
                  </a:tcPr>
                </a:tc>
                <a:tc>
                  <a:txBody>
                    <a:bodyPr/>
                    <a:lstStyle/>
                    <a:p>
                      <a:pPr marL="0" algn="ctr" defTabSz="457200" rtl="0" eaLnBrk="1" latinLnBrk="0" hangingPunct="1"/>
                      <a:r>
                        <a:rPr lang="it-IT" sz="1800" b="1" kern="1200" dirty="0">
                          <a:solidFill>
                            <a:schemeClr val="lt1"/>
                          </a:solidFill>
                          <a:latin typeface="Century Gothic" panose="020B0502020202020204" pitchFamily="34" charset="0"/>
                          <a:ea typeface="+mn-ea"/>
                          <a:cs typeface="Arial" panose="020B0604020202020204" pitchFamily="34" charset="0"/>
                        </a:rPr>
                        <a:t>52%</a:t>
                      </a:r>
                    </a:p>
                  </a:txBody>
                  <a:tcPr>
                    <a:solidFill>
                      <a:srgbClr val="00B050"/>
                    </a:solidFill>
                  </a:tcPr>
                </a:tc>
                <a:extLst>
                  <a:ext uri="{0D108BD9-81ED-4DB2-BD59-A6C34878D82A}">
                    <a16:rowId xmlns="" xmlns:a16="http://schemas.microsoft.com/office/drawing/2014/main" val="181503080"/>
                  </a:ext>
                </a:extLst>
              </a:tr>
            </a:tbl>
          </a:graphicData>
        </a:graphic>
      </p:graphicFrame>
      <p:sp>
        <p:nvSpPr>
          <p:cNvPr id="41" name="CasellaDiTesto 40"/>
          <p:cNvSpPr txBox="1"/>
          <p:nvPr/>
        </p:nvSpPr>
        <p:spPr>
          <a:xfrm>
            <a:off x="3340450" y="1203149"/>
            <a:ext cx="4143194" cy="338554"/>
          </a:xfrm>
          <a:prstGeom prst="rect">
            <a:avLst/>
          </a:prstGeom>
          <a:noFill/>
        </p:spPr>
        <p:txBody>
          <a:bodyPr wrap="square" rtlCol="0">
            <a:spAutoFit/>
          </a:bodyPr>
          <a:lstStyle/>
          <a:p>
            <a:pPr algn="ctr"/>
            <a:r>
              <a:rPr lang="it-IT" sz="1600" b="1" dirty="0">
                <a:solidFill>
                  <a:schemeClr val="tx1">
                    <a:lumMod val="75000"/>
                    <a:lumOff val="25000"/>
                  </a:schemeClr>
                </a:solidFill>
                <a:latin typeface="Century Gothic" panose="020B0502020202020204" pitchFamily="34" charset="0"/>
              </a:rPr>
              <a:t>TOTALE DOCENTI INTERVISTATI</a:t>
            </a:r>
          </a:p>
        </p:txBody>
      </p:sp>
      <p:sp>
        <p:nvSpPr>
          <p:cNvPr id="42" name="CasellaDiTesto 41"/>
          <p:cNvSpPr txBox="1"/>
          <p:nvPr/>
        </p:nvSpPr>
        <p:spPr>
          <a:xfrm>
            <a:off x="1842392" y="5798966"/>
            <a:ext cx="3162302" cy="738664"/>
          </a:xfrm>
          <a:prstGeom prst="rect">
            <a:avLst/>
          </a:prstGeom>
          <a:noFill/>
        </p:spPr>
        <p:txBody>
          <a:bodyPr wrap="square" rtlCol="0">
            <a:spAutoFit/>
          </a:bodyPr>
          <a:lstStyle/>
          <a:p>
            <a:pPr algn="ctr"/>
            <a:r>
              <a:rPr lang="it-IT" sz="1400" dirty="0">
                <a:solidFill>
                  <a:schemeClr val="tx1">
                    <a:lumMod val="75000"/>
                    <a:lumOff val="25000"/>
                  </a:schemeClr>
                </a:solidFill>
                <a:latin typeface="Century Gothic" panose="020B0502020202020204" pitchFamily="34" charset="0"/>
              </a:rPr>
              <a:t>… il </a:t>
            </a:r>
            <a:r>
              <a:rPr lang="it-IT" sz="1400" b="1" dirty="0">
                <a:solidFill>
                  <a:schemeClr val="tx1">
                    <a:lumMod val="75000"/>
                    <a:lumOff val="25000"/>
                  </a:schemeClr>
                </a:solidFill>
                <a:latin typeface="Century Gothic" panose="020B0502020202020204" pitchFamily="34" charset="0"/>
              </a:rPr>
              <a:t>6%</a:t>
            </a:r>
            <a:r>
              <a:rPr lang="it-IT" sz="1400" dirty="0">
                <a:solidFill>
                  <a:schemeClr val="tx1">
                    <a:lumMod val="75000"/>
                    <a:lumOff val="25000"/>
                  </a:schemeClr>
                </a:solidFill>
                <a:latin typeface="Century Gothic" panose="020B0502020202020204" pitchFamily="34" charset="0"/>
              </a:rPr>
              <a:t> degli intervistati dichiara di prevedere </a:t>
            </a:r>
            <a:r>
              <a:rPr lang="it-IT" sz="1400" b="1" dirty="0">
                <a:solidFill>
                  <a:schemeClr val="tx1">
                    <a:lumMod val="75000"/>
                    <a:lumOff val="25000"/>
                  </a:schemeClr>
                </a:solidFill>
                <a:latin typeface="Century Gothic" panose="020B0502020202020204" pitchFamily="34" charset="0"/>
              </a:rPr>
              <a:t>modalità d’esame differenti </a:t>
            </a:r>
            <a:r>
              <a:rPr lang="it-IT" sz="1400" dirty="0">
                <a:solidFill>
                  <a:schemeClr val="tx1">
                    <a:lumMod val="75000"/>
                    <a:lumOff val="25000"/>
                  </a:schemeClr>
                </a:solidFill>
                <a:latin typeface="Century Gothic" panose="020B0502020202020204" pitchFamily="34" charset="0"/>
              </a:rPr>
              <a:t>tra frequentanti e non …</a:t>
            </a:r>
          </a:p>
        </p:txBody>
      </p:sp>
      <p:sp>
        <p:nvSpPr>
          <p:cNvPr id="43" name="Rettangolo 42"/>
          <p:cNvSpPr/>
          <p:nvPr/>
        </p:nvSpPr>
        <p:spPr>
          <a:xfrm>
            <a:off x="5459396" y="5689362"/>
            <a:ext cx="4446604" cy="954107"/>
          </a:xfrm>
          <a:prstGeom prst="rect">
            <a:avLst/>
          </a:prstGeom>
        </p:spPr>
        <p:txBody>
          <a:bodyPr wrap="square">
            <a:spAutoFit/>
          </a:bodyPr>
          <a:lstStyle/>
          <a:p>
            <a:pPr algn="ctr"/>
            <a:r>
              <a:rPr lang="it-IT" sz="1400" dirty="0">
                <a:solidFill>
                  <a:schemeClr val="tx1">
                    <a:lumMod val="75000"/>
                    <a:lumOff val="25000"/>
                  </a:schemeClr>
                </a:solidFill>
                <a:latin typeface="Century Gothic" panose="020B0502020202020204" pitchFamily="34" charset="0"/>
              </a:rPr>
              <a:t>… il </a:t>
            </a:r>
            <a:r>
              <a:rPr lang="it-IT" sz="1400" b="1" dirty="0">
                <a:solidFill>
                  <a:schemeClr val="tx1">
                    <a:lumMod val="75000"/>
                    <a:lumOff val="25000"/>
                  </a:schemeClr>
                </a:solidFill>
                <a:latin typeface="Century Gothic" panose="020B0502020202020204" pitchFamily="34" charset="0"/>
              </a:rPr>
              <a:t>16% </a:t>
            </a:r>
            <a:r>
              <a:rPr lang="it-IT" sz="1400" dirty="0">
                <a:solidFill>
                  <a:schemeClr val="tx1">
                    <a:lumMod val="75000"/>
                    <a:lumOff val="25000"/>
                  </a:schemeClr>
                </a:solidFill>
                <a:latin typeface="Century Gothic" panose="020B0502020202020204" pitchFamily="34" charset="0"/>
              </a:rPr>
              <a:t>dei docenti sentiti tiene conto, ai fini della valutazione, anche di </a:t>
            </a:r>
            <a:r>
              <a:rPr lang="it-IT" sz="1400" b="1" dirty="0">
                <a:solidFill>
                  <a:schemeClr val="tx1">
                    <a:lumMod val="75000"/>
                    <a:lumOff val="25000"/>
                  </a:schemeClr>
                </a:solidFill>
                <a:latin typeface="Century Gothic" panose="020B0502020202020204" pitchFamily="34" charset="0"/>
              </a:rPr>
              <a:t>relazioni, lavori di gruppo o individuali ovvero di altre attività </a:t>
            </a:r>
            <a:r>
              <a:rPr lang="it-IT" sz="1400" dirty="0">
                <a:solidFill>
                  <a:schemeClr val="tx1">
                    <a:lumMod val="75000"/>
                    <a:lumOff val="25000"/>
                  </a:schemeClr>
                </a:solidFill>
                <a:latin typeface="Century Gothic" panose="020B0502020202020204" pitchFamily="34" charset="0"/>
              </a:rPr>
              <a:t>svolte nell’ambito dell’insegnamento …</a:t>
            </a:r>
          </a:p>
        </p:txBody>
      </p:sp>
    </p:spTree>
    <p:extLst>
      <p:ext uri="{BB962C8B-B14F-4D97-AF65-F5344CB8AC3E}">
        <p14:creationId xmlns:p14="http://schemas.microsoft.com/office/powerpoint/2010/main" val="4056569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2" name="Titolo 1"/>
          <p:cNvSpPr>
            <a:spLocks noGrp="1"/>
          </p:cNvSpPr>
          <p:nvPr>
            <p:ph type="title"/>
          </p:nvPr>
        </p:nvSpPr>
        <p:spPr/>
        <p:txBody>
          <a:bodyPr/>
          <a:lstStyle/>
          <a:p>
            <a:r>
              <a:rPr lang="it-IT" dirty="0"/>
              <a:t>Come il docente fa didattica</a:t>
            </a:r>
          </a:p>
        </p:txBody>
      </p:sp>
      <p:sp>
        <p:nvSpPr>
          <p:cNvPr id="46" name="CasellaDiTesto 45"/>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47" name="Rectangle 157"/>
          <p:cNvSpPr/>
          <p:nvPr/>
        </p:nvSpPr>
        <p:spPr>
          <a:xfrm>
            <a:off x="-14514"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600" b="1" dirty="0">
                <a:solidFill>
                  <a:schemeClr val="bg1"/>
                </a:solidFill>
              </a:rPr>
              <a:t>MATERIALI DIDATTICI</a:t>
            </a:r>
          </a:p>
        </p:txBody>
      </p:sp>
      <p:sp>
        <p:nvSpPr>
          <p:cNvPr id="48"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uppo 9"/>
          <p:cNvGrpSpPr>
            <a:grpSpLocks noChangeAspect="1"/>
          </p:cNvGrpSpPr>
          <p:nvPr/>
        </p:nvGrpSpPr>
        <p:grpSpPr>
          <a:xfrm>
            <a:off x="1963439" y="1427191"/>
            <a:ext cx="3270436" cy="2880000"/>
            <a:chOff x="2103791" y="1556731"/>
            <a:chExt cx="5668675" cy="4991929"/>
          </a:xfrm>
        </p:grpSpPr>
        <p:sp>
          <p:nvSpPr>
            <p:cNvPr id="15" name="Rectangle 45"/>
            <p:cNvSpPr>
              <a:spLocks noChangeAspect="1"/>
            </p:cNvSpPr>
            <p:nvPr>
              <p:custDataLst>
                <p:tags r:id="rId1"/>
              </p:custDataLst>
            </p:nvPr>
          </p:nvSpPr>
          <p:spPr>
            <a:xfrm>
              <a:off x="2103791" y="5657693"/>
              <a:ext cx="1937338" cy="800208"/>
            </a:xfrm>
            <a:prstGeom prst="rect">
              <a:avLst/>
            </a:prstGeom>
          </p:spPr>
          <p:txBody>
            <a:bodyPr wrap="square">
              <a:spAutoFit/>
            </a:bodyPr>
            <a:lstStyle/>
            <a:p>
              <a:r>
                <a:rPr lang="en-US" sz="1200" b="1" dirty="0">
                  <a:solidFill>
                    <a:srgbClr val="FFC000"/>
                  </a:solidFill>
                  <a:latin typeface="Century Gothic" panose="020B0502020202020204" pitchFamily="34" charset="0"/>
                </a:rPr>
                <a:t>MATERIALI DIDATTICI</a:t>
              </a:r>
            </a:p>
          </p:txBody>
        </p:sp>
        <p:sp>
          <p:nvSpPr>
            <p:cNvPr id="16" name="Freeform 25"/>
            <p:cNvSpPr>
              <a:spLocks noChangeAspect="1"/>
            </p:cNvSpPr>
            <p:nvPr/>
          </p:nvSpPr>
          <p:spPr bwMode="auto">
            <a:xfrm>
              <a:off x="3510775" y="1556731"/>
              <a:ext cx="1354609" cy="2368307"/>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chemeClr val="bg1">
                <a:lumMod val="85000"/>
              </a:schemeClr>
            </a:solidFill>
            <a:ln w="3175" cap="flat" cmpd="sng">
              <a:noFill/>
              <a:prstDash val="solid"/>
              <a:round/>
              <a:headEnd type="none" w="med" len="med"/>
              <a:tailEnd type="none" w="med" len="med"/>
            </a:ln>
            <a:effectLst>
              <a:outerShdw blurRad="25400" dist="38100" dir="2400000" algn="ctr" rotWithShape="0">
                <a:prstClr val="black">
                  <a:alpha val="10000"/>
                </a:prstClr>
              </a:outerShdw>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7" name="Freeform 25"/>
            <p:cNvSpPr>
              <a:spLocks noChangeAspect="1"/>
            </p:cNvSpPr>
            <p:nvPr/>
          </p:nvSpPr>
          <p:spPr bwMode="auto">
            <a:xfrm>
              <a:off x="3523057" y="4218453"/>
              <a:ext cx="1354609" cy="2330207"/>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rgbClr val="FFC000">
                <a:alpha val="80000"/>
              </a:srgbClr>
            </a:solidFill>
            <a:ln w="3175" cap="flat" cmpd="sng">
              <a:noFill/>
              <a:prstDash val="solid"/>
              <a:round/>
              <a:headEnd type="none" w="med" len="med"/>
              <a:tailEnd type="none" w="med" len="med"/>
            </a:ln>
            <a:effectLst>
              <a:outerShdw blurRad="25400" dist="38100" dir="2400000" algn="ctr" rotWithShape="0">
                <a:prstClr val="black">
                  <a:alpha val="10000"/>
                </a:prstClr>
              </a:outerShdw>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8" name="Freeform 25"/>
            <p:cNvSpPr>
              <a:spLocks noChangeAspect="1"/>
            </p:cNvSpPr>
            <p:nvPr/>
          </p:nvSpPr>
          <p:spPr bwMode="auto">
            <a:xfrm rot="5400000">
              <a:off x="5930058" y="2889958"/>
              <a:ext cx="1354610" cy="2330206"/>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chemeClr val="bg1">
                <a:lumMod val="85000"/>
              </a:schemeClr>
            </a:solidFill>
            <a:ln w="3175" cap="flat" cmpd="sng">
              <a:noFill/>
              <a:prstDash val="solid"/>
              <a:round/>
              <a:headEnd type="none" w="med" len="med"/>
              <a:tailEnd type="none" w="med" len="med"/>
            </a:ln>
            <a:effectLst>
              <a:outerShdw blurRad="50800" dist="38100" dir="2700000" algn="tl" rotWithShape="0">
                <a:prstClr val="black">
                  <a:alpha val="40000"/>
                </a:prstClr>
              </a:outerShdw>
            </a:effectLst>
          </p:spPr>
          <p:txBody>
            <a:bodyPr/>
            <a:lstStyle/>
            <a:p>
              <a:endParaRPr lang="da-DK" kern="0">
                <a:solidFill>
                  <a:sysClr val="windowText" lastClr="000000">
                    <a:lumMod val="95000"/>
                    <a:lumOff val="5000"/>
                  </a:sysClr>
                </a:solidFill>
                <a:latin typeface="Calibri"/>
              </a:endParaRPr>
            </a:p>
          </p:txBody>
        </p:sp>
        <p:sp>
          <p:nvSpPr>
            <p:cNvPr id="19" name="Freeform 44"/>
            <p:cNvSpPr>
              <a:spLocks noChangeAspect="1" noEditPoints="1"/>
            </p:cNvSpPr>
            <p:nvPr/>
          </p:nvSpPr>
          <p:spPr bwMode="auto">
            <a:xfrm>
              <a:off x="5360457" y="3395156"/>
              <a:ext cx="338396" cy="344396"/>
            </a:xfrm>
            <a:custGeom>
              <a:avLst/>
              <a:gdLst>
                <a:gd name="T0" fmla="*/ 228 w 236"/>
                <a:gd name="T1" fmla="*/ 112 h 240"/>
                <a:gd name="T2" fmla="*/ 212 w 236"/>
                <a:gd name="T3" fmla="*/ 112 h 240"/>
                <a:gd name="T4" fmla="*/ 128 w 236"/>
                <a:gd name="T5" fmla="*/ 28 h 240"/>
                <a:gd name="T6" fmla="*/ 128 w 236"/>
                <a:gd name="T7" fmla="*/ 8 h 240"/>
                <a:gd name="T8" fmla="*/ 120 w 236"/>
                <a:gd name="T9" fmla="*/ 0 h 240"/>
                <a:gd name="T10" fmla="*/ 112 w 236"/>
                <a:gd name="T11" fmla="*/ 8 h 240"/>
                <a:gd name="T12" fmla="*/ 112 w 236"/>
                <a:gd name="T13" fmla="*/ 28 h 240"/>
                <a:gd name="T14" fmla="*/ 28 w 236"/>
                <a:gd name="T15" fmla="*/ 112 h 240"/>
                <a:gd name="T16" fmla="*/ 8 w 236"/>
                <a:gd name="T17" fmla="*/ 112 h 240"/>
                <a:gd name="T18" fmla="*/ 0 w 236"/>
                <a:gd name="T19" fmla="*/ 120 h 240"/>
                <a:gd name="T20" fmla="*/ 8 w 236"/>
                <a:gd name="T21" fmla="*/ 128 h 240"/>
                <a:gd name="T22" fmla="*/ 28 w 236"/>
                <a:gd name="T23" fmla="*/ 128 h 240"/>
                <a:gd name="T24" fmla="*/ 112 w 236"/>
                <a:gd name="T25" fmla="*/ 212 h 240"/>
                <a:gd name="T26" fmla="*/ 112 w 236"/>
                <a:gd name="T27" fmla="*/ 232 h 240"/>
                <a:gd name="T28" fmla="*/ 120 w 236"/>
                <a:gd name="T29" fmla="*/ 240 h 240"/>
                <a:gd name="T30" fmla="*/ 128 w 236"/>
                <a:gd name="T31" fmla="*/ 232 h 240"/>
                <a:gd name="T32" fmla="*/ 128 w 236"/>
                <a:gd name="T33" fmla="*/ 212 h 240"/>
                <a:gd name="T34" fmla="*/ 212 w 236"/>
                <a:gd name="T35" fmla="*/ 128 h 240"/>
                <a:gd name="T36" fmla="*/ 228 w 236"/>
                <a:gd name="T37" fmla="*/ 128 h 240"/>
                <a:gd name="T38" fmla="*/ 236 w 236"/>
                <a:gd name="T39" fmla="*/ 120 h 240"/>
                <a:gd name="T40" fmla="*/ 228 w 236"/>
                <a:gd name="T41" fmla="*/ 112 h 240"/>
                <a:gd name="T42" fmla="*/ 172 w 236"/>
                <a:gd name="T43" fmla="*/ 128 h 240"/>
                <a:gd name="T44" fmla="*/ 196 w 236"/>
                <a:gd name="T45" fmla="*/ 128 h 240"/>
                <a:gd name="T46" fmla="*/ 128 w 236"/>
                <a:gd name="T47" fmla="*/ 196 h 240"/>
                <a:gd name="T48" fmla="*/ 128 w 236"/>
                <a:gd name="T49" fmla="*/ 176 h 240"/>
                <a:gd name="T50" fmla="*/ 120 w 236"/>
                <a:gd name="T51" fmla="*/ 168 h 240"/>
                <a:gd name="T52" fmla="*/ 112 w 236"/>
                <a:gd name="T53" fmla="*/ 176 h 240"/>
                <a:gd name="T54" fmla="*/ 112 w 236"/>
                <a:gd name="T55" fmla="*/ 196 h 240"/>
                <a:gd name="T56" fmla="*/ 44 w 236"/>
                <a:gd name="T57" fmla="*/ 128 h 240"/>
                <a:gd name="T58" fmla="*/ 64 w 236"/>
                <a:gd name="T59" fmla="*/ 128 h 240"/>
                <a:gd name="T60" fmla="*/ 72 w 236"/>
                <a:gd name="T61" fmla="*/ 120 h 240"/>
                <a:gd name="T62" fmla="*/ 64 w 236"/>
                <a:gd name="T63" fmla="*/ 112 h 240"/>
                <a:gd name="T64" fmla="*/ 44 w 236"/>
                <a:gd name="T65" fmla="*/ 112 h 240"/>
                <a:gd name="T66" fmla="*/ 112 w 236"/>
                <a:gd name="T67" fmla="*/ 44 h 240"/>
                <a:gd name="T68" fmla="*/ 112 w 236"/>
                <a:gd name="T69" fmla="*/ 60 h 240"/>
                <a:gd name="T70" fmla="*/ 120 w 236"/>
                <a:gd name="T71" fmla="*/ 68 h 240"/>
                <a:gd name="T72" fmla="*/ 128 w 236"/>
                <a:gd name="T73" fmla="*/ 60 h 240"/>
                <a:gd name="T74" fmla="*/ 128 w 236"/>
                <a:gd name="T75" fmla="*/ 44 h 240"/>
                <a:gd name="T76" fmla="*/ 196 w 236"/>
                <a:gd name="T77" fmla="*/ 112 h 240"/>
                <a:gd name="T78" fmla="*/ 172 w 236"/>
                <a:gd name="T79" fmla="*/ 112 h 240"/>
                <a:gd name="T80" fmla="*/ 164 w 236"/>
                <a:gd name="T81" fmla="*/ 120 h 240"/>
                <a:gd name="T82" fmla="*/ 172 w 236"/>
                <a:gd name="T83"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40">
                  <a:moveTo>
                    <a:pt x="228" y="112"/>
                  </a:moveTo>
                  <a:cubicBezTo>
                    <a:pt x="212" y="112"/>
                    <a:pt x="212" y="112"/>
                    <a:pt x="212" y="112"/>
                  </a:cubicBezTo>
                  <a:cubicBezTo>
                    <a:pt x="208" y="68"/>
                    <a:pt x="172" y="32"/>
                    <a:pt x="128" y="28"/>
                  </a:cubicBezTo>
                  <a:cubicBezTo>
                    <a:pt x="128" y="8"/>
                    <a:pt x="128" y="8"/>
                    <a:pt x="128" y="8"/>
                  </a:cubicBezTo>
                  <a:cubicBezTo>
                    <a:pt x="128" y="4"/>
                    <a:pt x="124" y="0"/>
                    <a:pt x="120" y="0"/>
                  </a:cubicBezTo>
                  <a:cubicBezTo>
                    <a:pt x="116" y="0"/>
                    <a:pt x="112" y="4"/>
                    <a:pt x="112" y="8"/>
                  </a:cubicBezTo>
                  <a:cubicBezTo>
                    <a:pt x="112" y="28"/>
                    <a:pt x="112" y="28"/>
                    <a:pt x="112" y="28"/>
                  </a:cubicBezTo>
                  <a:cubicBezTo>
                    <a:pt x="68" y="32"/>
                    <a:pt x="32" y="68"/>
                    <a:pt x="28" y="112"/>
                  </a:cubicBezTo>
                  <a:cubicBezTo>
                    <a:pt x="8" y="112"/>
                    <a:pt x="8" y="112"/>
                    <a:pt x="8" y="112"/>
                  </a:cubicBezTo>
                  <a:cubicBezTo>
                    <a:pt x="4" y="112"/>
                    <a:pt x="0" y="116"/>
                    <a:pt x="0" y="120"/>
                  </a:cubicBezTo>
                  <a:cubicBezTo>
                    <a:pt x="0" y="124"/>
                    <a:pt x="4" y="128"/>
                    <a:pt x="8" y="128"/>
                  </a:cubicBezTo>
                  <a:cubicBezTo>
                    <a:pt x="28" y="128"/>
                    <a:pt x="28" y="128"/>
                    <a:pt x="28" y="128"/>
                  </a:cubicBezTo>
                  <a:cubicBezTo>
                    <a:pt x="32" y="172"/>
                    <a:pt x="68" y="208"/>
                    <a:pt x="112" y="212"/>
                  </a:cubicBezTo>
                  <a:cubicBezTo>
                    <a:pt x="112" y="232"/>
                    <a:pt x="112" y="232"/>
                    <a:pt x="112" y="232"/>
                  </a:cubicBezTo>
                  <a:cubicBezTo>
                    <a:pt x="112" y="236"/>
                    <a:pt x="116" y="240"/>
                    <a:pt x="120" y="240"/>
                  </a:cubicBezTo>
                  <a:cubicBezTo>
                    <a:pt x="124" y="240"/>
                    <a:pt x="128" y="236"/>
                    <a:pt x="128" y="232"/>
                  </a:cubicBezTo>
                  <a:cubicBezTo>
                    <a:pt x="128" y="212"/>
                    <a:pt x="128" y="212"/>
                    <a:pt x="128" y="212"/>
                  </a:cubicBezTo>
                  <a:cubicBezTo>
                    <a:pt x="172" y="208"/>
                    <a:pt x="208" y="172"/>
                    <a:pt x="212" y="128"/>
                  </a:cubicBezTo>
                  <a:cubicBezTo>
                    <a:pt x="228" y="128"/>
                    <a:pt x="228" y="128"/>
                    <a:pt x="228" y="128"/>
                  </a:cubicBezTo>
                  <a:cubicBezTo>
                    <a:pt x="232" y="128"/>
                    <a:pt x="236" y="124"/>
                    <a:pt x="236" y="120"/>
                  </a:cubicBezTo>
                  <a:cubicBezTo>
                    <a:pt x="236" y="116"/>
                    <a:pt x="232" y="112"/>
                    <a:pt x="228" y="112"/>
                  </a:cubicBezTo>
                  <a:close/>
                  <a:moveTo>
                    <a:pt x="172" y="128"/>
                  </a:moveTo>
                  <a:cubicBezTo>
                    <a:pt x="196" y="128"/>
                    <a:pt x="196" y="128"/>
                    <a:pt x="196" y="128"/>
                  </a:cubicBezTo>
                  <a:cubicBezTo>
                    <a:pt x="192" y="164"/>
                    <a:pt x="164" y="192"/>
                    <a:pt x="128" y="196"/>
                  </a:cubicBezTo>
                  <a:cubicBezTo>
                    <a:pt x="128" y="176"/>
                    <a:pt x="128" y="176"/>
                    <a:pt x="128" y="176"/>
                  </a:cubicBezTo>
                  <a:cubicBezTo>
                    <a:pt x="128" y="172"/>
                    <a:pt x="124" y="168"/>
                    <a:pt x="120" y="168"/>
                  </a:cubicBezTo>
                  <a:cubicBezTo>
                    <a:pt x="116" y="168"/>
                    <a:pt x="112" y="172"/>
                    <a:pt x="112" y="176"/>
                  </a:cubicBezTo>
                  <a:cubicBezTo>
                    <a:pt x="112" y="196"/>
                    <a:pt x="112" y="196"/>
                    <a:pt x="112" y="196"/>
                  </a:cubicBezTo>
                  <a:cubicBezTo>
                    <a:pt x="76" y="192"/>
                    <a:pt x="48" y="164"/>
                    <a:pt x="44" y="128"/>
                  </a:cubicBezTo>
                  <a:cubicBezTo>
                    <a:pt x="64" y="128"/>
                    <a:pt x="64" y="128"/>
                    <a:pt x="64" y="128"/>
                  </a:cubicBezTo>
                  <a:cubicBezTo>
                    <a:pt x="68" y="128"/>
                    <a:pt x="72" y="124"/>
                    <a:pt x="72" y="120"/>
                  </a:cubicBezTo>
                  <a:cubicBezTo>
                    <a:pt x="72" y="116"/>
                    <a:pt x="68" y="112"/>
                    <a:pt x="64" y="112"/>
                  </a:cubicBezTo>
                  <a:cubicBezTo>
                    <a:pt x="44" y="112"/>
                    <a:pt x="44" y="112"/>
                    <a:pt x="44" y="112"/>
                  </a:cubicBezTo>
                  <a:cubicBezTo>
                    <a:pt x="48" y="76"/>
                    <a:pt x="76" y="48"/>
                    <a:pt x="112" y="44"/>
                  </a:cubicBezTo>
                  <a:cubicBezTo>
                    <a:pt x="112" y="60"/>
                    <a:pt x="112" y="60"/>
                    <a:pt x="112" y="60"/>
                  </a:cubicBezTo>
                  <a:cubicBezTo>
                    <a:pt x="112" y="64"/>
                    <a:pt x="116" y="68"/>
                    <a:pt x="120" y="68"/>
                  </a:cubicBezTo>
                  <a:cubicBezTo>
                    <a:pt x="124" y="68"/>
                    <a:pt x="128" y="64"/>
                    <a:pt x="128" y="60"/>
                  </a:cubicBezTo>
                  <a:cubicBezTo>
                    <a:pt x="128" y="44"/>
                    <a:pt x="128" y="44"/>
                    <a:pt x="128" y="44"/>
                  </a:cubicBezTo>
                  <a:cubicBezTo>
                    <a:pt x="164" y="48"/>
                    <a:pt x="192" y="76"/>
                    <a:pt x="196" y="112"/>
                  </a:cubicBezTo>
                  <a:cubicBezTo>
                    <a:pt x="172" y="112"/>
                    <a:pt x="172" y="112"/>
                    <a:pt x="172" y="112"/>
                  </a:cubicBezTo>
                  <a:cubicBezTo>
                    <a:pt x="168" y="112"/>
                    <a:pt x="164" y="116"/>
                    <a:pt x="164" y="120"/>
                  </a:cubicBezTo>
                  <a:cubicBezTo>
                    <a:pt x="164" y="124"/>
                    <a:pt x="168" y="128"/>
                    <a:pt x="172" y="128"/>
                  </a:cubicBezTo>
                  <a:close/>
                </a:path>
              </a:pathLst>
            </a:custGeom>
            <a:solidFill>
              <a:schemeClr val="bg1"/>
            </a:solidFill>
            <a:ln>
              <a:noFill/>
            </a:ln>
            <a:effectLst>
              <a:outerShdw blurRad="25400" dist="38100" dir="2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0" name="Freeform 8"/>
            <p:cNvSpPr>
              <a:spLocks/>
            </p:cNvSpPr>
            <p:nvPr/>
          </p:nvSpPr>
          <p:spPr bwMode="auto">
            <a:xfrm>
              <a:off x="4542848" y="2035812"/>
              <a:ext cx="1193048" cy="4121072"/>
            </a:xfrm>
            <a:custGeom>
              <a:avLst/>
              <a:gdLst>
                <a:gd name="T0" fmla="*/ 1022 w 2549"/>
                <a:gd name="T1" fmla="*/ 61 h 8800"/>
                <a:gd name="T2" fmla="*/ 1240 w 2549"/>
                <a:gd name="T3" fmla="*/ 1 h 8800"/>
                <a:gd name="T4" fmla="*/ 1492 w 2549"/>
                <a:gd name="T5" fmla="*/ 36 h 8800"/>
                <a:gd name="T6" fmla="*/ 1608 w 2549"/>
                <a:gd name="T7" fmla="*/ 88 h 8800"/>
                <a:gd name="T8" fmla="*/ 1656 w 2549"/>
                <a:gd name="T9" fmla="*/ 211 h 8800"/>
                <a:gd name="T10" fmla="*/ 1665 w 2549"/>
                <a:gd name="T11" fmla="*/ 534 h 8800"/>
                <a:gd name="T12" fmla="*/ 1651 w 2549"/>
                <a:gd name="T13" fmla="*/ 691 h 8800"/>
                <a:gd name="T14" fmla="*/ 1568 w 2549"/>
                <a:gd name="T15" fmla="*/ 857 h 8800"/>
                <a:gd name="T16" fmla="*/ 1555 w 2549"/>
                <a:gd name="T17" fmla="*/ 1090 h 8800"/>
                <a:gd name="T18" fmla="*/ 2191 w 2549"/>
                <a:gd name="T19" fmla="*/ 1426 h 8800"/>
                <a:gd name="T20" fmla="*/ 2433 w 2549"/>
                <a:gd name="T21" fmla="*/ 1606 h 8800"/>
                <a:gd name="T22" fmla="*/ 2515 w 2549"/>
                <a:gd name="T23" fmla="*/ 1759 h 8800"/>
                <a:gd name="T24" fmla="*/ 2507 w 2549"/>
                <a:gd name="T25" fmla="*/ 2001 h 8800"/>
                <a:gd name="T26" fmla="*/ 2548 w 2549"/>
                <a:gd name="T27" fmla="*/ 2432 h 8800"/>
                <a:gd name="T28" fmla="*/ 2536 w 2549"/>
                <a:gd name="T29" fmla="*/ 3143 h 8800"/>
                <a:gd name="T30" fmla="*/ 2440 w 2549"/>
                <a:gd name="T31" fmla="*/ 3431 h 8800"/>
                <a:gd name="T32" fmla="*/ 2159 w 2549"/>
                <a:gd name="T33" fmla="*/ 3667 h 8800"/>
                <a:gd name="T34" fmla="*/ 2081 w 2549"/>
                <a:gd name="T35" fmla="*/ 4404 h 8800"/>
                <a:gd name="T36" fmla="*/ 2003 w 2549"/>
                <a:gd name="T37" fmla="*/ 5100 h 8800"/>
                <a:gd name="T38" fmla="*/ 2094 w 2549"/>
                <a:gd name="T39" fmla="*/ 6894 h 8800"/>
                <a:gd name="T40" fmla="*/ 2072 w 2549"/>
                <a:gd name="T41" fmla="*/ 7882 h 8800"/>
                <a:gd name="T42" fmla="*/ 1991 w 2549"/>
                <a:gd name="T43" fmla="*/ 8121 h 8800"/>
                <a:gd name="T44" fmla="*/ 2021 w 2549"/>
                <a:gd name="T45" fmla="*/ 8284 h 8800"/>
                <a:gd name="T46" fmla="*/ 1885 w 2549"/>
                <a:gd name="T47" fmla="*/ 8506 h 8800"/>
                <a:gd name="T48" fmla="*/ 1649 w 2549"/>
                <a:gd name="T49" fmla="*/ 8725 h 8800"/>
                <a:gd name="T50" fmla="*/ 1319 w 2549"/>
                <a:gd name="T51" fmla="*/ 8792 h 8800"/>
                <a:gd name="T52" fmla="*/ 1145 w 2549"/>
                <a:gd name="T53" fmla="*/ 8685 h 8800"/>
                <a:gd name="T54" fmla="*/ 1162 w 2549"/>
                <a:gd name="T55" fmla="*/ 8589 h 8800"/>
                <a:gd name="T56" fmla="*/ 1439 w 2549"/>
                <a:gd name="T57" fmla="*/ 8275 h 8800"/>
                <a:gd name="T58" fmla="*/ 1487 w 2549"/>
                <a:gd name="T59" fmla="*/ 7933 h 8800"/>
                <a:gd name="T60" fmla="*/ 1381 w 2549"/>
                <a:gd name="T61" fmla="*/ 7405 h 8800"/>
                <a:gd name="T62" fmla="*/ 1250 w 2549"/>
                <a:gd name="T63" fmla="*/ 6596 h 8800"/>
                <a:gd name="T64" fmla="*/ 1209 w 2549"/>
                <a:gd name="T65" fmla="*/ 6995 h 8800"/>
                <a:gd name="T66" fmla="*/ 1198 w 2549"/>
                <a:gd name="T67" fmla="*/ 7544 h 8800"/>
                <a:gd name="T68" fmla="*/ 1158 w 2549"/>
                <a:gd name="T69" fmla="*/ 7941 h 8800"/>
                <a:gd name="T70" fmla="*/ 1076 w 2549"/>
                <a:gd name="T71" fmla="*/ 8101 h 8800"/>
                <a:gd name="T72" fmla="*/ 874 w 2549"/>
                <a:gd name="T73" fmla="*/ 8131 h 8800"/>
                <a:gd name="T74" fmla="*/ 454 w 2549"/>
                <a:gd name="T75" fmla="*/ 8266 h 8800"/>
                <a:gd name="T76" fmla="*/ 117 w 2549"/>
                <a:gd name="T77" fmla="*/ 8257 h 8800"/>
                <a:gd name="T78" fmla="*/ 118 w 2549"/>
                <a:gd name="T79" fmla="*/ 8090 h 8800"/>
                <a:gd name="T80" fmla="*/ 529 w 2549"/>
                <a:gd name="T81" fmla="*/ 7855 h 8800"/>
                <a:gd name="T82" fmla="*/ 577 w 2549"/>
                <a:gd name="T83" fmla="*/ 7003 h 8800"/>
                <a:gd name="T84" fmla="*/ 529 w 2549"/>
                <a:gd name="T85" fmla="*/ 5796 h 8800"/>
                <a:gd name="T86" fmla="*/ 373 w 2549"/>
                <a:gd name="T87" fmla="*/ 4790 h 8800"/>
                <a:gd name="T88" fmla="*/ 323 w 2549"/>
                <a:gd name="T89" fmla="*/ 4599 h 8800"/>
                <a:gd name="T90" fmla="*/ 364 w 2549"/>
                <a:gd name="T91" fmla="*/ 4025 h 8800"/>
                <a:gd name="T92" fmla="*/ 453 w 2549"/>
                <a:gd name="T93" fmla="*/ 3410 h 8800"/>
                <a:gd name="T94" fmla="*/ 311 w 2549"/>
                <a:gd name="T95" fmla="*/ 3569 h 8800"/>
                <a:gd name="T96" fmla="*/ 113 w 2549"/>
                <a:gd name="T97" fmla="*/ 3309 h 8800"/>
                <a:gd name="T98" fmla="*/ 1 w 2549"/>
                <a:gd name="T99" fmla="*/ 2895 h 8800"/>
                <a:gd name="T100" fmla="*/ 119 w 2549"/>
                <a:gd name="T101" fmla="*/ 2561 h 8800"/>
                <a:gd name="T102" fmla="*/ 235 w 2549"/>
                <a:gd name="T103" fmla="*/ 2152 h 8800"/>
                <a:gd name="T104" fmla="*/ 292 w 2549"/>
                <a:gd name="T105" fmla="*/ 1684 h 8800"/>
                <a:gd name="T106" fmla="*/ 339 w 2549"/>
                <a:gd name="T107" fmla="*/ 1548 h 8800"/>
                <a:gd name="T108" fmla="*/ 683 w 2549"/>
                <a:gd name="T109" fmla="*/ 1385 h 8800"/>
                <a:gd name="T110" fmla="*/ 1016 w 2549"/>
                <a:gd name="T111" fmla="*/ 1218 h 8800"/>
                <a:gd name="T112" fmla="*/ 1037 w 2549"/>
                <a:gd name="T113" fmla="*/ 984 h 8800"/>
                <a:gd name="T114" fmla="*/ 926 w 2549"/>
                <a:gd name="T115" fmla="*/ 839 h 8800"/>
                <a:gd name="T116" fmla="*/ 832 w 2549"/>
                <a:gd name="T117" fmla="*/ 600 h 8800"/>
                <a:gd name="T118" fmla="*/ 852 w 2549"/>
                <a:gd name="T119" fmla="*/ 309 h 8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9" h="8800">
                  <a:moveTo>
                    <a:pt x="854" y="272"/>
                  </a:moveTo>
                  <a:lnTo>
                    <a:pt x="867" y="246"/>
                  </a:lnTo>
                  <a:lnTo>
                    <a:pt x="882" y="221"/>
                  </a:lnTo>
                  <a:lnTo>
                    <a:pt x="897" y="198"/>
                  </a:lnTo>
                  <a:lnTo>
                    <a:pt x="911" y="176"/>
                  </a:lnTo>
                  <a:lnTo>
                    <a:pt x="926" y="155"/>
                  </a:lnTo>
                  <a:lnTo>
                    <a:pt x="942" y="136"/>
                  </a:lnTo>
                  <a:lnTo>
                    <a:pt x="958" y="118"/>
                  </a:lnTo>
                  <a:lnTo>
                    <a:pt x="973" y="102"/>
                  </a:lnTo>
                  <a:lnTo>
                    <a:pt x="989" y="86"/>
                  </a:lnTo>
                  <a:lnTo>
                    <a:pt x="1006" y="73"/>
                  </a:lnTo>
                  <a:lnTo>
                    <a:pt x="1022" y="61"/>
                  </a:lnTo>
                  <a:lnTo>
                    <a:pt x="1039" y="50"/>
                  </a:lnTo>
                  <a:lnTo>
                    <a:pt x="1056" y="40"/>
                  </a:lnTo>
                  <a:lnTo>
                    <a:pt x="1073" y="32"/>
                  </a:lnTo>
                  <a:lnTo>
                    <a:pt x="1091" y="23"/>
                  </a:lnTo>
                  <a:lnTo>
                    <a:pt x="1109" y="17"/>
                  </a:lnTo>
                  <a:lnTo>
                    <a:pt x="1127" y="12"/>
                  </a:lnTo>
                  <a:lnTo>
                    <a:pt x="1145" y="8"/>
                  </a:lnTo>
                  <a:lnTo>
                    <a:pt x="1164" y="4"/>
                  </a:lnTo>
                  <a:lnTo>
                    <a:pt x="1182" y="2"/>
                  </a:lnTo>
                  <a:lnTo>
                    <a:pt x="1201" y="1"/>
                  </a:lnTo>
                  <a:lnTo>
                    <a:pt x="1221" y="0"/>
                  </a:lnTo>
                  <a:lnTo>
                    <a:pt x="1240" y="1"/>
                  </a:lnTo>
                  <a:lnTo>
                    <a:pt x="1260" y="2"/>
                  </a:lnTo>
                  <a:lnTo>
                    <a:pt x="1280" y="4"/>
                  </a:lnTo>
                  <a:lnTo>
                    <a:pt x="1300" y="8"/>
                  </a:lnTo>
                  <a:lnTo>
                    <a:pt x="1321" y="11"/>
                  </a:lnTo>
                  <a:lnTo>
                    <a:pt x="1342" y="15"/>
                  </a:lnTo>
                  <a:lnTo>
                    <a:pt x="1384" y="25"/>
                  </a:lnTo>
                  <a:lnTo>
                    <a:pt x="1427" y="39"/>
                  </a:lnTo>
                  <a:lnTo>
                    <a:pt x="1441" y="37"/>
                  </a:lnTo>
                  <a:lnTo>
                    <a:pt x="1454" y="36"/>
                  </a:lnTo>
                  <a:lnTo>
                    <a:pt x="1468" y="35"/>
                  </a:lnTo>
                  <a:lnTo>
                    <a:pt x="1481" y="35"/>
                  </a:lnTo>
                  <a:lnTo>
                    <a:pt x="1492" y="36"/>
                  </a:lnTo>
                  <a:lnTo>
                    <a:pt x="1504" y="37"/>
                  </a:lnTo>
                  <a:lnTo>
                    <a:pt x="1515" y="39"/>
                  </a:lnTo>
                  <a:lnTo>
                    <a:pt x="1527" y="41"/>
                  </a:lnTo>
                  <a:lnTo>
                    <a:pt x="1537" y="44"/>
                  </a:lnTo>
                  <a:lnTo>
                    <a:pt x="1548" y="47"/>
                  </a:lnTo>
                  <a:lnTo>
                    <a:pt x="1557" y="52"/>
                  </a:lnTo>
                  <a:lnTo>
                    <a:pt x="1567" y="57"/>
                  </a:lnTo>
                  <a:lnTo>
                    <a:pt x="1576" y="62"/>
                  </a:lnTo>
                  <a:lnTo>
                    <a:pt x="1585" y="67"/>
                  </a:lnTo>
                  <a:lnTo>
                    <a:pt x="1593" y="75"/>
                  </a:lnTo>
                  <a:lnTo>
                    <a:pt x="1600" y="81"/>
                  </a:lnTo>
                  <a:lnTo>
                    <a:pt x="1608" y="88"/>
                  </a:lnTo>
                  <a:lnTo>
                    <a:pt x="1614" y="97"/>
                  </a:lnTo>
                  <a:lnTo>
                    <a:pt x="1620" y="105"/>
                  </a:lnTo>
                  <a:lnTo>
                    <a:pt x="1627" y="114"/>
                  </a:lnTo>
                  <a:lnTo>
                    <a:pt x="1632" y="123"/>
                  </a:lnTo>
                  <a:lnTo>
                    <a:pt x="1636" y="133"/>
                  </a:lnTo>
                  <a:lnTo>
                    <a:pt x="1640" y="143"/>
                  </a:lnTo>
                  <a:lnTo>
                    <a:pt x="1645" y="154"/>
                  </a:lnTo>
                  <a:lnTo>
                    <a:pt x="1648" y="164"/>
                  </a:lnTo>
                  <a:lnTo>
                    <a:pt x="1651" y="176"/>
                  </a:lnTo>
                  <a:lnTo>
                    <a:pt x="1653" y="187"/>
                  </a:lnTo>
                  <a:lnTo>
                    <a:pt x="1655" y="200"/>
                  </a:lnTo>
                  <a:lnTo>
                    <a:pt x="1656" y="211"/>
                  </a:lnTo>
                  <a:lnTo>
                    <a:pt x="1656" y="225"/>
                  </a:lnTo>
                  <a:lnTo>
                    <a:pt x="1656" y="238"/>
                  </a:lnTo>
                  <a:lnTo>
                    <a:pt x="1656" y="251"/>
                  </a:lnTo>
                  <a:lnTo>
                    <a:pt x="1660" y="286"/>
                  </a:lnTo>
                  <a:lnTo>
                    <a:pt x="1664" y="321"/>
                  </a:lnTo>
                  <a:lnTo>
                    <a:pt x="1666" y="355"/>
                  </a:lnTo>
                  <a:lnTo>
                    <a:pt x="1667" y="389"/>
                  </a:lnTo>
                  <a:lnTo>
                    <a:pt x="1667" y="424"/>
                  </a:lnTo>
                  <a:lnTo>
                    <a:pt x="1666" y="458"/>
                  </a:lnTo>
                  <a:lnTo>
                    <a:pt x="1665" y="492"/>
                  </a:lnTo>
                  <a:lnTo>
                    <a:pt x="1661" y="525"/>
                  </a:lnTo>
                  <a:lnTo>
                    <a:pt x="1665" y="534"/>
                  </a:lnTo>
                  <a:lnTo>
                    <a:pt x="1668" y="544"/>
                  </a:lnTo>
                  <a:lnTo>
                    <a:pt x="1670" y="555"/>
                  </a:lnTo>
                  <a:lnTo>
                    <a:pt x="1671" y="567"/>
                  </a:lnTo>
                  <a:lnTo>
                    <a:pt x="1672" y="580"/>
                  </a:lnTo>
                  <a:lnTo>
                    <a:pt x="1672" y="594"/>
                  </a:lnTo>
                  <a:lnTo>
                    <a:pt x="1671" y="607"/>
                  </a:lnTo>
                  <a:lnTo>
                    <a:pt x="1670" y="622"/>
                  </a:lnTo>
                  <a:lnTo>
                    <a:pt x="1667" y="638"/>
                  </a:lnTo>
                  <a:lnTo>
                    <a:pt x="1664" y="653"/>
                  </a:lnTo>
                  <a:lnTo>
                    <a:pt x="1660" y="667"/>
                  </a:lnTo>
                  <a:lnTo>
                    <a:pt x="1655" y="680"/>
                  </a:lnTo>
                  <a:lnTo>
                    <a:pt x="1651" y="691"/>
                  </a:lnTo>
                  <a:lnTo>
                    <a:pt x="1646" y="702"/>
                  </a:lnTo>
                  <a:lnTo>
                    <a:pt x="1639" y="710"/>
                  </a:lnTo>
                  <a:lnTo>
                    <a:pt x="1633" y="718"/>
                  </a:lnTo>
                  <a:lnTo>
                    <a:pt x="1631" y="728"/>
                  </a:lnTo>
                  <a:lnTo>
                    <a:pt x="1629" y="740"/>
                  </a:lnTo>
                  <a:lnTo>
                    <a:pt x="1627" y="750"/>
                  </a:lnTo>
                  <a:lnTo>
                    <a:pt x="1625" y="762"/>
                  </a:lnTo>
                  <a:lnTo>
                    <a:pt x="1613" y="786"/>
                  </a:lnTo>
                  <a:lnTo>
                    <a:pt x="1603" y="807"/>
                  </a:lnTo>
                  <a:lnTo>
                    <a:pt x="1591" y="826"/>
                  </a:lnTo>
                  <a:lnTo>
                    <a:pt x="1579" y="843"/>
                  </a:lnTo>
                  <a:lnTo>
                    <a:pt x="1568" y="857"/>
                  </a:lnTo>
                  <a:lnTo>
                    <a:pt x="1554" y="872"/>
                  </a:lnTo>
                  <a:lnTo>
                    <a:pt x="1540" y="886"/>
                  </a:lnTo>
                  <a:lnTo>
                    <a:pt x="1523" y="899"/>
                  </a:lnTo>
                  <a:lnTo>
                    <a:pt x="1525" y="929"/>
                  </a:lnTo>
                  <a:lnTo>
                    <a:pt x="1526" y="958"/>
                  </a:lnTo>
                  <a:lnTo>
                    <a:pt x="1529" y="988"/>
                  </a:lnTo>
                  <a:lnTo>
                    <a:pt x="1533" y="1017"/>
                  </a:lnTo>
                  <a:lnTo>
                    <a:pt x="1536" y="1032"/>
                  </a:lnTo>
                  <a:lnTo>
                    <a:pt x="1541" y="1047"/>
                  </a:lnTo>
                  <a:lnTo>
                    <a:pt x="1545" y="1060"/>
                  </a:lnTo>
                  <a:lnTo>
                    <a:pt x="1549" y="1075"/>
                  </a:lnTo>
                  <a:lnTo>
                    <a:pt x="1555" y="1090"/>
                  </a:lnTo>
                  <a:lnTo>
                    <a:pt x="1562" y="1104"/>
                  </a:lnTo>
                  <a:lnTo>
                    <a:pt x="1568" y="1119"/>
                  </a:lnTo>
                  <a:lnTo>
                    <a:pt x="1576" y="1134"/>
                  </a:lnTo>
                  <a:lnTo>
                    <a:pt x="1694" y="1184"/>
                  </a:lnTo>
                  <a:lnTo>
                    <a:pt x="1796" y="1228"/>
                  </a:lnTo>
                  <a:lnTo>
                    <a:pt x="1884" y="1268"/>
                  </a:lnTo>
                  <a:lnTo>
                    <a:pt x="1959" y="1303"/>
                  </a:lnTo>
                  <a:lnTo>
                    <a:pt x="2022" y="1333"/>
                  </a:lnTo>
                  <a:lnTo>
                    <a:pt x="2075" y="1361"/>
                  </a:lnTo>
                  <a:lnTo>
                    <a:pt x="2120" y="1385"/>
                  </a:lnTo>
                  <a:lnTo>
                    <a:pt x="2158" y="1407"/>
                  </a:lnTo>
                  <a:lnTo>
                    <a:pt x="2191" y="1426"/>
                  </a:lnTo>
                  <a:lnTo>
                    <a:pt x="2218" y="1445"/>
                  </a:lnTo>
                  <a:lnTo>
                    <a:pt x="2243" y="1462"/>
                  </a:lnTo>
                  <a:lnTo>
                    <a:pt x="2266" y="1477"/>
                  </a:lnTo>
                  <a:lnTo>
                    <a:pt x="2290" y="1494"/>
                  </a:lnTo>
                  <a:lnTo>
                    <a:pt x="2315" y="1511"/>
                  </a:lnTo>
                  <a:lnTo>
                    <a:pt x="2342" y="1529"/>
                  </a:lnTo>
                  <a:lnTo>
                    <a:pt x="2374" y="1549"/>
                  </a:lnTo>
                  <a:lnTo>
                    <a:pt x="2387" y="1559"/>
                  </a:lnTo>
                  <a:lnTo>
                    <a:pt x="2400" y="1571"/>
                  </a:lnTo>
                  <a:lnTo>
                    <a:pt x="2411" y="1582"/>
                  </a:lnTo>
                  <a:lnTo>
                    <a:pt x="2423" y="1593"/>
                  </a:lnTo>
                  <a:lnTo>
                    <a:pt x="2433" y="1606"/>
                  </a:lnTo>
                  <a:lnTo>
                    <a:pt x="2444" y="1617"/>
                  </a:lnTo>
                  <a:lnTo>
                    <a:pt x="2453" y="1629"/>
                  </a:lnTo>
                  <a:lnTo>
                    <a:pt x="2463" y="1641"/>
                  </a:lnTo>
                  <a:lnTo>
                    <a:pt x="2470" y="1654"/>
                  </a:lnTo>
                  <a:lnTo>
                    <a:pt x="2479" y="1666"/>
                  </a:lnTo>
                  <a:lnTo>
                    <a:pt x="2486" y="1679"/>
                  </a:lnTo>
                  <a:lnTo>
                    <a:pt x="2492" y="1692"/>
                  </a:lnTo>
                  <a:lnTo>
                    <a:pt x="2498" y="1705"/>
                  </a:lnTo>
                  <a:lnTo>
                    <a:pt x="2503" y="1718"/>
                  </a:lnTo>
                  <a:lnTo>
                    <a:pt x="2508" y="1732"/>
                  </a:lnTo>
                  <a:lnTo>
                    <a:pt x="2512" y="1745"/>
                  </a:lnTo>
                  <a:lnTo>
                    <a:pt x="2515" y="1759"/>
                  </a:lnTo>
                  <a:lnTo>
                    <a:pt x="2519" y="1773"/>
                  </a:lnTo>
                  <a:lnTo>
                    <a:pt x="2521" y="1787"/>
                  </a:lnTo>
                  <a:lnTo>
                    <a:pt x="2523" y="1801"/>
                  </a:lnTo>
                  <a:lnTo>
                    <a:pt x="2524" y="1816"/>
                  </a:lnTo>
                  <a:lnTo>
                    <a:pt x="2525" y="1830"/>
                  </a:lnTo>
                  <a:lnTo>
                    <a:pt x="2525" y="1845"/>
                  </a:lnTo>
                  <a:lnTo>
                    <a:pt x="2524" y="1860"/>
                  </a:lnTo>
                  <a:lnTo>
                    <a:pt x="2522" y="1890"/>
                  </a:lnTo>
                  <a:lnTo>
                    <a:pt x="2516" y="1921"/>
                  </a:lnTo>
                  <a:lnTo>
                    <a:pt x="2510" y="1952"/>
                  </a:lnTo>
                  <a:lnTo>
                    <a:pt x="2502" y="1985"/>
                  </a:lnTo>
                  <a:lnTo>
                    <a:pt x="2507" y="2001"/>
                  </a:lnTo>
                  <a:lnTo>
                    <a:pt x="2510" y="2011"/>
                  </a:lnTo>
                  <a:lnTo>
                    <a:pt x="2512" y="2018"/>
                  </a:lnTo>
                  <a:lnTo>
                    <a:pt x="2514" y="2025"/>
                  </a:lnTo>
                  <a:lnTo>
                    <a:pt x="2516" y="2031"/>
                  </a:lnTo>
                  <a:lnTo>
                    <a:pt x="2521" y="2042"/>
                  </a:lnTo>
                  <a:lnTo>
                    <a:pt x="2526" y="2057"/>
                  </a:lnTo>
                  <a:lnTo>
                    <a:pt x="2533" y="2080"/>
                  </a:lnTo>
                  <a:lnTo>
                    <a:pt x="2537" y="2154"/>
                  </a:lnTo>
                  <a:lnTo>
                    <a:pt x="2542" y="2225"/>
                  </a:lnTo>
                  <a:lnTo>
                    <a:pt x="2545" y="2296"/>
                  </a:lnTo>
                  <a:lnTo>
                    <a:pt x="2547" y="2365"/>
                  </a:lnTo>
                  <a:lnTo>
                    <a:pt x="2548" y="2432"/>
                  </a:lnTo>
                  <a:lnTo>
                    <a:pt x="2549" y="2499"/>
                  </a:lnTo>
                  <a:lnTo>
                    <a:pt x="2549" y="2564"/>
                  </a:lnTo>
                  <a:lnTo>
                    <a:pt x="2549" y="2628"/>
                  </a:lnTo>
                  <a:lnTo>
                    <a:pt x="2548" y="2691"/>
                  </a:lnTo>
                  <a:lnTo>
                    <a:pt x="2547" y="2753"/>
                  </a:lnTo>
                  <a:lnTo>
                    <a:pt x="2546" y="2814"/>
                  </a:lnTo>
                  <a:lnTo>
                    <a:pt x="2544" y="2875"/>
                  </a:lnTo>
                  <a:lnTo>
                    <a:pt x="2542" y="2935"/>
                  </a:lnTo>
                  <a:lnTo>
                    <a:pt x="2539" y="2993"/>
                  </a:lnTo>
                  <a:lnTo>
                    <a:pt x="2536" y="3053"/>
                  </a:lnTo>
                  <a:lnTo>
                    <a:pt x="2533" y="3111"/>
                  </a:lnTo>
                  <a:lnTo>
                    <a:pt x="2536" y="3143"/>
                  </a:lnTo>
                  <a:lnTo>
                    <a:pt x="2537" y="3173"/>
                  </a:lnTo>
                  <a:lnTo>
                    <a:pt x="2536" y="3202"/>
                  </a:lnTo>
                  <a:lnTo>
                    <a:pt x="2534" y="3230"/>
                  </a:lnTo>
                  <a:lnTo>
                    <a:pt x="2529" y="3256"/>
                  </a:lnTo>
                  <a:lnTo>
                    <a:pt x="2524" y="3281"/>
                  </a:lnTo>
                  <a:lnTo>
                    <a:pt x="2515" y="3306"/>
                  </a:lnTo>
                  <a:lnTo>
                    <a:pt x="2507" y="3330"/>
                  </a:lnTo>
                  <a:lnTo>
                    <a:pt x="2495" y="3352"/>
                  </a:lnTo>
                  <a:lnTo>
                    <a:pt x="2484" y="3373"/>
                  </a:lnTo>
                  <a:lnTo>
                    <a:pt x="2470" y="3394"/>
                  </a:lnTo>
                  <a:lnTo>
                    <a:pt x="2456" y="3414"/>
                  </a:lnTo>
                  <a:lnTo>
                    <a:pt x="2440" y="3431"/>
                  </a:lnTo>
                  <a:lnTo>
                    <a:pt x="2422" y="3449"/>
                  </a:lnTo>
                  <a:lnTo>
                    <a:pt x="2404" y="3467"/>
                  </a:lnTo>
                  <a:lnTo>
                    <a:pt x="2384" y="3484"/>
                  </a:lnTo>
                  <a:lnTo>
                    <a:pt x="2377" y="3486"/>
                  </a:lnTo>
                  <a:lnTo>
                    <a:pt x="2368" y="3489"/>
                  </a:lnTo>
                  <a:lnTo>
                    <a:pt x="2360" y="3491"/>
                  </a:lnTo>
                  <a:lnTo>
                    <a:pt x="2353" y="3495"/>
                  </a:lnTo>
                  <a:lnTo>
                    <a:pt x="2314" y="3529"/>
                  </a:lnTo>
                  <a:lnTo>
                    <a:pt x="2275" y="3563"/>
                  </a:lnTo>
                  <a:lnTo>
                    <a:pt x="2237" y="3597"/>
                  </a:lnTo>
                  <a:lnTo>
                    <a:pt x="2198" y="3632"/>
                  </a:lnTo>
                  <a:lnTo>
                    <a:pt x="2159" y="3667"/>
                  </a:lnTo>
                  <a:lnTo>
                    <a:pt x="2122" y="3701"/>
                  </a:lnTo>
                  <a:lnTo>
                    <a:pt x="2083" y="3736"/>
                  </a:lnTo>
                  <a:lnTo>
                    <a:pt x="2044" y="3771"/>
                  </a:lnTo>
                  <a:lnTo>
                    <a:pt x="2048" y="3841"/>
                  </a:lnTo>
                  <a:lnTo>
                    <a:pt x="2052" y="3912"/>
                  </a:lnTo>
                  <a:lnTo>
                    <a:pt x="2056" y="3982"/>
                  </a:lnTo>
                  <a:lnTo>
                    <a:pt x="2061" y="4052"/>
                  </a:lnTo>
                  <a:lnTo>
                    <a:pt x="2064" y="4123"/>
                  </a:lnTo>
                  <a:lnTo>
                    <a:pt x="2068" y="4193"/>
                  </a:lnTo>
                  <a:lnTo>
                    <a:pt x="2072" y="4264"/>
                  </a:lnTo>
                  <a:lnTo>
                    <a:pt x="2076" y="4334"/>
                  </a:lnTo>
                  <a:lnTo>
                    <a:pt x="2081" y="4404"/>
                  </a:lnTo>
                  <a:lnTo>
                    <a:pt x="2084" y="4475"/>
                  </a:lnTo>
                  <a:lnTo>
                    <a:pt x="2088" y="4545"/>
                  </a:lnTo>
                  <a:lnTo>
                    <a:pt x="2092" y="4616"/>
                  </a:lnTo>
                  <a:lnTo>
                    <a:pt x="2096" y="4686"/>
                  </a:lnTo>
                  <a:lnTo>
                    <a:pt x="2100" y="4756"/>
                  </a:lnTo>
                  <a:lnTo>
                    <a:pt x="2104" y="4828"/>
                  </a:lnTo>
                  <a:lnTo>
                    <a:pt x="2108" y="4898"/>
                  </a:lnTo>
                  <a:lnTo>
                    <a:pt x="2078" y="4911"/>
                  </a:lnTo>
                  <a:lnTo>
                    <a:pt x="2049" y="4924"/>
                  </a:lnTo>
                  <a:lnTo>
                    <a:pt x="2021" y="4938"/>
                  </a:lnTo>
                  <a:lnTo>
                    <a:pt x="1991" y="4951"/>
                  </a:lnTo>
                  <a:lnTo>
                    <a:pt x="2003" y="5100"/>
                  </a:lnTo>
                  <a:lnTo>
                    <a:pt x="2013" y="5250"/>
                  </a:lnTo>
                  <a:lnTo>
                    <a:pt x="2024" y="5399"/>
                  </a:lnTo>
                  <a:lnTo>
                    <a:pt x="2033" y="5548"/>
                  </a:lnTo>
                  <a:lnTo>
                    <a:pt x="2043" y="5699"/>
                  </a:lnTo>
                  <a:lnTo>
                    <a:pt x="2051" y="5848"/>
                  </a:lnTo>
                  <a:lnTo>
                    <a:pt x="2058" y="5997"/>
                  </a:lnTo>
                  <a:lnTo>
                    <a:pt x="2066" y="6147"/>
                  </a:lnTo>
                  <a:lnTo>
                    <a:pt x="2072" y="6297"/>
                  </a:lnTo>
                  <a:lnTo>
                    <a:pt x="2078" y="6446"/>
                  </a:lnTo>
                  <a:lnTo>
                    <a:pt x="2084" y="6596"/>
                  </a:lnTo>
                  <a:lnTo>
                    <a:pt x="2089" y="6745"/>
                  </a:lnTo>
                  <a:lnTo>
                    <a:pt x="2094" y="6894"/>
                  </a:lnTo>
                  <a:lnTo>
                    <a:pt x="2099" y="7045"/>
                  </a:lnTo>
                  <a:lnTo>
                    <a:pt x="2104" y="7194"/>
                  </a:lnTo>
                  <a:lnTo>
                    <a:pt x="2108" y="7343"/>
                  </a:lnTo>
                  <a:lnTo>
                    <a:pt x="2106" y="7411"/>
                  </a:lnTo>
                  <a:lnTo>
                    <a:pt x="2104" y="7480"/>
                  </a:lnTo>
                  <a:lnTo>
                    <a:pt x="2100" y="7547"/>
                  </a:lnTo>
                  <a:lnTo>
                    <a:pt x="2097" y="7613"/>
                  </a:lnTo>
                  <a:lnTo>
                    <a:pt x="2094" y="7677"/>
                  </a:lnTo>
                  <a:lnTo>
                    <a:pt x="2089" y="7739"/>
                  </a:lnTo>
                  <a:lnTo>
                    <a:pt x="2084" y="7798"/>
                  </a:lnTo>
                  <a:lnTo>
                    <a:pt x="2076" y="7855"/>
                  </a:lnTo>
                  <a:lnTo>
                    <a:pt x="2072" y="7882"/>
                  </a:lnTo>
                  <a:lnTo>
                    <a:pt x="2068" y="7908"/>
                  </a:lnTo>
                  <a:lnTo>
                    <a:pt x="2064" y="7933"/>
                  </a:lnTo>
                  <a:lnTo>
                    <a:pt x="2058" y="7958"/>
                  </a:lnTo>
                  <a:lnTo>
                    <a:pt x="2053" y="7981"/>
                  </a:lnTo>
                  <a:lnTo>
                    <a:pt x="2047" y="8003"/>
                  </a:lnTo>
                  <a:lnTo>
                    <a:pt x="2041" y="8023"/>
                  </a:lnTo>
                  <a:lnTo>
                    <a:pt x="2033" y="8043"/>
                  </a:lnTo>
                  <a:lnTo>
                    <a:pt x="2026" y="8062"/>
                  </a:lnTo>
                  <a:lnTo>
                    <a:pt x="2019" y="8078"/>
                  </a:lnTo>
                  <a:lnTo>
                    <a:pt x="2010" y="8094"/>
                  </a:lnTo>
                  <a:lnTo>
                    <a:pt x="2001" y="8109"/>
                  </a:lnTo>
                  <a:lnTo>
                    <a:pt x="1991" y="8121"/>
                  </a:lnTo>
                  <a:lnTo>
                    <a:pt x="1982" y="8133"/>
                  </a:lnTo>
                  <a:lnTo>
                    <a:pt x="1970" y="8142"/>
                  </a:lnTo>
                  <a:lnTo>
                    <a:pt x="1959" y="8151"/>
                  </a:lnTo>
                  <a:lnTo>
                    <a:pt x="1971" y="8163"/>
                  </a:lnTo>
                  <a:lnTo>
                    <a:pt x="1983" y="8177"/>
                  </a:lnTo>
                  <a:lnTo>
                    <a:pt x="1992" y="8191"/>
                  </a:lnTo>
                  <a:lnTo>
                    <a:pt x="2000" y="8206"/>
                  </a:lnTo>
                  <a:lnTo>
                    <a:pt x="2006" y="8220"/>
                  </a:lnTo>
                  <a:lnTo>
                    <a:pt x="2011" y="8236"/>
                  </a:lnTo>
                  <a:lnTo>
                    <a:pt x="2015" y="8252"/>
                  </a:lnTo>
                  <a:lnTo>
                    <a:pt x="2019" y="8267"/>
                  </a:lnTo>
                  <a:lnTo>
                    <a:pt x="2021" y="8284"/>
                  </a:lnTo>
                  <a:lnTo>
                    <a:pt x="2022" y="8301"/>
                  </a:lnTo>
                  <a:lnTo>
                    <a:pt x="2023" y="8319"/>
                  </a:lnTo>
                  <a:lnTo>
                    <a:pt x="2024" y="8336"/>
                  </a:lnTo>
                  <a:lnTo>
                    <a:pt x="2024" y="8372"/>
                  </a:lnTo>
                  <a:lnTo>
                    <a:pt x="2023" y="8406"/>
                  </a:lnTo>
                  <a:lnTo>
                    <a:pt x="1997" y="8415"/>
                  </a:lnTo>
                  <a:lnTo>
                    <a:pt x="1970" y="8422"/>
                  </a:lnTo>
                  <a:lnTo>
                    <a:pt x="1943" y="8430"/>
                  </a:lnTo>
                  <a:lnTo>
                    <a:pt x="1917" y="8439"/>
                  </a:lnTo>
                  <a:lnTo>
                    <a:pt x="1906" y="8461"/>
                  </a:lnTo>
                  <a:lnTo>
                    <a:pt x="1896" y="8484"/>
                  </a:lnTo>
                  <a:lnTo>
                    <a:pt x="1885" y="8506"/>
                  </a:lnTo>
                  <a:lnTo>
                    <a:pt x="1874" y="8529"/>
                  </a:lnTo>
                  <a:lnTo>
                    <a:pt x="1863" y="8551"/>
                  </a:lnTo>
                  <a:lnTo>
                    <a:pt x="1853" y="8574"/>
                  </a:lnTo>
                  <a:lnTo>
                    <a:pt x="1842" y="8596"/>
                  </a:lnTo>
                  <a:lnTo>
                    <a:pt x="1832" y="8619"/>
                  </a:lnTo>
                  <a:lnTo>
                    <a:pt x="1808" y="8637"/>
                  </a:lnTo>
                  <a:lnTo>
                    <a:pt x="1785" y="8654"/>
                  </a:lnTo>
                  <a:lnTo>
                    <a:pt x="1760" y="8670"/>
                  </a:lnTo>
                  <a:lnTo>
                    <a:pt x="1734" y="8685"/>
                  </a:lnTo>
                  <a:lnTo>
                    <a:pt x="1707" y="8699"/>
                  </a:lnTo>
                  <a:lnTo>
                    <a:pt x="1678" y="8712"/>
                  </a:lnTo>
                  <a:lnTo>
                    <a:pt x="1649" y="8725"/>
                  </a:lnTo>
                  <a:lnTo>
                    <a:pt x="1619" y="8736"/>
                  </a:lnTo>
                  <a:lnTo>
                    <a:pt x="1588" y="8747"/>
                  </a:lnTo>
                  <a:lnTo>
                    <a:pt x="1555" y="8757"/>
                  </a:lnTo>
                  <a:lnTo>
                    <a:pt x="1523" y="8765"/>
                  </a:lnTo>
                  <a:lnTo>
                    <a:pt x="1488" y="8774"/>
                  </a:lnTo>
                  <a:lnTo>
                    <a:pt x="1453" y="8781"/>
                  </a:lnTo>
                  <a:lnTo>
                    <a:pt x="1417" y="8789"/>
                  </a:lnTo>
                  <a:lnTo>
                    <a:pt x="1380" y="8795"/>
                  </a:lnTo>
                  <a:lnTo>
                    <a:pt x="1342" y="8800"/>
                  </a:lnTo>
                  <a:lnTo>
                    <a:pt x="1335" y="8797"/>
                  </a:lnTo>
                  <a:lnTo>
                    <a:pt x="1326" y="8795"/>
                  </a:lnTo>
                  <a:lnTo>
                    <a:pt x="1319" y="8792"/>
                  </a:lnTo>
                  <a:lnTo>
                    <a:pt x="1311" y="8790"/>
                  </a:lnTo>
                  <a:lnTo>
                    <a:pt x="1278" y="8776"/>
                  </a:lnTo>
                  <a:lnTo>
                    <a:pt x="1248" y="8763"/>
                  </a:lnTo>
                  <a:lnTo>
                    <a:pt x="1221" y="8750"/>
                  </a:lnTo>
                  <a:lnTo>
                    <a:pt x="1198" y="8736"/>
                  </a:lnTo>
                  <a:lnTo>
                    <a:pt x="1188" y="8729"/>
                  </a:lnTo>
                  <a:lnTo>
                    <a:pt x="1178" y="8721"/>
                  </a:lnTo>
                  <a:lnTo>
                    <a:pt x="1170" y="8714"/>
                  </a:lnTo>
                  <a:lnTo>
                    <a:pt x="1162" y="8708"/>
                  </a:lnTo>
                  <a:lnTo>
                    <a:pt x="1155" y="8700"/>
                  </a:lnTo>
                  <a:lnTo>
                    <a:pt x="1150" y="8693"/>
                  </a:lnTo>
                  <a:lnTo>
                    <a:pt x="1145" y="8685"/>
                  </a:lnTo>
                  <a:lnTo>
                    <a:pt x="1140" y="8677"/>
                  </a:lnTo>
                  <a:lnTo>
                    <a:pt x="1137" y="8670"/>
                  </a:lnTo>
                  <a:lnTo>
                    <a:pt x="1135" y="8663"/>
                  </a:lnTo>
                  <a:lnTo>
                    <a:pt x="1134" y="8654"/>
                  </a:lnTo>
                  <a:lnTo>
                    <a:pt x="1134" y="8647"/>
                  </a:lnTo>
                  <a:lnTo>
                    <a:pt x="1135" y="8638"/>
                  </a:lnTo>
                  <a:lnTo>
                    <a:pt x="1137" y="8630"/>
                  </a:lnTo>
                  <a:lnTo>
                    <a:pt x="1140" y="8623"/>
                  </a:lnTo>
                  <a:lnTo>
                    <a:pt x="1145" y="8614"/>
                  </a:lnTo>
                  <a:lnTo>
                    <a:pt x="1150" y="8606"/>
                  </a:lnTo>
                  <a:lnTo>
                    <a:pt x="1155" y="8597"/>
                  </a:lnTo>
                  <a:lnTo>
                    <a:pt x="1162" y="8589"/>
                  </a:lnTo>
                  <a:lnTo>
                    <a:pt x="1171" y="8581"/>
                  </a:lnTo>
                  <a:lnTo>
                    <a:pt x="1180" y="8571"/>
                  </a:lnTo>
                  <a:lnTo>
                    <a:pt x="1191" y="8563"/>
                  </a:lnTo>
                  <a:lnTo>
                    <a:pt x="1202" y="8553"/>
                  </a:lnTo>
                  <a:lnTo>
                    <a:pt x="1215" y="8545"/>
                  </a:lnTo>
                  <a:lnTo>
                    <a:pt x="1246" y="8506"/>
                  </a:lnTo>
                  <a:lnTo>
                    <a:pt x="1279" y="8467"/>
                  </a:lnTo>
                  <a:lnTo>
                    <a:pt x="1311" y="8429"/>
                  </a:lnTo>
                  <a:lnTo>
                    <a:pt x="1342" y="8390"/>
                  </a:lnTo>
                  <a:lnTo>
                    <a:pt x="1375" y="8352"/>
                  </a:lnTo>
                  <a:lnTo>
                    <a:pt x="1406" y="8314"/>
                  </a:lnTo>
                  <a:lnTo>
                    <a:pt x="1439" y="8275"/>
                  </a:lnTo>
                  <a:lnTo>
                    <a:pt x="1470" y="8236"/>
                  </a:lnTo>
                  <a:lnTo>
                    <a:pt x="1475" y="8210"/>
                  </a:lnTo>
                  <a:lnTo>
                    <a:pt x="1481" y="8183"/>
                  </a:lnTo>
                  <a:lnTo>
                    <a:pt x="1484" y="8156"/>
                  </a:lnTo>
                  <a:lnTo>
                    <a:pt x="1487" y="8129"/>
                  </a:lnTo>
                  <a:lnTo>
                    <a:pt x="1489" y="8101"/>
                  </a:lnTo>
                  <a:lnTo>
                    <a:pt x="1490" y="8074"/>
                  </a:lnTo>
                  <a:lnTo>
                    <a:pt x="1491" y="8046"/>
                  </a:lnTo>
                  <a:lnTo>
                    <a:pt x="1491" y="8018"/>
                  </a:lnTo>
                  <a:lnTo>
                    <a:pt x="1490" y="7990"/>
                  </a:lnTo>
                  <a:lnTo>
                    <a:pt x="1489" y="7962"/>
                  </a:lnTo>
                  <a:lnTo>
                    <a:pt x="1487" y="7933"/>
                  </a:lnTo>
                  <a:lnTo>
                    <a:pt x="1485" y="7905"/>
                  </a:lnTo>
                  <a:lnTo>
                    <a:pt x="1479" y="7847"/>
                  </a:lnTo>
                  <a:lnTo>
                    <a:pt x="1470" y="7789"/>
                  </a:lnTo>
                  <a:lnTo>
                    <a:pt x="1459" y="7757"/>
                  </a:lnTo>
                  <a:lnTo>
                    <a:pt x="1447" y="7722"/>
                  </a:lnTo>
                  <a:lnTo>
                    <a:pt x="1438" y="7686"/>
                  </a:lnTo>
                  <a:lnTo>
                    <a:pt x="1428" y="7649"/>
                  </a:lnTo>
                  <a:lnTo>
                    <a:pt x="1419" y="7611"/>
                  </a:lnTo>
                  <a:lnTo>
                    <a:pt x="1410" y="7571"/>
                  </a:lnTo>
                  <a:lnTo>
                    <a:pt x="1402" y="7531"/>
                  </a:lnTo>
                  <a:lnTo>
                    <a:pt x="1395" y="7490"/>
                  </a:lnTo>
                  <a:lnTo>
                    <a:pt x="1381" y="7405"/>
                  </a:lnTo>
                  <a:lnTo>
                    <a:pt x="1368" y="7318"/>
                  </a:lnTo>
                  <a:lnTo>
                    <a:pt x="1357" y="7229"/>
                  </a:lnTo>
                  <a:lnTo>
                    <a:pt x="1345" y="7140"/>
                  </a:lnTo>
                  <a:lnTo>
                    <a:pt x="1333" y="7052"/>
                  </a:lnTo>
                  <a:lnTo>
                    <a:pt x="1321" y="6963"/>
                  </a:lnTo>
                  <a:lnTo>
                    <a:pt x="1307" y="6876"/>
                  </a:lnTo>
                  <a:lnTo>
                    <a:pt x="1294" y="6791"/>
                  </a:lnTo>
                  <a:lnTo>
                    <a:pt x="1285" y="6750"/>
                  </a:lnTo>
                  <a:lnTo>
                    <a:pt x="1278" y="6710"/>
                  </a:lnTo>
                  <a:lnTo>
                    <a:pt x="1269" y="6672"/>
                  </a:lnTo>
                  <a:lnTo>
                    <a:pt x="1259" y="6633"/>
                  </a:lnTo>
                  <a:lnTo>
                    <a:pt x="1250" y="6596"/>
                  </a:lnTo>
                  <a:lnTo>
                    <a:pt x="1238" y="6560"/>
                  </a:lnTo>
                  <a:lnTo>
                    <a:pt x="1228" y="6526"/>
                  </a:lnTo>
                  <a:lnTo>
                    <a:pt x="1215" y="6493"/>
                  </a:lnTo>
                  <a:lnTo>
                    <a:pt x="1214" y="6549"/>
                  </a:lnTo>
                  <a:lnTo>
                    <a:pt x="1214" y="6604"/>
                  </a:lnTo>
                  <a:lnTo>
                    <a:pt x="1213" y="6660"/>
                  </a:lnTo>
                  <a:lnTo>
                    <a:pt x="1212" y="6716"/>
                  </a:lnTo>
                  <a:lnTo>
                    <a:pt x="1212" y="6771"/>
                  </a:lnTo>
                  <a:lnTo>
                    <a:pt x="1211" y="6827"/>
                  </a:lnTo>
                  <a:lnTo>
                    <a:pt x="1211" y="6884"/>
                  </a:lnTo>
                  <a:lnTo>
                    <a:pt x="1210" y="6940"/>
                  </a:lnTo>
                  <a:lnTo>
                    <a:pt x="1209" y="6995"/>
                  </a:lnTo>
                  <a:lnTo>
                    <a:pt x="1209" y="7051"/>
                  </a:lnTo>
                  <a:lnTo>
                    <a:pt x="1208" y="7107"/>
                  </a:lnTo>
                  <a:lnTo>
                    <a:pt x="1207" y="7162"/>
                  </a:lnTo>
                  <a:lnTo>
                    <a:pt x="1207" y="7218"/>
                  </a:lnTo>
                  <a:lnTo>
                    <a:pt x="1206" y="7274"/>
                  </a:lnTo>
                  <a:lnTo>
                    <a:pt x="1206" y="7330"/>
                  </a:lnTo>
                  <a:lnTo>
                    <a:pt x="1204" y="7386"/>
                  </a:lnTo>
                  <a:lnTo>
                    <a:pt x="1207" y="7410"/>
                  </a:lnTo>
                  <a:lnTo>
                    <a:pt x="1207" y="7436"/>
                  </a:lnTo>
                  <a:lnTo>
                    <a:pt x="1206" y="7463"/>
                  </a:lnTo>
                  <a:lnTo>
                    <a:pt x="1204" y="7489"/>
                  </a:lnTo>
                  <a:lnTo>
                    <a:pt x="1198" y="7544"/>
                  </a:lnTo>
                  <a:lnTo>
                    <a:pt x="1191" y="7598"/>
                  </a:lnTo>
                  <a:lnTo>
                    <a:pt x="1183" y="7653"/>
                  </a:lnTo>
                  <a:lnTo>
                    <a:pt x="1178" y="7708"/>
                  </a:lnTo>
                  <a:lnTo>
                    <a:pt x="1176" y="7734"/>
                  </a:lnTo>
                  <a:lnTo>
                    <a:pt x="1175" y="7760"/>
                  </a:lnTo>
                  <a:lnTo>
                    <a:pt x="1176" y="7786"/>
                  </a:lnTo>
                  <a:lnTo>
                    <a:pt x="1178" y="7810"/>
                  </a:lnTo>
                  <a:lnTo>
                    <a:pt x="1175" y="7839"/>
                  </a:lnTo>
                  <a:lnTo>
                    <a:pt x="1172" y="7865"/>
                  </a:lnTo>
                  <a:lnTo>
                    <a:pt x="1168" y="7891"/>
                  </a:lnTo>
                  <a:lnTo>
                    <a:pt x="1164" y="7917"/>
                  </a:lnTo>
                  <a:lnTo>
                    <a:pt x="1158" y="7941"/>
                  </a:lnTo>
                  <a:lnTo>
                    <a:pt x="1153" y="7963"/>
                  </a:lnTo>
                  <a:lnTo>
                    <a:pt x="1147" y="7985"/>
                  </a:lnTo>
                  <a:lnTo>
                    <a:pt x="1140" y="8005"/>
                  </a:lnTo>
                  <a:lnTo>
                    <a:pt x="1133" y="8024"/>
                  </a:lnTo>
                  <a:lnTo>
                    <a:pt x="1126" y="8041"/>
                  </a:lnTo>
                  <a:lnTo>
                    <a:pt x="1118" y="8056"/>
                  </a:lnTo>
                  <a:lnTo>
                    <a:pt x="1110" y="8070"/>
                  </a:lnTo>
                  <a:lnTo>
                    <a:pt x="1100" y="8082"/>
                  </a:lnTo>
                  <a:lnTo>
                    <a:pt x="1091" y="8091"/>
                  </a:lnTo>
                  <a:lnTo>
                    <a:pt x="1087" y="8095"/>
                  </a:lnTo>
                  <a:lnTo>
                    <a:pt x="1082" y="8098"/>
                  </a:lnTo>
                  <a:lnTo>
                    <a:pt x="1076" y="8101"/>
                  </a:lnTo>
                  <a:lnTo>
                    <a:pt x="1071" y="8104"/>
                  </a:lnTo>
                  <a:lnTo>
                    <a:pt x="1021" y="8109"/>
                  </a:lnTo>
                  <a:lnTo>
                    <a:pt x="981" y="8113"/>
                  </a:lnTo>
                  <a:lnTo>
                    <a:pt x="950" y="8115"/>
                  </a:lnTo>
                  <a:lnTo>
                    <a:pt x="928" y="8116"/>
                  </a:lnTo>
                  <a:lnTo>
                    <a:pt x="912" y="8117"/>
                  </a:lnTo>
                  <a:lnTo>
                    <a:pt x="902" y="8118"/>
                  </a:lnTo>
                  <a:lnTo>
                    <a:pt x="895" y="8118"/>
                  </a:lnTo>
                  <a:lnTo>
                    <a:pt x="890" y="8120"/>
                  </a:lnTo>
                  <a:lnTo>
                    <a:pt x="886" y="8123"/>
                  </a:lnTo>
                  <a:lnTo>
                    <a:pt x="881" y="8126"/>
                  </a:lnTo>
                  <a:lnTo>
                    <a:pt x="874" y="8131"/>
                  </a:lnTo>
                  <a:lnTo>
                    <a:pt x="862" y="8138"/>
                  </a:lnTo>
                  <a:lnTo>
                    <a:pt x="845" y="8148"/>
                  </a:lnTo>
                  <a:lnTo>
                    <a:pt x="821" y="8159"/>
                  </a:lnTo>
                  <a:lnTo>
                    <a:pt x="790" y="8175"/>
                  </a:lnTo>
                  <a:lnTo>
                    <a:pt x="748" y="8194"/>
                  </a:lnTo>
                  <a:lnTo>
                    <a:pt x="690" y="8207"/>
                  </a:lnTo>
                  <a:lnTo>
                    <a:pt x="644" y="8217"/>
                  </a:lnTo>
                  <a:lnTo>
                    <a:pt x="606" y="8227"/>
                  </a:lnTo>
                  <a:lnTo>
                    <a:pt x="572" y="8236"/>
                  </a:lnTo>
                  <a:lnTo>
                    <a:pt x="537" y="8245"/>
                  </a:lnTo>
                  <a:lnTo>
                    <a:pt x="500" y="8256"/>
                  </a:lnTo>
                  <a:lnTo>
                    <a:pt x="454" y="8266"/>
                  </a:lnTo>
                  <a:lnTo>
                    <a:pt x="397" y="8279"/>
                  </a:lnTo>
                  <a:lnTo>
                    <a:pt x="352" y="8280"/>
                  </a:lnTo>
                  <a:lnTo>
                    <a:pt x="290" y="8282"/>
                  </a:lnTo>
                  <a:lnTo>
                    <a:pt x="256" y="8282"/>
                  </a:lnTo>
                  <a:lnTo>
                    <a:pt x="221" y="8281"/>
                  </a:lnTo>
                  <a:lnTo>
                    <a:pt x="204" y="8280"/>
                  </a:lnTo>
                  <a:lnTo>
                    <a:pt x="189" y="8278"/>
                  </a:lnTo>
                  <a:lnTo>
                    <a:pt x="172" y="8275"/>
                  </a:lnTo>
                  <a:lnTo>
                    <a:pt x="157" y="8272"/>
                  </a:lnTo>
                  <a:lnTo>
                    <a:pt x="142" y="8267"/>
                  </a:lnTo>
                  <a:lnTo>
                    <a:pt x="130" y="8262"/>
                  </a:lnTo>
                  <a:lnTo>
                    <a:pt x="117" y="8257"/>
                  </a:lnTo>
                  <a:lnTo>
                    <a:pt x="107" y="8250"/>
                  </a:lnTo>
                  <a:lnTo>
                    <a:pt x="97" y="8241"/>
                  </a:lnTo>
                  <a:lnTo>
                    <a:pt x="89" y="8233"/>
                  </a:lnTo>
                  <a:lnTo>
                    <a:pt x="84" y="8222"/>
                  </a:lnTo>
                  <a:lnTo>
                    <a:pt x="79" y="8211"/>
                  </a:lnTo>
                  <a:lnTo>
                    <a:pt x="77" y="8198"/>
                  </a:lnTo>
                  <a:lnTo>
                    <a:pt x="77" y="8184"/>
                  </a:lnTo>
                  <a:lnTo>
                    <a:pt x="81" y="8169"/>
                  </a:lnTo>
                  <a:lnTo>
                    <a:pt x="86" y="8151"/>
                  </a:lnTo>
                  <a:lnTo>
                    <a:pt x="94" y="8133"/>
                  </a:lnTo>
                  <a:lnTo>
                    <a:pt x="105" y="8112"/>
                  </a:lnTo>
                  <a:lnTo>
                    <a:pt x="118" y="8090"/>
                  </a:lnTo>
                  <a:lnTo>
                    <a:pt x="136" y="8066"/>
                  </a:lnTo>
                  <a:lnTo>
                    <a:pt x="163" y="8055"/>
                  </a:lnTo>
                  <a:lnTo>
                    <a:pt x="190" y="8043"/>
                  </a:lnTo>
                  <a:lnTo>
                    <a:pt x="216" y="8029"/>
                  </a:lnTo>
                  <a:lnTo>
                    <a:pt x="242" y="8015"/>
                  </a:lnTo>
                  <a:lnTo>
                    <a:pt x="295" y="7986"/>
                  </a:lnTo>
                  <a:lnTo>
                    <a:pt x="346" y="7954"/>
                  </a:lnTo>
                  <a:lnTo>
                    <a:pt x="398" y="7924"/>
                  </a:lnTo>
                  <a:lnTo>
                    <a:pt x="449" y="7893"/>
                  </a:lnTo>
                  <a:lnTo>
                    <a:pt x="475" y="7880"/>
                  </a:lnTo>
                  <a:lnTo>
                    <a:pt x="502" y="7866"/>
                  </a:lnTo>
                  <a:lnTo>
                    <a:pt x="529" y="7855"/>
                  </a:lnTo>
                  <a:lnTo>
                    <a:pt x="556" y="7843"/>
                  </a:lnTo>
                  <a:lnTo>
                    <a:pt x="557" y="7766"/>
                  </a:lnTo>
                  <a:lnTo>
                    <a:pt x="560" y="7690"/>
                  </a:lnTo>
                  <a:lnTo>
                    <a:pt x="562" y="7614"/>
                  </a:lnTo>
                  <a:lnTo>
                    <a:pt x="564" y="7537"/>
                  </a:lnTo>
                  <a:lnTo>
                    <a:pt x="566" y="7461"/>
                  </a:lnTo>
                  <a:lnTo>
                    <a:pt x="568" y="7384"/>
                  </a:lnTo>
                  <a:lnTo>
                    <a:pt x="570" y="7308"/>
                  </a:lnTo>
                  <a:lnTo>
                    <a:pt x="572" y="7232"/>
                  </a:lnTo>
                  <a:lnTo>
                    <a:pt x="574" y="7155"/>
                  </a:lnTo>
                  <a:lnTo>
                    <a:pt x="576" y="7078"/>
                  </a:lnTo>
                  <a:lnTo>
                    <a:pt x="577" y="7003"/>
                  </a:lnTo>
                  <a:lnTo>
                    <a:pt x="579" y="6926"/>
                  </a:lnTo>
                  <a:lnTo>
                    <a:pt x="582" y="6849"/>
                  </a:lnTo>
                  <a:lnTo>
                    <a:pt x="584" y="6774"/>
                  </a:lnTo>
                  <a:lnTo>
                    <a:pt x="586" y="6697"/>
                  </a:lnTo>
                  <a:lnTo>
                    <a:pt x="588" y="6620"/>
                  </a:lnTo>
                  <a:lnTo>
                    <a:pt x="584" y="6495"/>
                  </a:lnTo>
                  <a:lnTo>
                    <a:pt x="578" y="6373"/>
                  </a:lnTo>
                  <a:lnTo>
                    <a:pt x="571" y="6253"/>
                  </a:lnTo>
                  <a:lnTo>
                    <a:pt x="563" y="6137"/>
                  </a:lnTo>
                  <a:lnTo>
                    <a:pt x="553" y="6021"/>
                  </a:lnTo>
                  <a:lnTo>
                    <a:pt x="542" y="5908"/>
                  </a:lnTo>
                  <a:lnTo>
                    <a:pt x="529" y="5796"/>
                  </a:lnTo>
                  <a:lnTo>
                    <a:pt x="515" y="5686"/>
                  </a:lnTo>
                  <a:lnTo>
                    <a:pt x="502" y="5577"/>
                  </a:lnTo>
                  <a:lnTo>
                    <a:pt x="487" y="5469"/>
                  </a:lnTo>
                  <a:lnTo>
                    <a:pt x="472" y="5360"/>
                  </a:lnTo>
                  <a:lnTo>
                    <a:pt x="457" y="5253"/>
                  </a:lnTo>
                  <a:lnTo>
                    <a:pt x="442" y="5146"/>
                  </a:lnTo>
                  <a:lnTo>
                    <a:pt x="426" y="5039"/>
                  </a:lnTo>
                  <a:lnTo>
                    <a:pt x="411" y="4932"/>
                  </a:lnTo>
                  <a:lnTo>
                    <a:pt x="397" y="4824"/>
                  </a:lnTo>
                  <a:lnTo>
                    <a:pt x="388" y="4813"/>
                  </a:lnTo>
                  <a:lnTo>
                    <a:pt x="380" y="4801"/>
                  </a:lnTo>
                  <a:lnTo>
                    <a:pt x="373" y="4790"/>
                  </a:lnTo>
                  <a:lnTo>
                    <a:pt x="366" y="4778"/>
                  </a:lnTo>
                  <a:lnTo>
                    <a:pt x="360" y="4765"/>
                  </a:lnTo>
                  <a:lnTo>
                    <a:pt x="354" y="4751"/>
                  </a:lnTo>
                  <a:lnTo>
                    <a:pt x="348" y="4737"/>
                  </a:lnTo>
                  <a:lnTo>
                    <a:pt x="343" y="4723"/>
                  </a:lnTo>
                  <a:lnTo>
                    <a:pt x="339" y="4707"/>
                  </a:lnTo>
                  <a:lnTo>
                    <a:pt x="335" y="4690"/>
                  </a:lnTo>
                  <a:lnTo>
                    <a:pt x="332" y="4673"/>
                  </a:lnTo>
                  <a:lnTo>
                    <a:pt x="328" y="4655"/>
                  </a:lnTo>
                  <a:lnTo>
                    <a:pt x="326" y="4638"/>
                  </a:lnTo>
                  <a:lnTo>
                    <a:pt x="324" y="4619"/>
                  </a:lnTo>
                  <a:lnTo>
                    <a:pt x="323" y="4599"/>
                  </a:lnTo>
                  <a:lnTo>
                    <a:pt x="322" y="4579"/>
                  </a:lnTo>
                  <a:lnTo>
                    <a:pt x="321" y="4525"/>
                  </a:lnTo>
                  <a:lnTo>
                    <a:pt x="321" y="4472"/>
                  </a:lnTo>
                  <a:lnTo>
                    <a:pt x="323" y="4420"/>
                  </a:lnTo>
                  <a:lnTo>
                    <a:pt x="325" y="4369"/>
                  </a:lnTo>
                  <a:lnTo>
                    <a:pt x="328" y="4317"/>
                  </a:lnTo>
                  <a:lnTo>
                    <a:pt x="333" y="4268"/>
                  </a:lnTo>
                  <a:lnTo>
                    <a:pt x="338" y="4218"/>
                  </a:lnTo>
                  <a:lnTo>
                    <a:pt x="343" y="4169"/>
                  </a:lnTo>
                  <a:lnTo>
                    <a:pt x="349" y="4121"/>
                  </a:lnTo>
                  <a:lnTo>
                    <a:pt x="357" y="4073"/>
                  </a:lnTo>
                  <a:lnTo>
                    <a:pt x="364" y="4025"/>
                  </a:lnTo>
                  <a:lnTo>
                    <a:pt x="371" y="3978"/>
                  </a:lnTo>
                  <a:lnTo>
                    <a:pt x="380" y="3932"/>
                  </a:lnTo>
                  <a:lnTo>
                    <a:pt x="389" y="3884"/>
                  </a:lnTo>
                  <a:lnTo>
                    <a:pt x="398" y="3838"/>
                  </a:lnTo>
                  <a:lnTo>
                    <a:pt x="407" y="3792"/>
                  </a:lnTo>
                  <a:lnTo>
                    <a:pt x="413" y="3737"/>
                  </a:lnTo>
                  <a:lnTo>
                    <a:pt x="421" y="3683"/>
                  </a:lnTo>
                  <a:lnTo>
                    <a:pt x="427" y="3628"/>
                  </a:lnTo>
                  <a:lnTo>
                    <a:pt x="433" y="3574"/>
                  </a:lnTo>
                  <a:lnTo>
                    <a:pt x="440" y="3520"/>
                  </a:lnTo>
                  <a:lnTo>
                    <a:pt x="447" y="3465"/>
                  </a:lnTo>
                  <a:lnTo>
                    <a:pt x="453" y="3410"/>
                  </a:lnTo>
                  <a:lnTo>
                    <a:pt x="460" y="3356"/>
                  </a:lnTo>
                  <a:lnTo>
                    <a:pt x="443" y="3383"/>
                  </a:lnTo>
                  <a:lnTo>
                    <a:pt x="427" y="3410"/>
                  </a:lnTo>
                  <a:lnTo>
                    <a:pt x="411" y="3439"/>
                  </a:lnTo>
                  <a:lnTo>
                    <a:pt x="397" y="3467"/>
                  </a:lnTo>
                  <a:lnTo>
                    <a:pt x="382" y="3498"/>
                  </a:lnTo>
                  <a:lnTo>
                    <a:pt x="368" y="3528"/>
                  </a:lnTo>
                  <a:lnTo>
                    <a:pt x="356" y="3559"/>
                  </a:lnTo>
                  <a:lnTo>
                    <a:pt x="343" y="3590"/>
                  </a:lnTo>
                  <a:lnTo>
                    <a:pt x="333" y="3584"/>
                  </a:lnTo>
                  <a:lnTo>
                    <a:pt x="321" y="3576"/>
                  </a:lnTo>
                  <a:lnTo>
                    <a:pt x="311" y="3569"/>
                  </a:lnTo>
                  <a:lnTo>
                    <a:pt x="299" y="3561"/>
                  </a:lnTo>
                  <a:lnTo>
                    <a:pt x="288" y="3551"/>
                  </a:lnTo>
                  <a:lnTo>
                    <a:pt x="278" y="3542"/>
                  </a:lnTo>
                  <a:lnTo>
                    <a:pt x="266" y="3531"/>
                  </a:lnTo>
                  <a:lnTo>
                    <a:pt x="256" y="3520"/>
                  </a:lnTo>
                  <a:lnTo>
                    <a:pt x="235" y="3496"/>
                  </a:lnTo>
                  <a:lnTo>
                    <a:pt x="214" y="3469"/>
                  </a:lnTo>
                  <a:lnTo>
                    <a:pt x="194" y="3440"/>
                  </a:lnTo>
                  <a:lnTo>
                    <a:pt x="173" y="3409"/>
                  </a:lnTo>
                  <a:lnTo>
                    <a:pt x="153" y="3378"/>
                  </a:lnTo>
                  <a:lnTo>
                    <a:pt x="133" y="3344"/>
                  </a:lnTo>
                  <a:lnTo>
                    <a:pt x="113" y="3309"/>
                  </a:lnTo>
                  <a:lnTo>
                    <a:pt x="93" y="3273"/>
                  </a:lnTo>
                  <a:lnTo>
                    <a:pt x="53" y="3198"/>
                  </a:lnTo>
                  <a:lnTo>
                    <a:pt x="13" y="3122"/>
                  </a:lnTo>
                  <a:lnTo>
                    <a:pt x="13" y="3106"/>
                  </a:lnTo>
                  <a:lnTo>
                    <a:pt x="13" y="3080"/>
                  </a:lnTo>
                  <a:lnTo>
                    <a:pt x="13" y="3053"/>
                  </a:lnTo>
                  <a:lnTo>
                    <a:pt x="13" y="3038"/>
                  </a:lnTo>
                  <a:lnTo>
                    <a:pt x="7" y="3006"/>
                  </a:lnTo>
                  <a:lnTo>
                    <a:pt x="3" y="2977"/>
                  </a:lnTo>
                  <a:lnTo>
                    <a:pt x="1" y="2948"/>
                  </a:lnTo>
                  <a:lnTo>
                    <a:pt x="0" y="2921"/>
                  </a:lnTo>
                  <a:lnTo>
                    <a:pt x="1" y="2895"/>
                  </a:lnTo>
                  <a:lnTo>
                    <a:pt x="4" y="2868"/>
                  </a:lnTo>
                  <a:lnTo>
                    <a:pt x="7" y="2843"/>
                  </a:lnTo>
                  <a:lnTo>
                    <a:pt x="12" y="2819"/>
                  </a:lnTo>
                  <a:lnTo>
                    <a:pt x="19" y="2795"/>
                  </a:lnTo>
                  <a:lnTo>
                    <a:pt x="26" y="2771"/>
                  </a:lnTo>
                  <a:lnTo>
                    <a:pt x="33" y="2748"/>
                  </a:lnTo>
                  <a:lnTo>
                    <a:pt x="42" y="2724"/>
                  </a:lnTo>
                  <a:lnTo>
                    <a:pt x="59" y="2678"/>
                  </a:lnTo>
                  <a:lnTo>
                    <a:pt x="77" y="2633"/>
                  </a:lnTo>
                  <a:lnTo>
                    <a:pt x="93" y="2610"/>
                  </a:lnTo>
                  <a:lnTo>
                    <a:pt x="107" y="2586"/>
                  </a:lnTo>
                  <a:lnTo>
                    <a:pt x="119" y="2561"/>
                  </a:lnTo>
                  <a:lnTo>
                    <a:pt x="132" y="2536"/>
                  </a:lnTo>
                  <a:lnTo>
                    <a:pt x="144" y="2510"/>
                  </a:lnTo>
                  <a:lnTo>
                    <a:pt x="154" y="2485"/>
                  </a:lnTo>
                  <a:lnTo>
                    <a:pt x="163" y="2459"/>
                  </a:lnTo>
                  <a:lnTo>
                    <a:pt x="173" y="2432"/>
                  </a:lnTo>
                  <a:lnTo>
                    <a:pt x="181" y="2405"/>
                  </a:lnTo>
                  <a:lnTo>
                    <a:pt x="189" y="2378"/>
                  </a:lnTo>
                  <a:lnTo>
                    <a:pt x="196" y="2350"/>
                  </a:lnTo>
                  <a:lnTo>
                    <a:pt x="202" y="2323"/>
                  </a:lnTo>
                  <a:lnTo>
                    <a:pt x="215" y="2266"/>
                  </a:lnTo>
                  <a:lnTo>
                    <a:pt x="225" y="2210"/>
                  </a:lnTo>
                  <a:lnTo>
                    <a:pt x="235" y="2152"/>
                  </a:lnTo>
                  <a:lnTo>
                    <a:pt x="243" y="2094"/>
                  </a:lnTo>
                  <a:lnTo>
                    <a:pt x="252" y="2036"/>
                  </a:lnTo>
                  <a:lnTo>
                    <a:pt x="259" y="1978"/>
                  </a:lnTo>
                  <a:lnTo>
                    <a:pt x="269" y="1921"/>
                  </a:lnTo>
                  <a:lnTo>
                    <a:pt x="278" y="1863"/>
                  </a:lnTo>
                  <a:lnTo>
                    <a:pt x="288" y="1806"/>
                  </a:lnTo>
                  <a:lnTo>
                    <a:pt x="301" y="1750"/>
                  </a:lnTo>
                  <a:lnTo>
                    <a:pt x="297" y="1737"/>
                  </a:lnTo>
                  <a:lnTo>
                    <a:pt x="295" y="1723"/>
                  </a:lnTo>
                  <a:lnTo>
                    <a:pt x="293" y="1711"/>
                  </a:lnTo>
                  <a:lnTo>
                    <a:pt x="292" y="1697"/>
                  </a:lnTo>
                  <a:lnTo>
                    <a:pt x="292" y="1684"/>
                  </a:lnTo>
                  <a:lnTo>
                    <a:pt x="292" y="1672"/>
                  </a:lnTo>
                  <a:lnTo>
                    <a:pt x="293" y="1659"/>
                  </a:lnTo>
                  <a:lnTo>
                    <a:pt x="295" y="1648"/>
                  </a:lnTo>
                  <a:lnTo>
                    <a:pt x="298" y="1635"/>
                  </a:lnTo>
                  <a:lnTo>
                    <a:pt x="301" y="1623"/>
                  </a:lnTo>
                  <a:lnTo>
                    <a:pt x="304" y="1612"/>
                  </a:lnTo>
                  <a:lnTo>
                    <a:pt x="308" y="1600"/>
                  </a:lnTo>
                  <a:lnTo>
                    <a:pt x="314" y="1589"/>
                  </a:lnTo>
                  <a:lnTo>
                    <a:pt x="320" y="1578"/>
                  </a:lnTo>
                  <a:lnTo>
                    <a:pt x="325" y="1568"/>
                  </a:lnTo>
                  <a:lnTo>
                    <a:pt x="333" y="1557"/>
                  </a:lnTo>
                  <a:lnTo>
                    <a:pt x="339" y="1548"/>
                  </a:lnTo>
                  <a:lnTo>
                    <a:pt x="347" y="1538"/>
                  </a:lnTo>
                  <a:lnTo>
                    <a:pt x="355" y="1529"/>
                  </a:lnTo>
                  <a:lnTo>
                    <a:pt x="364" y="1519"/>
                  </a:lnTo>
                  <a:lnTo>
                    <a:pt x="382" y="1503"/>
                  </a:lnTo>
                  <a:lnTo>
                    <a:pt x="402" y="1488"/>
                  </a:lnTo>
                  <a:lnTo>
                    <a:pt x="423" y="1473"/>
                  </a:lnTo>
                  <a:lnTo>
                    <a:pt x="445" y="1462"/>
                  </a:lnTo>
                  <a:lnTo>
                    <a:pt x="468" y="1451"/>
                  </a:lnTo>
                  <a:lnTo>
                    <a:pt x="492" y="1442"/>
                  </a:lnTo>
                  <a:lnTo>
                    <a:pt x="560" y="1421"/>
                  </a:lnTo>
                  <a:lnTo>
                    <a:pt x="624" y="1402"/>
                  </a:lnTo>
                  <a:lnTo>
                    <a:pt x="683" y="1385"/>
                  </a:lnTo>
                  <a:lnTo>
                    <a:pt x="741" y="1368"/>
                  </a:lnTo>
                  <a:lnTo>
                    <a:pt x="797" y="1350"/>
                  </a:lnTo>
                  <a:lnTo>
                    <a:pt x="852" y="1333"/>
                  </a:lnTo>
                  <a:lnTo>
                    <a:pt x="905" y="1314"/>
                  </a:lnTo>
                  <a:lnTo>
                    <a:pt x="960" y="1293"/>
                  </a:lnTo>
                  <a:lnTo>
                    <a:pt x="967" y="1287"/>
                  </a:lnTo>
                  <a:lnTo>
                    <a:pt x="974" y="1281"/>
                  </a:lnTo>
                  <a:lnTo>
                    <a:pt x="981" y="1274"/>
                  </a:lnTo>
                  <a:lnTo>
                    <a:pt x="987" y="1267"/>
                  </a:lnTo>
                  <a:lnTo>
                    <a:pt x="999" y="1251"/>
                  </a:lnTo>
                  <a:lnTo>
                    <a:pt x="1008" y="1236"/>
                  </a:lnTo>
                  <a:lnTo>
                    <a:pt x="1016" y="1218"/>
                  </a:lnTo>
                  <a:lnTo>
                    <a:pt x="1024" y="1200"/>
                  </a:lnTo>
                  <a:lnTo>
                    <a:pt x="1030" y="1181"/>
                  </a:lnTo>
                  <a:lnTo>
                    <a:pt x="1034" y="1161"/>
                  </a:lnTo>
                  <a:lnTo>
                    <a:pt x="1040" y="1140"/>
                  </a:lnTo>
                  <a:lnTo>
                    <a:pt x="1043" y="1119"/>
                  </a:lnTo>
                  <a:lnTo>
                    <a:pt x="1046" y="1097"/>
                  </a:lnTo>
                  <a:lnTo>
                    <a:pt x="1048" y="1075"/>
                  </a:lnTo>
                  <a:lnTo>
                    <a:pt x="1052" y="1031"/>
                  </a:lnTo>
                  <a:lnTo>
                    <a:pt x="1055" y="985"/>
                  </a:lnTo>
                  <a:lnTo>
                    <a:pt x="1050" y="986"/>
                  </a:lnTo>
                  <a:lnTo>
                    <a:pt x="1044" y="985"/>
                  </a:lnTo>
                  <a:lnTo>
                    <a:pt x="1037" y="984"/>
                  </a:lnTo>
                  <a:lnTo>
                    <a:pt x="1032" y="981"/>
                  </a:lnTo>
                  <a:lnTo>
                    <a:pt x="1026" y="978"/>
                  </a:lnTo>
                  <a:lnTo>
                    <a:pt x="1020" y="974"/>
                  </a:lnTo>
                  <a:lnTo>
                    <a:pt x="1013" y="970"/>
                  </a:lnTo>
                  <a:lnTo>
                    <a:pt x="1008" y="965"/>
                  </a:lnTo>
                  <a:lnTo>
                    <a:pt x="995" y="952"/>
                  </a:lnTo>
                  <a:lnTo>
                    <a:pt x="984" y="937"/>
                  </a:lnTo>
                  <a:lnTo>
                    <a:pt x="971" y="921"/>
                  </a:lnTo>
                  <a:lnTo>
                    <a:pt x="960" y="902"/>
                  </a:lnTo>
                  <a:lnTo>
                    <a:pt x="948" y="882"/>
                  </a:lnTo>
                  <a:lnTo>
                    <a:pt x="938" y="861"/>
                  </a:lnTo>
                  <a:lnTo>
                    <a:pt x="926" y="839"/>
                  </a:lnTo>
                  <a:lnTo>
                    <a:pt x="916" y="815"/>
                  </a:lnTo>
                  <a:lnTo>
                    <a:pt x="897" y="770"/>
                  </a:lnTo>
                  <a:lnTo>
                    <a:pt x="880" y="725"/>
                  </a:lnTo>
                  <a:lnTo>
                    <a:pt x="873" y="720"/>
                  </a:lnTo>
                  <a:lnTo>
                    <a:pt x="865" y="711"/>
                  </a:lnTo>
                  <a:lnTo>
                    <a:pt x="858" y="701"/>
                  </a:lnTo>
                  <a:lnTo>
                    <a:pt x="852" y="688"/>
                  </a:lnTo>
                  <a:lnTo>
                    <a:pt x="846" y="675"/>
                  </a:lnTo>
                  <a:lnTo>
                    <a:pt x="841" y="658"/>
                  </a:lnTo>
                  <a:lnTo>
                    <a:pt x="837" y="641"/>
                  </a:lnTo>
                  <a:lnTo>
                    <a:pt x="834" y="622"/>
                  </a:lnTo>
                  <a:lnTo>
                    <a:pt x="832" y="600"/>
                  </a:lnTo>
                  <a:lnTo>
                    <a:pt x="832" y="580"/>
                  </a:lnTo>
                  <a:lnTo>
                    <a:pt x="833" y="560"/>
                  </a:lnTo>
                  <a:lnTo>
                    <a:pt x="836" y="543"/>
                  </a:lnTo>
                  <a:lnTo>
                    <a:pt x="835" y="525"/>
                  </a:lnTo>
                  <a:lnTo>
                    <a:pt x="835" y="508"/>
                  </a:lnTo>
                  <a:lnTo>
                    <a:pt x="834" y="491"/>
                  </a:lnTo>
                  <a:lnTo>
                    <a:pt x="835" y="474"/>
                  </a:lnTo>
                  <a:lnTo>
                    <a:pt x="837" y="441"/>
                  </a:lnTo>
                  <a:lnTo>
                    <a:pt x="840" y="409"/>
                  </a:lnTo>
                  <a:lnTo>
                    <a:pt x="844" y="377"/>
                  </a:lnTo>
                  <a:lnTo>
                    <a:pt x="847" y="344"/>
                  </a:lnTo>
                  <a:lnTo>
                    <a:pt x="852" y="309"/>
                  </a:lnTo>
                  <a:lnTo>
                    <a:pt x="854" y="272"/>
                  </a:lnTo>
                  <a:close/>
                </a:path>
              </a:pathLst>
            </a:custGeom>
            <a:pattFill prst="dkUpDiag">
              <a:fgClr>
                <a:schemeClr val="tx1">
                  <a:lumMod val="50000"/>
                  <a:lumOff val="50000"/>
                </a:schemeClr>
              </a:fgClr>
              <a:bgClr>
                <a:schemeClr val="tx1">
                  <a:lumMod val="75000"/>
                  <a:lumOff val="2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Calibri" pitchFamily="34" charset="0"/>
              </a:endParaRPr>
            </a:p>
          </p:txBody>
        </p:sp>
        <p:sp>
          <p:nvSpPr>
            <p:cNvPr id="21" name="Freeform 9"/>
            <p:cNvSpPr>
              <a:spLocks/>
            </p:cNvSpPr>
            <p:nvPr/>
          </p:nvSpPr>
          <p:spPr bwMode="auto">
            <a:xfrm>
              <a:off x="4611599" y="3249082"/>
              <a:ext cx="901866" cy="501484"/>
            </a:xfrm>
            <a:custGeom>
              <a:avLst/>
              <a:gdLst>
                <a:gd name="T0" fmla="*/ 839 w 1924"/>
                <a:gd name="T1" fmla="*/ 1069 h 1069"/>
                <a:gd name="T2" fmla="*/ 21 w 1924"/>
                <a:gd name="T3" fmla="*/ 410 h 1069"/>
                <a:gd name="T4" fmla="*/ 0 w 1924"/>
                <a:gd name="T5" fmla="*/ 165 h 1069"/>
                <a:gd name="T6" fmla="*/ 946 w 1924"/>
                <a:gd name="T7" fmla="*/ 798 h 1069"/>
                <a:gd name="T8" fmla="*/ 1924 w 1924"/>
                <a:gd name="T9" fmla="*/ 0 h 1069"/>
                <a:gd name="T10" fmla="*/ 1765 w 1924"/>
                <a:gd name="T11" fmla="*/ 293 h 1069"/>
                <a:gd name="T12" fmla="*/ 839 w 1924"/>
                <a:gd name="T13" fmla="*/ 1069 h 1069"/>
              </a:gdLst>
              <a:ahLst/>
              <a:cxnLst>
                <a:cxn ang="0">
                  <a:pos x="T0" y="T1"/>
                </a:cxn>
                <a:cxn ang="0">
                  <a:pos x="T2" y="T3"/>
                </a:cxn>
                <a:cxn ang="0">
                  <a:pos x="T4" y="T5"/>
                </a:cxn>
                <a:cxn ang="0">
                  <a:pos x="T6" y="T7"/>
                </a:cxn>
                <a:cxn ang="0">
                  <a:pos x="T8" y="T9"/>
                </a:cxn>
                <a:cxn ang="0">
                  <a:pos x="T10" y="T11"/>
                </a:cxn>
                <a:cxn ang="0">
                  <a:pos x="T12" y="T13"/>
                </a:cxn>
              </a:cxnLst>
              <a:rect l="0" t="0" r="r" b="b"/>
              <a:pathLst>
                <a:path w="1924" h="1069">
                  <a:moveTo>
                    <a:pt x="839" y="1069"/>
                  </a:moveTo>
                  <a:lnTo>
                    <a:pt x="21" y="410"/>
                  </a:lnTo>
                  <a:lnTo>
                    <a:pt x="0" y="165"/>
                  </a:lnTo>
                  <a:lnTo>
                    <a:pt x="946" y="798"/>
                  </a:lnTo>
                  <a:lnTo>
                    <a:pt x="1924" y="0"/>
                  </a:lnTo>
                  <a:lnTo>
                    <a:pt x="1765" y="293"/>
                  </a:lnTo>
                  <a:lnTo>
                    <a:pt x="839" y="106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pitchFamily="34" charset="-128"/>
                <a:cs typeface="+mn-cs"/>
              </a:endParaRPr>
            </a:p>
          </p:txBody>
        </p:sp>
        <p:sp>
          <p:nvSpPr>
            <p:cNvPr id="22" name="Freeform 10"/>
            <p:cNvSpPr>
              <a:spLocks/>
            </p:cNvSpPr>
            <p:nvPr/>
          </p:nvSpPr>
          <p:spPr bwMode="auto">
            <a:xfrm>
              <a:off x="4631822" y="3253127"/>
              <a:ext cx="877597" cy="343758"/>
            </a:xfrm>
            <a:custGeom>
              <a:avLst/>
              <a:gdLst>
                <a:gd name="T0" fmla="*/ 53 w 1868"/>
                <a:gd name="T1" fmla="*/ 162 h 728"/>
                <a:gd name="T2" fmla="*/ 131 w 1868"/>
                <a:gd name="T3" fmla="*/ 171 h 728"/>
                <a:gd name="T4" fmla="*/ 183 w 1868"/>
                <a:gd name="T5" fmla="*/ 179 h 728"/>
                <a:gd name="T6" fmla="*/ 234 w 1868"/>
                <a:gd name="T7" fmla="*/ 192 h 728"/>
                <a:gd name="T8" fmla="*/ 286 w 1868"/>
                <a:gd name="T9" fmla="*/ 206 h 728"/>
                <a:gd name="T10" fmla="*/ 338 w 1868"/>
                <a:gd name="T11" fmla="*/ 224 h 728"/>
                <a:gd name="T12" fmla="*/ 392 w 1868"/>
                <a:gd name="T13" fmla="*/ 245 h 728"/>
                <a:gd name="T14" fmla="*/ 446 w 1868"/>
                <a:gd name="T15" fmla="*/ 270 h 728"/>
                <a:gd name="T16" fmla="*/ 500 w 1868"/>
                <a:gd name="T17" fmla="*/ 298 h 728"/>
                <a:gd name="T18" fmla="*/ 557 w 1868"/>
                <a:gd name="T19" fmla="*/ 331 h 728"/>
                <a:gd name="T20" fmla="*/ 615 w 1868"/>
                <a:gd name="T21" fmla="*/ 369 h 728"/>
                <a:gd name="T22" fmla="*/ 675 w 1868"/>
                <a:gd name="T23" fmla="*/ 411 h 728"/>
                <a:gd name="T24" fmla="*/ 735 w 1868"/>
                <a:gd name="T25" fmla="*/ 458 h 728"/>
                <a:gd name="T26" fmla="*/ 800 w 1868"/>
                <a:gd name="T27" fmla="*/ 510 h 728"/>
                <a:gd name="T28" fmla="*/ 866 w 1868"/>
                <a:gd name="T29" fmla="*/ 569 h 728"/>
                <a:gd name="T30" fmla="*/ 920 w 1868"/>
                <a:gd name="T31" fmla="*/ 567 h 728"/>
                <a:gd name="T32" fmla="*/ 964 w 1868"/>
                <a:gd name="T33" fmla="*/ 505 h 728"/>
                <a:gd name="T34" fmla="*/ 1013 w 1868"/>
                <a:gd name="T35" fmla="*/ 448 h 728"/>
                <a:gd name="T36" fmla="*/ 1064 w 1868"/>
                <a:gd name="T37" fmla="*/ 395 h 728"/>
                <a:gd name="T38" fmla="*/ 1119 w 1868"/>
                <a:gd name="T39" fmla="*/ 345 h 728"/>
                <a:gd name="T40" fmla="*/ 1177 w 1868"/>
                <a:gd name="T41" fmla="*/ 299 h 728"/>
                <a:gd name="T42" fmla="*/ 1237 w 1868"/>
                <a:gd name="T43" fmla="*/ 257 h 728"/>
                <a:gd name="T44" fmla="*/ 1300 w 1868"/>
                <a:gd name="T45" fmla="*/ 218 h 728"/>
                <a:gd name="T46" fmla="*/ 1363 w 1868"/>
                <a:gd name="T47" fmla="*/ 183 h 728"/>
                <a:gd name="T48" fmla="*/ 1429 w 1868"/>
                <a:gd name="T49" fmla="*/ 150 h 728"/>
                <a:gd name="T50" fmla="*/ 1495 w 1868"/>
                <a:gd name="T51" fmla="*/ 121 h 728"/>
                <a:gd name="T52" fmla="*/ 1562 w 1868"/>
                <a:gd name="T53" fmla="*/ 93 h 728"/>
                <a:gd name="T54" fmla="*/ 1665 w 1868"/>
                <a:gd name="T55" fmla="*/ 58 h 728"/>
                <a:gd name="T56" fmla="*/ 1801 w 1868"/>
                <a:gd name="T57" fmla="*/ 17 h 728"/>
                <a:gd name="T58" fmla="*/ 1799 w 1868"/>
                <a:gd name="T59" fmla="*/ 30 h 728"/>
                <a:gd name="T60" fmla="*/ 1659 w 1868"/>
                <a:gd name="T61" fmla="*/ 100 h 728"/>
                <a:gd name="T62" fmla="*/ 1556 w 1868"/>
                <a:gd name="T63" fmla="*/ 156 h 728"/>
                <a:gd name="T64" fmla="*/ 1488 w 1868"/>
                <a:gd name="T65" fmla="*/ 196 h 728"/>
                <a:gd name="T66" fmla="*/ 1421 w 1868"/>
                <a:gd name="T67" fmla="*/ 238 h 728"/>
                <a:gd name="T68" fmla="*/ 1356 w 1868"/>
                <a:gd name="T69" fmla="*/ 282 h 728"/>
                <a:gd name="T70" fmla="*/ 1292 w 1868"/>
                <a:gd name="T71" fmla="*/ 329 h 728"/>
                <a:gd name="T72" fmla="*/ 1230 w 1868"/>
                <a:gd name="T73" fmla="*/ 376 h 728"/>
                <a:gd name="T74" fmla="*/ 1171 w 1868"/>
                <a:gd name="T75" fmla="*/ 425 h 728"/>
                <a:gd name="T76" fmla="*/ 1115 w 1868"/>
                <a:gd name="T77" fmla="*/ 477 h 728"/>
                <a:gd name="T78" fmla="*/ 1060 w 1868"/>
                <a:gd name="T79" fmla="*/ 529 h 728"/>
                <a:gd name="T80" fmla="*/ 1010 w 1868"/>
                <a:gd name="T81" fmla="*/ 584 h 728"/>
                <a:gd name="T82" fmla="*/ 961 w 1868"/>
                <a:gd name="T83" fmla="*/ 641 h 728"/>
                <a:gd name="T84" fmla="*/ 918 w 1868"/>
                <a:gd name="T85" fmla="*/ 698 h 728"/>
                <a:gd name="T86" fmla="*/ 848 w 1868"/>
                <a:gd name="T87" fmla="*/ 684 h 728"/>
                <a:gd name="T88" fmla="*/ 747 w 1868"/>
                <a:gd name="T89" fmla="*/ 600 h 728"/>
                <a:gd name="T90" fmla="*/ 641 w 1868"/>
                <a:gd name="T91" fmla="*/ 519 h 728"/>
                <a:gd name="T92" fmla="*/ 532 w 1868"/>
                <a:gd name="T93" fmla="*/ 442 h 728"/>
                <a:gd name="T94" fmla="*/ 418 w 1868"/>
                <a:gd name="T95" fmla="*/ 370 h 728"/>
                <a:gd name="T96" fmla="*/ 303 w 1868"/>
                <a:gd name="T97" fmla="*/ 302 h 728"/>
                <a:gd name="T98" fmla="*/ 184 w 1868"/>
                <a:gd name="T99" fmla="*/ 240 h 728"/>
                <a:gd name="T100" fmla="*/ 62 w 1868"/>
                <a:gd name="T101" fmla="*/ 184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8" h="728">
                  <a:moveTo>
                    <a:pt x="0" y="157"/>
                  </a:moveTo>
                  <a:lnTo>
                    <a:pt x="53" y="162"/>
                  </a:lnTo>
                  <a:lnTo>
                    <a:pt x="105" y="167"/>
                  </a:lnTo>
                  <a:lnTo>
                    <a:pt x="131" y="171"/>
                  </a:lnTo>
                  <a:lnTo>
                    <a:pt x="157" y="175"/>
                  </a:lnTo>
                  <a:lnTo>
                    <a:pt x="183" y="179"/>
                  </a:lnTo>
                  <a:lnTo>
                    <a:pt x="208" y="186"/>
                  </a:lnTo>
                  <a:lnTo>
                    <a:pt x="234" y="192"/>
                  </a:lnTo>
                  <a:lnTo>
                    <a:pt x="261" y="198"/>
                  </a:lnTo>
                  <a:lnTo>
                    <a:pt x="286" y="206"/>
                  </a:lnTo>
                  <a:lnTo>
                    <a:pt x="312" y="214"/>
                  </a:lnTo>
                  <a:lnTo>
                    <a:pt x="338" y="224"/>
                  </a:lnTo>
                  <a:lnTo>
                    <a:pt x="365" y="234"/>
                  </a:lnTo>
                  <a:lnTo>
                    <a:pt x="392" y="245"/>
                  </a:lnTo>
                  <a:lnTo>
                    <a:pt x="418" y="256"/>
                  </a:lnTo>
                  <a:lnTo>
                    <a:pt x="446" y="270"/>
                  </a:lnTo>
                  <a:lnTo>
                    <a:pt x="473" y="283"/>
                  </a:lnTo>
                  <a:lnTo>
                    <a:pt x="500" y="298"/>
                  </a:lnTo>
                  <a:lnTo>
                    <a:pt x="529" y="314"/>
                  </a:lnTo>
                  <a:lnTo>
                    <a:pt x="557" y="331"/>
                  </a:lnTo>
                  <a:lnTo>
                    <a:pt x="585" y="349"/>
                  </a:lnTo>
                  <a:lnTo>
                    <a:pt x="615" y="369"/>
                  </a:lnTo>
                  <a:lnTo>
                    <a:pt x="644" y="388"/>
                  </a:lnTo>
                  <a:lnTo>
                    <a:pt x="675" y="411"/>
                  </a:lnTo>
                  <a:lnTo>
                    <a:pt x="705" y="434"/>
                  </a:lnTo>
                  <a:lnTo>
                    <a:pt x="735" y="458"/>
                  </a:lnTo>
                  <a:lnTo>
                    <a:pt x="767" y="483"/>
                  </a:lnTo>
                  <a:lnTo>
                    <a:pt x="800" y="510"/>
                  </a:lnTo>
                  <a:lnTo>
                    <a:pt x="832" y="539"/>
                  </a:lnTo>
                  <a:lnTo>
                    <a:pt x="866" y="569"/>
                  </a:lnTo>
                  <a:lnTo>
                    <a:pt x="900" y="600"/>
                  </a:lnTo>
                  <a:lnTo>
                    <a:pt x="920" y="567"/>
                  </a:lnTo>
                  <a:lnTo>
                    <a:pt x="942" y="536"/>
                  </a:lnTo>
                  <a:lnTo>
                    <a:pt x="964" y="505"/>
                  </a:lnTo>
                  <a:lnTo>
                    <a:pt x="989" y="477"/>
                  </a:lnTo>
                  <a:lnTo>
                    <a:pt x="1013" y="448"/>
                  </a:lnTo>
                  <a:lnTo>
                    <a:pt x="1038" y="421"/>
                  </a:lnTo>
                  <a:lnTo>
                    <a:pt x="1064" y="395"/>
                  </a:lnTo>
                  <a:lnTo>
                    <a:pt x="1092" y="370"/>
                  </a:lnTo>
                  <a:lnTo>
                    <a:pt x="1119" y="345"/>
                  </a:lnTo>
                  <a:lnTo>
                    <a:pt x="1148" y="321"/>
                  </a:lnTo>
                  <a:lnTo>
                    <a:pt x="1177" y="299"/>
                  </a:lnTo>
                  <a:lnTo>
                    <a:pt x="1207" y="278"/>
                  </a:lnTo>
                  <a:lnTo>
                    <a:pt x="1237" y="257"/>
                  </a:lnTo>
                  <a:lnTo>
                    <a:pt x="1268" y="237"/>
                  </a:lnTo>
                  <a:lnTo>
                    <a:pt x="1300" y="218"/>
                  </a:lnTo>
                  <a:lnTo>
                    <a:pt x="1331" y="200"/>
                  </a:lnTo>
                  <a:lnTo>
                    <a:pt x="1363" y="183"/>
                  </a:lnTo>
                  <a:lnTo>
                    <a:pt x="1396" y="166"/>
                  </a:lnTo>
                  <a:lnTo>
                    <a:pt x="1429" y="150"/>
                  </a:lnTo>
                  <a:lnTo>
                    <a:pt x="1461" y="135"/>
                  </a:lnTo>
                  <a:lnTo>
                    <a:pt x="1495" y="121"/>
                  </a:lnTo>
                  <a:lnTo>
                    <a:pt x="1529" y="107"/>
                  </a:lnTo>
                  <a:lnTo>
                    <a:pt x="1562" y="93"/>
                  </a:lnTo>
                  <a:lnTo>
                    <a:pt x="1597" y="81"/>
                  </a:lnTo>
                  <a:lnTo>
                    <a:pt x="1665" y="58"/>
                  </a:lnTo>
                  <a:lnTo>
                    <a:pt x="1732" y="37"/>
                  </a:lnTo>
                  <a:lnTo>
                    <a:pt x="1801" y="17"/>
                  </a:lnTo>
                  <a:lnTo>
                    <a:pt x="1868" y="0"/>
                  </a:lnTo>
                  <a:lnTo>
                    <a:pt x="1799" y="30"/>
                  </a:lnTo>
                  <a:lnTo>
                    <a:pt x="1728" y="64"/>
                  </a:lnTo>
                  <a:lnTo>
                    <a:pt x="1659" y="100"/>
                  </a:lnTo>
                  <a:lnTo>
                    <a:pt x="1591" y="136"/>
                  </a:lnTo>
                  <a:lnTo>
                    <a:pt x="1556" y="156"/>
                  </a:lnTo>
                  <a:lnTo>
                    <a:pt x="1522" y="176"/>
                  </a:lnTo>
                  <a:lnTo>
                    <a:pt x="1488" y="196"/>
                  </a:lnTo>
                  <a:lnTo>
                    <a:pt x="1455" y="217"/>
                  </a:lnTo>
                  <a:lnTo>
                    <a:pt x="1421" y="238"/>
                  </a:lnTo>
                  <a:lnTo>
                    <a:pt x="1389" y="260"/>
                  </a:lnTo>
                  <a:lnTo>
                    <a:pt x="1356" y="282"/>
                  </a:lnTo>
                  <a:lnTo>
                    <a:pt x="1324" y="305"/>
                  </a:lnTo>
                  <a:lnTo>
                    <a:pt x="1292" y="329"/>
                  </a:lnTo>
                  <a:lnTo>
                    <a:pt x="1262" y="352"/>
                  </a:lnTo>
                  <a:lnTo>
                    <a:pt x="1230" y="376"/>
                  </a:lnTo>
                  <a:lnTo>
                    <a:pt x="1201" y="400"/>
                  </a:lnTo>
                  <a:lnTo>
                    <a:pt x="1171" y="425"/>
                  </a:lnTo>
                  <a:lnTo>
                    <a:pt x="1142" y="450"/>
                  </a:lnTo>
                  <a:lnTo>
                    <a:pt x="1115" y="477"/>
                  </a:lnTo>
                  <a:lnTo>
                    <a:pt x="1087" y="503"/>
                  </a:lnTo>
                  <a:lnTo>
                    <a:pt x="1060" y="529"/>
                  </a:lnTo>
                  <a:lnTo>
                    <a:pt x="1035" y="557"/>
                  </a:lnTo>
                  <a:lnTo>
                    <a:pt x="1010" y="584"/>
                  </a:lnTo>
                  <a:lnTo>
                    <a:pt x="985" y="612"/>
                  </a:lnTo>
                  <a:lnTo>
                    <a:pt x="961" y="641"/>
                  </a:lnTo>
                  <a:lnTo>
                    <a:pt x="939" y="669"/>
                  </a:lnTo>
                  <a:lnTo>
                    <a:pt x="918" y="698"/>
                  </a:lnTo>
                  <a:lnTo>
                    <a:pt x="897" y="728"/>
                  </a:lnTo>
                  <a:lnTo>
                    <a:pt x="848" y="684"/>
                  </a:lnTo>
                  <a:lnTo>
                    <a:pt x="797" y="642"/>
                  </a:lnTo>
                  <a:lnTo>
                    <a:pt x="747" y="600"/>
                  </a:lnTo>
                  <a:lnTo>
                    <a:pt x="694" y="559"/>
                  </a:lnTo>
                  <a:lnTo>
                    <a:pt x="641" y="519"/>
                  </a:lnTo>
                  <a:lnTo>
                    <a:pt x="586" y="480"/>
                  </a:lnTo>
                  <a:lnTo>
                    <a:pt x="532" y="442"/>
                  </a:lnTo>
                  <a:lnTo>
                    <a:pt x="476" y="405"/>
                  </a:lnTo>
                  <a:lnTo>
                    <a:pt x="418" y="370"/>
                  </a:lnTo>
                  <a:lnTo>
                    <a:pt x="362" y="336"/>
                  </a:lnTo>
                  <a:lnTo>
                    <a:pt x="303" y="302"/>
                  </a:lnTo>
                  <a:lnTo>
                    <a:pt x="244" y="271"/>
                  </a:lnTo>
                  <a:lnTo>
                    <a:pt x="184" y="240"/>
                  </a:lnTo>
                  <a:lnTo>
                    <a:pt x="123" y="211"/>
                  </a:lnTo>
                  <a:lnTo>
                    <a:pt x="62" y="184"/>
                  </a:lnTo>
                  <a:lnTo>
                    <a:pt x="0" y="15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pitchFamily="34" charset="-128"/>
                <a:cs typeface="+mn-cs"/>
              </a:endParaRPr>
            </a:p>
          </p:txBody>
        </p:sp>
        <p:sp>
          <p:nvSpPr>
            <p:cNvPr id="23" name="Freeform 11"/>
            <p:cNvSpPr>
              <a:spLocks/>
            </p:cNvSpPr>
            <p:nvPr/>
          </p:nvSpPr>
          <p:spPr bwMode="auto">
            <a:xfrm>
              <a:off x="4970054" y="3584978"/>
              <a:ext cx="278798" cy="186857"/>
            </a:xfrm>
            <a:custGeom>
              <a:avLst/>
              <a:gdLst>
                <a:gd name="T0" fmla="*/ 15132 w 593"/>
                <a:gd name="T1" fmla="*/ 64233 h 401"/>
                <a:gd name="T2" fmla="*/ 6274 w 593"/>
                <a:gd name="T3" fmla="*/ 47580 h 401"/>
                <a:gd name="T4" fmla="*/ 2214 w 593"/>
                <a:gd name="T5" fmla="*/ 37515 h 401"/>
                <a:gd name="T6" fmla="*/ 0 w 593"/>
                <a:gd name="T7" fmla="*/ 28914 h 401"/>
                <a:gd name="T8" fmla="*/ 3506 w 593"/>
                <a:gd name="T9" fmla="*/ 27450 h 401"/>
                <a:gd name="T10" fmla="*/ 9965 w 593"/>
                <a:gd name="T11" fmla="*/ 31110 h 401"/>
                <a:gd name="T12" fmla="*/ 17347 w 593"/>
                <a:gd name="T13" fmla="*/ 36600 h 401"/>
                <a:gd name="T14" fmla="*/ 32110 w 593"/>
                <a:gd name="T15" fmla="*/ 49227 h 401"/>
                <a:gd name="T16" fmla="*/ 34140 w 593"/>
                <a:gd name="T17" fmla="*/ 48495 h 401"/>
                <a:gd name="T18" fmla="*/ 28788 w 593"/>
                <a:gd name="T19" fmla="*/ 43188 h 401"/>
                <a:gd name="T20" fmla="*/ 24359 w 593"/>
                <a:gd name="T21" fmla="*/ 38064 h 401"/>
                <a:gd name="T22" fmla="*/ 22883 w 593"/>
                <a:gd name="T23" fmla="*/ 32025 h 401"/>
                <a:gd name="T24" fmla="*/ 23621 w 593"/>
                <a:gd name="T25" fmla="*/ 23058 h 401"/>
                <a:gd name="T26" fmla="*/ 27865 w 593"/>
                <a:gd name="T27" fmla="*/ 23058 h 401"/>
                <a:gd name="T28" fmla="*/ 31556 w 593"/>
                <a:gd name="T29" fmla="*/ 25437 h 401"/>
                <a:gd name="T30" fmla="*/ 36354 w 593"/>
                <a:gd name="T31" fmla="*/ 30927 h 401"/>
                <a:gd name="T32" fmla="*/ 40598 w 593"/>
                <a:gd name="T33" fmla="*/ 36234 h 401"/>
                <a:gd name="T34" fmla="*/ 42628 w 593"/>
                <a:gd name="T35" fmla="*/ 34953 h 401"/>
                <a:gd name="T36" fmla="*/ 42813 w 593"/>
                <a:gd name="T37" fmla="*/ 27267 h 401"/>
                <a:gd name="T38" fmla="*/ 44289 w 593"/>
                <a:gd name="T39" fmla="*/ 22326 h 401"/>
                <a:gd name="T40" fmla="*/ 47057 w 593"/>
                <a:gd name="T41" fmla="*/ 19398 h 401"/>
                <a:gd name="T42" fmla="*/ 50748 w 593"/>
                <a:gd name="T43" fmla="*/ 18483 h 401"/>
                <a:gd name="T44" fmla="*/ 55177 w 593"/>
                <a:gd name="T45" fmla="*/ 18666 h 401"/>
                <a:gd name="T46" fmla="*/ 71232 w 593"/>
                <a:gd name="T47" fmla="*/ 21594 h 401"/>
                <a:gd name="T48" fmla="*/ 76952 w 593"/>
                <a:gd name="T49" fmla="*/ 21594 h 401"/>
                <a:gd name="T50" fmla="*/ 82488 w 593"/>
                <a:gd name="T51" fmla="*/ 20496 h 401"/>
                <a:gd name="T52" fmla="*/ 87102 w 593"/>
                <a:gd name="T53" fmla="*/ 13542 h 401"/>
                <a:gd name="T54" fmla="*/ 90793 w 593"/>
                <a:gd name="T55" fmla="*/ 5856 h 401"/>
                <a:gd name="T56" fmla="*/ 94114 w 593"/>
                <a:gd name="T57" fmla="*/ 1830 h 401"/>
                <a:gd name="T58" fmla="*/ 96698 w 593"/>
                <a:gd name="T59" fmla="*/ 183 h 401"/>
                <a:gd name="T60" fmla="*/ 99650 w 593"/>
                <a:gd name="T61" fmla="*/ 183 h 401"/>
                <a:gd name="T62" fmla="*/ 102419 w 593"/>
                <a:gd name="T63" fmla="*/ 2562 h 401"/>
                <a:gd name="T64" fmla="*/ 105740 w 593"/>
                <a:gd name="T65" fmla="*/ 8052 h 401"/>
                <a:gd name="T66" fmla="*/ 108877 w 593"/>
                <a:gd name="T67" fmla="*/ 17019 h 401"/>
                <a:gd name="T68" fmla="*/ 109062 w 593"/>
                <a:gd name="T69" fmla="*/ 26901 h 401"/>
                <a:gd name="T70" fmla="*/ 105740 w 593"/>
                <a:gd name="T71" fmla="*/ 35319 h 401"/>
                <a:gd name="T72" fmla="*/ 99466 w 593"/>
                <a:gd name="T73" fmla="*/ 42639 h 401"/>
                <a:gd name="T74" fmla="*/ 90608 w 593"/>
                <a:gd name="T75" fmla="*/ 48861 h 401"/>
                <a:gd name="T76" fmla="*/ 80459 w 593"/>
                <a:gd name="T77" fmla="*/ 54168 h 401"/>
                <a:gd name="T78" fmla="*/ 57760 w 593"/>
                <a:gd name="T79" fmla="*/ 62403 h 401"/>
                <a:gd name="T80" fmla="*/ 36908 w 593"/>
                <a:gd name="T81" fmla="*/ 68625 h 401"/>
                <a:gd name="T82" fmla="*/ 25835 w 593"/>
                <a:gd name="T83" fmla="*/ 72468 h 401"/>
                <a:gd name="T84" fmla="*/ 20853 w 593"/>
                <a:gd name="T85" fmla="*/ 73383 h 4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93" h="401">
                  <a:moveTo>
                    <a:pt x="113" y="401"/>
                  </a:moveTo>
                  <a:lnTo>
                    <a:pt x="98" y="380"/>
                  </a:lnTo>
                  <a:lnTo>
                    <a:pt x="82" y="351"/>
                  </a:lnTo>
                  <a:lnTo>
                    <a:pt x="63" y="316"/>
                  </a:lnTo>
                  <a:lnTo>
                    <a:pt x="44" y="279"/>
                  </a:lnTo>
                  <a:lnTo>
                    <a:pt x="34" y="260"/>
                  </a:lnTo>
                  <a:lnTo>
                    <a:pt x="27" y="241"/>
                  </a:lnTo>
                  <a:lnTo>
                    <a:pt x="19" y="222"/>
                  </a:lnTo>
                  <a:lnTo>
                    <a:pt x="12" y="205"/>
                  </a:lnTo>
                  <a:lnTo>
                    <a:pt x="7" y="188"/>
                  </a:lnTo>
                  <a:lnTo>
                    <a:pt x="3" y="172"/>
                  </a:lnTo>
                  <a:lnTo>
                    <a:pt x="0" y="158"/>
                  </a:lnTo>
                  <a:lnTo>
                    <a:pt x="0" y="146"/>
                  </a:lnTo>
                  <a:lnTo>
                    <a:pt x="8" y="147"/>
                  </a:lnTo>
                  <a:lnTo>
                    <a:pt x="19" y="150"/>
                  </a:lnTo>
                  <a:lnTo>
                    <a:pt x="30" y="155"/>
                  </a:lnTo>
                  <a:lnTo>
                    <a:pt x="42" y="163"/>
                  </a:lnTo>
                  <a:lnTo>
                    <a:pt x="54" y="170"/>
                  </a:lnTo>
                  <a:lnTo>
                    <a:pt x="67" y="179"/>
                  </a:lnTo>
                  <a:lnTo>
                    <a:pt x="81" y="190"/>
                  </a:lnTo>
                  <a:lnTo>
                    <a:pt x="94" y="200"/>
                  </a:lnTo>
                  <a:lnTo>
                    <a:pt x="122" y="223"/>
                  </a:lnTo>
                  <a:lnTo>
                    <a:pt x="149" y="247"/>
                  </a:lnTo>
                  <a:lnTo>
                    <a:pt x="174" y="269"/>
                  </a:lnTo>
                  <a:lnTo>
                    <a:pt x="196" y="286"/>
                  </a:lnTo>
                  <a:lnTo>
                    <a:pt x="191" y="276"/>
                  </a:lnTo>
                  <a:lnTo>
                    <a:pt x="185" y="265"/>
                  </a:lnTo>
                  <a:lnTo>
                    <a:pt x="178" y="257"/>
                  </a:lnTo>
                  <a:lnTo>
                    <a:pt x="171" y="250"/>
                  </a:lnTo>
                  <a:lnTo>
                    <a:pt x="156" y="236"/>
                  </a:lnTo>
                  <a:lnTo>
                    <a:pt x="144" y="222"/>
                  </a:lnTo>
                  <a:lnTo>
                    <a:pt x="137" y="215"/>
                  </a:lnTo>
                  <a:lnTo>
                    <a:pt x="132" y="208"/>
                  </a:lnTo>
                  <a:lnTo>
                    <a:pt x="128" y="198"/>
                  </a:lnTo>
                  <a:lnTo>
                    <a:pt x="125" y="188"/>
                  </a:lnTo>
                  <a:lnTo>
                    <a:pt x="124" y="175"/>
                  </a:lnTo>
                  <a:lnTo>
                    <a:pt x="124" y="161"/>
                  </a:lnTo>
                  <a:lnTo>
                    <a:pt x="125" y="145"/>
                  </a:lnTo>
                  <a:lnTo>
                    <a:pt x="128" y="126"/>
                  </a:lnTo>
                  <a:lnTo>
                    <a:pt x="135" y="124"/>
                  </a:lnTo>
                  <a:lnTo>
                    <a:pt x="144" y="124"/>
                  </a:lnTo>
                  <a:lnTo>
                    <a:pt x="151" y="126"/>
                  </a:lnTo>
                  <a:lnTo>
                    <a:pt x="157" y="129"/>
                  </a:lnTo>
                  <a:lnTo>
                    <a:pt x="165" y="134"/>
                  </a:lnTo>
                  <a:lnTo>
                    <a:pt x="171" y="139"/>
                  </a:lnTo>
                  <a:lnTo>
                    <a:pt x="178" y="146"/>
                  </a:lnTo>
                  <a:lnTo>
                    <a:pt x="185" y="153"/>
                  </a:lnTo>
                  <a:lnTo>
                    <a:pt x="197" y="169"/>
                  </a:lnTo>
                  <a:lnTo>
                    <a:pt x="209" y="185"/>
                  </a:lnTo>
                  <a:lnTo>
                    <a:pt x="215" y="191"/>
                  </a:lnTo>
                  <a:lnTo>
                    <a:pt x="220" y="198"/>
                  </a:lnTo>
                  <a:lnTo>
                    <a:pt x="227" y="203"/>
                  </a:lnTo>
                  <a:lnTo>
                    <a:pt x="233" y="209"/>
                  </a:lnTo>
                  <a:lnTo>
                    <a:pt x="231" y="191"/>
                  </a:lnTo>
                  <a:lnTo>
                    <a:pt x="231" y="175"/>
                  </a:lnTo>
                  <a:lnTo>
                    <a:pt x="231" y="160"/>
                  </a:lnTo>
                  <a:lnTo>
                    <a:pt x="232" y="149"/>
                  </a:lnTo>
                  <a:lnTo>
                    <a:pt x="234" y="137"/>
                  </a:lnTo>
                  <a:lnTo>
                    <a:pt x="237" y="129"/>
                  </a:lnTo>
                  <a:lnTo>
                    <a:pt x="240" y="122"/>
                  </a:lnTo>
                  <a:lnTo>
                    <a:pt x="244" y="115"/>
                  </a:lnTo>
                  <a:lnTo>
                    <a:pt x="250" y="110"/>
                  </a:lnTo>
                  <a:lnTo>
                    <a:pt x="255" y="106"/>
                  </a:lnTo>
                  <a:lnTo>
                    <a:pt x="261" y="104"/>
                  </a:lnTo>
                  <a:lnTo>
                    <a:pt x="268" y="102"/>
                  </a:lnTo>
                  <a:lnTo>
                    <a:pt x="275" y="101"/>
                  </a:lnTo>
                  <a:lnTo>
                    <a:pt x="282" y="101"/>
                  </a:lnTo>
                  <a:lnTo>
                    <a:pt x="291" y="101"/>
                  </a:lnTo>
                  <a:lnTo>
                    <a:pt x="299" y="102"/>
                  </a:lnTo>
                  <a:lnTo>
                    <a:pt x="336" y="109"/>
                  </a:lnTo>
                  <a:lnTo>
                    <a:pt x="377" y="117"/>
                  </a:lnTo>
                  <a:lnTo>
                    <a:pt x="386" y="118"/>
                  </a:lnTo>
                  <a:lnTo>
                    <a:pt x="397" y="118"/>
                  </a:lnTo>
                  <a:lnTo>
                    <a:pt x="407" y="119"/>
                  </a:lnTo>
                  <a:lnTo>
                    <a:pt x="417" y="118"/>
                  </a:lnTo>
                  <a:lnTo>
                    <a:pt x="427" y="117"/>
                  </a:lnTo>
                  <a:lnTo>
                    <a:pt x="437" y="115"/>
                  </a:lnTo>
                  <a:lnTo>
                    <a:pt x="447" y="112"/>
                  </a:lnTo>
                  <a:lnTo>
                    <a:pt x="457" y="108"/>
                  </a:lnTo>
                  <a:lnTo>
                    <a:pt x="462" y="97"/>
                  </a:lnTo>
                  <a:lnTo>
                    <a:pt x="472" y="74"/>
                  </a:lnTo>
                  <a:lnTo>
                    <a:pt x="479" y="61"/>
                  </a:lnTo>
                  <a:lnTo>
                    <a:pt x="485" y="46"/>
                  </a:lnTo>
                  <a:lnTo>
                    <a:pt x="492" y="32"/>
                  </a:lnTo>
                  <a:lnTo>
                    <a:pt x="501" y="20"/>
                  </a:lnTo>
                  <a:lnTo>
                    <a:pt x="505" y="14"/>
                  </a:lnTo>
                  <a:lnTo>
                    <a:pt x="510" y="10"/>
                  </a:lnTo>
                  <a:lnTo>
                    <a:pt x="514" y="6"/>
                  </a:lnTo>
                  <a:lnTo>
                    <a:pt x="519" y="3"/>
                  </a:lnTo>
                  <a:lnTo>
                    <a:pt x="524" y="1"/>
                  </a:lnTo>
                  <a:lnTo>
                    <a:pt x="529" y="0"/>
                  </a:lnTo>
                  <a:lnTo>
                    <a:pt x="534" y="0"/>
                  </a:lnTo>
                  <a:lnTo>
                    <a:pt x="540" y="1"/>
                  </a:lnTo>
                  <a:lnTo>
                    <a:pt x="545" y="4"/>
                  </a:lnTo>
                  <a:lnTo>
                    <a:pt x="550" y="8"/>
                  </a:lnTo>
                  <a:lnTo>
                    <a:pt x="555" y="14"/>
                  </a:lnTo>
                  <a:lnTo>
                    <a:pt x="562" y="22"/>
                  </a:lnTo>
                  <a:lnTo>
                    <a:pt x="567" y="32"/>
                  </a:lnTo>
                  <a:lnTo>
                    <a:pt x="573" y="44"/>
                  </a:lnTo>
                  <a:lnTo>
                    <a:pt x="578" y="57"/>
                  </a:lnTo>
                  <a:lnTo>
                    <a:pt x="585" y="73"/>
                  </a:lnTo>
                  <a:lnTo>
                    <a:pt x="590" y="93"/>
                  </a:lnTo>
                  <a:lnTo>
                    <a:pt x="593" y="112"/>
                  </a:lnTo>
                  <a:lnTo>
                    <a:pt x="593" y="130"/>
                  </a:lnTo>
                  <a:lnTo>
                    <a:pt x="591" y="147"/>
                  </a:lnTo>
                  <a:lnTo>
                    <a:pt x="588" y="163"/>
                  </a:lnTo>
                  <a:lnTo>
                    <a:pt x="582" y="178"/>
                  </a:lnTo>
                  <a:lnTo>
                    <a:pt x="573" y="193"/>
                  </a:lnTo>
                  <a:lnTo>
                    <a:pt x="563" y="207"/>
                  </a:lnTo>
                  <a:lnTo>
                    <a:pt x="551" y="220"/>
                  </a:lnTo>
                  <a:lnTo>
                    <a:pt x="539" y="233"/>
                  </a:lnTo>
                  <a:lnTo>
                    <a:pt x="524" y="244"/>
                  </a:lnTo>
                  <a:lnTo>
                    <a:pt x="508" y="256"/>
                  </a:lnTo>
                  <a:lnTo>
                    <a:pt x="491" y="267"/>
                  </a:lnTo>
                  <a:lnTo>
                    <a:pt x="473" y="277"/>
                  </a:lnTo>
                  <a:lnTo>
                    <a:pt x="456" y="286"/>
                  </a:lnTo>
                  <a:lnTo>
                    <a:pt x="436" y="296"/>
                  </a:lnTo>
                  <a:lnTo>
                    <a:pt x="396" y="313"/>
                  </a:lnTo>
                  <a:lnTo>
                    <a:pt x="355" y="327"/>
                  </a:lnTo>
                  <a:lnTo>
                    <a:pt x="313" y="341"/>
                  </a:lnTo>
                  <a:lnTo>
                    <a:pt x="273" y="354"/>
                  </a:lnTo>
                  <a:lnTo>
                    <a:pt x="235" y="364"/>
                  </a:lnTo>
                  <a:lnTo>
                    <a:pt x="200" y="375"/>
                  </a:lnTo>
                  <a:lnTo>
                    <a:pt x="170" y="385"/>
                  </a:lnTo>
                  <a:lnTo>
                    <a:pt x="146" y="395"/>
                  </a:lnTo>
                  <a:lnTo>
                    <a:pt x="140" y="396"/>
                  </a:lnTo>
                  <a:lnTo>
                    <a:pt x="130" y="398"/>
                  </a:lnTo>
                  <a:lnTo>
                    <a:pt x="118" y="400"/>
                  </a:lnTo>
                  <a:lnTo>
                    <a:pt x="113" y="401"/>
                  </a:lnTo>
                  <a:close/>
                </a:path>
              </a:pathLst>
            </a:custGeom>
            <a:solidFill>
              <a:schemeClr val="tx1">
                <a:lumMod val="65000"/>
                <a:lumOff val="35000"/>
              </a:schemeClr>
            </a:solidFill>
            <a:ln>
              <a:noFill/>
            </a:ln>
          </p:spPr>
          <p:txBody>
            <a:bodyPr/>
            <a:lstStyle/>
            <a:p>
              <a:endParaRPr lang="it-IT" dirty="0"/>
            </a:p>
          </p:txBody>
        </p:sp>
        <p:sp>
          <p:nvSpPr>
            <p:cNvPr id="24" name="Freeform 12"/>
            <p:cNvSpPr>
              <a:spLocks/>
            </p:cNvSpPr>
            <p:nvPr/>
          </p:nvSpPr>
          <p:spPr bwMode="auto">
            <a:xfrm>
              <a:off x="5170128" y="3676763"/>
              <a:ext cx="114800" cy="180300"/>
            </a:xfrm>
            <a:custGeom>
              <a:avLst/>
              <a:gdLst>
                <a:gd name="T0" fmla="*/ 31070 w 248"/>
                <a:gd name="T1" fmla="*/ 1839 h 385"/>
                <a:gd name="T2" fmla="*/ 28889 w 248"/>
                <a:gd name="T3" fmla="*/ 4230 h 385"/>
                <a:gd name="T4" fmla="*/ 27799 w 248"/>
                <a:gd name="T5" fmla="*/ 5701 h 385"/>
                <a:gd name="T6" fmla="*/ 26891 w 248"/>
                <a:gd name="T7" fmla="*/ 7173 h 385"/>
                <a:gd name="T8" fmla="*/ 25982 w 248"/>
                <a:gd name="T9" fmla="*/ 8460 h 385"/>
                <a:gd name="T10" fmla="*/ 25255 w 248"/>
                <a:gd name="T11" fmla="*/ 10115 h 385"/>
                <a:gd name="T12" fmla="*/ 23802 w 248"/>
                <a:gd name="T13" fmla="*/ 13426 h 385"/>
                <a:gd name="T14" fmla="*/ 22712 w 248"/>
                <a:gd name="T15" fmla="*/ 16920 h 385"/>
                <a:gd name="T16" fmla="*/ 20895 w 248"/>
                <a:gd name="T17" fmla="*/ 24461 h 385"/>
                <a:gd name="T18" fmla="*/ 18896 w 248"/>
                <a:gd name="T19" fmla="*/ 32553 h 385"/>
                <a:gd name="T20" fmla="*/ 17806 w 248"/>
                <a:gd name="T21" fmla="*/ 36783 h 385"/>
                <a:gd name="T22" fmla="*/ 16171 w 248"/>
                <a:gd name="T23" fmla="*/ 41013 h 385"/>
                <a:gd name="T24" fmla="*/ 14717 w 248"/>
                <a:gd name="T25" fmla="*/ 45244 h 385"/>
                <a:gd name="T26" fmla="*/ 12900 w 248"/>
                <a:gd name="T27" fmla="*/ 49658 h 385"/>
                <a:gd name="T28" fmla="*/ 11628 w 248"/>
                <a:gd name="T29" fmla="*/ 51865 h 385"/>
                <a:gd name="T30" fmla="*/ 10357 w 248"/>
                <a:gd name="T31" fmla="*/ 53888 h 385"/>
                <a:gd name="T32" fmla="*/ 9085 w 248"/>
                <a:gd name="T33" fmla="*/ 56095 h 385"/>
                <a:gd name="T34" fmla="*/ 7449 w 248"/>
                <a:gd name="T35" fmla="*/ 58118 h 385"/>
                <a:gd name="T36" fmla="*/ 5814 w 248"/>
                <a:gd name="T37" fmla="*/ 60325 h 385"/>
                <a:gd name="T38" fmla="*/ 3997 w 248"/>
                <a:gd name="T39" fmla="*/ 62532 h 385"/>
                <a:gd name="T40" fmla="*/ 2180 w 248"/>
                <a:gd name="T41" fmla="*/ 64555 h 385"/>
                <a:gd name="T42" fmla="*/ 0 w 248"/>
                <a:gd name="T43" fmla="*/ 66578 h 385"/>
                <a:gd name="T44" fmla="*/ 3816 w 248"/>
                <a:gd name="T45" fmla="*/ 66578 h 385"/>
                <a:gd name="T46" fmla="*/ 7268 w 248"/>
                <a:gd name="T47" fmla="*/ 66946 h 385"/>
                <a:gd name="T48" fmla="*/ 10357 w 248"/>
                <a:gd name="T49" fmla="*/ 67314 h 385"/>
                <a:gd name="T50" fmla="*/ 13264 w 248"/>
                <a:gd name="T51" fmla="*/ 68049 h 385"/>
                <a:gd name="T52" fmla="*/ 17624 w 248"/>
                <a:gd name="T53" fmla="*/ 69337 h 385"/>
                <a:gd name="T54" fmla="*/ 21258 w 248"/>
                <a:gd name="T55" fmla="*/ 70624 h 385"/>
                <a:gd name="T56" fmla="*/ 22530 w 248"/>
                <a:gd name="T57" fmla="*/ 70808 h 385"/>
                <a:gd name="T58" fmla="*/ 23802 w 248"/>
                <a:gd name="T59" fmla="*/ 70624 h 385"/>
                <a:gd name="T60" fmla="*/ 24710 w 248"/>
                <a:gd name="T61" fmla="*/ 70440 h 385"/>
                <a:gd name="T62" fmla="*/ 25255 w 248"/>
                <a:gd name="T63" fmla="*/ 70256 h 385"/>
                <a:gd name="T64" fmla="*/ 25800 w 248"/>
                <a:gd name="T65" fmla="*/ 69888 h 385"/>
                <a:gd name="T66" fmla="*/ 26346 w 248"/>
                <a:gd name="T67" fmla="*/ 69153 h 385"/>
                <a:gd name="T68" fmla="*/ 27436 w 248"/>
                <a:gd name="T69" fmla="*/ 67865 h 385"/>
                <a:gd name="T70" fmla="*/ 28708 w 248"/>
                <a:gd name="T71" fmla="*/ 65658 h 385"/>
                <a:gd name="T72" fmla="*/ 29979 w 248"/>
                <a:gd name="T73" fmla="*/ 63083 h 385"/>
                <a:gd name="T74" fmla="*/ 31251 w 248"/>
                <a:gd name="T75" fmla="*/ 59589 h 385"/>
                <a:gd name="T76" fmla="*/ 33250 w 248"/>
                <a:gd name="T77" fmla="*/ 54255 h 385"/>
                <a:gd name="T78" fmla="*/ 36157 w 248"/>
                <a:gd name="T79" fmla="*/ 47267 h 385"/>
                <a:gd name="T80" fmla="*/ 37792 w 248"/>
                <a:gd name="T81" fmla="*/ 43404 h 385"/>
                <a:gd name="T82" fmla="*/ 39428 w 248"/>
                <a:gd name="T83" fmla="*/ 38990 h 385"/>
                <a:gd name="T84" fmla="*/ 40881 w 248"/>
                <a:gd name="T85" fmla="*/ 34760 h 385"/>
                <a:gd name="T86" fmla="*/ 42153 w 248"/>
                <a:gd name="T87" fmla="*/ 30346 h 385"/>
                <a:gd name="T88" fmla="*/ 43425 w 248"/>
                <a:gd name="T89" fmla="*/ 26116 h 385"/>
                <a:gd name="T90" fmla="*/ 44333 w 248"/>
                <a:gd name="T91" fmla="*/ 21886 h 385"/>
                <a:gd name="T92" fmla="*/ 44878 w 248"/>
                <a:gd name="T93" fmla="*/ 18024 h 385"/>
                <a:gd name="T94" fmla="*/ 45060 w 248"/>
                <a:gd name="T95" fmla="*/ 14162 h 385"/>
                <a:gd name="T96" fmla="*/ 45060 w 248"/>
                <a:gd name="T97" fmla="*/ 12690 h 385"/>
                <a:gd name="T98" fmla="*/ 44878 w 248"/>
                <a:gd name="T99" fmla="*/ 10851 h 385"/>
                <a:gd name="T100" fmla="*/ 44515 w 248"/>
                <a:gd name="T101" fmla="*/ 9564 h 385"/>
                <a:gd name="T102" fmla="*/ 43970 w 248"/>
                <a:gd name="T103" fmla="*/ 7908 h 385"/>
                <a:gd name="T104" fmla="*/ 43425 w 248"/>
                <a:gd name="T105" fmla="*/ 6805 h 385"/>
                <a:gd name="T106" fmla="*/ 42516 w 248"/>
                <a:gd name="T107" fmla="*/ 5701 h 385"/>
                <a:gd name="T108" fmla="*/ 41608 w 248"/>
                <a:gd name="T109" fmla="*/ 4598 h 385"/>
                <a:gd name="T110" fmla="*/ 40518 w 248"/>
                <a:gd name="T111" fmla="*/ 3862 h 385"/>
                <a:gd name="T112" fmla="*/ 36884 w 248"/>
                <a:gd name="T113" fmla="*/ 1839 h 385"/>
                <a:gd name="T114" fmla="*/ 34522 w 248"/>
                <a:gd name="T115" fmla="*/ 184 h 385"/>
                <a:gd name="T116" fmla="*/ 33795 w 248"/>
                <a:gd name="T117" fmla="*/ 0 h 385"/>
                <a:gd name="T118" fmla="*/ 33068 w 248"/>
                <a:gd name="T119" fmla="*/ 0 h 385"/>
                <a:gd name="T120" fmla="*/ 32160 w 248"/>
                <a:gd name="T121" fmla="*/ 552 h 385"/>
                <a:gd name="T122" fmla="*/ 31070 w 248"/>
                <a:gd name="T123" fmla="*/ 1839 h 3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 h="385">
                  <a:moveTo>
                    <a:pt x="171" y="10"/>
                  </a:moveTo>
                  <a:lnTo>
                    <a:pt x="159" y="23"/>
                  </a:lnTo>
                  <a:lnTo>
                    <a:pt x="153" y="31"/>
                  </a:lnTo>
                  <a:lnTo>
                    <a:pt x="148" y="39"/>
                  </a:lnTo>
                  <a:lnTo>
                    <a:pt x="143" y="46"/>
                  </a:lnTo>
                  <a:lnTo>
                    <a:pt x="139" y="55"/>
                  </a:lnTo>
                  <a:lnTo>
                    <a:pt x="131" y="73"/>
                  </a:lnTo>
                  <a:lnTo>
                    <a:pt x="125" y="92"/>
                  </a:lnTo>
                  <a:lnTo>
                    <a:pt x="115" y="133"/>
                  </a:lnTo>
                  <a:lnTo>
                    <a:pt x="104" y="177"/>
                  </a:lnTo>
                  <a:lnTo>
                    <a:pt x="98" y="200"/>
                  </a:lnTo>
                  <a:lnTo>
                    <a:pt x="89" y="223"/>
                  </a:lnTo>
                  <a:lnTo>
                    <a:pt x="81" y="246"/>
                  </a:lnTo>
                  <a:lnTo>
                    <a:pt x="71" y="270"/>
                  </a:lnTo>
                  <a:lnTo>
                    <a:pt x="64" y="282"/>
                  </a:lnTo>
                  <a:lnTo>
                    <a:pt x="57" y="293"/>
                  </a:lnTo>
                  <a:lnTo>
                    <a:pt x="50" y="305"/>
                  </a:lnTo>
                  <a:lnTo>
                    <a:pt x="41" y="316"/>
                  </a:lnTo>
                  <a:lnTo>
                    <a:pt x="32" y="328"/>
                  </a:lnTo>
                  <a:lnTo>
                    <a:pt x="22" y="340"/>
                  </a:lnTo>
                  <a:lnTo>
                    <a:pt x="12" y="351"/>
                  </a:lnTo>
                  <a:lnTo>
                    <a:pt x="0" y="362"/>
                  </a:lnTo>
                  <a:lnTo>
                    <a:pt x="21" y="362"/>
                  </a:lnTo>
                  <a:lnTo>
                    <a:pt x="40" y="364"/>
                  </a:lnTo>
                  <a:lnTo>
                    <a:pt x="57" y="366"/>
                  </a:lnTo>
                  <a:lnTo>
                    <a:pt x="73" y="370"/>
                  </a:lnTo>
                  <a:lnTo>
                    <a:pt x="97" y="377"/>
                  </a:lnTo>
                  <a:lnTo>
                    <a:pt x="117" y="384"/>
                  </a:lnTo>
                  <a:lnTo>
                    <a:pt x="124" y="385"/>
                  </a:lnTo>
                  <a:lnTo>
                    <a:pt x="131" y="384"/>
                  </a:lnTo>
                  <a:lnTo>
                    <a:pt x="136" y="383"/>
                  </a:lnTo>
                  <a:lnTo>
                    <a:pt x="139" y="382"/>
                  </a:lnTo>
                  <a:lnTo>
                    <a:pt x="142" y="380"/>
                  </a:lnTo>
                  <a:lnTo>
                    <a:pt x="145" y="376"/>
                  </a:lnTo>
                  <a:lnTo>
                    <a:pt x="151" y="369"/>
                  </a:lnTo>
                  <a:lnTo>
                    <a:pt x="158" y="357"/>
                  </a:lnTo>
                  <a:lnTo>
                    <a:pt x="165" y="343"/>
                  </a:lnTo>
                  <a:lnTo>
                    <a:pt x="172" y="324"/>
                  </a:lnTo>
                  <a:lnTo>
                    <a:pt x="183" y="295"/>
                  </a:lnTo>
                  <a:lnTo>
                    <a:pt x="199" y="257"/>
                  </a:lnTo>
                  <a:lnTo>
                    <a:pt x="208" y="236"/>
                  </a:lnTo>
                  <a:lnTo>
                    <a:pt x="217" y="212"/>
                  </a:lnTo>
                  <a:lnTo>
                    <a:pt x="225" y="189"/>
                  </a:lnTo>
                  <a:lnTo>
                    <a:pt x="232" y="165"/>
                  </a:lnTo>
                  <a:lnTo>
                    <a:pt x="239" y="142"/>
                  </a:lnTo>
                  <a:lnTo>
                    <a:pt x="244" y="119"/>
                  </a:lnTo>
                  <a:lnTo>
                    <a:pt x="247" y="98"/>
                  </a:lnTo>
                  <a:lnTo>
                    <a:pt x="248" y="77"/>
                  </a:lnTo>
                  <a:lnTo>
                    <a:pt x="248" y="69"/>
                  </a:lnTo>
                  <a:lnTo>
                    <a:pt x="247" y="59"/>
                  </a:lnTo>
                  <a:lnTo>
                    <a:pt x="245" y="52"/>
                  </a:lnTo>
                  <a:lnTo>
                    <a:pt x="242" y="43"/>
                  </a:lnTo>
                  <a:lnTo>
                    <a:pt x="239" y="37"/>
                  </a:lnTo>
                  <a:lnTo>
                    <a:pt x="234" y="31"/>
                  </a:lnTo>
                  <a:lnTo>
                    <a:pt x="229" y="25"/>
                  </a:lnTo>
                  <a:lnTo>
                    <a:pt x="223" y="21"/>
                  </a:lnTo>
                  <a:lnTo>
                    <a:pt x="203" y="10"/>
                  </a:lnTo>
                  <a:lnTo>
                    <a:pt x="190" y="1"/>
                  </a:lnTo>
                  <a:lnTo>
                    <a:pt x="186" y="0"/>
                  </a:lnTo>
                  <a:lnTo>
                    <a:pt x="182" y="0"/>
                  </a:lnTo>
                  <a:lnTo>
                    <a:pt x="177" y="3"/>
                  </a:lnTo>
                  <a:lnTo>
                    <a:pt x="171" y="1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5" name="Freeform 13"/>
            <p:cNvSpPr>
              <a:spLocks/>
            </p:cNvSpPr>
            <p:nvPr/>
          </p:nvSpPr>
          <p:spPr bwMode="auto">
            <a:xfrm>
              <a:off x="4983172" y="2555634"/>
              <a:ext cx="327994" cy="603180"/>
            </a:xfrm>
            <a:custGeom>
              <a:avLst/>
              <a:gdLst>
                <a:gd name="T0" fmla="*/ 115170 w 702"/>
                <a:gd name="T1" fmla="*/ 1845 h 1284"/>
                <a:gd name="T2" fmla="*/ 119388 w 702"/>
                <a:gd name="T3" fmla="*/ 4981 h 1284"/>
                <a:gd name="T4" fmla="*/ 125623 w 702"/>
                <a:gd name="T5" fmla="*/ 7749 h 1284"/>
                <a:gd name="T6" fmla="*/ 126357 w 702"/>
                <a:gd name="T7" fmla="*/ 24722 h 1284"/>
                <a:gd name="T8" fmla="*/ 120305 w 702"/>
                <a:gd name="T9" fmla="*/ 55900 h 1284"/>
                <a:gd name="T10" fmla="*/ 113519 w 702"/>
                <a:gd name="T11" fmla="*/ 86525 h 1284"/>
                <a:gd name="T12" fmla="*/ 105450 w 702"/>
                <a:gd name="T13" fmla="*/ 116228 h 1284"/>
                <a:gd name="T14" fmla="*/ 96464 w 702"/>
                <a:gd name="T15" fmla="*/ 145193 h 1284"/>
                <a:gd name="T16" fmla="*/ 86928 w 702"/>
                <a:gd name="T17" fmla="*/ 172866 h 1284"/>
                <a:gd name="T18" fmla="*/ 76658 w 702"/>
                <a:gd name="T19" fmla="*/ 199433 h 1284"/>
                <a:gd name="T20" fmla="*/ 66021 w 702"/>
                <a:gd name="T21" fmla="*/ 224523 h 1284"/>
                <a:gd name="T22" fmla="*/ 56851 w 702"/>
                <a:gd name="T23" fmla="*/ 225446 h 1284"/>
                <a:gd name="T24" fmla="*/ 49332 w 702"/>
                <a:gd name="T25" fmla="*/ 202016 h 1284"/>
                <a:gd name="T26" fmla="*/ 41813 w 702"/>
                <a:gd name="T27" fmla="*/ 177479 h 1284"/>
                <a:gd name="T28" fmla="*/ 34294 w 702"/>
                <a:gd name="T29" fmla="*/ 152572 h 1284"/>
                <a:gd name="T30" fmla="*/ 26775 w 702"/>
                <a:gd name="T31" fmla="*/ 126744 h 1284"/>
                <a:gd name="T32" fmla="*/ 19073 w 702"/>
                <a:gd name="T33" fmla="*/ 100731 h 1284"/>
                <a:gd name="T34" fmla="*/ 11554 w 702"/>
                <a:gd name="T35" fmla="*/ 74349 h 1284"/>
                <a:gd name="T36" fmla="*/ 3851 w 702"/>
                <a:gd name="T37" fmla="*/ 47598 h 1284"/>
                <a:gd name="T38" fmla="*/ 1467 w 702"/>
                <a:gd name="T39" fmla="*/ 33762 h 1284"/>
                <a:gd name="T40" fmla="*/ 4401 w 702"/>
                <a:gd name="T41" fmla="*/ 31917 h 1284"/>
                <a:gd name="T42" fmla="*/ 6969 w 702"/>
                <a:gd name="T43" fmla="*/ 29518 h 1284"/>
                <a:gd name="T44" fmla="*/ 10270 w 702"/>
                <a:gd name="T45" fmla="*/ 25091 h 1284"/>
                <a:gd name="T46" fmla="*/ 12837 w 702"/>
                <a:gd name="T47" fmla="*/ 21401 h 1284"/>
                <a:gd name="T48" fmla="*/ 24024 w 702"/>
                <a:gd name="T49" fmla="*/ 30441 h 1284"/>
                <a:gd name="T50" fmla="*/ 34661 w 702"/>
                <a:gd name="T51" fmla="*/ 39481 h 1284"/>
                <a:gd name="T52" fmla="*/ 45298 w 702"/>
                <a:gd name="T53" fmla="*/ 47967 h 1284"/>
                <a:gd name="T54" fmla="*/ 50983 w 702"/>
                <a:gd name="T55" fmla="*/ 52026 h 1284"/>
                <a:gd name="T56" fmla="*/ 56851 w 702"/>
                <a:gd name="T57" fmla="*/ 55716 h 1284"/>
                <a:gd name="T58" fmla="*/ 64371 w 702"/>
                <a:gd name="T59" fmla="*/ 55716 h 1284"/>
                <a:gd name="T60" fmla="*/ 66938 w 702"/>
                <a:gd name="T61" fmla="*/ 55162 h 1284"/>
                <a:gd name="T62" fmla="*/ 71890 w 702"/>
                <a:gd name="T63" fmla="*/ 53502 h 1284"/>
                <a:gd name="T64" fmla="*/ 83260 w 702"/>
                <a:gd name="T65" fmla="*/ 40772 h 1284"/>
                <a:gd name="T66" fmla="*/ 94080 w 702"/>
                <a:gd name="T67" fmla="*/ 27304 h 1284"/>
                <a:gd name="T68" fmla="*/ 104167 w 702"/>
                <a:gd name="T69" fmla="*/ 13468 h 1284"/>
                <a:gd name="T70" fmla="*/ 114253 w 702"/>
                <a:gd name="T71" fmla="*/ 0 h 12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2" h="1284">
                  <a:moveTo>
                    <a:pt x="623" y="0"/>
                  </a:moveTo>
                  <a:lnTo>
                    <a:pt x="628" y="10"/>
                  </a:lnTo>
                  <a:lnTo>
                    <a:pt x="633" y="20"/>
                  </a:lnTo>
                  <a:lnTo>
                    <a:pt x="651" y="27"/>
                  </a:lnTo>
                  <a:lnTo>
                    <a:pt x="668" y="34"/>
                  </a:lnTo>
                  <a:lnTo>
                    <a:pt x="685" y="42"/>
                  </a:lnTo>
                  <a:lnTo>
                    <a:pt x="702" y="49"/>
                  </a:lnTo>
                  <a:lnTo>
                    <a:pt x="689" y="134"/>
                  </a:lnTo>
                  <a:lnTo>
                    <a:pt x="673" y="219"/>
                  </a:lnTo>
                  <a:lnTo>
                    <a:pt x="656" y="303"/>
                  </a:lnTo>
                  <a:lnTo>
                    <a:pt x="639" y="387"/>
                  </a:lnTo>
                  <a:lnTo>
                    <a:pt x="619" y="469"/>
                  </a:lnTo>
                  <a:lnTo>
                    <a:pt x="597" y="550"/>
                  </a:lnTo>
                  <a:lnTo>
                    <a:pt x="575" y="630"/>
                  </a:lnTo>
                  <a:lnTo>
                    <a:pt x="550" y="709"/>
                  </a:lnTo>
                  <a:lnTo>
                    <a:pt x="526" y="787"/>
                  </a:lnTo>
                  <a:lnTo>
                    <a:pt x="500" y="862"/>
                  </a:lnTo>
                  <a:lnTo>
                    <a:pt x="474" y="937"/>
                  </a:lnTo>
                  <a:lnTo>
                    <a:pt x="446" y="1009"/>
                  </a:lnTo>
                  <a:lnTo>
                    <a:pt x="418" y="1081"/>
                  </a:lnTo>
                  <a:lnTo>
                    <a:pt x="390" y="1150"/>
                  </a:lnTo>
                  <a:lnTo>
                    <a:pt x="360" y="1217"/>
                  </a:lnTo>
                  <a:lnTo>
                    <a:pt x="331" y="1284"/>
                  </a:lnTo>
                  <a:lnTo>
                    <a:pt x="310" y="1222"/>
                  </a:lnTo>
                  <a:lnTo>
                    <a:pt x="290" y="1159"/>
                  </a:lnTo>
                  <a:lnTo>
                    <a:pt x="269" y="1095"/>
                  </a:lnTo>
                  <a:lnTo>
                    <a:pt x="249" y="1028"/>
                  </a:lnTo>
                  <a:lnTo>
                    <a:pt x="228" y="962"/>
                  </a:lnTo>
                  <a:lnTo>
                    <a:pt x="208" y="895"/>
                  </a:lnTo>
                  <a:lnTo>
                    <a:pt x="187" y="827"/>
                  </a:lnTo>
                  <a:lnTo>
                    <a:pt x="166" y="757"/>
                  </a:lnTo>
                  <a:lnTo>
                    <a:pt x="146" y="687"/>
                  </a:lnTo>
                  <a:lnTo>
                    <a:pt x="125" y="617"/>
                  </a:lnTo>
                  <a:lnTo>
                    <a:pt x="104" y="546"/>
                  </a:lnTo>
                  <a:lnTo>
                    <a:pt x="84" y="475"/>
                  </a:lnTo>
                  <a:lnTo>
                    <a:pt x="63" y="403"/>
                  </a:lnTo>
                  <a:lnTo>
                    <a:pt x="42" y="331"/>
                  </a:lnTo>
                  <a:lnTo>
                    <a:pt x="21" y="258"/>
                  </a:lnTo>
                  <a:lnTo>
                    <a:pt x="0" y="186"/>
                  </a:lnTo>
                  <a:lnTo>
                    <a:pt x="8" y="183"/>
                  </a:lnTo>
                  <a:lnTo>
                    <a:pt x="17" y="179"/>
                  </a:lnTo>
                  <a:lnTo>
                    <a:pt x="24" y="173"/>
                  </a:lnTo>
                  <a:lnTo>
                    <a:pt x="31" y="167"/>
                  </a:lnTo>
                  <a:lnTo>
                    <a:pt x="38" y="160"/>
                  </a:lnTo>
                  <a:lnTo>
                    <a:pt x="44" y="152"/>
                  </a:lnTo>
                  <a:lnTo>
                    <a:pt x="56" y="136"/>
                  </a:lnTo>
                  <a:lnTo>
                    <a:pt x="65" y="121"/>
                  </a:lnTo>
                  <a:lnTo>
                    <a:pt x="70" y="116"/>
                  </a:lnTo>
                  <a:lnTo>
                    <a:pt x="101" y="141"/>
                  </a:lnTo>
                  <a:lnTo>
                    <a:pt x="131" y="165"/>
                  </a:lnTo>
                  <a:lnTo>
                    <a:pt x="160" y="189"/>
                  </a:lnTo>
                  <a:lnTo>
                    <a:pt x="189" y="214"/>
                  </a:lnTo>
                  <a:lnTo>
                    <a:pt x="217" y="237"/>
                  </a:lnTo>
                  <a:lnTo>
                    <a:pt x="247" y="260"/>
                  </a:lnTo>
                  <a:lnTo>
                    <a:pt x="263" y="272"/>
                  </a:lnTo>
                  <a:lnTo>
                    <a:pt x="278" y="282"/>
                  </a:lnTo>
                  <a:lnTo>
                    <a:pt x="294" y="292"/>
                  </a:lnTo>
                  <a:lnTo>
                    <a:pt x="310" y="302"/>
                  </a:lnTo>
                  <a:lnTo>
                    <a:pt x="336" y="302"/>
                  </a:lnTo>
                  <a:lnTo>
                    <a:pt x="351" y="302"/>
                  </a:lnTo>
                  <a:lnTo>
                    <a:pt x="357" y="301"/>
                  </a:lnTo>
                  <a:lnTo>
                    <a:pt x="365" y="299"/>
                  </a:lnTo>
                  <a:lnTo>
                    <a:pt x="376" y="296"/>
                  </a:lnTo>
                  <a:lnTo>
                    <a:pt x="392" y="290"/>
                  </a:lnTo>
                  <a:lnTo>
                    <a:pt x="423" y="256"/>
                  </a:lnTo>
                  <a:lnTo>
                    <a:pt x="454" y="221"/>
                  </a:lnTo>
                  <a:lnTo>
                    <a:pt x="483" y="185"/>
                  </a:lnTo>
                  <a:lnTo>
                    <a:pt x="513" y="148"/>
                  </a:lnTo>
                  <a:lnTo>
                    <a:pt x="541" y="111"/>
                  </a:lnTo>
                  <a:lnTo>
                    <a:pt x="568" y="73"/>
                  </a:lnTo>
                  <a:lnTo>
                    <a:pt x="596" y="37"/>
                  </a:lnTo>
                  <a:lnTo>
                    <a:pt x="623"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26" name="Freeform 14"/>
            <p:cNvSpPr>
              <a:spLocks/>
            </p:cNvSpPr>
            <p:nvPr/>
          </p:nvSpPr>
          <p:spPr bwMode="auto">
            <a:xfrm>
              <a:off x="5064553" y="2699066"/>
              <a:ext cx="161769" cy="461042"/>
            </a:xfrm>
            <a:custGeom>
              <a:avLst/>
              <a:gdLst>
                <a:gd name="T0" fmla="*/ 218 w 343"/>
                <a:gd name="T1" fmla="*/ 2 h 976"/>
                <a:gd name="T2" fmla="*/ 222 w 343"/>
                <a:gd name="T3" fmla="*/ 0 h 976"/>
                <a:gd name="T4" fmla="*/ 226 w 343"/>
                <a:gd name="T5" fmla="*/ 3 h 976"/>
                <a:gd name="T6" fmla="*/ 226 w 343"/>
                <a:gd name="T7" fmla="*/ 25 h 976"/>
                <a:gd name="T8" fmla="*/ 219 w 343"/>
                <a:gd name="T9" fmla="*/ 71 h 976"/>
                <a:gd name="T10" fmla="*/ 214 w 343"/>
                <a:gd name="T11" fmla="*/ 104 h 976"/>
                <a:gd name="T12" fmla="*/ 213 w 343"/>
                <a:gd name="T13" fmla="*/ 117 h 976"/>
                <a:gd name="T14" fmla="*/ 225 w 343"/>
                <a:gd name="T15" fmla="*/ 135 h 976"/>
                <a:gd name="T16" fmla="*/ 246 w 343"/>
                <a:gd name="T17" fmla="*/ 171 h 976"/>
                <a:gd name="T18" fmla="*/ 264 w 343"/>
                <a:gd name="T19" fmla="*/ 215 h 976"/>
                <a:gd name="T20" fmla="*/ 281 w 343"/>
                <a:gd name="T21" fmla="*/ 265 h 976"/>
                <a:gd name="T22" fmla="*/ 303 w 343"/>
                <a:gd name="T23" fmla="*/ 346 h 976"/>
                <a:gd name="T24" fmla="*/ 329 w 343"/>
                <a:gd name="T25" fmla="*/ 452 h 976"/>
                <a:gd name="T26" fmla="*/ 321 w 343"/>
                <a:gd name="T27" fmla="*/ 564 h 976"/>
                <a:gd name="T28" fmla="*/ 276 w 343"/>
                <a:gd name="T29" fmla="*/ 688 h 976"/>
                <a:gd name="T30" fmla="*/ 228 w 343"/>
                <a:gd name="T31" fmla="*/ 807 h 976"/>
                <a:gd name="T32" fmla="*/ 179 w 343"/>
                <a:gd name="T33" fmla="*/ 921 h 976"/>
                <a:gd name="T34" fmla="*/ 136 w 343"/>
                <a:gd name="T35" fmla="*/ 918 h 976"/>
                <a:gd name="T36" fmla="*/ 97 w 343"/>
                <a:gd name="T37" fmla="*/ 798 h 976"/>
                <a:gd name="T38" fmla="*/ 58 w 343"/>
                <a:gd name="T39" fmla="*/ 675 h 976"/>
                <a:gd name="T40" fmla="*/ 20 w 343"/>
                <a:gd name="T41" fmla="*/ 549 h 976"/>
                <a:gd name="T42" fmla="*/ 11 w 343"/>
                <a:gd name="T43" fmla="*/ 445 h 976"/>
                <a:gd name="T44" fmla="*/ 34 w 343"/>
                <a:gd name="T45" fmla="*/ 367 h 976"/>
                <a:gd name="T46" fmla="*/ 59 w 343"/>
                <a:gd name="T47" fmla="*/ 296 h 976"/>
                <a:gd name="T48" fmla="*/ 84 w 343"/>
                <a:gd name="T49" fmla="*/ 234 h 976"/>
                <a:gd name="T50" fmla="*/ 102 w 343"/>
                <a:gd name="T51" fmla="*/ 195 h 976"/>
                <a:gd name="T52" fmla="*/ 110 w 343"/>
                <a:gd name="T53" fmla="*/ 173 h 976"/>
                <a:gd name="T54" fmla="*/ 113 w 343"/>
                <a:gd name="T55" fmla="*/ 152 h 976"/>
                <a:gd name="T56" fmla="*/ 113 w 343"/>
                <a:gd name="T57" fmla="*/ 134 h 976"/>
                <a:gd name="T58" fmla="*/ 110 w 343"/>
                <a:gd name="T59" fmla="*/ 117 h 976"/>
                <a:gd name="T60" fmla="*/ 103 w 343"/>
                <a:gd name="T61" fmla="*/ 104 h 976"/>
                <a:gd name="T62" fmla="*/ 93 w 343"/>
                <a:gd name="T63" fmla="*/ 85 h 976"/>
                <a:gd name="T64" fmla="*/ 76 w 343"/>
                <a:gd name="T65" fmla="*/ 63 h 976"/>
                <a:gd name="T66" fmla="*/ 63 w 343"/>
                <a:gd name="T67" fmla="*/ 45 h 976"/>
                <a:gd name="T68" fmla="*/ 58 w 343"/>
                <a:gd name="T69" fmla="*/ 32 h 976"/>
                <a:gd name="T70" fmla="*/ 59 w 343"/>
                <a:gd name="T71" fmla="*/ 24 h 976"/>
                <a:gd name="T72" fmla="*/ 64 w 343"/>
                <a:gd name="T73" fmla="*/ 15 h 976"/>
                <a:gd name="T74" fmla="*/ 74 w 343"/>
                <a:gd name="T75" fmla="*/ 6 h 976"/>
                <a:gd name="T76" fmla="*/ 89 w 343"/>
                <a:gd name="T77" fmla="*/ 5 h 976"/>
                <a:gd name="T78" fmla="*/ 124 w 343"/>
                <a:gd name="T79" fmla="*/ 12 h 976"/>
                <a:gd name="T80" fmla="*/ 159 w 343"/>
                <a:gd name="T81" fmla="*/ 15 h 976"/>
                <a:gd name="T82" fmla="*/ 180 w 343"/>
                <a:gd name="T83" fmla="*/ 15 h 976"/>
                <a:gd name="T84" fmla="*/ 199 w 343"/>
                <a:gd name="T85" fmla="*/ 13 h 976"/>
                <a:gd name="T86" fmla="*/ 213 w 343"/>
                <a:gd name="T87" fmla="*/ 8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3" h="976">
                  <a:moveTo>
                    <a:pt x="216" y="4"/>
                  </a:moveTo>
                  <a:lnTo>
                    <a:pt x="218" y="2"/>
                  </a:lnTo>
                  <a:lnTo>
                    <a:pt x="221" y="0"/>
                  </a:lnTo>
                  <a:lnTo>
                    <a:pt x="222" y="0"/>
                  </a:lnTo>
                  <a:lnTo>
                    <a:pt x="224" y="0"/>
                  </a:lnTo>
                  <a:lnTo>
                    <a:pt x="226" y="3"/>
                  </a:lnTo>
                  <a:lnTo>
                    <a:pt x="226" y="8"/>
                  </a:lnTo>
                  <a:lnTo>
                    <a:pt x="226" y="25"/>
                  </a:lnTo>
                  <a:lnTo>
                    <a:pt x="223" y="47"/>
                  </a:lnTo>
                  <a:lnTo>
                    <a:pt x="219" y="71"/>
                  </a:lnTo>
                  <a:lnTo>
                    <a:pt x="215" y="94"/>
                  </a:lnTo>
                  <a:lnTo>
                    <a:pt x="214" y="104"/>
                  </a:lnTo>
                  <a:lnTo>
                    <a:pt x="213" y="112"/>
                  </a:lnTo>
                  <a:lnTo>
                    <a:pt x="213" y="117"/>
                  </a:lnTo>
                  <a:lnTo>
                    <a:pt x="214" y="120"/>
                  </a:lnTo>
                  <a:lnTo>
                    <a:pt x="225" y="135"/>
                  </a:lnTo>
                  <a:lnTo>
                    <a:pt x="236" y="152"/>
                  </a:lnTo>
                  <a:lnTo>
                    <a:pt x="246" y="171"/>
                  </a:lnTo>
                  <a:lnTo>
                    <a:pt x="256" y="192"/>
                  </a:lnTo>
                  <a:lnTo>
                    <a:pt x="264" y="215"/>
                  </a:lnTo>
                  <a:lnTo>
                    <a:pt x="272" y="239"/>
                  </a:lnTo>
                  <a:lnTo>
                    <a:pt x="281" y="265"/>
                  </a:lnTo>
                  <a:lnTo>
                    <a:pt x="288" y="292"/>
                  </a:lnTo>
                  <a:lnTo>
                    <a:pt x="303" y="346"/>
                  </a:lnTo>
                  <a:lnTo>
                    <a:pt x="317" y="400"/>
                  </a:lnTo>
                  <a:lnTo>
                    <a:pt x="329" y="452"/>
                  </a:lnTo>
                  <a:lnTo>
                    <a:pt x="343" y="501"/>
                  </a:lnTo>
                  <a:lnTo>
                    <a:pt x="321" y="564"/>
                  </a:lnTo>
                  <a:lnTo>
                    <a:pt x="299" y="626"/>
                  </a:lnTo>
                  <a:lnTo>
                    <a:pt x="276" y="688"/>
                  </a:lnTo>
                  <a:lnTo>
                    <a:pt x="252" y="748"/>
                  </a:lnTo>
                  <a:lnTo>
                    <a:pt x="228" y="807"/>
                  </a:lnTo>
                  <a:lnTo>
                    <a:pt x="204" y="864"/>
                  </a:lnTo>
                  <a:lnTo>
                    <a:pt x="179" y="921"/>
                  </a:lnTo>
                  <a:lnTo>
                    <a:pt x="155" y="976"/>
                  </a:lnTo>
                  <a:lnTo>
                    <a:pt x="136" y="918"/>
                  </a:lnTo>
                  <a:lnTo>
                    <a:pt x="116" y="859"/>
                  </a:lnTo>
                  <a:lnTo>
                    <a:pt x="97" y="798"/>
                  </a:lnTo>
                  <a:lnTo>
                    <a:pt x="78" y="737"/>
                  </a:lnTo>
                  <a:lnTo>
                    <a:pt x="58" y="675"/>
                  </a:lnTo>
                  <a:lnTo>
                    <a:pt x="39" y="613"/>
                  </a:lnTo>
                  <a:lnTo>
                    <a:pt x="20" y="549"/>
                  </a:lnTo>
                  <a:lnTo>
                    <a:pt x="0" y="485"/>
                  </a:lnTo>
                  <a:lnTo>
                    <a:pt x="11" y="445"/>
                  </a:lnTo>
                  <a:lnTo>
                    <a:pt x="21" y="406"/>
                  </a:lnTo>
                  <a:lnTo>
                    <a:pt x="34" y="367"/>
                  </a:lnTo>
                  <a:lnTo>
                    <a:pt x="47" y="331"/>
                  </a:lnTo>
                  <a:lnTo>
                    <a:pt x="59" y="296"/>
                  </a:lnTo>
                  <a:lnTo>
                    <a:pt x="72" y="263"/>
                  </a:lnTo>
                  <a:lnTo>
                    <a:pt x="84" y="234"/>
                  </a:lnTo>
                  <a:lnTo>
                    <a:pt x="97" y="208"/>
                  </a:lnTo>
                  <a:lnTo>
                    <a:pt x="102" y="195"/>
                  </a:lnTo>
                  <a:lnTo>
                    <a:pt x="106" y="184"/>
                  </a:lnTo>
                  <a:lnTo>
                    <a:pt x="110" y="173"/>
                  </a:lnTo>
                  <a:lnTo>
                    <a:pt x="112" y="162"/>
                  </a:lnTo>
                  <a:lnTo>
                    <a:pt x="113" y="152"/>
                  </a:lnTo>
                  <a:lnTo>
                    <a:pt x="114" y="143"/>
                  </a:lnTo>
                  <a:lnTo>
                    <a:pt x="113" y="134"/>
                  </a:lnTo>
                  <a:lnTo>
                    <a:pt x="112" y="126"/>
                  </a:lnTo>
                  <a:lnTo>
                    <a:pt x="110" y="117"/>
                  </a:lnTo>
                  <a:lnTo>
                    <a:pt x="106" y="110"/>
                  </a:lnTo>
                  <a:lnTo>
                    <a:pt x="103" y="104"/>
                  </a:lnTo>
                  <a:lnTo>
                    <a:pt x="100" y="96"/>
                  </a:lnTo>
                  <a:lnTo>
                    <a:pt x="93" y="85"/>
                  </a:lnTo>
                  <a:lnTo>
                    <a:pt x="84" y="73"/>
                  </a:lnTo>
                  <a:lnTo>
                    <a:pt x="76" y="63"/>
                  </a:lnTo>
                  <a:lnTo>
                    <a:pt x="69" y="53"/>
                  </a:lnTo>
                  <a:lnTo>
                    <a:pt x="63" y="45"/>
                  </a:lnTo>
                  <a:lnTo>
                    <a:pt x="59" y="36"/>
                  </a:lnTo>
                  <a:lnTo>
                    <a:pt x="58" y="32"/>
                  </a:lnTo>
                  <a:lnTo>
                    <a:pt x="58" y="28"/>
                  </a:lnTo>
                  <a:lnTo>
                    <a:pt x="59" y="24"/>
                  </a:lnTo>
                  <a:lnTo>
                    <a:pt x="61" y="20"/>
                  </a:lnTo>
                  <a:lnTo>
                    <a:pt x="64" y="15"/>
                  </a:lnTo>
                  <a:lnTo>
                    <a:pt x="69" y="11"/>
                  </a:lnTo>
                  <a:lnTo>
                    <a:pt x="74" y="6"/>
                  </a:lnTo>
                  <a:lnTo>
                    <a:pt x="80" y="2"/>
                  </a:lnTo>
                  <a:lnTo>
                    <a:pt x="89" y="5"/>
                  </a:lnTo>
                  <a:lnTo>
                    <a:pt x="104" y="8"/>
                  </a:lnTo>
                  <a:lnTo>
                    <a:pt x="124" y="12"/>
                  </a:lnTo>
                  <a:lnTo>
                    <a:pt x="147" y="14"/>
                  </a:lnTo>
                  <a:lnTo>
                    <a:pt x="159" y="15"/>
                  </a:lnTo>
                  <a:lnTo>
                    <a:pt x="170" y="15"/>
                  </a:lnTo>
                  <a:lnTo>
                    <a:pt x="180" y="15"/>
                  </a:lnTo>
                  <a:lnTo>
                    <a:pt x="191" y="14"/>
                  </a:lnTo>
                  <a:lnTo>
                    <a:pt x="199" y="13"/>
                  </a:lnTo>
                  <a:lnTo>
                    <a:pt x="206" y="11"/>
                  </a:lnTo>
                  <a:lnTo>
                    <a:pt x="213" y="8"/>
                  </a:lnTo>
                  <a:lnTo>
                    <a:pt x="216" y="4"/>
                  </a:ln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pitchFamily="34" charset="-128"/>
                <a:cs typeface="+mn-cs"/>
              </a:endParaRPr>
            </a:p>
          </p:txBody>
        </p:sp>
        <p:sp>
          <p:nvSpPr>
            <p:cNvPr id="27" name="Freeform 25"/>
            <p:cNvSpPr>
              <a:spLocks noChangeAspect="1"/>
            </p:cNvSpPr>
            <p:nvPr/>
          </p:nvSpPr>
          <p:spPr bwMode="auto">
            <a:xfrm>
              <a:off x="5926347" y="1605112"/>
              <a:ext cx="1332327" cy="2260605"/>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chemeClr val="bg1">
                <a:lumMod val="85000"/>
              </a:schemeClr>
            </a:solidFill>
            <a:ln w="9525" cap="flat" cmpd="sng" algn="ctr">
              <a:noFill/>
              <a:prstDash val="solid"/>
            </a:ln>
            <a:effectLst>
              <a:outerShdw blurRad="25400" dist="38100" dir="2400000" algn="ctr" rotWithShape="0">
                <a:prstClr val="black">
                  <a:alpha val="10000"/>
                </a:prstClr>
              </a:outerShdw>
            </a:effectLst>
          </p:spPr>
          <p:txBody>
            <a:bodyPr anchor="ctr"/>
            <a:lstStyle/>
            <a:p>
              <a:pPr algn="ctr">
                <a:defRPr/>
              </a:pPr>
              <a:endParaRPr lang="da-DK" kern="0">
                <a:solidFill>
                  <a:sysClr val="window" lastClr="FFFFFF"/>
                </a:solidFill>
                <a:latin typeface="Calibri"/>
              </a:endParaRPr>
            </a:p>
          </p:txBody>
        </p:sp>
        <p:sp>
          <p:nvSpPr>
            <p:cNvPr id="28" name="Freeform 149"/>
            <p:cNvSpPr>
              <a:spLocks noChangeAspect="1" noEditPoints="1"/>
            </p:cNvSpPr>
            <p:nvPr/>
          </p:nvSpPr>
          <p:spPr bwMode="auto">
            <a:xfrm>
              <a:off x="6352659" y="2163375"/>
              <a:ext cx="502736" cy="416154"/>
            </a:xfrm>
            <a:custGeom>
              <a:avLst/>
              <a:gdLst>
                <a:gd name="T0" fmla="*/ 870 w 900"/>
                <a:gd name="T1" fmla="*/ 73 h 748"/>
                <a:gd name="T2" fmla="*/ 451 w 900"/>
                <a:gd name="T3" fmla="*/ 583 h 748"/>
                <a:gd name="T4" fmla="*/ 446 w 900"/>
                <a:gd name="T5" fmla="*/ 622 h 748"/>
                <a:gd name="T6" fmla="*/ 433 w 900"/>
                <a:gd name="T7" fmla="*/ 654 h 748"/>
                <a:gd name="T8" fmla="*/ 412 w 900"/>
                <a:gd name="T9" fmla="*/ 678 h 748"/>
                <a:gd name="T10" fmla="*/ 384 w 900"/>
                <a:gd name="T11" fmla="*/ 695 h 748"/>
                <a:gd name="T12" fmla="*/ 350 w 900"/>
                <a:gd name="T13" fmla="*/ 703 h 748"/>
                <a:gd name="T14" fmla="*/ 314 w 900"/>
                <a:gd name="T15" fmla="*/ 702 h 748"/>
                <a:gd name="T16" fmla="*/ 279 w 900"/>
                <a:gd name="T17" fmla="*/ 692 h 748"/>
                <a:gd name="T18" fmla="*/ 249 w 900"/>
                <a:gd name="T19" fmla="*/ 674 h 748"/>
                <a:gd name="T20" fmla="*/ 227 w 900"/>
                <a:gd name="T21" fmla="*/ 647 h 748"/>
                <a:gd name="T22" fmla="*/ 213 w 900"/>
                <a:gd name="T23" fmla="*/ 612 h 748"/>
                <a:gd name="T24" fmla="*/ 210 w 900"/>
                <a:gd name="T25" fmla="*/ 505 h 748"/>
                <a:gd name="T26" fmla="*/ 885 w 900"/>
                <a:gd name="T27" fmla="*/ 0 h 748"/>
                <a:gd name="T28" fmla="*/ 876 w 900"/>
                <a:gd name="T29" fmla="*/ 2 h 748"/>
                <a:gd name="T30" fmla="*/ 871 w 900"/>
                <a:gd name="T31" fmla="*/ 9 h 748"/>
                <a:gd name="T32" fmla="*/ 870 w 900"/>
                <a:gd name="T33" fmla="*/ 42 h 748"/>
                <a:gd name="T34" fmla="*/ 30 w 900"/>
                <a:gd name="T35" fmla="*/ 276 h 748"/>
                <a:gd name="T36" fmla="*/ 26 w 900"/>
                <a:gd name="T37" fmla="*/ 269 h 748"/>
                <a:gd name="T38" fmla="*/ 18 w 900"/>
                <a:gd name="T39" fmla="*/ 264 h 748"/>
                <a:gd name="T40" fmla="*/ 10 w 900"/>
                <a:gd name="T41" fmla="*/ 265 h 748"/>
                <a:gd name="T42" fmla="*/ 3 w 900"/>
                <a:gd name="T43" fmla="*/ 271 h 748"/>
                <a:gd name="T44" fmla="*/ 0 w 900"/>
                <a:gd name="T45" fmla="*/ 279 h 748"/>
                <a:gd name="T46" fmla="*/ 0 w 900"/>
                <a:gd name="T47" fmla="*/ 469 h 748"/>
                <a:gd name="T48" fmla="*/ 3 w 900"/>
                <a:gd name="T49" fmla="*/ 476 h 748"/>
                <a:gd name="T50" fmla="*/ 10 w 900"/>
                <a:gd name="T51" fmla="*/ 482 h 748"/>
                <a:gd name="T52" fmla="*/ 18 w 900"/>
                <a:gd name="T53" fmla="*/ 482 h 748"/>
                <a:gd name="T54" fmla="*/ 26 w 900"/>
                <a:gd name="T55" fmla="*/ 479 h 748"/>
                <a:gd name="T56" fmla="*/ 30 w 900"/>
                <a:gd name="T57" fmla="*/ 471 h 748"/>
                <a:gd name="T58" fmla="*/ 180 w 900"/>
                <a:gd name="T59" fmla="*/ 496 h 748"/>
                <a:gd name="T60" fmla="*/ 184 w 900"/>
                <a:gd name="T61" fmla="*/ 618 h 748"/>
                <a:gd name="T62" fmla="*/ 201 w 900"/>
                <a:gd name="T63" fmla="*/ 663 h 748"/>
                <a:gd name="T64" fmla="*/ 230 w 900"/>
                <a:gd name="T65" fmla="*/ 696 h 748"/>
                <a:gd name="T66" fmla="*/ 268 w 900"/>
                <a:gd name="T67" fmla="*/ 719 h 748"/>
                <a:gd name="T68" fmla="*/ 308 w 900"/>
                <a:gd name="T69" fmla="*/ 731 h 748"/>
                <a:gd name="T70" fmla="*/ 352 w 900"/>
                <a:gd name="T71" fmla="*/ 733 h 748"/>
                <a:gd name="T72" fmla="*/ 395 w 900"/>
                <a:gd name="T73" fmla="*/ 723 h 748"/>
                <a:gd name="T74" fmla="*/ 430 w 900"/>
                <a:gd name="T75" fmla="*/ 703 h 748"/>
                <a:gd name="T76" fmla="*/ 456 w 900"/>
                <a:gd name="T77" fmla="*/ 672 h 748"/>
                <a:gd name="T78" fmla="*/ 473 w 900"/>
                <a:gd name="T79" fmla="*/ 633 h 748"/>
                <a:gd name="T80" fmla="*/ 479 w 900"/>
                <a:gd name="T81" fmla="*/ 587 h 748"/>
                <a:gd name="T82" fmla="*/ 870 w 900"/>
                <a:gd name="T83" fmla="*/ 736 h 748"/>
                <a:gd name="T84" fmla="*/ 874 w 900"/>
                <a:gd name="T85" fmla="*/ 744 h 748"/>
                <a:gd name="T86" fmla="*/ 882 w 900"/>
                <a:gd name="T87" fmla="*/ 748 h 748"/>
                <a:gd name="T88" fmla="*/ 890 w 900"/>
                <a:gd name="T89" fmla="*/ 747 h 748"/>
                <a:gd name="T90" fmla="*/ 898 w 900"/>
                <a:gd name="T91" fmla="*/ 741 h 748"/>
                <a:gd name="T92" fmla="*/ 900 w 900"/>
                <a:gd name="T93" fmla="*/ 733 h 748"/>
                <a:gd name="T94" fmla="*/ 900 w 900"/>
                <a:gd name="T95" fmla="*/ 15 h 748"/>
                <a:gd name="T96" fmla="*/ 898 w 900"/>
                <a:gd name="T97" fmla="*/ 6 h 748"/>
                <a:gd name="T98" fmla="*/ 890 w 900"/>
                <a:gd name="T99" fmla="*/ 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0" h="748">
                  <a:moveTo>
                    <a:pt x="30" y="419"/>
                  </a:moveTo>
                  <a:lnTo>
                    <a:pt x="30" y="328"/>
                  </a:lnTo>
                  <a:lnTo>
                    <a:pt x="870" y="73"/>
                  </a:lnTo>
                  <a:lnTo>
                    <a:pt x="870" y="675"/>
                  </a:lnTo>
                  <a:lnTo>
                    <a:pt x="30" y="419"/>
                  </a:lnTo>
                  <a:close/>
                  <a:moveTo>
                    <a:pt x="451" y="583"/>
                  </a:moveTo>
                  <a:lnTo>
                    <a:pt x="449" y="597"/>
                  </a:lnTo>
                  <a:lnTo>
                    <a:pt x="448" y="610"/>
                  </a:lnTo>
                  <a:lnTo>
                    <a:pt x="446" y="622"/>
                  </a:lnTo>
                  <a:lnTo>
                    <a:pt x="442" y="633"/>
                  </a:lnTo>
                  <a:lnTo>
                    <a:pt x="438" y="644"/>
                  </a:lnTo>
                  <a:lnTo>
                    <a:pt x="433" y="654"/>
                  </a:lnTo>
                  <a:lnTo>
                    <a:pt x="427" y="663"/>
                  </a:lnTo>
                  <a:lnTo>
                    <a:pt x="421" y="671"/>
                  </a:lnTo>
                  <a:lnTo>
                    <a:pt x="412" y="678"/>
                  </a:lnTo>
                  <a:lnTo>
                    <a:pt x="403" y="685"/>
                  </a:lnTo>
                  <a:lnTo>
                    <a:pt x="395" y="690"/>
                  </a:lnTo>
                  <a:lnTo>
                    <a:pt x="384" y="695"/>
                  </a:lnTo>
                  <a:lnTo>
                    <a:pt x="373" y="699"/>
                  </a:lnTo>
                  <a:lnTo>
                    <a:pt x="362" y="701"/>
                  </a:lnTo>
                  <a:lnTo>
                    <a:pt x="350" y="703"/>
                  </a:lnTo>
                  <a:lnTo>
                    <a:pt x="337" y="703"/>
                  </a:lnTo>
                  <a:lnTo>
                    <a:pt x="325" y="703"/>
                  </a:lnTo>
                  <a:lnTo>
                    <a:pt x="314" y="702"/>
                  </a:lnTo>
                  <a:lnTo>
                    <a:pt x="302" y="699"/>
                  </a:lnTo>
                  <a:lnTo>
                    <a:pt x="290" y="696"/>
                  </a:lnTo>
                  <a:lnTo>
                    <a:pt x="279" y="692"/>
                  </a:lnTo>
                  <a:lnTo>
                    <a:pt x="269" y="687"/>
                  </a:lnTo>
                  <a:lnTo>
                    <a:pt x="259" y="681"/>
                  </a:lnTo>
                  <a:lnTo>
                    <a:pt x="249" y="674"/>
                  </a:lnTo>
                  <a:lnTo>
                    <a:pt x="242" y="666"/>
                  </a:lnTo>
                  <a:lnTo>
                    <a:pt x="233" y="657"/>
                  </a:lnTo>
                  <a:lnTo>
                    <a:pt x="227" y="647"/>
                  </a:lnTo>
                  <a:lnTo>
                    <a:pt x="222" y="637"/>
                  </a:lnTo>
                  <a:lnTo>
                    <a:pt x="216" y="625"/>
                  </a:lnTo>
                  <a:lnTo>
                    <a:pt x="213" y="612"/>
                  </a:lnTo>
                  <a:lnTo>
                    <a:pt x="211" y="598"/>
                  </a:lnTo>
                  <a:lnTo>
                    <a:pt x="210" y="583"/>
                  </a:lnTo>
                  <a:lnTo>
                    <a:pt x="210" y="505"/>
                  </a:lnTo>
                  <a:lnTo>
                    <a:pt x="451" y="579"/>
                  </a:lnTo>
                  <a:lnTo>
                    <a:pt x="451" y="583"/>
                  </a:lnTo>
                  <a:close/>
                  <a:moveTo>
                    <a:pt x="885" y="0"/>
                  </a:moveTo>
                  <a:lnTo>
                    <a:pt x="882" y="0"/>
                  </a:lnTo>
                  <a:lnTo>
                    <a:pt x="878" y="1"/>
                  </a:lnTo>
                  <a:lnTo>
                    <a:pt x="876" y="2"/>
                  </a:lnTo>
                  <a:lnTo>
                    <a:pt x="874" y="4"/>
                  </a:lnTo>
                  <a:lnTo>
                    <a:pt x="872" y="6"/>
                  </a:lnTo>
                  <a:lnTo>
                    <a:pt x="871" y="9"/>
                  </a:lnTo>
                  <a:lnTo>
                    <a:pt x="870" y="12"/>
                  </a:lnTo>
                  <a:lnTo>
                    <a:pt x="870" y="15"/>
                  </a:lnTo>
                  <a:lnTo>
                    <a:pt x="870" y="42"/>
                  </a:lnTo>
                  <a:lnTo>
                    <a:pt x="30" y="296"/>
                  </a:lnTo>
                  <a:lnTo>
                    <a:pt x="30" y="279"/>
                  </a:lnTo>
                  <a:lnTo>
                    <a:pt x="30" y="276"/>
                  </a:lnTo>
                  <a:lnTo>
                    <a:pt x="29" y="274"/>
                  </a:lnTo>
                  <a:lnTo>
                    <a:pt x="28" y="271"/>
                  </a:lnTo>
                  <a:lnTo>
                    <a:pt x="26" y="269"/>
                  </a:lnTo>
                  <a:lnTo>
                    <a:pt x="24" y="266"/>
                  </a:lnTo>
                  <a:lnTo>
                    <a:pt x="22" y="265"/>
                  </a:lnTo>
                  <a:lnTo>
                    <a:pt x="18" y="264"/>
                  </a:lnTo>
                  <a:lnTo>
                    <a:pt x="15" y="264"/>
                  </a:lnTo>
                  <a:lnTo>
                    <a:pt x="13" y="264"/>
                  </a:lnTo>
                  <a:lnTo>
                    <a:pt x="10" y="265"/>
                  </a:lnTo>
                  <a:lnTo>
                    <a:pt x="8" y="266"/>
                  </a:lnTo>
                  <a:lnTo>
                    <a:pt x="4" y="269"/>
                  </a:lnTo>
                  <a:lnTo>
                    <a:pt x="3" y="271"/>
                  </a:lnTo>
                  <a:lnTo>
                    <a:pt x="1" y="274"/>
                  </a:lnTo>
                  <a:lnTo>
                    <a:pt x="1" y="276"/>
                  </a:lnTo>
                  <a:lnTo>
                    <a:pt x="0" y="279"/>
                  </a:lnTo>
                  <a:lnTo>
                    <a:pt x="0" y="317"/>
                  </a:lnTo>
                  <a:lnTo>
                    <a:pt x="0" y="430"/>
                  </a:lnTo>
                  <a:lnTo>
                    <a:pt x="0" y="469"/>
                  </a:lnTo>
                  <a:lnTo>
                    <a:pt x="1" y="471"/>
                  </a:lnTo>
                  <a:lnTo>
                    <a:pt x="1" y="474"/>
                  </a:lnTo>
                  <a:lnTo>
                    <a:pt x="3" y="476"/>
                  </a:lnTo>
                  <a:lnTo>
                    <a:pt x="4" y="479"/>
                  </a:lnTo>
                  <a:lnTo>
                    <a:pt x="8" y="480"/>
                  </a:lnTo>
                  <a:lnTo>
                    <a:pt x="10" y="482"/>
                  </a:lnTo>
                  <a:lnTo>
                    <a:pt x="13" y="482"/>
                  </a:lnTo>
                  <a:lnTo>
                    <a:pt x="15" y="484"/>
                  </a:lnTo>
                  <a:lnTo>
                    <a:pt x="18" y="482"/>
                  </a:lnTo>
                  <a:lnTo>
                    <a:pt x="22" y="482"/>
                  </a:lnTo>
                  <a:lnTo>
                    <a:pt x="24" y="480"/>
                  </a:lnTo>
                  <a:lnTo>
                    <a:pt x="26" y="479"/>
                  </a:lnTo>
                  <a:lnTo>
                    <a:pt x="28" y="476"/>
                  </a:lnTo>
                  <a:lnTo>
                    <a:pt x="29" y="474"/>
                  </a:lnTo>
                  <a:lnTo>
                    <a:pt x="30" y="471"/>
                  </a:lnTo>
                  <a:lnTo>
                    <a:pt x="30" y="469"/>
                  </a:lnTo>
                  <a:lnTo>
                    <a:pt x="30" y="450"/>
                  </a:lnTo>
                  <a:lnTo>
                    <a:pt x="180" y="496"/>
                  </a:lnTo>
                  <a:lnTo>
                    <a:pt x="180" y="583"/>
                  </a:lnTo>
                  <a:lnTo>
                    <a:pt x="181" y="601"/>
                  </a:lnTo>
                  <a:lnTo>
                    <a:pt x="184" y="618"/>
                  </a:lnTo>
                  <a:lnTo>
                    <a:pt x="188" y="635"/>
                  </a:lnTo>
                  <a:lnTo>
                    <a:pt x="194" y="649"/>
                  </a:lnTo>
                  <a:lnTo>
                    <a:pt x="201" y="663"/>
                  </a:lnTo>
                  <a:lnTo>
                    <a:pt x="210" y="676"/>
                  </a:lnTo>
                  <a:lnTo>
                    <a:pt x="219" y="687"/>
                  </a:lnTo>
                  <a:lnTo>
                    <a:pt x="230" y="696"/>
                  </a:lnTo>
                  <a:lnTo>
                    <a:pt x="242" y="705"/>
                  </a:lnTo>
                  <a:lnTo>
                    <a:pt x="254" y="712"/>
                  </a:lnTo>
                  <a:lnTo>
                    <a:pt x="268" y="719"/>
                  </a:lnTo>
                  <a:lnTo>
                    <a:pt x="280" y="724"/>
                  </a:lnTo>
                  <a:lnTo>
                    <a:pt x="294" y="727"/>
                  </a:lnTo>
                  <a:lnTo>
                    <a:pt x="308" y="731"/>
                  </a:lnTo>
                  <a:lnTo>
                    <a:pt x="322" y="733"/>
                  </a:lnTo>
                  <a:lnTo>
                    <a:pt x="337" y="733"/>
                  </a:lnTo>
                  <a:lnTo>
                    <a:pt x="352" y="733"/>
                  </a:lnTo>
                  <a:lnTo>
                    <a:pt x="367" y="731"/>
                  </a:lnTo>
                  <a:lnTo>
                    <a:pt x="382" y="727"/>
                  </a:lnTo>
                  <a:lnTo>
                    <a:pt x="395" y="723"/>
                  </a:lnTo>
                  <a:lnTo>
                    <a:pt x="408" y="717"/>
                  </a:lnTo>
                  <a:lnTo>
                    <a:pt x="419" y="710"/>
                  </a:lnTo>
                  <a:lnTo>
                    <a:pt x="430" y="703"/>
                  </a:lnTo>
                  <a:lnTo>
                    <a:pt x="440" y="693"/>
                  </a:lnTo>
                  <a:lnTo>
                    <a:pt x="448" y="684"/>
                  </a:lnTo>
                  <a:lnTo>
                    <a:pt x="456" y="672"/>
                  </a:lnTo>
                  <a:lnTo>
                    <a:pt x="463" y="660"/>
                  </a:lnTo>
                  <a:lnTo>
                    <a:pt x="469" y="647"/>
                  </a:lnTo>
                  <a:lnTo>
                    <a:pt x="473" y="633"/>
                  </a:lnTo>
                  <a:lnTo>
                    <a:pt x="477" y="619"/>
                  </a:lnTo>
                  <a:lnTo>
                    <a:pt x="479" y="603"/>
                  </a:lnTo>
                  <a:lnTo>
                    <a:pt x="479" y="587"/>
                  </a:lnTo>
                  <a:lnTo>
                    <a:pt x="870" y="706"/>
                  </a:lnTo>
                  <a:lnTo>
                    <a:pt x="870" y="733"/>
                  </a:lnTo>
                  <a:lnTo>
                    <a:pt x="870" y="736"/>
                  </a:lnTo>
                  <a:lnTo>
                    <a:pt x="871" y="738"/>
                  </a:lnTo>
                  <a:lnTo>
                    <a:pt x="872" y="741"/>
                  </a:lnTo>
                  <a:lnTo>
                    <a:pt x="874" y="744"/>
                  </a:lnTo>
                  <a:lnTo>
                    <a:pt x="876" y="746"/>
                  </a:lnTo>
                  <a:lnTo>
                    <a:pt x="878" y="747"/>
                  </a:lnTo>
                  <a:lnTo>
                    <a:pt x="882" y="748"/>
                  </a:lnTo>
                  <a:lnTo>
                    <a:pt x="885" y="748"/>
                  </a:lnTo>
                  <a:lnTo>
                    <a:pt x="888" y="748"/>
                  </a:lnTo>
                  <a:lnTo>
                    <a:pt x="890" y="747"/>
                  </a:lnTo>
                  <a:lnTo>
                    <a:pt x="893" y="746"/>
                  </a:lnTo>
                  <a:lnTo>
                    <a:pt x="895" y="744"/>
                  </a:lnTo>
                  <a:lnTo>
                    <a:pt x="898" y="741"/>
                  </a:lnTo>
                  <a:lnTo>
                    <a:pt x="899" y="738"/>
                  </a:lnTo>
                  <a:lnTo>
                    <a:pt x="900" y="736"/>
                  </a:lnTo>
                  <a:lnTo>
                    <a:pt x="900" y="733"/>
                  </a:lnTo>
                  <a:lnTo>
                    <a:pt x="900" y="695"/>
                  </a:lnTo>
                  <a:lnTo>
                    <a:pt x="900" y="52"/>
                  </a:lnTo>
                  <a:lnTo>
                    <a:pt x="900" y="15"/>
                  </a:lnTo>
                  <a:lnTo>
                    <a:pt x="900" y="12"/>
                  </a:lnTo>
                  <a:lnTo>
                    <a:pt x="899" y="9"/>
                  </a:lnTo>
                  <a:lnTo>
                    <a:pt x="898" y="6"/>
                  </a:lnTo>
                  <a:lnTo>
                    <a:pt x="895" y="4"/>
                  </a:lnTo>
                  <a:lnTo>
                    <a:pt x="893" y="2"/>
                  </a:lnTo>
                  <a:lnTo>
                    <a:pt x="890" y="1"/>
                  </a:lnTo>
                  <a:lnTo>
                    <a:pt x="888" y="0"/>
                  </a:lnTo>
                  <a:lnTo>
                    <a:pt x="885" y="0"/>
                  </a:lnTo>
                  <a:close/>
                </a:path>
              </a:pathLst>
            </a:custGeom>
            <a:solidFill>
              <a:schemeClr val="bg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nvGrpSpPr>
            <p:cNvPr id="29" name="Group 94"/>
            <p:cNvGrpSpPr>
              <a:grpSpLocks noChangeAspect="1"/>
            </p:cNvGrpSpPr>
            <p:nvPr/>
          </p:nvGrpSpPr>
          <p:grpSpPr>
            <a:xfrm>
              <a:off x="6774410" y="3803159"/>
              <a:ext cx="505330" cy="505330"/>
              <a:chOff x="885825" y="1925638"/>
              <a:chExt cx="287338" cy="287338"/>
            </a:xfrm>
            <a:solidFill>
              <a:schemeClr val="bg1"/>
            </a:solidFill>
          </p:grpSpPr>
          <p:sp>
            <p:nvSpPr>
              <p:cNvPr id="43" name="Freeform 50"/>
              <p:cNvSpPr>
                <a:spLocks noEditPoints="1"/>
              </p:cNvSpPr>
              <p:nvPr/>
            </p:nvSpPr>
            <p:spPr bwMode="auto">
              <a:xfrm>
                <a:off x="885825" y="1925638"/>
                <a:ext cx="228600" cy="287338"/>
              </a:xfrm>
              <a:custGeom>
                <a:avLst/>
                <a:gdLst>
                  <a:gd name="T0" fmla="*/ 230 w 722"/>
                  <a:gd name="T1" fmla="*/ 221 h 905"/>
                  <a:gd name="T2" fmla="*/ 252 w 722"/>
                  <a:gd name="T3" fmla="*/ 167 h 905"/>
                  <a:gd name="T4" fmla="*/ 252 w 722"/>
                  <a:gd name="T5" fmla="*/ 105 h 905"/>
                  <a:gd name="T6" fmla="*/ 227 w 722"/>
                  <a:gd name="T7" fmla="*/ 52 h 905"/>
                  <a:gd name="T8" fmla="*/ 598 w 722"/>
                  <a:gd name="T9" fmla="*/ 30 h 905"/>
                  <a:gd name="T10" fmla="*/ 635 w 722"/>
                  <a:gd name="T11" fmla="*/ 43 h 905"/>
                  <a:gd name="T12" fmla="*/ 668 w 722"/>
                  <a:gd name="T13" fmla="*/ 70 h 905"/>
                  <a:gd name="T14" fmla="*/ 688 w 722"/>
                  <a:gd name="T15" fmla="*/ 106 h 905"/>
                  <a:gd name="T16" fmla="*/ 692 w 722"/>
                  <a:gd name="T17" fmla="*/ 145 h 905"/>
                  <a:gd name="T18" fmla="*/ 679 w 722"/>
                  <a:gd name="T19" fmla="*/ 184 h 905"/>
                  <a:gd name="T20" fmla="*/ 652 w 722"/>
                  <a:gd name="T21" fmla="*/ 216 h 905"/>
                  <a:gd name="T22" fmla="*/ 617 w 722"/>
                  <a:gd name="T23" fmla="*/ 236 h 905"/>
                  <a:gd name="T24" fmla="*/ 587 w 722"/>
                  <a:gd name="T25" fmla="*/ 241 h 905"/>
                  <a:gd name="T26" fmla="*/ 572 w 722"/>
                  <a:gd name="T27" fmla="*/ 271 h 905"/>
                  <a:gd name="T28" fmla="*/ 217 w 722"/>
                  <a:gd name="T29" fmla="*/ 181 h 905"/>
                  <a:gd name="T30" fmla="*/ 191 w 722"/>
                  <a:gd name="T31" fmla="*/ 220 h 905"/>
                  <a:gd name="T32" fmla="*/ 150 w 722"/>
                  <a:gd name="T33" fmla="*/ 240 h 905"/>
                  <a:gd name="T34" fmla="*/ 30 w 722"/>
                  <a:gd name="T35" fmla="*/ 125 h 905"/>
                  <a:gd name="T36" fmla="*/ 42 w 722"/>
                  <a:gd name="T37" fmla="*/ 86 h 905"/>
                  <a:gd name="T38" fmla="*/ 66 w 722"/>
                  <a:gd name="T39" fmla="*/ 55 h 905"/>
                  <a:gd name="T40" fmla="*/ 100 w 722"/>
                  <a:gd name="T41" fmla="*/ 35 h 905"/>
                  <a:gd name="T42" fmla="*/ 138 w 722"/>
                  <a:gd name="T43" fmla="*/ 30 h 905"/>
                  <a:gd name="T44" fmla="*/ 174 w 722"/>
                  <a:gd name="T45" fmla="*/ 43 h 905"/>
                  <a:gd name="T46" fmla="*/ 203 w 722"/>
                  <a:gd name="T47" fmla="*/ 69 h 905"/>
                  <a:gd name="T48" fmla="*/ 221 w 722"/>
                  <a:gd name="T49" fmla="*/ 105 h 905"/>
                  <a:gd name="T50" fmla="*/ 225 w 722"/>
                  <a:gd name="T51" fmla="*/ 143 h 905"/>
                  <a:gd name="T52" fmla="*/ 129 w 722"/>
                  <a:gd name="T53" fmla="*/ 152 h 905"/>
                  <a:gd name="T54" fmla="*/ 121 w 722"/>
                  <a:gd name="T55" fmla="*/ 160 h 905"/>
                  <a:gd name="T56" fmla="*/ 120 w 722"/>
                  <a:gd name="T57" fmla="*/ 604 h 905"/>
                  <a:gd name="T58" fmla="*/ 720 w 722"/>
                  <a:gd name="T59" fmla="*/ 110 h 905"/>
                  <a:gd name="T60" fmla="*/ 699 w 722"/>
                  <a:gd name="T61" fmla="*/ 62 h 905"/>
                  <a:gd name="T62" fmla="*/ 661 w 722"/>
                  <a:gd name="T63" fmla="*/ 24 h 905"/>
                  <a:gd name="T64" fmla="*/ 614 w 722"/>
                  <a:gd name="T65" fmla="*/ 3 h 905"/>
                  <a:gd name="T66" fmla="*/ 134 w 722"/>
                  <a:gd name="T67" fmla="*/ 0 h 905"/>
                  <a:gd name="T68" fmla="*/ 116 w 722"/>
                  <a:gd name="T69" fmla="*/ 1 h 905"/>
                  <a:gd name="T70" fmla="*/ 67 w 722"/>
                  <a:gd name="T71" fmla="*/ 16 h 905"/>
                  <a:gd name="T72" fmla="*/ 29 w 722"/>
                  <a:gd name="T73" fmla="*/ 50 h 905"/>
                  <a:gd name="T74" fmla="*/ 5 w 722"/>
                  <a:gd name="T75" fmla="*/ 96 h 905"/>
                  <a:gd name="T76" fmla="*/ 0 w 722"/>
                  <a:gd name="T77" fmla="*/ 619 h 905"/>
                  <a:gd name="T78" fmla="*/ 4 w 722"/>
                  <a:gd name="T79" fmla="*/ 629 h 905"/>
                  <a:gd name="T80" fmla="*/ 15 w 722"/>
                  <a:gd name="T81" fmla="*/ 634 h 905"/>
                  <a:gd name="T82" fmla="*/ 121 w 722"/>
                  <a:gd name="T83" fmla="*/ 895 h 905"/>
                  <a:gd name="T84" fmla="*/ 129 w 722"/>
                  <a:gd name="T85" fmla="*/ 904 h 905"/>
                  <a:gd name="T86" fmla="*/ 590 w 722"/>
                  <a:gd name="T87" fmla="*/ 905 h 905"/>
                  <a:gd name="T88" fmla="*/ 600 w 722"/>
                  <a:gd name="T89" fmla="*/ 898 h 905"/>
                  <a:gd name="T90" fmla="*/ 602 w 722"/>
                  <a:gd name="T91" fmla="*/ 270 h 905"/>
                  <a:gd name="T92" fmla="*/ 648 w 722"/>
                  <a:gd name="T93" fmla="*/ 255 h 905"/>
                  <a:gd name="T94" fmla="*/ 687 w 722"/>
                  <a:gd name="T95" fmla="*/ 225 h 905"/>
                  <a:gd name="T96" fmla="*/ 713 w 722"/>
                  <a:gd name="T97" fmla="*/ 183 h 905"/>
                  <a:gd name="T98" fmla="*/ 722 w 722"/>
                  <a:gd name="T99" fmla="*/ 136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2" h="905">
                    <a:moveTo>
                      <a:pt x="587" y="241"/>
                    </a:moveTo>
                    <a:lnTo>
                      <a:pt x="211" y="241"/>
                    </a:lnTo>
                    <a:lnTo>
                      <a:pt x="221" y="231"/>
                    </a:lnTo>
                    <a:lnTo>
                      <a:pt x="230" y="221"/>
                    </a:lnTo>
                    <a:lnTo>
                      <a:pt x="237" y="209"/>
                    </a:lnTo>
                    <a:lnTo>
                      <a:pt x="244" y="195"/>
                    </a:lnTo>
                    <a:lnTo>
                      <a:pt x="249" y="182"/>
                    </a:lnTo>
                    <a:lnTo>
                      <a:pt x="252" y="167"/>
                    </a:lnTo>
                    <a:lnTo>
                      <a:pt x="254" y="152"/>
                    </a:lnTo>
                    <a:lnTo>
                      <a:pt x="256" y="136"/>
                    </a:lnTo>
                    <a:lnTo>
                      <a:pt x="254" y="120"/>
                    </a:lnTo>
                    <a:lnTo>
                      <a:pt x="252" y="105"/>
                    </a:lnTo>
                    <a:lnTo>
                      <a:pt x="248" y="91"/>
                    </a:lnTo>
                    <a:lnTo>
                      <a:pt x="243" y="77"/>
                    </a:lnTo>
                    <a:lnTo>
                      <a:pt x="235" y="64"/>
                    </a:lnTo>
                    <a:lnTo>
                      <a:pt x="227" y="52"/>
                    </a:lnTo>
                    <a:lnTo>
                      <a:pt x="218" y="40"/>
                    </a:lnTo>
                    <a:lnTo>
                      <a:pt x="207" y="30"/>
                    </a:lnTo>
                    <a:lnTo>
                      <a:pt x="587" y="30"/>
                    </a:lnTo>
                    <a:lnTo>
                      <a:pt x="598" y="30"/>
                    </a:lnTo>
                    <a:lnTo>
                      <a:pt x="607" y="33"/>
                    </a:lnTo>
                    <a:lnTo>
                      <a:pt x="617" y="36"/>
                    </a:lnTo>
                    <a:lnTo>
                      <a:pt x="627" y="39"/>
                    </a:lnTo>
                    <a:lnTo>
                      <a:pt x="635" y="43"/>
                    </a:lnTo>
                    <a:lnTo>
                      <a:pt x="645" y="50"/>
                    </a:lnTo>
                    <a:lnTo>
                      <a:pt x="652" y="56"/>
                    </a:lnTo>
                    <a:lnTo>
                      <a:pt x="660" y="63"/>
                    </a:lnTo>
                    <a:lnTo>
                      <a:pt x="668" y="70"/>
                    </a:lnTo>
                    <a:lnTo>
                      <a:pt x="674" y="79"/>
                    </a:lnTo>
                    <a:lnTo>
                      <a:pt x="679" y="87"/>
                    </a:lnTo>
                    <a:lnTo>
                      <a:pt x="684" y="96"/>
                    </a:lnTo>
                    <a:lnTo>
                      <a:pt x="688" y="106"/>
                    </a:lnTo>
                    <a:lnTo>
                      <a:pt x="690" y="115"/>
                    </a:lnTo>
                    <a:lnTo>
                      <a:pt x="692" y="126"/>
                    </a:lnTo>
                    <a:lnTo>
                      <a:pt x="692" y="136"/>
                    </a:lnTo>
                    <a:lnTo>
                      <a:pt x="692" y="145"/>
                    </a:lnTo>
                    <a:lnTo>
                      <a:pt x="690" y="156"/>
                    </a:lnTo>
                    <a:lnTo>
                      <a:pt x="688" y="166"/>
                    </a:lnTo>
                    <a:lnTo>
                      <a:pt x="684" y="176"/>
                    </a:lnTo>
                    <a:lnTo>
                      <a:pt x="679" y="184"/>
                    </a:lnTo>
                    <a:lnTo>
                      <a:pt x="674" y="193"/>
                    </a:lnTo>
                    <a:lnTo>
                      <a:pt x="668" y="201"/>
                    </a:lnTo>
                    <a:lnTo>
                      <a:pt x="660" y="209"/>
                    </a:lnTo>
                    <a:lnTo>
                      <a:pt x="652" y="216"/>
                    </a:lnTo>
                    <a:lnTo>
                      <a:pt x="645" y="222"/>
                    </a:lnTo>
                    <a:lnTo>
                      <a:pt x="635" y="228"/>
                    </a:lnTo>
                    <a:lnTo>
                      <a:pt x="627" y="233"/>
                    </a:lnTo>
                    <a:lnTo>
                      <a:pt x="617" y="236"/>
                    </a:lnTo>
                    <a:lnTo>
                      <a:pt x="607" y="239"/>
                    </a:lnTo>
                    <a:lnTo>
                      <a:pt x="598" y="241"/>
                    </a:lnTo>
                    <a:lnTo>
                      <a:pt x="587" y="241"/>
                    </a:lnTo>
                    <a:lnTo>
                      <a:pt x="587" y="241"/>
                    </a:lnTo>
                    <a:close/>
                    <a:moveTo>
                      <a:pt x="572" y="874"/>
                    </a:moveTo>
                    <a:lnTo>
                      <a:pt x="150" y="874"/>
                    </a:lnTo>
                    <a:lnTo>
                      <a:pt x="150" y="271"/>
                    </a:lnTo>
                    <a:lnTo>
                      <a:pt x="572" y="271"/>
                    </a:lnTo>
                    <a:lnTo>
                      <a:pt x="572" y="874"/>
                    </a:lnTo>
                    <a:close/>
                    <a:moveTo>
                      <a:pt x="150" y="240"/>
                    </a:moveTo>
                    <a:lnTo>
                      <a:pt x="150" y="181"/>
                    </a:lnTo>
                    <a:lnTo>
                      <a:pt x="217" y="181"/>
                    </a:lnTo>
                    <a:lnTo>
                      <a:pt x="211" y="192"/>
                    </a:lnTo>
                    <a:lnTo>
                      <a:pt x="206" y="201"/>
                    </a:lnTo>
                    <a:lnTo>
                      <a:pt x="199" y="211"/>
                    </a:lnTo>
                    <a:lnTo>
                      <a:pt x="191" y="220"/>
                    </a:lnTo>
                    <a:lnTo>
                      <a:pt x="182" y="226"/>
                    </a:lnTo>
                    <a:lnTo>
                      <a:pt x="172" y="233"/>
                    </a:lnTo>
                    <a:lnTo>
                      <a:pt x="161" y="237"/>
                    </a:lnTo>
                    <a:lnTo>
                      <a:pt x="150" y="240"/>
                    </a:lnTo>
                    <a:lnTo>
                      <a:pt x="150" y="240"/>
                    </a:lnTo>
                    <a:close/>
                    <a:moveTo>
                      <a:pt x="30" y="604"/>
                    </a:moveTo>
                    <a:lnTo>
                      <a:pt x="30" y="136"/>
                    </a:lnTo>
                    <a:lnTo>
                      <a:pt x="30" y="125"/>
                    </a:lnTo>
                    <a:lnTo>
                      <a:pt x="32" y="115"/>
                    </a:lnTo>
                    <a:lnTo>
                      <a:pt x="34" y="105"/>
                    </a:lnTo>
                    <a:lnTo>
                      <a:pt x="37" y="96"/>
                    </a:lnTo>
                    <a:lnTo>
                      <a:pt x="42" y="86"/>
                    </a:lnTo>
                    <a:lnTo>
                      <a:pt x="47" y="78"/>
                    </a:lnTo>
                    <a:lnTo>
                      <a:pt x="52" y="69"/>
                    </a:lnTo>
                    <a:lnTo>
                      <a:pt x="59" y="62"/>
                    </a:lnTo>
                    <a:lnTo>
                      <a:pt x="66" y="55"/>
                    </a:lnTo>
                    <a:lnTo>
                      <a:pt x="74" y="49"/>
                    </a:lnTo>
                    <a:lnTo>
                      <a:pt x="82" y="43"/>
                    </a:lnTo>
                    <a:lnTo>
                      <a:pt x="91" y="39"/>
                    </a:lnTo>
                    <a:lnTo>
                      <a:pt x="100" y="35"/>
                    </a:lnTo>
                    <a:lnTo>
                      <a:pt x="109" y="33"/>
                    </a:lnTo>
                    <a:lnTo>
                      <a:pt x="119" y="30"/>
                    </a:lnTo>
                    <a:lnTo>
                      <a:pt x="129" y="30"/>
                    </a:lnTo>
                    <a:lnTo>
                      <a:pt x="138" y="30"/>
                    </a:lnTo>
                    <a:lnTo>
                      <a:pt x="148" y="33"/>
                    </a:lnTo>
                    <a:lnTo>
                      <a:pt x="157" y="35"/>
                    </a:lnTo>
                    <a:lnTo>
                      <a:pt x="165" y="39"/>
                    </a:lnTo>
                    <a:lnTo>
                      <a:pt x="174" y="43"/>
                    </a:lnTo>
                    <a:lnTo>
                      <a:pt x="182" y="49"/>
                    </a:lnTo>
                    <a:lnTo>
                      <a:pt x="190" y="55"/>
                    </a:lnTo>
                    <a:lnTo>
                      <a:pt x="196" y="62"/>
                    </a:lnTo>
                    <a:lnTo>
                      <a:pt x="203" y="69"/>
                    </a:lnTo>
                    <a:lnTo>
                      <a:pt x="208" y="78"/>
                    </a:lnTo>
                    <a:lnTo>
                      <a:pt x="214" y="86"/>
                    </a:lnTo>
                    <a:lnTo>
                      <a:pt x="218" y="95"/>
                    </a:lnTo>
                    <a:lnTo>
                      <a:pt x="221" y="105"/>
                    </a:lnTo>
                    <a:lnTo>
                      <a:pt x="223" y="115"/>
                    </a:lnTo>
                    <a:lnTo>
                      <a:pt x="224" y="125"/>
                    </a:lnTo>
                    <a:lnTo>
                      <a:pt x="225" y="136"/>
                    </a:lnTo>
                    <a:lnTo>
                      <a:pt x="225" y="143"/>
                    </a:lnTo>
                    <a:lnTo>
                      <a:pt x="224" y="151"/>
                    </a:lnTo>
                    <a:lnTo>
                      <a:pt x="135" y="151"/>
                    </a:lnTo>
                    <a:lnTo>
                      <a:pt x="132" y="151"/>
                    </a:lnTo>
                    <a:lnTo>
                      <a:pt x="129" y="152"/>
                    </a:lnTo>
                    <a:lnTo>
                      <a:pt x="126" y="153"/>
                    </a:lnTo>
                    <a:lnTo>
                      <a:pt x="124" y="155"/>
                    </a:lnTo>
                    <a:lnTo>
                      <a:pt x="122" y="157"/>
                    </a:lnTo>
                    <a:lnTo>
                      <a:pt x="121" y="160"/>
                    </a:lnTo>
                    <a:lnTo>
                      <a:pt x="120" y="163"/>
                    </a:lnTo>
                    <a:lnTo>
                      <a:pt x="120" y="166"/>
                    </a:lnTo>
                    <a:lnTo>
                      <a:pt x="120" y="256"/>
                    </a:lnTo>
                    <a:lnTo>
                      <a:pt x="120" y="604"/>
                    </a:lnTo>
                    <a:lnTo>
                      <a:pt x="30" y="604"/>
                    </a:lnTo>
                    <a:close/>
                    <a:moveTo>
                      <a:pt x="722" y="136"/>
                    </a:moveTo>
                    <a:lnTo>
                      <a:pt x="722" y="123"/>
                    </a:lnTo>
                    <a:lnTo>
                      <a:pt x="720" y="110"/>
                    </a:lnTo>
                    <a:lnTo>
                      <a:pt x="717" y="97"/>
                    </a:lnTo>
                    <a:lnTo>
                      <a:pt x="712" y="84"/>
                    </a:lnTo>
                    <a:lnTo>
                      <a:pt x="706" y="72"/>
                    </a:lnTo>
                    <a:lnTo>
                      <a:pt x="699" y="62"/>
                    </a:lnTo>
                    <a:lnTo>
                      <a:pt x="691" y="51"/>
                    </a:lnTo>
                    <a:lnTo>
                      <a:pt x="682" y="41"/>
                    </a:lnTo>
                    <a:lnTo>
                      <a:pt x="672" y="33"/>
                    </a:lnTo>
                    <a:lnTo>
                      <a:pt x="661" y="24"/>
                    </a:lnTo>
                    <a:lnTo>
                      <a:pt x="650" y="17"/>
                    </a:lnTo>
                    <a:lnTo>
                      <a:pt x="638" y="11"/>
                    </a:lnTo>
                    <a:lnTo>
                      <a:pt x="626" y="7"/>
                    </a:lnTo>
                    <a:lnTo>
                      <a:pt x="614" y="3"/>
                    </a:lnTo>
                    <a:lnTo>
                      <a:pt x="601" y="1"/>
                    </a:lnTo>
                    <a:lnTo>
                      <a:pt x="587" y="0"/>
                    </a:lnTo>
                    <a:lnTo>
                      <a:pt x="135" y="0"/>
                    </a:lnTo>
                    <a:lnTo>
                      <a:pt x="134" y="0"/>
                    </a:lnTo>
                    <a:lnTo>
                      <a:pt x="133" y="0"/>
                    </a:lnTo>
                    <a:lnTo>
                      <a:pt x="131" y="0"/>
                    </a:lnTo>
                    <a:lnTo>
                      <a:pt x="129" y="0"/>
                    </a:lnTo>
                    <a:lnTo>
                      <a:pt x="116" y="1"/>
                    </a:lnTo>
                    <a:lnTo>
                      <a:pt x="103" y="2"/>
                    </a:lnTo>
                    <a:lnTo>
                      <a:pt x="90" y="7"/>
                    </a:lnTo>
                    <a:lnTo>
                      <a:pt x="78" y="11"/>
                    </a:lnTo>
                    <a:lnTo>
                      <a:pt x="67" y="16"/>
                    </a:lnTo>
                    <a:lnTo>
                      <a:pt x="57" y="24"/>
                    </a:lnTo>
                    <a:lnTo>
                      <a:pt x="47" y="31"/>
                    </a:lnTo>
                    <a:lnTo>
                      <a:pt x="37" y="40"/>
                    </a:lnTo>
                    <a:lnTo>
                      <a:pt x="29" y="50"/>
                    </a:lnTo>
                    <a:lnTo>
                      <a:pt x="21" y="60"/>
                    </a:lnTo>
                    <a:lnTo>
                      <a:pt x="15" y="71"/>
                    </a:lnTo>
                    <a:lnTo>
                      <a:pt x="9" y="83"/>
                    </a:lnTo>
                    <a:lnTo>
                      <a:pt x="5" y="96"/>
                    </a:lnTo>
                    <a:lnTo>
                      <a:pt x="2" y="109"/>
                    </a:lnTo>
                    <a:lnTo>
                      <a:pt x="0" y="122"/>
                    </a:lnTo>
                    <a:lnTo>
                      <a:pt x="0" y="136"/>
                    </a:lnTo>
                    <a:lnTo>
                      <a:pt x="0" y="619"/>
                    </a:lnTo>
                    <a:lnTo>
                      <a:pt x="0" y="621"/>
                    </a:lnTo>
                    <a:lnTo>
                      <a:pt x="1" y="624"/>
                    </a:lnTo>
                    <a:lnTo>
                      <a:pt x="2" y="626"/>
                    </a:lnTo>
                    <a:lnTo>
                      <a:pt x="4" y="629"/>
                    </a:lnTo>
                    <a:lnTo>
                      <a:pt x="6" y="630"/>
                    </a:lnTo>
                    <a:lnTo>
                      <a:pt x="8" y="633"/>
                    </a:lnTo>
                    <a:lnTo>
                      <a:pt x="11" y="633"/>
                    </a:lnTo>
                    <a:lnTo>
                      <a:pt x="15" y="634"/>
                    </a:lnTo>
                    <a:lnTo>
                      <a:pt x="120" y="634"/>
                    </a:lnTo>
                    <a:lnTo>
                      <a:pt x="120" y="890"/>
                    </a:lnTo>
                    <a:lnTo>
                      <a:pt x="120" y="893"/>
                    </a:lnTo>
                    <a:lnTo>
                      <a:pt x="121" y="895"/>
                    </a:lnTo>
                    <a:lnTo>
                      <a:pt x="122" y="898"/>
                    </a:lnTo>
                    <a:lnTo>
                      <a:pt x="124" y="900"/>
                    </a:lnTo>
                    <a:lnTo>
                      <a:pt x="126" y="902"/>
                    </a:lnTo>
                    <a:lnTo>
                      <a:pt x="129" y="904"/>
                    </a:lnTo>
                    <a:lnTo>
                      <a:pt x="132" y="905"/>
                    </a:lnTo>
                    <a:lnTo>
                      <a:pt x="135" y="905"/>
                    </a:lnTo>
                    <a:lnTo>
                      <a:pt x="587" y="905"/>
                    </a:lnTo>
                    <a:lnTo>
                      <a:pt x="590" y="905"/>
                    </a:lnTo>
                    <a:lnTo>
                      <a:pt x="593" y="904"/>
                    </a:lnTo>
                    <a:lnTo>
                      <a:pt x="595" y="902"/>
                    </a:lnTo>
                    <a:lnTo>
                      <a:pt x="598" y="900"/>
                    </a:lnTo>
                    <a:lnTo>
                      <a:pt x="600" y="898"/>
                    </a:lnTo>
                    <a:lnTo>
                      <a:pt x="601" y="895"/>
                    </a:lnTo>
                    <a:lnTo>
                      <a:pt x="602" y="893"/>
                    </a:lnTo>
                    <a:lnTo>
                      <a:pt x="602" y="890"/>
                    </a:lnTo>
                    <a:lnTo>
                      <a:pt x="602" y="270"/>
                    </a:lnTo>
                    <a:lnTo>
                      <a:pt x="615" y="268"/>
                    </a:lnTo>
                    <a:lnTo>
                      <a:pt x="626" y="265"/>
                    </a:lnTo>
                    <a:lnTo>
                      <a:pt x="637" y="260"/>
                    </a:lnTo>
                    <a:lnTo>
                      <a:pt x="648" y="255"/>
                    </a:lnTo>
                    <a:lnTo>
                      <a:pt x="659" y="249"/>
                    </a:lnTo>
                    <a:lnTo>
                      <a:pt x="669" y="241"/>
                    </a:lnTo>
                    <a:lnTo>
                      <a:pt x="678" y="234"/>
                    </a:lnTo>
                    <a:lnTo>
                      <a:pt x="687" y="225"/>
                    </a:lnTo>
                    <a:lnTo>
                      <a:pt x="694" y="215"/>
                    </a:lnTo>
                    <a:lnTo>
                      <a:pt x="702" y="206"/>
                    </a:lnTo>
                    <a:lnTo>
                      <a:pt x="708" y="195"/>
                    </a:lnTo>
                    <a:lnTo>
                      <a:pt x="713" y="183"/>
                    </a:lnTo>
                    <a:lnTo>
                      <a:pt x="717" y="172"/>
                    </a:lnTo>
                    <a:lnTo>
                      <a:pt x="720" y="160"/>
                    </a:lnTo>
                    <a:lnTo>
                      <a:pt x="722" y="148"/>
                    </a:lnTo>
                    <a:lnTo>
                      <a:pt x="722" y="136"/>
                    </a:lnTo>
                    <a:lnTo>
                      <a:pt x="722" y="136"/>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44" name="Freeform 51"/>
              <p:cNvSpPr>
                <a:spLocks/>
              </p:cNvSpPr>
              <p:nvPr/>
            </p:nvSpPr>
            <p:spPr bwMode="auto">
              <a:xfrm>
                <a:off x="995363" y="2051050"/>
                <a:ext cx="57150" cy="9525"/>
              </a:xfrm>
              <a:custGeom>
                <a:avLst/>
                <a:gdLst>
                  <a:gd name="T0" fmla="*/ 15 w 181"/>
                  <a:gd name="T1" fmla="*/ 30 h 30"/>
                  <a:gd name="T2" fmla="*/ 166 w 181"/>
                  <a:gd name="T3" fmla="*/ 30 h 30"/>
                  <a:gd name="T4" fmla="*/ 169 w 181"/>
                  <a:gd name="T5" fmla="*/ 30 h 30"/>
                  <a:gd name="T6" fmla="*/ 172 w 181"/>
                  <a:gd name="T7" fmla="*/ 29 h 30"/>
                  <a:gd name="T8" fmla="*/ 174 w 181"/>
                  <a:gd name="T9" fmla="*/ 28 h 30"/>
                  <a:gd name="T10" fmla="*/ 176 w 181"/>
                  <a:gd name="T11" fmla="*/ 25 h 30"/>
                  <a:gd name="T12" fmla="*/ 178 w 181"/>
                  <a:gd name="T13" fmla="*/ 23 h 30"/>
                  <a:gd name="T14" fmla="*/ 180 w 181"/>
                  <a:gd name="T15" fmla="*/ 21 h 30"/>
                  <a:gd name="T16" fmla="*/ 181 w 181"/>
                  <a:gd name="T17" fmla="*/ 18 h 30"/>
                  <a:gd name="T18" fmla="*/ 181 w 181"/>
                  <a:gd name="T19" fmla="*/ 15 h 30"/>
                  <a:gd name="T20" fmla="*/ 181 w 181"/>
                  <a:gd name="T21" fmla="*/ 13 h 30"/>
                  <a:gd name="T22" fmla="*/ 180 w 181"/>
                  <a:gd name="T23" fmla="*/ 9 h 30"/>
                  <a:gd name="T24" fmla="*/ 178 w 181"/>
                  <a:gd name="T25" fmla="*/ 7 h 30"/>
                  <a:gd name="T26" fmla="*/ 176 w 181"/>
                  <a:gd name="T27" fmla="*/ 4 h 30"/>
                  <a:gd name="T28" fmla="*/ 174 w 181"/>
                  <a:gd name="T29" fmla="*/ 3 h 30"/>
                  <a:gd name="T30" fmla="*/ 172 w 181"/>
                  <a:gd name="T31" fmla="*/ 1 h 30"/>
                  <a:gd name="T32" fmla="*/ 169 w 181"/>
                  <a:gd name="T33" fmla="*/ 1 h 30"/>
                  <a:gd name="T34" fmla="*/ 166 w 181"/>
                  <a:gd name="T35" fmla="*/ 0 h 30"/>
                  <a:gd name="T36" fmla="*/ 15 w 181"/>
                  <a:gd name="T37" fmla="*/ 0 h 30"/>
                  <a:gd name="T38" fmla="*/ 12 w 181"/>
                  <a:gd name="T39" fmla="*/ 1 h 30"/>
                  <a:gd name="T40" fmla="*/ 10 w 181"/>
                  <a:gd name="T41" fmla="*/ 1 h 30"/>
                  <a:gd name="T42" fmla="*/ 6 w 181"/>
                  <a:gd name="T43" fmla="*/ 3 h 30"/>
                  <a:gd name="T44" fmla="*/ 4 w 181"/>
                  <a:gd name="T45" fmla="*/ 4 h 30"/>
                  <a:gd name="T46" fmla="*/ 2 w 181"/>
                  <a:gd name="T47" fmla="*/ 7 h 30"/>
                  <a:gd name="T48" fmla="*/ 1 w 181"/>
                  <a:gd name="T49" fmla="*/ 9 h 30"/>
                  <a:gd name="T50" fmla="*/ 0 w 181"/>
                  <a:gd name="T51" fmla="*/ 13 h 30"/>
                  <a:gd name="T52" fmla="*/ 0 w 181"/>
                  <a:gd name="T53" fmla="*/ 15 h 30"/>
                  <a:gd name="T54" fmla="*/ 0 w 181"/>
                  <a:gd name="T55" fmla="*/ 18 h 30"/>
                  <a:gd name="T56" fmla="*/ 1 w 181"/>
                  <a:gd name="T57" fmla="*/ 21 h 30"/>
                  <a:gd name="T58" fmla="*/ 2 w 181"/>
                  <a:gd name="T59" fmla="*/ 23 h 30"/>
                  <a:gd name="T60" fmla="*/ 4 w 181"/>
                  <a:gd name="T61" fmla="*/ 25 h 30"/>
                  <a:gd name="T62" fmla="*/ 6 w 181"/>
                  <a:gd name="T63" fmla="*/ 28 h 30"/>
                  <a:gd name="T64" fmla="*/ 10 w 181"/>
                  <a:gd name="T65" fmla="*/ 29 h 30"/>
                  <a:gd name="T66" fmla="*/ 12 w 181"/>
                  <a:gd name="T67" fmla="*/ 30 h 30"/>
                  <a:gd name="T68" fmla="*/ 15 w 181"/>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0">
                    <a:moveTo>
                      <a:pt x="15" y="30"/>
                    </a:moveTo>
                    <a:lnTo>
                      <a:pt x="166" y="30"/>
                    </a:lnTo>
                    <a:lnTo>
                      <a:pt x="169" y="30"/>
                    </a:lnTo>
                    <a:lnTo>
                      <a:pt x="172" y="29"/>
                    </a:lnTo>
                    <a:lnTo>
                      <a:pt x="174" y="28"/>
                    </a:lnTo>
                    <a:lnTo>
                      <a:pt x="176" y="25"/>
                    </a:lnTo>
                    <a:lnTo>
                      <a:pt x="178" y="23"/>
                    </a:lnTo>
                    <a:lnTo>
                      <a:pt x="180" y="21"/>
                    </a:lnTo>
                    <a:lnTo>
                      <a:pt x="181" y="18"/>
                    </a:lnTo>
                    <a:lnTo>
                      <a:pt x="181" y="15"/>
                    </a:lnTo>
                    <a:lnTo>
                      <a:pt x="181" y="13"/>
                    </a:lnTo>
                    <a:lnTo>
                      <a:pt x="180" y="9"/>
                    </a:lnTo>
                    <a:lnTo>
                      <a:pt x="178" y="7"/>
                    </a:lnTo>
                    <a:lnTo>
                      <a:pt x="176" y="4"/>
                    </a:lnTo>
                    <a:lnTo>
                      <a:pt x="174" y="3"/>
                    </a:lnTo>
                    <a:lnTo>
                      <a:pt x="172" y="1"/>
                    </a:lnTo>
                    <a:lnTo>
                      <a:pt x="169" y="1"/>
                    </a:lnTo>
                    <a:lnTo>
                      <a:pt x="166" y="0"/>
                    </a:lnTo>
                    <a:lnTo>
                      <a:pt x="15" y="0"/>
                    </a:lnTo>
                    <a:lnTo>
                      <a:pt x="12" y="1"/>
                    </a:lnTo>
                    <a:lnTo>
                      <a:pt x="10" y="1"/>
                    </a:lnTo>
                    <a:lnTo>
                      <a:pt x="6" y="3"/>
                    </a:lnTo>
                    <a:lnTo>
                      <a:pt x="4" y="4"/>
                    </a:lnTo>
                    <a:lnTo>
                      <a:pt x="2" y="7"/>
                    </a:lnTo>
                    <a:lnTo>
                      <a:pt x="1" y="9"/>
                    </a:lnTo>
                    <a:lnTo>
                      <a:pt x="0" y="13"/>
                    </a:lnTo>
                    <a:lnTo>
                      <a:pt x="0" y="15"/>
                    </a:lnTo>
                    <a:lnTo>
                      <a:pt x="0" y="18"/>
                    </a:lnTo>
                    <a:lnTo>
                      <a:pt x="1" y="21"/>
                    </a:lnTo>
                    <a:lnTo>
                      <a:pt x="2" y="23"/>
                    </a:lnTo>
                    <a:lnTo>
                      <a:pt x="4" y="25"/>
                    </a:lnTo>
                    <a:lnTo>
                      <a:pt x="6" y="28"/>
                    </a:lnTo>
                    <a:lnTo>
                      <a:pt x="10" y="29"/>
                    </a:lnTo>
                    <a:lnTo>
                      <a:pt x="12" y="30"/>
                    </a:lnTo>
                    <a:lnTo>
                      <a:pt x="15" y="3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45" name="Freeform 52"/>
              <p:cNvSpPr>
                <a:spLocks/>
              </p:cNvSpPr>
              <p:nvPr/>
            </p:nvSpPr>
            <p:spPr bwMode="auto">
              <a:xfrm>
                <a:off x="995363" y="2098675"/>
                <a:ext cx="57150" cy="9525"/>
              </a:xfrm>
              <a:custGeom>
                <a:avLst/>
                <a:gdLst>
                  <a:gd name="T0" fmla="*/ 15 w 181"/>
                  <a:gd name="T1" fmla="*/ 31 h 31"/>
                  <a:gd name="T2" fmla="*/ 166 w 181"/>
                  <a:gd name="T3" fmla="*/ 31 h 31"/>
                  <a:gd name="T4" fmla="*/ 169 w 181"/>
                  <a:gd name="T5" fmla="*/ 30 h 31"/>
                  <a:gd name="T6" fmla="*/ 172 w 181"/>
                  <a:gd name="T7" fmla="*/ 30 h 31"/>
                  <a:gd name="T8" fmla="*/ 174 w 181"/>
                  <a:gd name="T9" fmla="*/ 28 h 31"/>
                  <a:gd name="T10" fmla="*/ 176 w 181"/>
                  <a:gd name="T11" fmla="*/ 27 h 31"/>
                  <a:gd name="T12" fmla="*/ 178 w 181"/>
                  <a:gd name="T13" fmla="*/ 24 h 31"/>
                  <a:gd name="T14" fmla="*/ 180 w 181"/>
                  <a:gd name="T15" fmla="*/ 22 h 31"/>
                  <a:gd name="T16" fmla="*/ 181 w 181"/>
                  <a:gd name="T17" fmla="*/ 19 h 31"/>
                  <a:gd name="T18" fmla="*/ 181 w 181"/>
                  <a:gd name="T19" fmla="*/ 16 h 31"/>
                  <a:gd name="T20" fmla="*/ 181 w 181"/>
                  <a:gd name="T21" fmla="*/ 13 h 31"/>
                  <a:gd name="T22" fmla="*/ 180 w 181"/>
                  <a:gd name="T23" fmla="*/ 10 h 31"/>
                  <a:gd name="T24" fmla="*/ 178 w 181"/>
                  <a:gd name="T25" fmla="*/ 8 h 31"/>
                  <a:gd name="T26" fmla="*/ 176 w 181"/>
                  <a:gd name="T27" fmla="*/ 6 h 31"/>
                  <a:gd name="T28" fmla="*/ 174 w 181"/>
                  <a:gd name="T29" fmla="*/ 3 h 31"/>
                  <a:gd name="T30" fmla="*/ 172 w 181"/>
                  <a:gd name="T31" fmla="*/ 2 h 31"/>
                  <a:gd name="T32" fmla="*/ 169 w 181"/>
                  <a:gd name="T33" fmla="*/ 1 h 31"/>
                  <a:gd name="T34" fmla="*/ 166 w 181"/>
                  <a:gd name="T35" fmla="*/ 1 h 31"/>
                  <a:gd name="T36" fmla="*/ 15 w 181"/>
                  <a:gd name="T37" fmla="*/ 0 h 31"/>
                  <a:gd name="T38" fmla="*/ 12 w 181"/>
                  <a:gd name="T39" fmla="*/ 1 h 31"/>
                  <a:gd name="T40" fmla="*/ 10 w 181"/>
                  <a:gd name="T41" fmla="*/ 2 h 31"/>
                  <a:gd name="T42" fmla="*/ 6 w 181"/>
                  <a:gd name="T43" fmla="*/ 3 h 31"/>
                  <a:gd name="T44" fmla="*/ 4 w 181"/>
                  <a:gd name="T45" fmla="*/ 6 h 31"/>
                  <a:gd name="T46" fmla="*/ 2 w 181"/>
                  <a:gd name="T47" fmla="*/ 8 h 31"/>
                  <a:gd name="T48" fmla="*/ 1 w 181"/>
                  <a:gd name="T49" fmla="*/ 10 h 31"/>
                  <a:gd name="T50" fmla="*/ 0 w 181"/>
                  <a:gd name="T51" fmla="*/ 13 h 31"/>
                  <a:gd name="T52" fmla="*/ 0 w 181"/>
                  <a:gd name="T53" fmla="*/ 16 h 31"/>
                  <a:gd name="T54" fmla="*/ 0 w 181"/>
                  <a:gd name="T55" fmla="*/ 19 h 31"/>
                  <a:gd name="T56" fmla="*/ 1 w 181"/>
                  <a:gd name="T57" fmla="*/ 22 h 31"/>
                  <a:gd name="T58" fmla="*/ 2 w 181"/>
                  <a:gd name="T59" fmla="*/ 24 h 31"/>
                  <a:gd name="T60" fmla="*/ 4 w 181"/>
                  <a:gd name="T61" fmla="*/ 27 h 31"/>
                  <a:gd name="T62" fmla="*/ 6 w 181"/>
                  <a:gd name="T63" fmla="*/ 28 h 31"/>
                  <a:gd name="T64" fmla="*/ 10 w 181"/>
                  <a:gd name="T65" fmla="*/ 30 h 31"/>
                  <a:gd name="T66" fmla="*/ 12 w 181"/>
                  <a:gd name="T67" fmla="*/ 30 h 31"/>
                  <a:gd name="T68" fmla="*/ 15 w 181"/>
                  <a:gd name="T6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1">
                    <a:moveTo>
                      <a:pt x="15" y="31"/>
                    </a:moveTo>
                    <a:lnTo>
                      <a:pt x="166" y="31"/>
                    </a:lnTo>
                    <a:lnTo>
                      <a:pt x="169" y="30"/>
                    </a:lnTo>
                    <a:lnTo>
                      <a:pt x="172" y="30"/>
                    </a:lnTo>
                    <a:lnTo>
                      <a:pt x="174" y="28"/>
                    </a:lnTo>
                    <a:lnTo>
                      <a:pt x="176" y="27"/>
                    </a:lnTo>
                    <a:lnTo>
                      <a:pt x="178" y="24"/>
                    </a:lnTo>
                    <a:lnTo>
                      <a:pt x="180" y="22"/>
                    </a:lnTo>
                    <a:lnTo>
                      <a:pt x="181" y="19"/>
                    </a:lnTo>
                    <a:lnTo>
                      <a:pt x="181" y="16"/>
                    </a:lnTo>
                    <a:lnTo>
                      <a:pt x="181" y="13"/>
                    </a:lnTo>
                    <a:lnTo>
                      <a:pt x="180" y="10"/>
                    </a:lnTo>
                    <a:lnTo>
                      <a:pt x="178" y="8"/>
                    </a:lnTo>
                    <a:lnTo>
                      <a:pt x="176" y="6"/>
                    </a:lnTo>
                    <a:lnTo>
                      <a:pt x="174" y="3"/>
                    </a:lnTo>
                    <a:lnTo>
                      <a:pt x="172" y="2"/>
                    </a:lnTo>
                    <a:lnTo>
                      <a:pt x="169" y="1"/>
                    </a:lnTo>
                    <a:lnTo>
                      <a:pt x="166" y="1"/>
                    </a:lnTo>
                    <a:lnTo>
                      <a:pt x="15" y="0"/>
                    </a:lnTo>
                    <a:lnTo>
                      <a:pt x="12" y="1"/>
                    </a:lnTo>
                    <a:lnTo>
                      <a:pt x="10" y="2"/>
                    </a:lnTo>
                    <a:lnTo>
                      <a:pt x="6" y="3"/>
                    </a:lnTo>
                    <a:lnTo>
                      <a:pt x="4" y="6"/>
                    </a:lnTo>
                    <a:lnTo>
                      <a:pt x="2" y="8"/>
                    </a:lnTo>
                    <a:lnTo>
                      <a:pt x="1" y="10"/>
                    </a:lnTo>
                    <a:lnTo>
                      <a:pt x="0" y="13"/>
                    </a:lnTo>
                    <a:lnTo>
                      <a:pt x="0" y="16"/>
                    </a:lnTo>
                    <a:lnTo>
                      <a:pt x="0" y="19"/>
                    </a:lnTo>
                    <a:lnTo>
                      <a:pt x="1" y="22"/>
                    </a:lnTo>
                    <a:lnTo>
                      <a:pt x="2" y="24"/>
                    </a:lnTo>
                    <a:lnTo>
                      <a:pt x="4" y="27"/>
                    </a:lnTo>
                    <a:lnTo>
                      <a:pt x="6" y="28"/>
                    </a:lnTo>
                    <a:lnTo>
                      <a:pt x="10" y="30"/>
                    </a:lnTo>
                    <a:lnTo>
                      <a:pt x="12" y="30"/>
                    </a:lnTo>
                    <a:lnTo>
                      <a:pt x="15" y="31"/>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0" name="Freeform 53"/>
              <p:cNvSpPr>
                <a:spLocks/>
              </p:cNvSpPr>
              <p:nvPr/>
            </p:nvSpPr>
            <p:spPr bwMode="auto">
              <a:xfrm>
                <a:off x="995363" y="2146300"/>
                <a:ext cx="57150" cy="9525"/>
              </a:xfrm>
              <a:custGeom>
                <a:avLst/>
                <a:gdLst>
                  <a:gd name="T0" fmla="*/ 15 w 181"/>
                  <a:gd name="T1" fmla="*/ 30 h 30"/>
                  <a:gd name="T2" fmla="*/ 166 w 181"/>
                  <a:gd name="T3" fmla="*/ 30 h 30"/>
                  <a:gd name="T4" fmla="*/ 169 w 181"/>
                  <a:gd name="T5" fmla="*/ 30 h 30"/>
                  <a:gd name="T6" fmla="*/ 172 w 181"/>
                  <a:gd name="T7" fmla="*/ 29 h 30"/>
                  <a:gd name="T8" fmla="*/ 174 w 181"/>
                  <a:gd name="T9" fmla="*/ 27 h 30"/>
                  <a:gd name="T10" fmla="*/ 176 w 181"/>
                  <a:gd name="T11" fmla="*/ 26 h 30"/>
                  <a:gd name="T12" fmla="*/ 178 w 181"/>
                  <a:gd name="T13" fmla="*/ 23 h 30"/>
                  <a:gd name="T14" fmla="*/ 180 w 181"/>
                  <a:gd name="T15" fmla="*/ 20 h 30"/>
                  <a:gd name="T16" fmla="*/ 181 w 181"/>
                  <a:gd name="T17" fmla="*/ 18 h 30"/>
                  <a:gd name="T18" fmla="*/ 181 w 181"/>
                  <a:gd name="T19" fmla="*/ 15 h 30"/>
                  <a:gd name="T20" fmla="*/ 181 w 181"/>
                  <a:gd name="T21" fmla="*/ 12 h 30"/>
                  <a:gd name="T22" fmla="*/ 180 w 181"/>
                  <a:gd name="T23" fmla="*/ 8 h 30"/>
                  <a:gd name="T24" fmla="*/ 178 w 181"/>
                  <a:gd name="T25" fmla="*/ 6 h 30"/>
                  <a:gd name="T26" fmla="*/ 176 w 181"/>
                  <a:gd name="T27" fmla="*/ 4 h 30"/>
                  <a:gd name="T28" fmla="*/ 174 w 181"/>
                  <a:gd name="T29" fmla="*/ 2 h 30"/>
                  <a:gd name="T30" fmla="*/ 172 w 181"/>
                  <a:gd name="T31" fmla="*/ 1 h 30"/>
                  <a:gd name="T32" fmla="*/ 169 w 181"/>
                  <a:gd name="T33" fmla="*/ 0 h 30"/>
                  <a:gd name="T34" fmla="*/ 166 w 181"/>
                  <a:gd name="T35" fmla="*/ 0 h 30"/>
                  <a:gd name="T36" fmla="*/ 15 w 181"/>
                  <a:gd name="T37" fmla="*/ 0 h 30"/>
                  <a:gd name="T38" fmla="*/ 12 w 181"/>
                  <a:gd name="T39" fmla="*/ 0 h 30"/>
                  <a:gd name="T40" fmla="*/ 10 w 181"/>
                  <a:gd name="T41" fmla="*/ 1 h 30"/>
                  <a:gd name="T42" fmla="*/ 6 w 181"/>
                  <a:gd name="T43" fmla="*/ 2 h 30"/>
                  <a:gd name="T44" fmla="*/ 4 w 181"/>
                  <a:gd name="T45" fmla="*/ 4 h 30"/>
                  <a:gd name="T46" fmla="*/ 2 w 181"/>
                  <a:gd name="T47" fmla="*/ 6 h 30"/>
                  <a:gd name="T48" fmla="*/ 1 w 181"/>
                  <a:gd name="T49" fmla="*/ 8 h 30"/>
                  <a:gd name="T50" fmla="*/ 0 w 181"/>
                  <a:gd name="T51" fmla="*/ 12 h 30"/>
                  <a:gd name="T52" fmla="*/ 0 w 181"/>
                  <a:gd name="T53" fmla="*/ 15 h 30"/>
                  <a:gd name="T54" fmla="*/ 0 w 181"/>
                  <a:gd name="T55" fmla="*/ 18 h 30"/>
                  <a:gd name="T56" fmla="*/ 1 w 181"/>
                  <a:gd name="T57" fmla="*/ 20 h 30"/>
                  <a:gd name="T58" fmla="*/ 2 w 181"/>
                  <a:gd name="T59" fmla="*/ 23 h 30"/>
                  <a:gd name="T60" fmla="*/ 4 w 181"/>
                  <a:gd name="T61" fmla="*/ 26 h 30"/>
                  <a:gd name="T62" fmla="*/ 6 w 181"/>
                  <a:gd name="T63" fmla="*/ 27 h 30"/>
                  <a:gd name="T64" fmla="*/ 10 w 181"/>
                  <a:gd name="T65" fmla="*/ 29 h 30"/>
                  <a:gd name="T66" fmla="*/ 12 w 181"/>
                  <a:gd name="T67" fmla="*/ 30 h 30"/>
                  <a:gd name="T68" fmla="*/ 15 w 181"/>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0">
                    <a:moveTo>
                      <a:pt x="15" y="30"/>
                    </a:moveTo>
                    <a:lnTo>
                      <a:pt x="166" y="30"/>
                    </a:lnTo>
                    <a:lnTo>
                      <a:pt x="169" y="30"/>
                    </a:lnTo>
                    <a:lnTo>
                      <a:pt x="172" y="29"/>
                    </a:lnTo>
                    <a:lnTo>
                      <a:pt x="174" y="27"/>
                    </a:lnTo>
                    <a:lnTo>
                      <a:pt x="176" y="26"/>
                    </a:lnTo>
                    <a:lnTo>
                      <a:pt x="178" y="23"/>
                    </a:lnTo>
                    <a:lnTo>
                      <a:pt x="180" y="20"/>
                    </a:lnTo>
                    <a:lnTo>
                      <a:pt x="181" y="18"/>
                    </a:lnTo>
                    <a:lnTo>
                      <a:pt x="181" y="15"/>
                    </a:lnTo>
                    <a:lnTo>
                      <a:pt x="181" y="12"/>
                    </a:lnTo>
                    <a:lnTo>
                      <a:pt x="180" y="8"/>
                    </a:lnTo>
                    <a:lnTo>
                      <a:pt x="178" y="6"/>
                    </a:lnTo>
                    <a:lnTo>
                      <a:pt x="176" y="4"/>
                    </a:lnTo>
                    <a:lnTo>
                      <a:pt x="174" y="2"/>
                    </a:lnTo>
                    <a:lnTo>
                      <a:pt x="172" y="1"/>
                    </a:lnTo>
                    <a:lnTo>
                      <a:pt x="169" y="0"/>
                    </a:lnTo>
                    <a:lnTo>
                      <a:pt x="166" y="0"/>
                    </a:lnTo>
                    <a:lnTo>
                      <a:pt x="15" y="0"/>
                    </a:lnTo>
                    <a:lnTo>
                      <a:pt x="12" y="0"/>
                    </a:lnTo>
                    <a:lnTo>
                      <a:pt x="10" y="1"/>
                    </a:lnTo>
                    <a:lnTo>
                      <a:pt x="6" y="2"/>
                    </a:lnTo>
                    <a:lnTo>
                      <a:pt x="4" y="4"/>
                    </a:lnTo>
                    <a:lnTo>
                      <a:pt x="2" y="6"/>
                    </a:lnTo>
                    <a:lnTo>
                      <a:pt x="1" y="8"/>
                    </a:lnTo>
                    <a:lnTo>
                      <a:pt x="0" y="12"/>
                    </a:lnTo>
                    <a:lnTo>
                      <a:pt x="0" y="15"/>
                    </a:lnTo>
                    <a:lnTo>
                      <a:pt x="0" y="18"/>
                    </a:lnTo>
                    <a:lnTo>
                      <a:pt x="1" y="20"/>
                    </a:lnTo>
                    <a:lnTo>
                      <a:pt x="2" y="23"/>
                    </a:lnTo>
                    <a:lnTo>
                      <a:pt x="4" y="26"/>
                    </a:lnTo>
                    <a:lnTo>
                      <a:pt x="6" y="27"/>
                    </a:lnTo>
                    <a:lnTo>
                      <a:pt x="10" y="29"/>
                    </a:lnTo>
                    <a:lnTo>
                      <a:pt x="12" y="30"/>
                    </a:lnTo>
                    <a:lnTo>
                      <a:pt x="15" y="3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1" name="Freeform 54"/>
              <p:cNvSpPr>
                <a:spLocks/>
              </p:cNvSpPr>
              <p:nvPr/>
            </p:nvSpPr>
            <p:spPr bwMode="auto">
              <a:xfrm>
                <a:off x="947738" y="2022475"/>
                <a:ext cx="38100" cy="33338"/>
              </a:xfrm>
              <a:custGeom>
                <a:avLst/>
                <a:gdLst>
                  <a:gd name="T0" fmla="*/ 20 w 121"/>
                  <a:gd name="T1" fmla="*/ 101 h 106"/>
                  <a:gd name="T2" fmla="*/ 22 w 121"/>
                  <a:gd name="T3" fmla="*/ 104 h 106"/>
                  <a:gd name="T4" fmla="*/ 25 w 121"/>
                  <a:gd name="T5" fmla="*/ 105 h 106"/>
                  <a:gd name="T6" fmla="*/ 27 w 121"/>
                  <a:gd name="T7" fmla="*/ 106 h 106"/>
                  <a:gd name="T8" fmla="*/ 30 w 121"/>
                  <a:gd name="T9" fmla="*/ 106 h 106"/>
                  <a:gd name="T10" fmla="*/ 36 w 121"/>
                  <a:gd name="T11" fmla="*/ 105 h 106"/>
                  <a:gd name="T12" fmla="*/ 41 w 121"/>
                  <a:gd name="T13" fmla="*/ 101 h 106"/>
                  <a:gd name="T14" fmla="*/ 116 w 121"/>
                  <a:gd name="T15" fmla="*/ 26 h 106"/>
                  <a:gd name="T16" fmla="*/ 119 w 121"/>
                  <a:gd name="T17" fmla="*/ 24 h 106"/>
                  <a:gd name="T18" fmla="*/ 120 w 121"/>
                  <a:gd name="T19" fmla="*/ 21 h 106"/>
                  <a:gd name="T20" fmla="*/ 121 w 121"/>
                  <a:gd name="T21" fmla="*/ 19 h 106"/>
                  <a:gd name="T22" fmla="*/ 121 w 121"/>
                  <a:gd name="T23" fmla="*/ 15 h 106"/>
                  <a:gd name="T24" fmla="*/ 121 w 121"/>
                  <a:gd name="T25" fmla="*/ 13 h 106"/>
                  <a:gd name="T26" fmla="*/ 120 w 121"/>
                  <a:gd name="T27" fmla="*/ 10 h 106"/>
                  <a:gd name="T28" fmla="*/ 119 w 121"/>
                  <a:gd name="T29" fmla="*/ 8 h 106"/>
                  <a:gd name="T30" fmla="*/ 116 w 121"/>
                  <a:gd name="T31" fmla="*/ 5 h 106"/>
                  <a:gd name="T32" fmla="*/ 114 w 121"/>
                  <a:gd name="T33" fmla="*/ 4 h 106"/>
                  <a:gd name="T34" fmla="*/ 111 w 121"/>
                  <a:gd name="T35" fmla="*/ 1 h 106"/>
                  <a:gd name="T36" fmla="*/ 109 w 121"/>
                  <a:gd name="T37" fmla="*/ 0 h 106"/>
                  <a:gd name="T38" fmla="*/ 106 w 121"/>
                  <a:gd name="T39" fmla="*/ 0 h 106"/>
                  <a:gd name="T40" fmla="*/ 103 w 121"/>
                  <a:gd name="T41" fmla="*/ 0 h 106"/>
                  <a:gd name="T42" fmla="*/ 100 w 121"/>
                  <a:gd name="T43" fmla="*/ 1 h 106"/>
                  <a:gd name="T44" fmla="*/ 97 w 121"/>
                  <a:gd name="T45" fmla="*/ 4 h 106"/>
                  <a:gd name="T46" fmla="*/ 95 w 121"/>
                  <a:gd name="T47" fmla="*/ 5 h 106"/>
                  <a:gd name="T48" fmla="*/ 30 w 121"/>
                  <a:gd name="T49" fmla="*/ 69 h 106"/>
                  <a:gd name="T50" fmla="*/ 26 w 121"/>
                  <a:gd name="T51" fmla="*/ 65 h 106"/>
                  <a:gd name="T52" fmla="*/ 24 w 121"/>
                  <a:gd name="T53" fmla="*/ 64 h 106"/>
                  <a:gd name="T54" fmla="*/ 21 w 121"/>
                  <a:gd name="T55" fmla="*/ 62 h 106"/>
                  <a:gd name="T56" fmla="*/ 18 w 121"/>
                  <a:gd name="T57" fmla="*/ 62 h 106"/>
                  <a:gd name="T58" fmla="*/ 15 w 121"/>
                  <a:gd name="T59" fmla="*/ 61 h 106"/>
                  <a:gd name="T60" fmla="*/ 12 w 121"/>
                  <a:gd name="T61" fmla="*/ 62 h 106"/>
                  <a:gd name="T62" fmla="*/ 10 w 121"/>
                  <a:gd name="T63" fmla="*/ 62 h 106"/>
                  <a:gd name="T64" fmla="*/ 7 w 121"/>
                  <a:gd name="T65" fmla="*/ 64 h 106"/>
                  <a:gd name="T66" fmla="*/ 5 w 121"/>
                  <a:gd name="T67" fmla="*/ 65 h 106"/>
                  <a:gd name="T68" fmla="*/ 2 w 121"/>
                  <a:gd name="T69" fmla="*/ 68 h 106"/>
                  <a:gd name="T70" fmla="*/ 1 w 121"/>
                  <a:gd name="T71" fmla="*/ 70 h 106"/>
                  <a:gd name="T72" fmla="*/ 0 w 121"/>
                  <a:gd name="T73" fmla="*/ 73 h 106"/>
                  <a:gd name="T74" fmla="*/ 0 w 121"/>
                  <a:gd name="T75" fmla="*/ 76 h 106"/>
                  <a:gd name="T76" fmla="*/ 0 w 121"/>
                  <a:gd name="T77" fmla="*/ 79 h 106"/>
                  <a:gd name="T78" fmla="*/ 1 w 121"/>
                  <a:gd name="T79" fmla="*/ 82 h 106"/>
                  <a:gd name="T80" fmla="*/ 2 w 121"/>
                  <a:gd name="T81" fmla="*/ 84 h 106"/>
                  <a:gd name="T82" fmla="*/ 5 w 121"/>
                  <a:gd name="T83" fmla="*/ 86 h 106"/>
                  <a:gd name="T84" fmla="*/ 20 w 121"/>
                  <a:gd name="T85"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1" h="106">
                    <a:moveTo>
                      <a:pt x="20" y="101"/>
                    </a:moveTo>
                    <a:lnTo>
                      <a:pt x="22" y="104"/>
                    </a:lnTo>
                    <a:lnTo>
                      <a:pt x="25" y="105"/>
                    </a:lnTo>
                    <a:lnTo>
                      <a:pt x="27" y="106"/>
                    </a:lnTo>
                    <a:lnTo>
                      <a:pt x="30" y="106"/>
                    </a:lnTo>
                    <a:lnTo>
                      <a:pt x="36" y="105"/>
                    </a:lnTo>
                    <a:lnTo>
                      <a:pt x="41" y="101"/>
                    </a:lnTo>
                    <a:lnTo>
                      <a:pt x="116" y="26"/>
                    </a:lnTo>
                    <a:lnTo>
                      <a:pt x="119" y="24"/>
                    </a:lnTo>
                    <a:lnTo>
                      <a:pt x="120" y="21"/>
                    </a:lnTo>
                    <a:lnTo>
                      <a:pt x="121" y="19"/>
                    </a:lnTo>
                    <a:lnTo>
                      <a:pt x="121" y="15"/>
                    </a:lnTo>
                    <a:lnTo>
                      <a:pt x="121" y="13"/>
                    </a:lnTo>
                    <a:lnTo>
                      <a:pt x="120" y="10"/>
                    </a:lnTo>
                    <a:lnTo>
                      <a:pt x="119" y="8"/>
                    </a:lnTo>
                    <a:lnTo>
                      <a:pt x="116" y="5"/>
                    </a:lnTo>
                    <a:lnTo>
                      <a:pt x="114" y="4"/>
                    </a:lnTo>
                    <a:lnTo>
                      <a:pt x="111" y="1"/>
                    </a:lnTo>
                    <a:lnTo>
                      <a:pt x="109" y="0"/>
                    </a:lnTo>
                    <a:lnTo>
                      <a:pt x="106" y="0"/>
                    </a:lnTo>
                    <a:lnTo>
                      <a:pt x="103" y="0"/>
                    </a:lnTo>
                    <a:lnTo>
                      <a:pt x="100" y="1"/>
                    </a:lnTo>
                    <a:lnTo>
                      <a:pt x="97" y="4"/>
                    </a:lnTo>
                    <a:lnTo>
                      <a:pt x="95" y="5"/>
                    </a:lnTo>
                    <a:lnTo>
                      <a:pt x="30" y="69"/>
                    </a:lnTo>
                    <a:lnTo>
                      <a:pt x="26" y="65"/>
                    </a:lnTo>
                    <a:lnTo>
                      <a:pt x="24" y="64"/>
                    </a:lnTo>
                    <a:lnTo>
                      <a:pt x="21" y="62"/>
                    </a:lnTo>
                    <a:lnTo>
                      <a:pt x="18" y="62"/>
                    </a:lnTo>
                    <a:lnTo>
                      <a:pt x="15" y="61"/>
                    </a:lnTo>
                    <a:lnTo>
                      <a:pt x="12" y="62"/>
                    </a:lnTo>
                    <a:lnTo>
                      <a:pt x="10" y="62"/>
                    </a:lnTo>
                    <a:lnTo>
                      <a:pt x="7" y="64"/>
                    </a:lnTo>
                    <a:lnTo>
                      <a:pt x="5" y="65"/>
                    </a:lnTo>
                    <a:lnTo>
                      <a:pt x="2" y="68"/>
                    </a:lnTo>
                    <a:lnTo>
                      <a:pt x="1" y="70"/>
                    </a:lnTo>
                    <a:lnTo>
                      <a:pt x="0" y="73"/>
                    </a:lnTo>
                    <a:lnTo>
                      <a:pt x="0" y="76"/>
                    </a:lnTo>
                    <a:lnTo>
                      <a:pt x="0" y="79"/>
                    </a:lnTo>
                    <a:lnTo>
                      <a:pt x="1" y="82"/>
                    </a:lnTo>
                    <a:lnTo>
                      <a:pt x="2" y="84"/>
                    </a:lnTo>
                    <a:lnTo>
                      <a:pt x="5" y="86"/>
                    </a:lnTo>
                    <a:lnTo>
                      <a:pt x="20" y="101"/>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5"/>
              <p:cNvSpPr>
                <a:spLocks/>
              </p:cNvSpPr>
              <p:nvPr/>
            </p:nvSpPr>
            <p:spPr bwMode="auto">
              <a:xfrm>
                <a:off x="947738" y="2070100"/>
                <a:ext cx="38100" cy="33338"/>
              </a:xfrm>
              <a:custGeom>
                <a:avLst/>
                <a:gdLst>
                  <a:gd name="T0" fmla="*/ 20 w 121"/>
                  <a:gd name="T1" fmla="*/ 101 h 106"/>
                  <a:gd name="T2" fmla="*/ 22 w 121"/>
                  <a:gd name="T3" fmla="*/ 103 h 106"/>
                  <a:gd name="T4" fmla="*/ 25 w 121"/>
                  <a:gd name="T5" fmla="*/ 105 h 106"/>
                  <a:gd name="T6" fmla="*/ 27 w 121"/>
                  <a:gd name="T7" fmla="*/ 105 h 106"/>
                  <a:gd name="T8" fmla="*/ 30 w 121"/>
                  <a:gd name="T9" fmla="*/ 106 h 106"/>
                  <a:gd name="T10" fmla="*/ 34 w 121"/>
                  <a:gd name="T11" fmla="*/ 105 h 106"/>
                  <a:gd name="T12" fmla="*/ 36 w 121"/>
                  <a:gd name="T13" fmla="*/ 105 h 106"/>
                  <a:gd name="T14" fmla="*/ 39 w 121"/>
                  <a:gd name="T15" fmla="*/ 103 h 106"/>
                  <a:gd name="T16" fmla="*/ 41 w 121"/>
                  <a:gd name="T17" fmla="*/ 102 h 106"/>
                  <a:gd name="T18" fmla="*/ 116 w 121"/>
                  <a:gd name="T19" fmla="*/ 26 h 106"/>
                  <a:gd name="T20" fmla="*/ 119 w 121"/>
                  <a:gd name="T21" fmla="*/ 24 h 106"/>
                  <a:gd name="T22" fmla="*/ 120 w 121"/>
                  <a:gd name="T23" fmla="*/ 21 h 106"/>
                  <a:gd name="T24" fmla="*/ 121 w 121"/>
                  <a:gd name="T25" fmla="*/ 18 h 106"/>
                  <a:gd name="T26" fmla="*/ 121 w 121"/>
                  <a:gd name="T27" fmla="*/ 15 h 106"/>
                  <a:gd name="T28" fmla="*/ 121 w 121"/>
                  <a:gd name="T29" fmla="*/ 13 h 106"/>
                  <a:gd name="T30" fmla="*/ 120 w 121"/>
                  <a:gd name="T31" fmla="*/ 10 h 106"/>
                  <a:gd name="T32" fmla="*/ 119 w 121"/>
                  <a:gd name="T33" fmla="*/ 7 h 106"/>
                  <a:gd name="T34" fmla="*/ 116 w 121"/>
                  <a:gd name="T35" fmla="*/ 5 h 106"/>
                  <a:gd name="T36" fmla="*/ 114 w 121"/>
                  <a:gd name="T37" fmla="*/ 3 h 106"/>
                  <a:gd name="T38" fmla="*/ 111 w 121"/>
                  <a:gd name="T39" fmla="*/ 1 h 106"/>
                  <a:gd name="T40" fmla="*/ 109 w 121"/>
                  <a:gd name="T41" fmla="*/ 1 h 106"/>
                  <a:gd name="T42" fmla="*/ 106 w 121"/>
                  <a:gd name="T43" fmla="*/ 0 h 106"/>
                  <a:gd name="T44" fmla="*/ 103 w 121"/>
                  <a:gd name="T45" fmla="*/ 1 h 106"/>
                  <a:gd name="T46" fmla="*/ 100 w 121"/>
                  <a:gd name="T47" fmla="*/ 1 h 106"/>
                  <a:gd name="T48" fmla="*/ 97 w 121"/>
                  <a:gd name="T49" fmla="*/ 3 h 106"/>
                  <a:gd name="T50" fmla="*/ 95 w 121"/>
                  <a:gd name="T51" fmla="*/ 5 h 106"/>
                  <a:gd name="T52" fmla="*/ 30 w 121"/>
                  <a:gd name="T53" fmla="*/ 70 h 106"/>
                  <a:gd name="T54" fmla="*/ 26 w 121"/>
                  <a:gd name="T55" fmla="*/ 65 h 106"/>
                  <a:gd name="T56" fmla="*/ 24 w 121"/>
                  <a:gd name="T57" fmla="*/ 63 h 106"/>
                  <a:gd name="T58" fmla="*/ 21 w 121"/>
                  <a:gd name="T59" fmla="*/ 61 h 106"/>
                  <a:gd name="T60" fmla="*/ 18 w 121"/>
                  <a:gd name="T61" fmla="*/ 61 h 106"/>
                  <a:gd name="T62" fmla="*/ 15 w 121"/>
                  <a:gd name="T63" fmla="*/ 60 h 106"/>
                  <a:gd name="T64" fmla="*/ 12 w 121"/>
                  <a:gd name="T65" fmla="*/ 61 h 106"/>
                  <a:gd name="T66" fmla="*/ 10 w 121"/>
                  <a:gd name="T67" fmla="*/ 62 h 106"/>
                  <a:gd name="T68" fmla="*/ 7 w 121"/>
                  <a:gd name="T69" fmla="*/ 63 h 106"/>
                  <a:gd name="T70" fmla="*/ 5 w 121"/>
                  <a:gd name="T71" fmla="*/ 65 h 106"/>
                  <a:gd name="T72" fmla="*/ 2 w 121"/>
                  <a:gd name="T73" fmla="*/ 68 h 106"/>
                  <a:gd name="T74" fmla="*/ 1 w 121"/>
                  <a:gd name="T75" fmla="*/ 70 h 106"/>
                  <a:gd name="T76" fmla="*/ 0 w 121"/>
                  <a:gd name="T77" fmla="*/ 73 h 106"/>
                  <a:gd name="T78" fmla="*/ 0 w 121"/>
                  <a:gd name="T79" fmla="*/ 76 h 106"/>
                  <a:gd name="T80" fmla="*/ 0 w 121"/>
                  <a:gd name="T81" fmla="*/ 78 h 106"/>
                  <a:gd name="T82" fmla="*/ 1 w 121"/>
                  <a:gd name="T83" fmla="*/ 82 h 106"/>
                  <a:gd name="T84" fmla="*/ 2 w 121"/>
                  <a:gd name="T85" fmla="*/ 84 h 106"/>
                  <a:gd name="T86" fmla="*/ 5 w 121"/>
                  <a:gd name="T87" fmla="*/ 87 h 106"/>
                  <a:gd name="T88" fmla="*/ 20 w 121"/>
                  <a:gd name="T89"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106">
                    <a:moveTo>
                      <a:pt x="20" y="101"/>
                    </a:moveTo>
                    <a:lnTo>
                      <a:pt x="22" y="103"/>
                    </a:lnTo>
                    <a:lnTo>
                      <a:pt x="25" y="105"/>
                    </a:lnTo>
                    <a:lnTo>
                      <a:pt x="27" y="105"/>
                    </a:lnTo>
                    <a:lnTo>
                      <a:pt x="30" y="106"/>
                    </a:lnTo>
                    <a:lnTo>
                      <a:pt x="34" y="105"/>
                    </a:lnTo>
                    <a:lnTo>
                      <a:pt x="36" y="105"/>
                    </a:lnTo>
                    <a:lnTo>
                      <a:pt x="39" y="103"/>
                    </a:lnTo>
                    <a:lnTo>
                      <a:pt x="41" y="102"/>
                    </a:lnTo>
                    <a:lnTo>
                      <a:pt x="116" y="26"/>
                    </a:lnTo>
                    <a:lnTo>
                      <a:pt x="119" y="24"/>
                    </a:lnTo>
                    <a:lnTo>
                      <a:pt x="120" y="21"/>
                    </a:lnTo>
                    <a:lnTo>
                      <a:pt x="121" y="18"/>
                    </a:lnTo>
                    <a:lnTo>
                      <a:pt x="121" y="15"/>
                    </a:lnTo>
                    <a:lnTo>
                      <a:pt x="121" y="13"/>
                    </a:lnTo>
                    <a:lnTo>
                      <a:pt x="120" y="10"/>
                    </a:lnTo>
                    <a:lnTo>
                      <a:pt x="119" y="7"/>
                    </a:lnTo>
                    <a:lnTo>
                      <a:pt x="116" y="5"/>
                    </a:lnTo>
                    <a:lnTo>
                      <a:pt x="114" y="3"/>
                    </a:lnTo>
                    <a:lnTo>
                      <a:pt x="111" y="1"/>
                    </a:lnTo>
                    <a:lnTo>
                      <a:pt x="109" y="1"/>
                    </a:lnTo>
                    <a:lnTo>
                      <a:pt x="106" y="0"/>
                    </a:lnTo>
                    <a:lnTo>
                      <a:pt x="103" y="1"/>
                    </a:lnTo>
                    <a:lnTo>
                      <a:pt x="100" y="1"/>
                    </a:lnTo>
                    <a:lnTo>
                      <a:pt x="97" y="3"/>
                    </a:lnTo>
                    <a:lnTo>
                      <a:pt x="95" y="5"/>
                    </a:lnTo>
                    <a:lnTo>
                      <a:pt x="30" y="70"/>
                    </a:lnTo>
                    <a:lnTo>
                      <a:pt x="26" y="65"/>
                    </a:lnTo>
                    <a:lnTo>
                      <a:pt x="24" y="63"/>
                    </a:lnTo>
                    <a:lnTo>
                      <a:pt x="21" y="61"/>
                    </a:lnTo>
                    <a:lnTo>
                      <a:pt x="18" y="61"/>
                    </a:lnTo>
                    <a:lnTo>
                      <a:pt x="15" y="60"/>
                    </a:lnTo>
                    <a:lnTo>
                      <a:pt x="12" y="61"/>
                    </a:lnTo>
                    <a:lnTo>
                      <a:pt x="10" y="62"/>
                    </a:lnTo>
                    <a:lnTo>
                      <a:pt x="7" y="63"/>
                    </a:lnTo>
                    <a:lnTo>
                      <a:pt x="5" y="65"/>
                    </a:lnTo>
                    <a:lnTo>
                      <a:pt x="2" y="68"/>
                    </a:lnTo>
                    <a:lnTo>
                      <a:pt x="1" y="70"/>
                    </a:lnTo>
                    <a:lnTo>
                      <a:pt x="0" y="73"/>
                    </a:lnTo>
                    <a:lnTo>
                      <a:pt x="0" y="76"/>
                    </a:lnTo>
                    <a:lnTo>
                      <a:pt x="0" y="78"/>
                    </a:lnTo>
                    <a:lnTo>
                      <a:pt x="1" y="82"/>
                    </a:lnTo>
                    <a:lnTo>
                      <a:pt x="2" y="84"/>
                    </a:lnTo>
                    <a:lnTo>
                      <a:pt x="5" y="87"/>
                    </a:lnTo>
                    <a:lnTo>
                      <a:pt x="20" y="101"/>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6"/>
              <p:cNvSpPr>
                <a:spLocks noEditPoints="1"/>
              </p:cNvSpPr>
              <p:nvPr/>
            </p:nvSpPr>
            <p:spPr bwMode="auto">
              <a:xfrm>
                <a:off x="1104900" y="1993900"/>
                <a:ext cx="68263" cy="219075"/>
              </a:xfrm>
              <a:custGeom>
                <a:avLst/>
                <a:gdLst>
                  <a:gd name="T0" fmla="*/ 120 w 212"/>
                  <a:gd name="T1" fmla="*/ 659 h 694"/>
                  <a:gd name="T2" fmla="*/ 99 w 212"/>
                  <a:gd name="T3" fmla="*/ 643 h 694"/>
                  <a:gd name="T4" fmla="*/ 92 w 212"/>
                  <a:gd name="T5" fmla="*/ 618 h 694"/>
                  <a:gd name="T6" fmla="*/ 181 w 212"/>
                  <a:gd name="T7" fmla="*/ 616 h 694"/>
                  <a:gd name="T8" fmla="*/ 167 w 212"/>
                  <a:gd name="T9" fmla="*/ 647 h 694"/>
                  <a:gd name="T10" fmla="*/ 144 w 212"/>
                  <a:gd name="T11" fmla="*/ 662 h 694"/>
                  <a:gd name="T12" fmla="*/ 145 w 212"/>
                  <a:gd name="T13" fmla="*/ 31 h 694"/>
                  <a:gd name="T14" fmla="*/ 168 w 212"/>
                  <a:gd name="T15" fmla="*/ 43 h 694"/>
                  <a:gd name="T16" fmla="*/ 181 w 212"/>
                  <a:gd name="T17" fmla="*/ 57 h 694"/>
                  <a:gd name="T18" fmla="*/ 92 w 212"/>
                  <a:gd name="T19" fmla="*/ 331 h 694"/>
                  <a:gd name="T20" fmla="*/ 95 w 212"/>
                  <a:gd name="T21" fmla="*/ 53 h 694"/>
                  <a:gd name="T22" fmla="*/ 112 w 212"/>
                  <a:gd name="T23" fmla="*/ 38 h 694"/>
                  <a:gd name="T24" fmla="*/ 137 w 212"/>
                  <a:gd name="T25" fmla="*/ 30 h 694"/>
                  <a:gd name="T26" fmla="*/ 182 w 212"/>
                  <a:gd name="T27" fmla="*/ 362 h 694"/>
                  <a:gd name="T28" fmla="*/ 92 w 212"/>
                  <a:gd name="T29" fmla="*/ 362 h 694"/>
                  <a:gd name="T30" fmla="*/ 113 w 212"/>
                  <a:gd name="T31" fmla="*/ 4 h 694"/>
                  <a:gd name="T32" fmla="*/ 84 w 212"/>
                  <a:gd name="T33" fmla="*/ 22 h 694"/>
                  <a:gd name="T34" fmla="*/ 65 w 212"/>
                  <a:gd name="T35" fmla="*/ 46 h 694"/>
                  <a:gd name="T36" fmla="*/ 36 w 212"/>
                  <a:gd name="T37" fmla="*/ 55 h 694"/>
                  <a:gd name="T38" fmla="*/ 21 w 212"/>
                  <a:gd name="T39" fmla="*/ 67 h 694"/>
                  <a:gd name="T40" fmla="*/ 9 w 212"/>
                  <a:gd name="T41" fmla="*/ 82 h 694"/>
                  <a:gd name="T42" fmla="*/ 2 w 212"/>
                  <a:gd name="T43" fmla="*/ 103 h 694"/>
                  <a:gd name="T44" fmla="*/ 0 w 212"/>
                  <a:gd name="T45" fmla="*/ 394 h 694"/>
                  <a:gd name="T46" fmla="*/ 3 w 212"/>
                  <a:gd name="T47" fmla="*/ 402 h 694"/>
                  <a:gd name="T48" fmla="*/ 10 w 212"/>
                  <a:gd name="T49" fmla="*/ 408 h 694"/>
                  <a:gd name="T50" fmla="*/ 19 w 212"/>
                  <a:gd name="T51" fmla="*/ 409 h 694"/>
                  <a:gd name="T52" fmla="*/ 26 w 212"/>
                  <a:gd name="T53" fmla="*/ 404 h 694"/>
                  <a:gd name="T54" fmla="*/ 30 w 212"/>
                  <a:gd name="T55" fmla="*/ 397 h 694"/>
                  <a:gd name="T56" fmla="*/ 31 w 212"/>
                  <a:gd name="T57" fmla="*/ 111 h 694"/>
                  <a:gd name="T58" fmla="*/ 40 w 212"/>
                  <a:gd name="T59" fmla="*/ 89 h 694"/>
                  <a:gd name="T60" fmla="*/ 55 w 212"/>
                  <a:gd name="T61" fmla="*/ 79 h 694"/>
                  <a:gd name="T62" fmla="*/ 62 w 212"/>
                  <a:gd name="T63" fmla="*/ 626 h 694"/>
                  <a:gd name="T64" fmla="*/ 67 w 212"/>
                  <a:gd name="T65" fmla="*/ 647 h 694"/>
                  <a:gd name="T66" fmla="*/ 79 w 212"/>
                  <a:gd name="T67" fmla="*/ 666 h 694"/>
                  <a:gd name="T68" fmla="*/ 95 w 212"/>
                  <a:gd name="T69" fmla="*/ 681 h 694"/>
                  <a:gd name="T70" fmla="*/ 114 w 212"/>
                  <a:gd name="T71" fmla="*/ 690 h 694"/>
                  <a:gd name="T72" fmla="*/ 137 w 212"/>
                  <a:gd name="T73" fmla="*/ 694 h 694"/>
                  <a:gd name="T74" fmla="*/ 157 w 212"/>
                  <a:gd name="T75" fmla="*/ 690 h 694"/>
                  <a:gd name="T76" fmla="*/ 177 w 212"/>
                  <a:gd name="T77" fmla="*/ 680 h 694"/>
                  <a:gd name="T78" fmla="*/ 193 w 212"/>
                  <a:gd name="T79" fmla="*/ 663 h 694"/>
                  <a:gd name="T80" fmla="*/ 206 w 212"/>
                  <a:gd name="T81" fmla="*/ 641 h 694"/>
                  <a:gd name="T82" fmla="*/ 211 w 212"/>
                  <a:gd name="T83" fmla="*/ 613 h 694"/>
                  <a:gd name="T84" fmla="*/ 211 w 212"/>
                  <a:gd name="T85" fmla="*/ 56 h 694"/>
                  <a:gd name="T86" fmla="*/ 206 w 212"/>
                  <a:gd name="T87" fmla="*/ 41 h 694"/>
                  <a:gd name="T88" fmla="*/ 177 w 212"/>
                  <a:gd name="T89" fmla="*/ 13 h 694"/>
                  <a:gd name="T90" fmla="*/ 151 w 212"/>
                  <a:gd name="T91" fmla="*/ 2 h 694"/>
                  <a:gd name="T92" fmla="*/ 137 w 212"/>
                  <a:gd name="T93"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2" h="694">
                    <a:moveTo>
                      <a:pt x="137" y="663"/>
                    </a:moveTo>
                    <a:lnTo>
                      <a:pt x="128" y="662"/>
                    </a:lnTo>
                    <a:lnTo>
                      <a:pt x="120" y="659"/>
                    </a:lnTo>
                    <a:lnTo>
                      <a:pt x="112" y="655"/>
                    </a:lnTo>
                    <a:lnTo>
                      <a:pt x="105" y="650"/>
                    </a:lnTo>
                    <a:lnTo>
                      <a:pt x="99" y="643"/>
                    </a:lnTo>
                    <a:lnTo>
                      <a:pt x="95" y="636"/>
                    </a:lnTo>
                    <a:lnTo>
                      <a:pt x="92" y="627"/>
                    </a:lnTo>
                    <a:lnTo>
                      <a:pt x="92" y="618"/>
                    </a:lnTo>
                    <a:lnTo>
                      <a:pt x="92" y="603"/>
                    </a:lnTo>
                    <a:lnTo>
                      <a:pt x="182" y="603"/>
                    </a:lnTo>
                    <a:lnTo>
                      <a:pt x="181" y="616"/>
                    </a:lnTo>
                    <a:lnTo>
                      <a:pt x="178" y="628"/>
                    </a:lnTo>
                    <a:lnTo>
                      <a:pt x="173" y="639"/>
                    </a:lnTo>
                    <a:lnTo>
                      <a:pt x="167" y="647"/>
                    </a:lnTo>
                    <a:lnTo>
                      <a:pt x="161" y="654"/>
                    </a:lnTo>
                    <a:lnTo>
                      <a:pt x="153" y="659"/>
                    </a:lnTo>
                    <a:lnTo>
                      <a:pt x="144" y="662"/>
                    </a:lnTo>
                    <a:lnTo>
                      <a:pt x="137" y="663"/>
                    </a:lnTo>
                    <a:close/>
                    <a:moveTo>
                      <a:pt x="137" y="30"/>
                    </a:moveTo>
                    <a:lnTo>
                      <a:pt x="145" y="31"/>
                    </a:lnTo>
                    <a:lnTo>
                      <a:pt x="153" y="34"/>
                    </a:lnTo>
                    <a:lnTo>
                      <a:pt x="161" y="38"/>
                    </a:lnTo>
                    <a:lnTo>
                      <a:pt x="168" y="43"/>
                    </a:lnTo>
                    <a:lnTo>
                      <a:pt x="173" y="47"/>
                    </a:lnTo>
                    <a:lnTo>
                      <a:pt x="178" y="53"/>
                    </a:lnTo>
                    <a:lnTo>
                      <a:pt x="181" y="57"/>
                    </a:lnTo>
                    <a:lnTo>
                      <a:pt x="182" y="60"/>
                    </a:lnTo>
                    <a:lnTo>
                      <a:pt x="182" y="331"/>
                    </a:lnTo>
                    <a:lnTo>
                      <a:pt x="92" y="331"/>
                    </a:lnTo>
                    <a:lnTo>
                      <a:pt x="92" y="60"/>
                    </a:lnTo>
                    <a:lnTo>
                      <a:pt x="93" y="57"/>
                    </a:lnTo>
                    <a:lnTo>
                      <a:pt x="95" y="53"/>
                    </a:lnTo>
                    <a:lnTo>
                      <a:pt x="99" y="48"/>
                    </a:lnTo>
                    <a:lnTo>
                      <a:pt x="106" y="43"/>
                    </a:lnTo>
                    <a:lnTo>
                      <a:pt x="112" y="38"/>
                    </a:lnTo>
                    <a:lnTo>
                      <a:pt x="120" y="34"/>
                    </a:lnTo>
                    <a:lnTo>
                      <a:pt x="127" y="31"/>
                    </a:lnTo>
                    <a:lnTo>
                      <a:pt x="137" y="30"/>
                    </a:lnTo>
                    <a:lnTo>
                      <a:pt x="137" y="30"/>
                    </a:lnTo>
                    <a:close/>
                    <a:moveTo>
                      <a:pt x="92" y="362"/>
                    </a:moveTo>
                    <a:lnTo>
                      <a:pt x="182" y="362"/>
                    </a:lnTo>
                    <a:lnTo>
                      <a:pt x="182" y="573"/>
                    </a:lnTo>
                    <a:lnTo>
                      <a:pt x="92" y="573"/>
                    </a:lnTo>
                    <a:lnTo>
                      <a:pt x="92" y="362"/>
                    </a:lnTo>
                    <a:close/>
                    <a:moveTo>
                      <a:pt x="137" y="0"/>
                    </a:moveTo>
                    <a:lnTo>
                      <a:pt x="125" y="1"/>
                    </a:lnTo>
                    <a:lnTo>
                      <a:pt x="113" y="4"/>
                    </a:lnTo>
                    <a:lnTo>
                      <a:pt x="102" y="9"/>
                    </a:lnTo>
                    <a:lnTo>
                      <a:pt x="93" y="15"/>
                    </a:lnTo>
                    <a:lnTo>
                      <a:pt x="84" y="22"/>
                    </a:lnTo>
                    <a:lnTo>
                      <a:pt x="76" y="29"/>
                    </a:lnTo>
                    <a:lnTo>
                      <a:pt x="69" y="38"/>
                    </a:lnTo>
                    <a:lnTo>
                      <a:pt x="65" y="46"/>
                    </a:lnTo>
                    <a:lnTo>
                      <a:pt x="53" y="48"/>
                    </a:lnTo>
                    <a:lnTo>
                      <a:pt x="41" y="53"/>
                    </a:lnTo>
                    <a:lnTo>
                      <a:pt x="36" y="55"/>
                    </a:lnTo>
                    <a:lnTo>
                      <a:pt x="30" y="58"/>
                    </a:lnTo>
                    <a:lnTo>
                      <a:pt x="25" y="62"/>
                    </a:lnTo>
                    <a:lnTo>
                      <a:pt x="21" y="67"/>
                    </a:lnTo>
                    <a:lnTo>
                      <a:pt x="16" y="71"/>
                    </a:lnTo>
                    <a:lnTo>
                      <a:pt x="12" y="76"/>
                    </a:lnTo>
                    <a:lnTo>
                      <a:pt x="9" y="82"/>
                    </a:lnTo>
                    <a:lnTo>
                      <a:pt x="6" y="88"/>
                    </a:lnTo>
                    <a:lnTo>
                      <a:pt x="3" y="96"/>
                    </a:lnTo>
                    <a:lnTo>
                      <a:pt x="2" y="103"/>
                    </a:lnTo>
                    <a:lnTo>
                      <a:pt x="1" y="112"/>
                    </a:lnTo>
                    <a:lnTo>
                      <a:pt x="0" y="120"/>
                    </a:lnTo>
                    <a:lnTo>
                      <a:pt x="0" y="394"/>
                    </a:lnTo>
                    <a:lnTo>
                      <a:pt x="1" y="397"/>
                    </a:lnTo>
                    <a:lnTo>
                      <a:pt x="2" y="399"/>
                    </a:lnTo>
                    <a:lnTo>
                      <a:pt x="3" y="402"/>
                    </a:lnTo>
                    <a:lnTo>
                      <a:pt x="6" y="404"/>
                    </a:lnTo>
                    <a:lnTo>
                      <a:pt x="8" y="406"/>
                    </a:lnTo>
                    <a:lnTo>
                      <a:pt x="10" y="408"/>
                    </a:lnTo>
                    <a:lnTo>
                      <a:pt x="13" y="409"/>
                    </a:lnTo>
                    <a:lnTo>
                      <a:pt x="15" y="409"/>
                    </a:lnTo>
                    <a:lnTo>
                      <a:pt x="19" y="409"/>
                    </a:lnTo>
                    <a:lnTo>
                      <a:pt x="22" y="408"/>
                    </a:lnTo>
                    <a:lnTo>
                      <a:pt x="24" y="406"/>
                    </a:lnTo>
                    <a:lnTo>
                      <a:pt x="26" y="404"/>
                    </a:lnTo>
                    <a:lnTo>
                      <a:pt x="28" y="402"/>
                    </a:lnTo>
                    <a:lnTo>
                      <a:pt x="29" y="399"/>
                    </a:lnTo>
                    <a:lnTo>
                      <a:pt x="30" y="397"/>
                    </a:lnTo>
                    <a:lnTo>
                      <a:pt x="30" y="394"/>
                    </a:lnTo>
                    <a:lnTo>
                      <a:pt x="30" y="120"/>
                    </a:lnTo>
                    <a:lnTo>
                      <a:pt x="31" y="111"/>
                    </a:lnTo>
                    <a:lnTo>
                      <a:pt x="34" y="102"/>
                    </a:lnTo>
                    <a:lnTo>
                      <a:pt x="36" y="96"/>
                    </a:lnTo>
                    <a:lnTo>
                      <a:pt x="40" y="89"/>
                    </a:lnTo>
                    <a:lnTo>
                      <a:pt x="44" y="85"/>
                    </a:lnTo>
                    <a:lnTo>
                      <a:pt x="50" y="82"/>
                    </a:lnTo>
                    <a:lnTo>
                      <a:pt x="55" y="79"/>
                    </a:lnTo>
                    <a:lnTo>
                      <a:pt x="62" y="77"/>
                    </a:lnTo>
                    <a:lnTo>
                      <a:pt x="62" y="618"/>
                    </a:lnTo>
                    <a:lnTo>
                      <a:pt x="62" y="626"/>
                    </a:lnTo>
                    <a:lnTo>
                      <a:pt x="63" y="633"/>
                    </a:lnTo>
                    <a:lnTo>
                      <a:pt x="65" y="640"/>
                    </a:lnTo>
                    <a:lnTo>
                      <a:pt x="67" y="647"/>
                    </a:lnTo>
                    <a:lnTo>
                      <a:pt x="70" y="654"/>
                    </a:lnTo>
                    <a:lnTo>
                      <a:pt x="74" y="660"/>
                    </a:lnTo>
                    <a:lnTo>
                      <a:pt x="79" y="666"/>
                    </a:lnTo>
                    <a:lnTo>
                      <a:pt x="84" y="671"/>
                    </a:lnTo>
                    <a:lnTo>
                      <a:pt x="90" y="676"/>
                    </a:lnTo>
                    <a:lnTo>
                      <a:pt x="95" y="681"/>
                    </a:lnTo>
                    <a:lnTo>
                      <a:pt x="101" y="684"/>
                    </a:lnTo>
                    <a:lnTo>
                      <a:pt x="108" y="687"/>
                    </a:lnTo>
                    <a:lnTo>
                      <a:pt x="114" y="690"/>
                    </a:lnTo>
                    <a:lnTo>
                      <a:pt x="122" y="693"/>
                    </a:lnTo>
                    <a:lnTo>
                      <a:pt x="129" y="694"/>
                    </a:lnTo>
                    <a:lnTo>
                      <a:pt x="137" y="694"/>
                    </a:lnTo>
                    <a:lnTo>
                      <a:pt x="143" y="694"/>
                    </a:lnTo>
                    <a:lnTo>
                      <a:pt x="150" y="693"/>
                    </a:lnTo>
                    <a:lnTo>
                      <a:pt x="157" y="690"/>
                    </a:lnTo>
                    <a:lnTo>
                      <a:pt x="164" y="687"/>
                    </a:lnTo>
                    <a:lnTo>
                      <a:pt x="170" y="684"/>
                    </a:lnTo>
                    <a:lnTo>
                      <a:pt x="177" y="680"/>
                    </a:lnTo>
                    <a:lnTo>
                      <a:pt x="182" y="675"/>
                    </a:lnTo>
                    <a:lnTo>
                      <a:pt x="187" y="669"/>
                    </a:lnTo>
                    <a:lnTo>
                      <a:pt x="193" y="663"/>
                    </a:lnTo>
                    <a:lnTo>
                      <a:pt x="197" y="656"/>
                    </a:lnTo>
                    <a:lnTo>
                      <a:pt x="201" y="648"/>
                    </a:lnTo>
                    <a:lnTo>
                      <a:pt x="206" y="641"/>
                    </a:lnTo>
                    <a:lnTo>
                      <a:pt x="208" y="632"/>
                    </a:lnTo>
                    <a:lnTo>
                      <a:pt x="210" y="623"/>
                    </a:lnTo>
                    <a:lnTo>
                      <a:pt x="211" y="613"/>
                    </a:lnTo>
                    <a:lnTo>
                      <a:pt x="212" y="603"/>
                    </a:lnTo>
                    <a:lnTo>
                      <a:pt x="212" y="60"/>
                    </a:lnTo>
                    <a:lnTo>
                      <a:pt x="211" y="56"/>
                    </a:lnTo>
                    <a:lnTo>
                      <a:pt x="210" y="51"/>
                    </a:lnTo>
                    <a:lnTo>
                      <a:pt x="208" y="45"/>
                    </a:lnTo>
                    <a:lnTo>
                      <a:pt x="206" y="41"/>
                    </a:lnTo>
                    <a:lnTo>
                      <a:pt x="198" y="30"/>
                    </a:lnTo>
                    <a:lnTo>
                      <a:pt x="188" y="20"/>
                    </a:lnTo>
                    <a:lnTo>
                      <a:pt x="177" y="13"/>
                    </a:lnTo>
                    <a:lnTo>
                      <a:pt x="164" y="6"/>
                    </a:lnTo>
                    <a:lnTo>
                      <a:pt x="157" y="3"/>
                    </a:lnTo>
                    <a:lnTo>
                      <a:pt x="151" y="2"/>
                    </a:lnTo>
                    <a:lnTo>
                      <a:pt x="143" y="1"/>
                    </a:lnTo>
                    <a:lnTo>
                      <a:pt x="137" y="0"/>
                    </a:lnTo>
                    <a:lnTo>
                      <a:pt x="137" y="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30" name="Group 130"/>
            <p:cNvGrpSpPr>
              <a:grpSpLocks noChangeAspect="1"/>
            </p:cNvGrpSpPr>
            <p:nvPr/>
          </p:nvGrpSpPr>
          <p:grpSpPr>
            <a:xfrm>
              <a:off x="3983268" y="5476580"/>
              <a:ext cx="443414" cy="535055"/>
              <a:chOff x="11630025" y="1360488"/>
              <a:chExt cx="238125" cy="287338"/>
            </a:xfrm>
            <a:solidFill>
              <a:schemeClr val="bg1"/>
            </a:solidFill>
          </p:grpSpPr>
          <p:sp>
            <p:nvSpPr>
              <p:cNvPr id="39" name="Freeform 197"/>
              <p:cNvSpPr>
                <a:spLocks noEditPoints="1"/>
              </p:cNvSpPr>
              <p:nvPr/>
            </p:nvSpPr>
            <p:spPr bwMode="auto">
              <a:xfrm>
                <a:off x="11763375" y="1360488"/>
                <a:ext cx="104775" cy="133350"/>
              </a:xfrm>
              <a:custGeom>
                <a:avLst/>
                <a:gdLst>
                  <a:gd name="T0" fmla="*/ 30 w 331"/>
                  <a:gd name="T1" fmla="*/ 390 h 420"/>
                  <a:gd name="T2" fmla="*/ 30 w 331"/>
                  <a:gd name="T3" fmla="*/ 30 h 420"/>
                  <a:gd name="T4" fmla="*/ 180 w 331"/>
                  <a:gd name="T5" fmla="*/ 30 h 420"/>
                  <a:gd name="T6" fmla="*/ 180 w 331"/>
                  <a:gd name="T7" fmla="*/ 135 h 420"/>
                  <a:gd name="T8" fmla="*/ 181 w 331"/>
                  <a:gd name="T9" fmla="*/ 138 h 420"/>
                  <a:gd name="T10" fmla="*/ 182 w 331"/>
                  <a:gd name="T11" fmla="*/ 141 h 420"/>
                  <a:gd name="T12" fmla="*/ 183 w 331"/>
                  <a:gd name="T13" fmla="*/ 143 h 420"/>
                  <a:gd name="T14" fmla="*/ 186 w 331"/>
                  <a:gd name="T15" fmla="*/ 145 h 420"/>
                  <a:gd name="T16" fmla="*/ 188 w 331"/>
                  <a:gd name="T17" fmla="*/ 147 h 420"/>
                  <a:gd name="T18" fmla="*/ 190 w 331"/>
                  <a:gd name="T19" fmla="*/ 148 h 420"/>
                  <a:gd name="T20" fmla="*/ 193 w 331"/>
                  <a:gd name="T21" fmla="*/ 150 h 420"/>
                  <a:gd name="T22" fmla="*/ 196 w 331"/>
                  <a:gd name="T23" fmla="*/ 150 h 420"/>
                  <a:gd name="T24" fmla="*/ 301 w 331"/>
                  <a:gd name="T25" fmla="*/ 150 h 420"/>
                  <a:gd name="T26" fmla="*/ 301 w 331"/>
                  <a:gd name="T27" fmla="*/ 390 h 420"/>
                  <a:gd name="T28" fmla="*/ 30 w 331"/>
                  <a:gd name="T29" fmla="*/ 390 h 420"/>
                  <a:gd name="T30" fmla="*/ 211 w 331"/>
                  <a:gd name="T31" fmla="*/ 52 h 420"/>
                  <a:gd name="T32" fmla="*/ 280 w 331"/>
                  <a:gd name="T33" fmla="*/ 120 h 420"/>
                  <a:gd name="T34" fmla="*/ 211 w 331"/>
                  <a:gd name="T35" fmla="*/ 120 h 420"/>
                  <a:gd name="T36" fmla="*/ 211 w 331"/>
                  <a:gd name="T37" fmla="*/ 52 h 420"/>
                  <a:gd name="T38" fmla="*/ 327 w 331"/>
                  <a:gd name="T39" fmla="*/ 124 h 420"/>
                  <a:gd name="T40" fmla="*/ 206 w 331"/>
                  <a:gd name="T41" fmla="*/ 4 h 420"/>
                  <a:gd name="T42" fmla="*/ 204 w 331"/>
                  <a:gd name="T43" fmla="*/ 2 h 420"/>
                  <a:gd name="T44" fmla="*/ 202 w 331"/>
                  <a:gd name="T45" fmla="*/ 1 h 420"/>
                  <a:gd name="T46" fmla="*/ 198 w 331"/>
                  <a:gd name="T47" fmla="*/ 0 h 420"/>
                  <a:gd name="T48" fmla="*/ 196 w 331"/>
                  <a:gd name="T49" fmla="*/ 0 h 420"/>
                  <a:gd name="T50" fmla="*/ 15 w 331"/>
                  <a:gd name="T51" fmla="*/ 0 h 420"/>
                  <a:gd name="T52" fmla="*/ 12 w 331"/>
                  <a:gd name="T53" fmla="*/ 0 h 420"/>
                  <a:gd name="T54" fmla="*/ 10 w 331"/>
                  <a:gd name="T55" fmla="*/ 1 h 420"/>
                  <a:gd name="T56" fmla="*/ 7 w 331"/>
                  <a:gd name="T57" fmla="*/ 2 h 420"/>
                  <a:gd name="T58" fmla="*/ 5 w 331"/>
                  <a:gd name="T59" fmla="*/ 4 h 420"/>
                  <a:gd name="T60" fmla="*/ 3 w 331"/>
                  <a:gd name="T61" fmla="*/ 6 h 420"/>
                  <a:gd name="T62" fmla="*/ 2 w 331"/>
                  <a:gd name="T63" fmla="*/ 9 h 420"/>
                  <a:gd name="T64" fmla="*/ 0 w 331"/>
                  <a:gd name="T65" fmla="*/ 11 h 420"/>
                  <a:gd name="T66" fmla="*/ 0 w 331"/>
                  <a:gd name="T67" fmla="*/ 15 h 420"/>
                  <a:gd name="T68" fmla="*/ 0 w 331"/>
                  <a:gd name="T69" fmla="*/ 405 h 420"/>
                  <a:gd name="T70" fmla="*/ 0 w 331"/>
                  <a:gd name="T71" fmla="*/ 408 h 420"/>
                  <a:gd name="T72" fmla="*/ 2 w 331"/>
                  <a:gd name="T73" fmla="*/ 411 h 420"/>
                  <a:gd name="T74" fmla="*/ 3 w 331"/>
                  <a:gd name="T75" fmla="*/ 414 h 420"/>
                  <a:gd name="T76" fmla="*/ 5 w 331"/>
                  <a:gd name="T77" fmla="*/ 416 h 420"/>
                  <a:gd name="T78" fmla="*/ 7 w 331"/>
                  <a:gd name="T79" fmla="*/ 417 h 420"/>
                  <a:gd name="T80" fmla="*/ 10 w 331"/>
                  <a:gd name="T81" fmla="*/ 419 h 420"/>
                  <a:gd name="T82" fmla="*/ 12 w 331"/>
                  <a:gd name="T83" fmla="*/ 419 h 420"/>
                  <a:gd name="T84" fmla="*/ 15 w 331"/>
                  <a:gd name="T85" fmla="*/ 420 h 420"/>
                  <a:gd name="T86" fmla="*/ 316 w 331"/>
                  <a:gd name="T87" fmla="*/ 420 h 420"/>
                  <a:gd name="T88" fmla="*/ 319 w 331"/>
                  <a:gd name="T89" fmla="*/ 419 h 420"/>
                  <a:gd name="T90" fmla="*/ 321 w 331"/>
                  <a:gd name="T91" fmla="*/ 419 h 420"/>
                  <a:gd name="T92" fmla="*/ 325 w 331"/>
                  <a:gd name="T93" fmla="*/ 417 h 420"/>
                  <a:gd name="T94" fmla="*/ 327 w 331"/>
                  <a:gd name="T95" fmla="*/ 416 h 420"/>
                  <a:gd name="T96" fmla="*/ 328 w 331"/>
                  <a:gd name="T97" fmla="*/ 414 h 420"/>
                  <a:gd name="T98" fmla="*/ 330 w 331"/>
                  <a:gd name="T99" fmla="*/ 411 h 420"/>
                  <a:gd name="T100" fmla="*/ 331 w 331"/>
                  <a:gd name="T101" fmla="*/ 408 h 420"/>
                  <a:gd name="T102" fmla="*/ 331 w 331"/>
                  <a:gd name="T103" fmla="*/ 405 h 420"/>
                  <a:gd name="T104" fmla="*/ 331 w 331"/>
                  <a:gd name="T105" fmla="*/ 135 h 420"/>
                  <a:gd name="T106" fmla="*/ 330 w 331"/>
                  <a:gd name="T107" fmla="*/ 129 h 420"/>
                  <a:gd name="T108" fmla="*/ 327 w 331"/>
                  <a:gd name="T109" fmla="*/ 12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20">
                    <a:moveTo>
                      <a:pt x="30" y="390"/>
                    </a:moveTo>
                    <a:lnTo>
                      <a:pt x="30" y="30"/>
                    </a:lnTo>
                    <a:lnTo>
                      <a:pt x="180" y="30"/>
                    </a:lnTo>
                    <a:lnTo>
                      <a:pt x="180" y="135"/>
                    </a:lnTo>
                    <a:lnTo>
                      <a:pt x="181" y="138"/>
                    </a:lnTo>
                    <a:lnTo>
                      <a:pt x="182" y="141"/>
                    </a:lnTo>
                    <a:lnTo>
                      <a:pt x="183" y="143"/>
                    </a:lnTo>
                    <a:lnTo>
                      <a:pt x="186" y="145"/>
                    </a:lnTo>
                    <a:lnTo>
                      <a:pt x="188" y="147"/>
                    </a:lnTo>
                    <a:lnTo>
                      <a:pt x="190" y="148"/>
                    </a:lnTo>
                    <a:lnTo>
                      <a:pt x="193" y="150"/>
                    </a:lnTo>
                    <a:lnTo>
                      <a:pt x="196" y="150"/>
                    </a:lnTo>
                    <a:lnTo>
                      <a:pt x="301" y="150"/>
                    </a:lnTo>
                    <a:lnTo>
                      <a:pt x="301" y="390"/>
                    </a:lnTo>
                    <a:lnTo>
                      <a:pt x="30" y="390"/>
                    </a:lnTo>
                    <a:close/>
                    <a:moveTo>
                      <a:pt x="211" y="52"/>
                    </a:moveTo>
                    <a:lnTo>
                      <a:pt x="280" y="120"/>
                    </a:lnTo>
                    <a:lnTo>
                      <a:pt x="211" y="120"/>
                    </a:lnTo>
                    <a:lnTo>
                      <a:pt x="211" y="52"/>
                    </a:lnTo>
                    <a:close/>
                    <a:moveTo>
                      <a:pt x="327" y="124"/>
                    </a:moveTo>
                    <a:lnTo>
                      <a:pt x="206" y="4"/>
                    </a:lnTo>
                    <a:lnTo>
                      <a:pt x="204" y="2"/>
                    </a:lnTo>
                    <a:lnTo>
                      <a:pt x="202" y="1"/>
                    </a:lnTo>
                    <a:lnTo>
                      <a:pt x="198" y="0"/>
                    </a:lnTo>
                    <a:lnTo>
                      <a:pt x="196" y="0"/>
                    </a:lnTo>
                    <a:lnTo>
                      <a:pt x="15" y="0"/>
                    </a:lnTo>
                    <a:lnTo>
                      <a:pt x="12" y="0"/>
                    </a:lnTo>
                    <a:lnTo>
                      <a:pt x="10" y="1"/>
                    </a:lnTo>
                    <a:lnTo>
                      <a:pt x="7" y="2"/>
                    </a:lnTo>
                    <a:lnTo>
                      <a:pt x="5" y="4"/>
                    </a:lnTo>
                    <a:lnTo>
                      <a:pt x="3" y="6"/>
                    </a:lnTo>
                    <a:lnTo>
                      <a:pt x="2" y="9"/>
                    </a:lnTo>
                    <a:lnTo>
                      <a:pt x="0" y="11"/>
                    </a:lnTo>
                    <a:lnTo>
                      <a:pt x="0" y="15"/>
                    </a:lnTo>
                    <a:lnTo>
                      <a:pt x="0" y="405"/>
                    </a:lnTo>
                    <a:lnTo>
                      <a:pt x="0" y="408"/>
                    </a:lnTo>
                    <a:lnTo>
                      <a:pt x="2" y="411"/>
                    </a:lnTo>
                    <a:lnTo>
                      <a:pt x="3" y="414"/>
                    </a:lnTo>
                    <a:lnTo>
                      <a:pt x="5" y="416"/>
                    </a:lnTo>
                    <a:lnTo>
                      <a:pt x="7" y="417"/>
                    </a:lnTo>
                    <a:lnTo>
                      <a:pt x="10" y="419"/>
                    </a:lnTo>
                    <a:lnTo>
                      <a:pt x="12" y="419"/>
                    </a:lnTo>
                    <a:lnTo>
                      <a:pt x="15" y="420"/>
                    </a:lnTo>
                    <a:lnTo>
                      <a:pt x="316" y="420"/>
                    </a:lnTo>
                    <a:lnTo>
                      <a:pt x="319" y="419"/>
                    </a:lnTo>
                    <a:lnTo>
                      <a:pt x="321" y="419"/>
                    </a:lnTo>
                    <a:lnTo>
                      <a:pt x="325" y="417"/>
                    </a:lnTo>
                    <a:lnTo>
                      <a:pt x="327" y="416"/>
                    </a:lnTo>
                    <a:lnTo>
                      <a:pt x="328" y="414"/>
                    </a:lnTo>
                    <a:lnTo>
                      <a:pt x="330" y="411"/>
                    </a:lnTo>
                    <a:lnTo>
                      <a:pt x="331" y="408"/>
                    </a:lnTo>
                    <a:lnTo>
                      <a:pt x="331" y="405"/>
                    </a:lnTo>
                    <a:lnTo>
                      <a:pt x="331" y="135"/>
                    </a:lnTo>
                    <a:lnTo>
                      <a:pt x="330" y="129"/>
                    </a:lnTo>
                    <a:lnTo>
                      <a:pt x="327" y="12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98"/>
              <p:cNvSpPr>
                <a:spLocks noEditPoints="1"/>
              </p:cNvSpPr>
              <p:nvPr/>
            </p:nvSpPr>
            <p:spPr bwMode="auto">
              <a:xfrm>
                <a:off x="11630025" y="1360488"/>
                <a:ext cx="104775" cy="133350"/>
              </a:xfrm>
              <a:custGeom>
                <a:avLst/>
                <a:gdLst>
                  <a:gd name="T0" fmla="*/ 30 w 331"/>
                  <a:gd name="T1" fmla="*/ 390 h 420"/>
                  <a:gd name="T2" fmla="*/ 30 w 331"/>
                  <a:gd name="T3" fmla="*/ 30 h 420"/>
                  <a:gd name="T4" fmla="*/ 180 w 331"/>
                  <a:gd name="T5" fmla="*/ 30 h 420"/>
                  <a:gd name="T6" fmla="*/ 180 w 331"/>
                  <a:gd name="T7" fmla="*/ 135 h 420"/>
                  <a:gd name="T8" fmla="*/ 181 w 331"/>
                  <a:gd name="T9" fmla="*/ 138 h 420"/>
                  <a:gd name="T10" fmla="*/ 182 w 331"/>
                  <a:gd name="T11" fmla="*/ 141 h 420"/>
                  <a:gd name="T12" fmla="*/ 183 w 331"/>
                  <a:gd name="T13" fmla="*/ 143 h 420"/>
                  <a:gd name="T14" fmla="*/ 185 w 331"/>
                  <a:gd name="T15" fmla="*/ 145 h 420"/>
                  <a:gd name="T16" fmla="*/ 187 w 331"/>
                  <a:gd name="T17" fmla="*/ 147 h 420"/>
                  <a:gd name="T18" fmla="*/ 189 w 331"/>
                  <a:gd name="T19" fmla="*/ 148 h 420"/>
                  <a:gd name="T20" fmla="*/ 193 w 331"/>
                  <a:gd name="T21" fmla="*/ 150 h 420"/>
                  <a:gd name="T22" fmla="*/ 196 w 331"/>
                  <a:gd name="T23" fmla="*/ 150 h 420"/>
                  <a:gd name="T24" fmla="*/ 301 w 331"/>
                  <a:gd name="T25" fmla="*/ 150 h 420"/>
                  <a:gd name="T26" fmla="*/ 301 w 331"/>
                  <a:gd name="T27" fmla="*/ 390 h 420"/>
                  <a:gd name="T28" fmla="*/ 30 w 331"/>
                  <a:gd name="T29" fmla="*/ 390 h 420"/>
                  <a:gd name="T30" fmla="*/ 211 w 331"/>
                  <a:gd name="T31" fmla="*/ 52 h 420"/>
                  <a:gd name="T32" fmla="*/ 279 w 331"/>
                  <a:gd name="T33" fmla="*/ 120 h 420"/>
                  <a:gd name="T34" fmla="*/ 211 w 331"/>
                  <a:gd name="T35" fmla="*/ 120 h 420"/>
                  <a:gd name="T36" fmla="*/ 211 w 331"/>
                  <a:gd name="T37" fmla="*/ 52 h 420"/>
                  <a:gd name="T38" fmla="*/ 205 w 331"/>
                  <a:gd name="T39" fmla="*/ 4 h 420"/>
                  <a:gd name="T40" fmla="*/ 203 w 331"/>
                  <a:gd name="T41" fmla="*/ 2 h 420"/>
                  <a:gd name="T42" fmla="*/ 201 w 331"/>
                  <a:gd name="T43" fmla="*/ 1 h 420"/>
                  <a:gd name="T44" fmla="*/ 198 w 331"/>
                  <a:gd name="T45" fmla="*/ 0 h 420"/>
                  <a:gd name="T46" fmla="*/ 196 w 331"/>
                  <a:gd name="T47" fmla="*/ 0 h 420"/>
                  <a:gd name="T48" fmla="*/ 15 w 331"/>
                  <a:gd name="T49" fmla="*/ 0 h 420"/>
                  <a:gd name="T50" fmla="*/ 12 w 331"/>
                  <a:gd name="T51" fmla="*/ 0 h 420"/>
                  <a:gd name="T52" fmla="*/ 10 w 331"/>
                  <a:gd name="T53" fmla="*/ 1 h 420"/>
                  <a:gd name="T54" fmla="*/ 6 w 331"/>
                  <a:gd name="T55" fmla="*/ 2 h 420"/>
                  <a:gd name="T56" fmla="*/ 4 w 331"/>
                  <a:gd name="T57" fmla="*/ 4 h 420"/>
                  <a:gd name="T58" fmla="*/ 2 w 331"/>
                  <a:gd name="T59" fmla="*/ 6 h 420"/>
                  <a:gd name="T60" fmla="*/ 1 w 331"/>
                  <a:gd name="T61" fmla="*/ 9 h 420"/>
                  <a:gd name="T62" fmla="*/ 0 w 331"/>
                  <a:gd name="T63" fmla="*/ 11 h 420"/>
                  <a:gd name="T64" fmla="*/ 0 w 331"/>
                  <a:gd name="T65" fmla="*/ 15 h 420"/>
                  <a:gd name="T66" fmla="*/ 0 w 331"/>
                  <a:gd name="T67" fmla="*/ 405 h 420"/>
                  <a:gd name="T68" fmla="*/ 0 w 331"/>
                  <a:gd name="T69" fmla="*/ 408 h 420"/>
                  <a:gd name="T70" fmla="*/ 1 w 331"/>
                  <a:gd name="T71" fmla="*/ 411 h 420"/>
                  <a:gd name="T72" fmla="*/ 2 w 331"/>
                  <a:gd name="T73" fmla="*/ 414 h 420"/>
                  <a:gd name="T74" fmla="*/ 4 w 331"/>
                  <a:gd name="T75" fmla="*/ 416 h 420"/>
                  <a:gd name="T76" fmla="*/ 6 w 331"/>
                  <a:gd name="T77" fmla="*/ 417 h 420"/>
                  <a:gd name="T78" fmla="*/ 10 w 331"/>
                  <a:gd name="T79" fmla="*/ 419 h 420"/>
                  <a:gd name="T80" fmla="*/ 12 w 331"/>
                  <a:gd name="T81" fmla="*/ 419 h 420"/>
                  <a:gd name="T82" fmla="*/ 15 w 331"/>
                  <a:gd name="T83" fmla="*/ 420 h 420"/>
                  <a:gd name="T84" fmla="*/ 316 w 331"/>
                  <a:gd name="T85" fmla="*/ 420 h 420"/>
                  <a:gd name="T86" fmla="*/ 319 w 331"/>
                  <a:gd name="T87" fmla="*/ 419 h 420"/>
                  <a:gd name="T88" fmla="*/ 321 w 331"/>
                  <a:gd name="T89" fmla="*/ 419 h 420"/>
                  <a:gd name="T90" fmla="*/ 324 w 331"/>
                  <a:gd name="T91" fmla="*/ 417 h 420"/>
                  <a:gd name="T92" fmla="*/ 326 w 331"/>
                  <a:gd name="T93" fmla="*/ 416 h 420"/>
                  <a:gd name="T94" fmla="*/ 327 w 331"/>
                  <a:gd name="T95" fmla="*/ 414 h 420"/>
                  <a:gd name="T96" fmla="*/ 330 w 331"/>
                  <a:gd name="T97" fmla="*/ 411 h 420"/>
                  <a:gd name="T98" fmla="*/ 331 w 331"/>
                  <a:gd name="T99" fmla="*/ 408 h 420"/>
                  <a:gd name="T100" fmla="*/ 331 w 331"/>
                  <a:gd name="T101" fmla="*/ 405 h 420"/>
                  <a:gd name="T102" fmla="*/ 331 w 331"/>
                  <a:gd name="T103" fmla="*/ 135 h 420"/>
                  <a:gd name="T104" fmla="*/ 330 w 331"/>
                  <a:gd name="T105" fmla="*/ 129 h 420"/>
                  <a:gd name="T106" fmla="*/ 326 w 331"/>
                  <a:gd name="T107" fmla="*/ 124 h 420"/>
                  <a:gd name="T108" fmla="*/ 205 w 331"/>
                  <a:gd name="T109" fmla="*/ 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20">
                    <a:moveTo>
                      <a:pt x="30" y="390"/>
                    </a:moveTo>
                    <a:lnTo>
                      <a:pt x="30" y="30"/>
                    </a:lnTo>
                    <a:lnTo>
                      <a:pt x="180" y="30"/>
                    </a:lnTo>
                    <a:lnTo>
                      <a:pt x="180" y="135"/>
                    </a:lnTo>
                    <a:lnTo>
                      <a:pt x="181" y="138"/>
                    </a:lnTo>
                    <a:lnTo>
                      <a:pt x="182" y="141"/>
                    </a:lnTo>
                    <a:lnTo>
                      <a:pt x="183" y="143"/>
                    </a:lnTo>
                    <a:lnTo>
                      <a:pt x="185" y="145"/>
                    </a:lnTo>
                    <a:lnTo>
                      <a:pt x="187" y="147"/>
                    </a:lnTo>
                    <a:lnTo>
                      <a:pt x="189" y="148"/>
                    </a:lnTo>
                    <a:lnTo>
                      <a:pt x="193" y="150"/>
                    </a:lnTo>
                    <a:lnTo>
                      <a:pt x="196" y="150"/>
                    </a:lnTo>
                    <a:lnTo>
                      <a:pt x="301" y="150"/>
                    </a:lnTo>
                    <a:lnTo>
                      <a:pt x="301" y="390"/>
                    </a:lnTo>
                    <a:lnTo>
                      <a:pt x="30" y="390"/>
                    </a:lnTo>
                    <a:close/>
                    <a:moveTo>
                      <a:pt x="211" y="52"/>
                    </a:moveTo>
                    <a:lnTo>
                      <a:pt x="279" y="120"/>
                    </a:lnTo>
                    <a:lnTo>
                      <a:pt x="211" y="120"/>
                    </a:lnTo>
                    <a:lnTo>
                      <a:pt x="211" y="52"/>
                    </a:lnTo>
                    <a:close/>
                    <a:moveTo>
                      <a:pt x="205" y="4"/>
                    </a:moveTo>
                    <a:lnTo>
                      <a:pt x="203" y="2"/>
                    </a:lnTo>
                    <a:lnTo>
                      <a:pt x="201" y="1"/>
                    </a:lnTo>
                    <a:lnTo>
                      <a:pt x="198" y="0"/>
                    </a:lnTo>
                    <a:lnTo>
                      <a:pt x="196" y="0"/>
                    </a:lnTo>
                    <a:lnTo>
                      <a:pt x="15" y="0"/>
                    </a:lnTo>
                    <a:lnTo>
                      <a:pt x="12" y="0"/>
                    </a:lnTo>
                    <a:lnTo>
                      <a:pt x="10" y="1"/>
                    </a:lnTo>
                    <a:lnTo>
                      <a:pt x="6" y="2"/>
                    </a:lnTo>
                    <a:lnTo>
                      <a:pt x="4" y="4"/>
                    </a:lnTo>
                    <a:lnTo>
                      <a:pt x="2" y="6"/>
                    </a:lnTo>
                    <a:lnTo>
                      <a:pt x="1" y="9"/>
                    </a:lnTo>
                    <a:lnTo>
                      <a:pt x="0" y="11"/>
                    </a:lnTo>
                    <a:lnTo>
                      <a:pt x="0" y="15"/>
                    </a:lnTo>
                    <a:lnTo>
                      <a:pt x="0" y="405"/>
                    </a:lnTo>
                    <a:lnTo>
                      <a:pt x="0" y="408"/>
                    </a:lnTo>
                    <a:lnTo>
                      <a:pt x="1" y="411"/>
                    </a:lnTo>
                    <a:lnTo>
                      <a:pt x="2" y="414"/>
                    </a:lnTo>
                    <a:lnTo>
                      <a:pt x="4" y="416"/>
                    </a:lnTo>
                    <a:lnTo>
                      <a:pt x="6" y="417"/>
                    </a:lnTo>
                    <a:lnTo>
                      <a:pt x="10" y="419"/>
                    </a:lnTo>
                    <a:lnTo>
                      <a:pt x="12" y="419"/>
                    </a:lnTo>
                    <a:lnTo>
                      <a:pt x="15" y="420"/>
                    </a:lnTo>
                    <a:lnTo>
                      <a:pt x="316" y="420"/>
                    </a:lnTo>
                    <a:lnTo>
                      <a:pt x="319" y="419"/>
                    </a:lnTo>
                    <a:lnTo>
                      <a:pt x="321" y="419"/>
                    </a:lnTo>
                    <a:lnTo>
                      <a:pt x="324" y="417"/>
                    </a:lnTo>
                    <a:lnTo>
                      <a:pt x="326" y="416"/>
                    </a:lnTo>
                    <a:lnTo>
                      <a:pt x="327" y="414"/>
                    </a:lnTo>
                    <a:lnTo>
                      <a:pt x="330" y="411"/>
                    </a:lnTo>
                    <a:lnTo>
                      <a:pt x="331" y="408"/>
                    </a:lnTo>
                    <a:lnTo>
                      <a:pt x="331" y="405"/>
                    </a:lnTo>
                    <a:lnTo>
                      <a:pt x="331" y="135"/>
                    </a:lnTo>
                    <a:lnTo>
                      <a:pt x="330" y="129"/>
                    </a:lnTo>
                    <a:lnTo>
                      <a:pt x="326" y="124"/>
                    </a:lnTo>
                    <a:lnTo>
                      <a:pt x="205" y="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99"/>
              <p:cNvSpPr>
                <a:spLocks noEditPoints="1"/>
              </p:cNvSpPr>
              <p:nvPr/>
            </p:nvSpPr>
            <p:spPr bwMode="auto">
              <a:xfrm>
                <a:off x="11763375" y="1512888"/>
                <a:ext cx="104775" cy="134938"/>
              </a:xfrm>
              <a:custGeom>
                <a:avLst/>
                <a:gdLst>
                  <a:gd name="T0" fmla="*/ 30 w 331"/>
                  <a:gd name="T1" fmla="*/ 391 h 421"/>
                  <a:gd name="T2" fmla="*/ 30 w 331"/>
                  <a:gd name="T3" fmla="*/ 30 h 421"/>
                  <a:gd name="T4" fmla="*/ 180 w 331"/>
                  <a:gd name="T5" fmla="*/ 30 h 421"/>
                  <a:gd name="T6" fmla="*/ 180 w 331"/>
                  <a:gd name="T7" fmla="*/ 135 h 421"/>
                  <a:gd name="T8" fmla="*/ 181 w 331"/>
                  <a:gd name="T9" fmla="*/ 138 h 421"/>
                  <a:gd name="T10" fmla="*/ 182 w 331"/>
                  <a:gd name="T11" fmla="*/ 141 h 421"/>
                  <a:gd name="T12" fmla="*/ 183 w 331"/>
                  <a:gd name="T13" fmla="*/ 144 h 421"/>
                  <a:gd name="T14" fmla="*/ 186 w 331"/>
                  <a:gd name="T15" fmla="*/ 146 h 421"/>
                  <a:gd name="T16" fmla="*/ 188 w 331"/>
                  <a:gd name="T17" fmla="*/ 148 h 421"/>
                  <a:gd name="T18" fmla="*/ 190 w 331"/>
                  <a:gd name="T19" fmla="*/ 149 h 421"/>
                  <a:gd name="T20" fmla="*/ 193 w 331"/>
                  <a:gd name="T21" fmla="*/ 150 h 421"/>
                  <a:gd name="T22" fmla="*/ 196 w 331"/>
                  <a:gd name="T23" fmla="*/ 150 h 421"/>
                  <a:gd name="T24" fmla="*/ 301 w 331"/>
                  <a:gd name="T25" fmla="*/ 150 h 421"/>
                  <a:gd name="T26" fmla="*/ 301 w 331"/>
                  <a:gd name="T27" fmla="*/ 391 h 421"/>
                  <a:gd name="T28" fmla="*/ 30 w 331"/>
                  <a:gd name="T29" fmla="*/ 391 h 421"/>
                  <a:gd name="T30" fmla="*/ 211 w 331"/>
                  <a:gd name="T31" fmla="*/ 53 h 421"/>
                  <a:gd name="T32" fmla="*/ 280 w 331"/>
                  <a:gd name="T33" fmla="*/ 120 h 421"/>
                  <a:gd name="T34" fmla="*/ 211 w 331"/>
                  <a:gd name="T35" fmla="*/ 120 h 421"/>
                  <a:gd name="T36" fmla="*/ 211 w 331"/>
                  <a:gd name="T37" fmla="*/ 53 h 421"/>
                  <a:gd name="T38" fmla="*/ 206 w 331"/>
                  <a:gd name="T39" fmla="*/ 4 h 421"/>
                  <a:gd name="T40" fmla="*/ 204 w 331"/>
                  <a:gd name="T41" fmla="*/ 2 h 421"/>
                  <a:gd name="T42" fmla="*/ 202 w 331"/>
                  <a:gd name="T43" fmla="*/ 1 h 421"/>
                  <a:gd name="T44" fmla="*/ 198 w 331"/>
                  <a:gd name="T45" fmla="*/ 0 h 421"/>
                  <a:gd name="T46" fmla="*/ 196 w 331"/>
                  <a:gd name="T47" fmla="*/ 0 h 421"/>
                  <a:gd name="T48" fmla="*/ 15 w 331"/>
                  <a:gd name="T49" fmla="*/ 0 h 421"/>
                  <a:gd name="T50" fmla="*/ 12 w 331"/>
                  <a:gd name="T51" fmla="*/ 0 h 421"/>
                  <a:gd name="T52" fmla="*/ 10 w 331"/>
                  <a:gd name="T53" fmla="*/ 1 h 421"/>
                  <a:gd name="T54" fmla="*/ 7 w 331"/>
                  <a:gd name="T55" fmla="*/ 2 h 421"/>
                  <a:gd name="T56" fmla="*/ 5 w 331"/>
                  <a:gd name="T57" fmla="*/ 4 h 421"/>
                  <a:gd name="T58" fmla="*/ 3 w 331"/>
                  <a:gd name="T59" fmla="*/ 7 h 421"/>
                  <a:gd name="T60" fmla="*/ 2 w 331"/>
                  <a:gd name="T61" fmla="*/ 10 h 421"/>
                  <a:gd name="T62" fmla="*/ 0 w 331"/>
                  <a:gd name="T63" fmla="*/ 12 h 421"/>
                  <a:gd name="T64" fmla="*/ 0 w 331"/>
                  <a:gd name="T65" fmla="*/ 15 h 421"/>
                  <a:gd name="T66" fmla="*/ 0 w 331"/>
                  <a:gd name="T67" fmla="*/ 406 h 421"/>
                  <a:gd name="T68" fmla="*/ 0 w 331"/>
                  <a:gd name="T69" fmla="*/ 409 h 421"/>
                  <a:gd name="T70" fmla="*/ 2 w 331"/>
                  <a:gd name="T71" fmla="*/ 411 h 421"/>
                  <a:gd name="T72" fmla="*/ 3 w 331"/>
                  <a:gd name="T73" fmla="*/ 414 h 421"/>
                  <a:gd name="T74" fmla="*/ 5 w 331"/>
                  <a:gd name="T75" fmla="*/ 417 h 421"/>
                  <a:gd name="T76" fmla="*/ 7 w 331"/>
                  <a:gd name="T77" fmla="*/ 418 h 421"/>
                  <a:gd name="T78" fmla="*/ 10 w 331"/>
                  <a:gd name="T79" fmla="*/ 420 h 421"/>
                  <a:gd name="T80" fmla="*/ 12 w 331"/>
                  <a:gd name="T81" fmla="*/ 420 h 421"/>
                  <a:gd name="T82" fmla="*/ 15 w 331"/>
                  <a:gd name="T83" fmla="*/ 421 h 421"/>
                  <a:gd name="T84" fmla="*/ 316 w 331"/>
                  <a:gd name="T85" fmla="*/ 421 h 421"/>
                  <a:gd name="T86" fmla="*/ 319 w 331"/>
                  <a:gd name="T87" fmla="*/ 420 h 421"/>
                  <a:gd name="T88" fmla="*/ 321 w 331"/>
                  <a:gd name="T89" fmla="*/ 420 h 421"/>
                  <a:gd name="T90" fmla="*/ 325 w 331"/>
                  <a:gd name="T91" fmla="*/ 418 h 421"/>
                  <a:gd name="T92" fmla="*/ 327 w 331"/>
                  <a:gd name="T93" fmla="*/ 417 h 421"/>
                  <a:gd name="T94" fmla="*/ 328 w 331"/>
                  <a:gd name="T95" fmla="*/ 414 h 421"/>
                  <a:gd name="T96" fmla="*/ 330 w 331"/>
                  <a:gd name="T97" fmla="*/ 411 h 421"/>
                  <a:gd name="T98" fmla="*/ 331 w 331"/>
                  <a:gd name="T99" fmla="*/ 409 h 421"/>
                  <a:gd name="T100" fmla="*/ 331 w 331"/>
                  <a:gd name="T101" fmla="*/ 406 h 421"/>
                  <a:gd name="T102" fmla="*/ 331 w 331"/>
                  <a:gd name="T103" fmla="*/ 135 h 421"/>
                  <a:gd name="T104" fmla="*/ 330 w 331"/>
                  <a:gd name="T105" fmla="*/ 130 h 421"/>
                  <a:gd name="T106" fmla="*/ 327 w 331"/>
                  <a:gd name="T107" fmla="*/ 124 h 421"/>
                  <a:gd name="T108" fmla="*/ 206 w 331"/>
                  <a:gd name="T109" fmla="*/ 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21">
                    <a:moveTo>
                      <a:pt x="30" y="391"/>
                    </a:moveTo>
                    <a:lnTo>
                      <a:pt x="30" y="30"/>
                    </a:lnTo>
                    <a:lnTo>
                      <a:pt x="180" y="30"/>
                    </a:lnTo>
                    <a:lnTo>
                      <a:pt x="180" y="135"/>
                    </a:lnTo>
                    <a:lnTo>
                      <a:pt x="181" y="138"/>
                    </a:lnTo>
                    <a:lnTo>
                      <a:pt x="182" y="141"/>
                    </a:lnTo>
                    <a:lnTo>
                      <a:pt x="183" y="144"/>
                    </a:lnTo>
                    <a:lnTo>
                      <a:pt x="186" y="146"/>
                    </a:lnTo>
                    <a:lnTo>
                      <a:pt x="188" y="148"/>
                    </a:lnTo>
                    <a:lnTo>
                      <a:pt x="190" y="149"/>
                    </a:lnTo>
                    <a:lnTo>
                      <a:pt x="193" y="150"/>
                    </a:lnTo>
                    <a:lnTo>
                      <a:pt x="196" y="150"/>
                    </a:lnTo>
                    <a:lnTo>
                      <a:pt x="301" y="150"/>
                    </a:lnTo>
                    <a:lnTo>
                      <a:pt x="301" y="391"/>
                    </a:lnTo>
                    <a:lnTo>
                      <a:pt x="30" y="391"/>
                    </a:lnTo>
                    <a:close/>
                    <a:moveTo>
                      <a:pt x="211" y="53"/>
                    </a:moveTo>
                    <a:lnTo>
                      <a:pt x="280" y="120"/>
                    </a:lnTo>
                    <a:lnTo>
                      <a:pt x="211" y="120"/>
                    </a:lnTo>
                    <a:lnTo>
                      <a:pt x="211" y="53"/>
                    </a:lnTo>
                    <a:close/>
                    <a:moveTo>
                      <a:pt x="206" y="4"/>
                    </a:moveTo>
                    <a:lnTo>
                      <a:pt x="204" y="2"/>
                    </a:lnTo>
                    <a:lnTo>
                      <a:pt x="202" y="1"/>
                    </a:lnTo>
                    <a:lnTo>
                      <a:pt x="198" y="0"/>
                    </a:lnTo>
                    <a:lnTo>
                      <a:pt x="196" y="0"/>
                    </a:lnTo>
                    <a:lnTo>
                      <a:pt x="15" y="0"/>
                    </a:lnTo>
                    <a:lnTo>
                      <a:pt x="12" y="0"/>
                    </a:lnTo>
                    <a:lnTo>
                      <a:pt x="10" y="1"/>
                    </a:lnTo>
                    <a:lnTo>
                      <a:pt x="7" y="2"/>
                    </a:lnTo>
                    <a:lnTo>
                      <a:pt x="5" y="4"/>
                    </a:lnTo>
                    <a:lnTo>
                      <a:pt x="3" y="7"/>
                    </a:lnTo>
                    <a:lnTo>
                      <a:pt x="2" y="10"/>
                    </a:lnTo>
                    <a:lnTo>
                      <a:pt x="0" y="12"/>
                    </a:lnTo>
                    <a:lnTo>
                      <a:pt x="0" y="15"/>
                    </a:lnTo>
                    <a:lnTo>
                      <a:pt x="0" y="406"/>
                    </a:lnTo>
                    <a:lnTo>
                      <a:pt x="0" y="409"/>
                    </a:lnTo>
                    <a:lnTo>
                      <a:pt x="2" y="411"/>
                    </a:lnTo>
                    <a:lnTo>
                      <a:pt x="3" y="414"/>
                    </a:lnTo>
                    <a:lnTo>
                      <a:pt x="5" y="417"/>
                    </a:lnTo>
                    <a:lnTo>
                      <a:pt x="7" y="418"/>
                    </a:lnTo>
                    <a:lnTo>
                      <a:pt x="10" y="420"/>
                    </a:lnTo>
                    <a:lnTo>
                      <a:pt x="12" y="420"/>
                    </a:lnTo>
                    <a:lnTo>
                      <a:pt x="15" y="421"/>
                    </a:lnTo>
                    <a:lnTo>
                      <a:pt x="316" y="421"/>
                    </a:lnTo>
                    <a:lnTo>
                      <a:pt x="319" y="420"/>
                    </a:lnTo>
                    <a:lnTo>
                      <a:pt x="321" y="420"/>
                    </a:lnTo>
                    <a:lnTo>
                      <a:pt x="325" y="418"/>
                    </a:lnTo>
                    <a:lnTo>
                      <a:pt x="327" y="417"/>
                    </a:lnTo>
                    <a:lnTo>
                      <a:pt x="328" y="414"/>
                    </a:lnTo>
                    <a:lnTo>
                      <a:pt x="330" y="411"/>
                    </a:lnTo>
                    <a:lnTo>
                      <a:pt x="331" y="409"/>
                    </a:lnTo>
                    <a:lnTo>
                      <a:pt x="331" y="406"/>
                    </a:lnTo>
                    <a:lnTo>
                      <a:pt x="331" y="135"/>
                    </a:lnTo>
                    <a:lnTo>
                      <a:pt x="330" y="130"/>
                    </a:lnTo>
                    <a:lnTo>
                      <a:pt x="327" y="124"/>
                    </a:lnTo>
                    <a:lnTo>
                      <a:pt x="206" y="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00"/>
              <p:cNvSpPr>
                <a:spLocks noEditPoints="1"/>
              </p:cNvSpPr>
              <p:nvPr/>
            </p:nvSpPr>
            <p:spPr bwMode="auto">
              <a:xfrm>
                <a:off x="11630025" y="1512888"/>
                <a:ext cx="104775" cy="134938"/>
              </a:xfrm>
              <a:custGeom>
                <a:avLst/>
                <a:gdLst>
                  <a:gd name="T0" fmla="*/ 30 w 331"/>
                  <a:gd name="T1" fmla="*/ 391 h 421"/>
                  <a:gd name="T2" fmla="*/ 30 w 331"/>
                  <a:gd name="T3" fmla="*/ 30 h 421"/>
                  <a:gd name="T4" fmla="*/ 180 w 331"/>
                  <a:gd name="T5" fmla="*/ 30 h 421"/>
                  <a:gd name="T6" fmla="*/ 180 w 331"/>
                  <a:gd name="T7" fmla="*/ 135 h 421"/>
                  <a:gd name="T8" fmla="*/ 181 w 331"/>
                  <a:gd name="T9" fmla="*/ 138 h 421"/>
                  <a:gd name="T10" fmla="*/ 182 w 331"/>
                  <a:gd name="T11" fmla="*/ 141 h 421"/>
                  <a:gd name="T12" fmla="*/ 183 w 331"/>
                  <a:gd name="T13" fmla="*/ 144 h 421"/>
                  <a:gd name="T14" fmla="*/ 185 w 331"/>
                  <a:gd name="T15" fmla="*/ 146 h 421"/>
                  <a:gd name="T16" fmla="*/ 187 w 331"/>
                  <a:gd name="T17" fmla="*/ 148 h 421"/>
                  <a:gd name="T18" fmla="*/ 189 w 331"/>
                  <a:gd name="T19" fmla="*/ 149 h 421"/>
                  <a:gd name="T20" fmla="*/ 193 w 331"/>
                  <a:gd name="T21" fmla="*/ 150 h 421"/>
                  <a:gd name="T22" fmla="*/ 196 w 331"/>
                  <a:gd name="T23" fmla="*/ 150 h 421"/>
                  <a:gd name="T24" fmla="*/ 301 w 331"/>
                  <a:gd name="T25" fmla="*/ 150 h 421"/>
                  <a:gd name="T26" fmla="*/ 301 w 331"/>
                  <a:gd name="T27" fmla="*/ 391 h 421"/>
                  <a:gd name="T28" fmla="*/ 30 w 331"/>
                  <a:gd name="T29" fmla="*/ 391 h 421"/>
                  <a:gd name="T30" fmla="*/ 211 w 331"/>
                  <a:gd name="T31" fmla="*/ 53 h 421"/>
                  <a:gd name="T32" fmla="*/ 279 w 331"/>
                  <a:gd name="T33" fmla="*/ 120 h 421"/>
                  <a:gd name="T34" fmla="*/ 211 w 331"/>
                  <a:gd name="T35" fmla="*/ 120 h 421"/>
                  <a:gd name="T36" fmla="*/ 211 w 331"/>
                  <a:gd name="T37" fmla="*/ 53 h 421"/>
                  <a:gd name="T38" fmla="*/ 205 w 331"/>
                  <a:gd name="T39" fmla="*/ 4 h 421"/>
                  <a:gd name="T40" fmla="*/ 203 w 331"/>
                  <a:gd name="T41" fmla="*/ 2 h 421"/>
                  <a:gd name="T42" fmla="*/ 201 w 331"/>
                  <a:gd name="T43" fmla="*/ 1 h 421"/>
                  <a:gd name="T44" fmla="*/ 198 w 331"/>
                  <a:gd name="T45" fmla="*/ 0 h 421"/>
                  <a:gd name="T46" fmla="*/ 196 w 331"/>
                  <a:gd name="T47" fmla="*/ 0 h 421"/>
                  <a:gd name="T48" fmla="*/ 15 w 331"/>
                  <a:gd name="T49" fmla="*/ 0 h 421"/>
                  <a:gd name="T50" fmla="*/ 12 w 331"/>
                  <a:gd name="T51" fmla="*/ 0 h 421"/>
                  <a:gd name="T52" fmla="*/ 10 w 331"/>
                  <a:gd name="T53" fmla="*/ 1 h 421"/>
                  <a:gd name="T54" fmla="*/ 6 w 331"/>
                  <a:gd name="T55" fmla="*/ 2 h 421"/>
                  <a:gd name="T56" fmla="*/ 4 w 331"/>
                  <a:gd name="T57" fmla="*/ 4 h 421"/>
                  <a:gd name="T58" fmla="*/ 2 w 331"/>
                  <a:gd name="T59" fmla="*/ 7 h 421"/>
                  <a:gd name="T60" fmla="*/ 1 w 331"/>
                  <a:gd name="T61" fmla="*/ 10 h 421"/>
                  <a:gd name="T62" fmla="*/ 0 w 331"/>
                  <a:gd name="T63" fmla="*/ 12 h 421"/>
                  <a:gd name="T64" fmla="*/ 0 w 331"/>
                  <a:gd name="T65" fmla="*/ 15 h 421"/>
                  <a:gd name="T66" fmla="*/ 0 w 331"/>
                  <a:gd name="T67" fmla="*/ 406 h 421"/>
                  <a:gd name="T68" fmla="*/ 0 w 331"/>
                  <a:gd name="T69" fmla="*/ 409 h 421"/>
                  <a:gd name="T70" fmla="*/ 1 w 331"/>
                  <a:gd name="T71" fmla="*/ 411 h 421"/>
                  <a:gd name="T72" fmla="*/ 2 w 331"/>
                  <a:gd name="T73" fmla="*/ 414 h 421"/>
                  <a:gd name="T74" fmla="*/ 4 w 331"/>
                  <a:gd name="T75" fmla="*/ 417 h 421"/>
                  <a:gd name="T76" fmla="*/ 6 w 331"/>
                  <a:gd name="T77" fmla="*/ 418 h 421"/>
                  <a:gd name="T78" fmla="*/ 10 w 331"/>
                  <a:gd name="T79" fmla="*/ 420 h 421"/>
                  <a:gd name="T80" fmla="*/ 12 w 331"/>
                  <a:gd name="T81" fmla="*/ 420 h 421"/>
                  <a:gd name="T82" fmla="*/ 15 w 331"/>
                  <a:gd name="T83" fmla="*/ 421 h 421"/>
                  <a:gd name="T84" fmla="*/ 316 w 331"/>
                  <a:gd name="T85" fmla="*/ 421 h 421"/>
                  <a:gd name="T86" fmla="*/ 319 w 331"/>
                  <a:gd name="T87" fmla="*/ 420 h 421"/>
                  <a:gd name="T88" fmla="*/ 321 w 331"/>
                  <a:gd name="T89" fmla="*/ 420 h 421"/>
                  <a:gd name="T90" fmla="*/ 324 w 331"/>
                  <a:gd name="T91" fmla="*/ 418 h 421"/>
                  <a:gd name="T92" fmla="*/ 326 w 331"/>
                  <a:gd name="T93" fmla="*/ 417 h 421"/>
                  <a:gd name="T94" fmla="*/ 327 w 331"/>
                  <a:gd name="T95" fmla="*/ 414 h 421"/>
                  <a:gd name="T96" fmla="*/ 330 w 331"/>
                  <a:gd name="T97" fmla="*/ 411 h 421"/>
                  <a:gd name="T98" fmla="*/ 331 w 331"/>
                  <a:gd name="T99" fmla="*/ 409 h 421"/>
                  <a:gd name="T100" fmla="*/ 331 w 331"/>
                  <a:gd name="T101" fmla="*/ 406 h 421"/>
                  <a:gd name="T102" fmla="*/ 331 w 331"/>
                  <a:gd name="T103" fmla="*/ 135 h 421"/>
                  <a:gd name="T104" fmla="*/ 330 w 331"/>
                  <a:gd name="T105" fmla="*/ 130 h 421"/>
                  <a:gd name="T106" fmla="*/ 326 w 331"/>
                  <a:gd name="T107" fmla="*/ 124 h 421"/>
                  <a:gd name="T108" fmla="*/ 205 w 331"/>
                  <a:gd name="T109" fmla="*/ 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21">
                    <a:moveTo>
                      <a:pt x="30" y="391"/>
                    </a:moveTo>
                    <a:lnTo>
                      <a:pt x="30" y="30"/>
                    </a:lnTo>
                    <a:lnTo>
                      <a:pt x="180" y="30"/>
                    </a:lnTo>
                    <a:lnTo>
                      <a:pt x="180" y="135"/>
                    </a:lnTo>
                    <a:lnTo>
                      <a:pt x="181" y="138"/>
                    </a:lnTo>
                    <a:lnTo>
                      <a:pt x="182" y="141"/>
                    </a:lnTo>
                    <a:lnTo>
                      <a:pt x="183" y="144"/>
                    </a:lnTo>
                    <a:lnTo>
                      <a:pt x="185" y="146"/>
                    </a:lnTo>
                    <a:lnTo>
                      <a:pt x="187" y="148"/>
                    </a:lnTo>
                    <a:lnTo>
                      <a:pt x="189" y="149"/>
                    </a:lnTo>
                    <a:lnTo>
                      <a:pt x="193" y="150"/>
                    </a:lnTo>
                    <a:lnTo>
                      <a:pt x="196" y="150"/>
                    </a:lnTo>
                    <a:lnTo>
                      <a:pt x="301" y="150"/>
                    </a:lnTo>
                    <a:lnTo>
                      <a:pt x="301" y="391"/>
                    </a:lnTo>
                    <a:lnTo>
                      <a:pt x="30" y="391"/>
                    </a:lnTo>
                    <a:close/>
                    <a:moveTo>
                      <a:pt x="211" y="53"/>
                    </a:moveTo>
                    <a:lnTo>
                      <a:pt x="279" y="120"/>
                    </a:lnTo>
                    <a:lnTo>
                      <a:pt x="211" y="120"/>
                    </a:lnTo>
                    <a:lnTo>
                      <a:pt x="211" y="53"/>
                    </a:lnTo>
                    <a:close/>
                    <a:moveTo>
                      <a:pt x="205" y="4"/>
                    </a:moveTo>
                    <a:lnTo>
                      <a:pt x="203" y="2"/>
                    </a:lnTo>
                    <a:lnTo>
                      <a:pt x="201" y="1"/>
                    </a:lnTo>
                    <a:lnTo>
                      <a:pt x="198" y="0"/>
                    </a:lnTo>
                    <a:lnTo>
                      <a:pt x="196" y="0"/>
                    </a:lnTo>
                    <a:lnTo>
                      <a:pt x="15" y="0"/>
                    </a:lnTo>
                    <a:lnTo>
                      <a:pt x="12" y="0"/>
                    </a:lnTo>
                    <a:lnTo>
                      <a:pt x="10" y="1"/>
                    </a:lnTo>
                    <a:lnTo>
                      <a:pt x="6" y="2"/>
                    </a:lnTo>
                    <a:lnTo>
                      <a:pt x="4" y="4"/>
                    </a:lnTo>
                    <a:lnTo>
                      <a:pt x="2" y="7"/>
                    </a:lnTo>
                    <a:lnTo>
                      <a:pt x="1" y="10"/>
                    </a:lnTo>
                    <a:lnTo>
                      <a:pt x="0" y="12"/>
                    </a:lnTo>
                    <a:lnTo>
                      <a:pt x="0" y="15"/>
                    </a:lnTo>
                    <a:lnTo>
                      <a:pt x="0" y="406"/>
                    </a:lnTo>
                    <a:lnTo>
                      <a:pt x="0" y="409"/>
                    </a:lnTo>
                    <a:lnTo>
                      <a:pt x="1" y="411"/>
                    </a:lnTo>
                    <a:lnTo>
                      <a:pt x="2" y="414"/>
                    </a:lnTo>
                    <a:lnTo>
                      <a:pt x="4" y="417"/>
                    </a:lnTo>
                    <a:lnTo>
                      <a:pt x="6" y="418"/>
                    </a:lnTo>
                    <a:lnTo>
                      <a:pt x="10" y="420"/>
                    </a:lnTo>
                    <a:lnTo>
                      <a:pt x="12" y="420"/>
                    </a:lnTo>
                    <a:lnTo>
                      <a:pt x="15" y="421"/>
                    </a:lnTo>
                    <a:lnTo>
                      <a:pt x="316" y="421"/>
                    </a:lnTo>
                    <a:lnTo>
                      <a:pt x="319" y="420"/>
                    </a:lnTo>
                    <a:lnTo>
                      <a:pt x="321" y="420"/>
                    </a:lnTo>
                    <a:lnTo>
                      <a:pt x="324" y="418"/>
                    </a:lnTo>
                    <a:lnTo>
                      <a:pt x="326" y="417"/>
                    </a:lnTo>
                    <a:lnTo>
                      <a:pt x="327" y="414"/>
                    </a:lnTo>
                    <a:lnTo>
                      <a:pt x="330" y="411"/>
                    </a:lnTo>
                    <a:lnTo>
                      <a:pt x="331" y="409"/>
                    </a:lnTo>
                    <a:lnTo>
                      <a:pt x="331" y="406"/>
                    </a:lnTo>
                    <a:lnTo>
                      <a:pt x="331" y="135"/>
                    </a:lnTo>
                    <a:lnTo>
                      <a:pt x="330" y="130"/>
                    </a:lnTo>
                    <a:lnTo>
                      <a:pt x="326" y="124"/>
                    </a:lnTo>
                    <a:lnTo>
                      <a:pt x="205" y="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31" name="Group 90"/>
            <p:cNvGrpSpPr>
              <a:grpSpLocks noChangeAspect="1"/>
            </p:cNvGrpSpPr>
            <p:nvPr/>
          </p:nvGrpSpPr>
          <p:grpSpPr>
            <a:xfrm>
              <a:off x="3853751" y="2108578"/>
              <a:ext cx="666291" cy="505330"/>
              <a:chOff x="882650" y="830263"/>
              <a:chExt cx="282576" cy="214312"/>
            </a:xfrm>
            <a:solidFill>
              <a:schemeClr val="bg1"/>
            </a:solidFill>
          </p:grpSpPr>
          <p:sp>
            <p:nvSpPr>
              <p:cNvPr id="36" name="Freeform 36"/>
              <p:cNvSpPr>
                <a:spLocks/>
              </p:cNvSpPr>
              <p:nvPr/>
            </p:nvSpPr>
            <p:spPr bwMode="auto">
              <a:xfrm>
                <a:off x="882650" y="830263"/>
                <a:ext cx="222250" cy="142875"/>
              </a:xfrm>
              <a:custGeom>
                <a:avLst/>
                <a:gdLst>
                  <a:gd name="T0" fmla="*/ 258 w 700"/>
                  <a:gd name="T1" fmla="*/ 292 h 448"/>
                  <a:gd name="T2" fmla="*/ 258 w 700"/>
                  <a:gd name="T3" fmla="*/ 283 h 448"/>
                  <a:gd name="T4" fmla="*/ 252 w 700"/>
                  <a:gd name="T5" fmla="*/ 277 h 448"/>
                  <a:gd name="T6" fmla="*/ 245 w 700"/>
                  <a:gd name="T7" fmla="*/ 272 h 448"/>
                  <a:gd name="T8" fmla="*/ 236 w 700"/>
                  <a:gd name="T9" fmla="*/ 275 h 448"/>
                  <a:gd name="T10" fmla="*/ 130 w 700"/>
                  <a:gd name="T11" fmla="*/ 398 h 448"/>
                  <a:gd name="T12" fmla="*/ 127 w 700"/>
                  <a:gd name="T13" fmla="*/ 357 h 448"/>
                  <a:gd name="T14" fmla="*/ 129 w 700"/>
                  <a:gd name="T15" fmla="*/ 315 h 448"/>
                  <a:gd name="T16" fmla="*/ 137 w 700"/>
                  <a:gd name="T17" fmla="*/ 275 h 448"/>
                  <a:gd name="T18" fmla="*/ 150 w 700"/>
                  <a:gd name="T19" fmla="*/ 235 h 448"/>
                  <a:gd name="T20" fmla="*/ 168 w 700"/>
                  <a:gd name="T21" fmla="*/ 195 h 448"/>
                  <a:gd name="T22" fmla="*/ 194 w 700"/>
                  <a:gd name="T23" fmla="*/ 157 h 448"/>
                  <a:gd name="T24" fmla="*/ 225 w 700"/>
                  <a:gd name="T25" fmla="*/ 121 h 448"/>
                  <a:gd name="T26" fmla="*/ 261 w 700"/>
                  <a:gd name="T27" fmla="*/ 91 h 448"/>
                  <a:gd name="T28" fmla="*/ 300 w 700"/>
                  <a:gd name="T29" fmla="*/ 66 h 448"/>
                  <a:gd name="T30" fmla="*/ 343 w 700"/>
                  <a:gd name="T31" fmla="*/ 47 h 448"/>
                  <a:gd name="T32" fmla="*/ 394 w 700"/>
                  <a:gd name="T33" fmla="*/ 34 h 448"/>
                  <a:gd name="T34" fmla="*/ 456 w 700"/>
                  <a:gd name="T35" fmla="*/ 31 h 448"/>
                  <a:gd name="T36" fmla="*/ 517 w 700"/>
                  <a:gd name="T37" fmla="*/ 40 h 448"/>
                  <a:gd name="T38" fmla="*/ 575 w 700"/>
                  <a:gd name="T39" fmla="*/ 60 h 448"/>
                  <a:gd name="T40" fmla="*/ 628 w 700"/>
                  <a:gd name="T41" fmla="*/ 91 h 448"/>
                  <a:gd name="T42" fmla="*/ 675 w 700"/>
                  <a:gd name="T43" fmla="*/ 133 h 448"/>
                  <a:gd name="T44" fmla="*/ 682 w 700"/>
                  <a:gd name="T45" fmla="*/ 138 h 448"/>
                  <a:gd name="T46" fmla="*/ 691 w 700"/>
                  <a:gd name="T47" fmla="*/ 138 h 448"/>
                  <a:gd name="T48" fmla="*/ 697 w 700"/>
                  <a:gd name="T49" fmla="*/ 133 h 448"/>
                  <a:gd name="T50" fmla="*/ 700 w 700"/>
                  <a:gd name="T51" fmla="*/ 125 h 448"/>
                  <a:gd name="T52" fmla="*/ 698 w 700"/>
                  <a:gd name="T53" fmla="*/ 117 h 448"/>
                  <a:gd name="T54" fmla="*/ 664 w 700"/>
                  <a:gd name="T55" fmla="*/ 81 h 448"/>
                  <a:gd name="T56" fmla="*/ 608 w 700"/>
                  <a:gd name="T57" fmla="*/ 43 h 448"/>
                  <a:gd name="T58" fmla="*/ 546 w 700"/>
                  <a:gd name="T59" fmla="*/ 15 h 448"/>
                  <a:gd name="T60" fmla="*/ 480 w 700"/>
                  <a:gd name="T61" fmla="*/ 1 h 448"/>
                  <a:gd name="T62" fmla="*/ 412 w 700"/>
                  <a:gd name="T63" fmla="*/ 1 h 448"/>
                  <a:gd name="T64" fmla="*/ 350 w 700"/>
                  <a:gd name="T65" fmla="*/ 13 h 448"/>
                  <a:gd name="T66" fmla="*/ 303 w 700"/>
                  <a:gd name="T67" fmla="*/ 31 h 448"/>
                  <a:gd name="T68" fmla="*/ 258 w 700"/>
                  <a:gd name="T69" fmla="*/ 57 h 448"/>
                  <a:gd name="T70" fmla="*/ 217 w 700"/>
                  <a:gd name="T71" fmla="*/ 88 h 448"/>
                  <a:gd name="T72" fmla="*/ 180 w 700"/>
                  <a:gd name="T73" fmla="*/ 125 h 448"/>
                  <a:gd name="T74" fmla="*/ 150 w 700"/>
                  <a:gd name="T75" fmla="*/ 168 h 448"/>
                  <a:gd name="T76" fmla="*/ 116 w 700"/>
                  <a:gd name="T77" fmla="*/ 240 h 448"/>
                  <a:gd name="T78" fmla="*/ 99 w 700"/>
                  <a:gd name="T79" fmla="*/ 317 h 448"/>
                  <a:gd name="T80" fmla="*/ 28 w 700"/>
                  <a:gd name="T81" fmla="*/ 267 h 448"/>
                  <a:gd name="T82" fmla="*/ 22 w 700"/>
                  <a:gd name="T83" fmla="*/ 262 h 448"/>
                  <a:gd name="T84" fmla="*/ 13 w 700"/>
                  <a:gd name="T85" fmla="*/ 261 h 448"/>
                  <a:gd name="T86" fmla="*/ 4 w 700"/>
                  <a:gd name="T87" fmla="*/ 265 h 448"/>
                  <a:gd name="T88" fmla="*/ 0 w 700"/>
                  <a:gd name="T89" fmla="*/ 272 h 448"/>
                  <a:gd name="T90" fmla="*/ 1 w 700"/>
                  <a:gd name="T91" fmla="*/ 281 h 448"/>
                  <a:gd name="T92" fmla="*/ 111 w 700"/>
                  <a:gd name="T93" fmla="*/ 443 h 448"/>
                  <a:gd name="T94" fmla="*/ 115 w 700"/>
                  <a:gd name="T95" fmla="*/ 446 h 448"/>
                  <a:gd name="T96" fmla="*/ 119 w 700"/>
                  <a:gd name="T97" fmla="*/ 448 h 448"/>
                  <a:gd name="T98" fmla="*/ 121 w 700"/>
                  <a:gd name="T99" fmla="*/ 448 h 448"/>
                  <a:gd name="T100" fmla="*/ 123 w 700"/>
                  <a:gd name="T101" fmla="*/ 448 h 448"/>
                  <a:gd name="T102" fmla="*/ 126 w 700"/>
                  <a:gd name="T103" fmla="*/ 446 h 448"/>
                  <a:gd name="T104" fmla="*/ 130 w 700"/>
                  <a:gd name="T105" fmla="*/ 445 h 448"/>
                  <a:gd name="T106" fmla="*/ 133 w 700"/>
                  <a:gd name="T107"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0" h="448">
                    <a:moveTo>
                      <a:pt x="254" y="297"/>
                    </a:moveTo>
                    <a:lnTo>
                      <a:pt x="256" y="295"/>
                    </a:lnTo>
                    <a:lnTo>
                      <a:pt x="258" y="292"/>
                    </a:lnTo>
                    <a:lnTo>
                      <a:pt x="258" y="288"/>
                    </a:lnTo>
                    <a:lnTo>
                      <a:pt x="258" y="286"/>
                    </a:lnTo>
                    <a:lnTo>
                      <a:pt x="258" y="283"/>
                    </a:lnTo>
                    <a:lnTo>
                      <a:pt x="256" y="281"/>
                    </a:lnTo>
                    <a:lnTo>
                      <a:pt x="254" y="279"/>
                    </a:lnTo>
                    <a:lnTo>
                      <a:pt x="252" y="277"/>
                    </a:lnTo>
                    <a:lnTo>
                      <a:pt x="250" y="275"/>
                    </a:lnTo>
                    <a:lnTo>
                      <a:pt x="247" y="273"/>
                    </a:lnTo>
                    <a:lnTo>
                      <a:pt x="245" y="272"/>
                    </a:lnTo>
                    <a:lnTo>
                      <a:pt x="241" y="272"/>
                    </a:lnTo>
                    <a:lnTo>
                      <a:pt x="238" y="273"/>
                    </a:lnTo>
                    <a:lnTo>
                      <a:pt x="236" y="275"/>
                    </a:lnTo>
                    <a:lnTo>
                      <a:pt x="234" y="276"/>
                    </a:lnTo>
                    <a:lnTo>
                      <a:pt x="232" y="278"/>
                    </a:lnTo>
                    <a:lnTo>
                      <a:pt x="130" y="398"/>
                    </a:lnTo>
                    <a:lnTo>
                      <a:pt x="129" y="385"/>
                    </a:lnTo>
                    <a:lnTo>
                      <a:pt x="128" y="371"/>
                    </a:lnTo>
                    <a:lnTo>
                      <a:pt x="127" y="357"/>
                    </a:lnTo>
                    <a:lnTo>
                      <a:pt x="127" y="343"/>
                    </a:lnTo>
                    <a:lnTo>
                      <a:pt x="128" y="329"/>
                    </a:lnTo>
                    <a:lnTo>
                      <a:pt x="129" y="315"/>
                    </a:lnTo>
                    <a:lnTo>
                      <a:pt x="131" y="301"/>
                    </a:lnTo>
                    <a:lnTo>
                      <a:pt x="134" y="288"/>
                    </a:lnTo>
                    <a:lnTo>
                      <a:pt x="137" y="275"/>
                    </a:lnTo>
                    <a:lnTo>
                      <a:pt x="141" y="261"/>
                    </a:lnTo>
                    <a:lnTo>
                      <a:pt x="145" y="248"/>
                    </a:lnTo>
                    <a:lnTo>
                      <a:pt x="150" y="235"/>
                    </a:lnTo>
                    <a:lnTo>
                      <a:pt x="156" y="221"/>
                    </a:lnTo>
                    <a:lnTo>
                      <a:pt x="162" y="208"/>
                    </a:lnTo>
                    <a:lnTo>
                      <a:pt x="168" y="195"/>
                    </a:lnTo>
                    <a:lnTo>
                      <a:pt x="176" y="183"/>
                    </a:lnTo>
                    <a:lnTo>
                      <a:pt x="185" y="169"/>
                    </a:lnTo>
                    <a:lnTo>
                      <a:pt x="194" y="157"/>
                    </a:lnTo>
                    <a:lnTo>
                      <a:pt x="204" y="145"/>
                    </a:lnTo>
                    <a:lnTo>
                      <a:pt x="215" y="133"/>
                    </a:lnTo>
                    <a:lnTo>
                      <a:pt x="225" y="121"/>
                    </a:lnTo>
                    <a:lnTo>
                      <a:pt x="237" y="110"/>
                    </a:lnTo>
                    <a:lnTo>
                      <a:pt x="249" y="101"/>
                    </a:lnTo>
                    <a:lnTo>
                      <a:pt x="261" y="91"/>
                    </a:lnTo>
                    <a:lnTo>
                      <a:pt x="274" y="83"/>
                    </a:lnTo>
                    <a:lnTo>
                      <a:pt x="288" y="74"/>
                    </a:lnTo>
                    <a:lnTo>
                      <a:pt x="300" y="66"/>
                    </a:lnTo>
                    <a:lnTo>
                      <a:pt x="314" y="59"/>
                    </a:lnTo>
                    <a:lnTo>
                      <a:pt x="328" y="53"/>
                    </a:lnTo>
                    <a:lnTo>
                      <a:pt x="343" y="47"/>
                    </a:lnTo>
                    <a:lnTo>
                      <a:pt x="358" y="43"/>
                    </a:lnTo>
                    <a:lnTo>
                      <a:pt x="373" y="39"/>
                    </a:lnTo>
                    <a:lnTo>
                      <a:pt x="394" y="34"/>
                    </a:lnTo>
                    <a:lnTo>
                      <a:pt x="414" y="32"/>
                    </a:lnTo>
                    <a:lnTo>
                      <a:pt x="436" y="31"/>
                    </a:lnTo>
                    <a:lnTo>
                      <a:pt x="456" y="31"/>
                    </a:lnTo>
                    <a:lnTo>
                      <a:pt x="476" y="32"/>
                    </a:lnTo>
                    <a:lnTo>
                      <a:pt x="497" y="35"/>
                    </a:lnTo>
                    <a:lnTo>
                      <a:pt x="517" y="40"/>
                    </a:lnTo>
                    <a:lnTo>
                      <a:pt x="536" y="45"/>
                    </a:lnTo>
                    <a:lnTo>
                      <a:pt x="556" y="51"/>
                    </a:lnTo>
                    <a:lnTo>
                      <a:pt x="575" y="60"/>
                    </a:lnTo>
                    <a:lnTo>
                      <a:pt x="593" y="69"/>
                    </a:lnTo>
                    <a:lnTo>
                      <a:pt x="611" y="79"/>
                    </a:lnTo>
                    <a:lnTo>
                      <a:pt x="628" y="91"/>
                    </a:lnTo>
                    <a:lnTo>
                      <a:pt x="645" y="104"/>
                    </a:lnTo>
                    <a:lnTo>
                      <a:pt x="660" y="118"/>
                    </a:lnTo>
                    <a:lnTo>
                      <a:pt x="675" y="133"/>
                    </a:lnTo>
                    <a:lnTo>
                      <a:pt x="677" y="136"/>
                    </a:lnTo>
                    <a:lnTo>
                      <a:pt x="679" y="137"/>
                    </a:lnTo>
                    <a:lnTo>
                      <a:pt x="682" y="138"/>
                    </a:lnTo>
                    <a:lnTo>
                      <a:pt x="684" y="139"/>
                    </a:lnTo>
                    <a:lnTo>
                      <a:pt x="688" y="139"/>
                    </a:lnTo>
                    <a:lnTo>
                      <a:pt x="691" y="138"/>
                    </a:lnTo>
                    <a:lnTo>
                      <a:pt x="693" y="137"/>
                    </a:lnTo>
                    <a:lnTo>
                      <a:pt x="695" y="135"/>
                    </a:lnTo>
                    <a:lnTo>
                      <a:pt x="697" y="133"/>
                    </a:lnTo>
                    <a:lnTo>
                      <a:pt x="699" y="131"/>
                    </a:lnTo>
                    <a:lnTo>
                      <a:pt x="700" y="128"/>
                    </a:lnTo>
                    <a:lnTo>
                      <a:pt x="700" y="125"/>
                    </a:lnTo>
                    <a:lnTo>
                      <a:pt x="700" y="122"/>
                    </a:lnTo>
                    <a:lnTo>
                      <a:pt x="699" y="119"/>
                    </a:lnTo>
                    <a:lnTo>
                      <a:pt x="698" y="117"/>
                    </a:lnTo>
                    <a:lnTo>
                      <a:pt x="697" y="114"/>
                    </a:lnTo>
                    <a:lnTo>
                      <a:pt x="681" y="96"/>
                    </a:lnTo>
                    <a:lnTo>
                      <a:pt x="664" y="81"/>
                    </a:lnTo>
                    <a:lnTo>
                      <a:pt x="646" y="68"/>
                    </a:lnTo>
                    <a:lnTo>
                      <a:pt x="628" y="54"/>
                    </a:lnTo>
                    <a:lnTo>
                      <a:pt x="608" y="43"/>
                    </a:lnTo>
                    <a:lnTo>
                      <a:pt x="588" y="32"/>
                    </a:lnTo>
                    <a:lnTo>
                      <a:pt x="567" y="24"/>
                    </a:lnTo>
                    <a:lnTo>
                      <a:pt x="546" y="15"/>
                    </a:lnTo>
                    <a:lnTo>
                      <a:pt x="525" y="10"/>
                    </a:lnTo>
                    <a:lnTo>
                      <a:pt x="502" y="4"/>
                    </a:lnTo>
                    <a:lnTo>
                      <a:pt x="480" y="1"/>
                    </a:lnTo>
                    <a:lnTo>
                      <a:pt x="457" y="0"/>
                    </a:lnTo>
                    <a:lnTo>
                      <a:pt x="434" y="0"/>
                    </a:lnTo>
                    <a:lnTo>
                      <a:pt x="412" y="1"/>
                    </a:lnTo>
                    <a:lnTo>
                      <a:pt x="389" y="4"/>
                    </a:lnTo>
                    <a:lnTo>
                      <a:pt x="366" y="9"/>
                    </a:lnTo>
                    <a:lnTo>
                      <a:pt x="350" y="13"/>
                    </a:lnTo>
                    <a:lnTo>
                      <a:pt x="334" y="18"/>
                    </a:lnTo>
                    <a:lnTo>
                      <a:pt x="318" y="25"/>
                    </a:lnTo>
                    <a:lnTo>
                      <a:pt x="303" y="31"/>
                    </a:lnTo>
                    <a:lnTo>
                      <a:pt x="286" y="39"/>
                    </a:lnTo>
                    <a:lnTo>
                      <a:pt x="271" y="47"/>
                    </a:lnTo>
                    <a:lnTo>
                      <a:pt x="258" y="57"/>
                    </a:lnTo>
                    <a:lnTo>
                      <a:pt x="244" y="66"/>
                    </a:lnTo>
                    <a:lnTo>
                      <a:pt x="230" y="77"/>
                    </a:lnTo>
                    <a:lnTo>
                      <a:pt x="217" y="88"/>
                    </a:lnTo>
                    <a:lnTo>
                      <a:pt x="204" y="100"/>
                    </a:lnTo>
                    <a:lnTo>
                      <a:pt x="192" y="113"/>
                    </a:lnTo>
                    <a:lnTo>
                      <a:pt x="180" y="125"/>
                    </a:lnTo>
                    <a:lnTo>
                      <a:pt x="170" y="139"/>
                    </a:lnTo>
                    <a:lnTo>
                      <a:pt x="160" y="153"/>
                    </a:lnTo>
                    <a:lnTo>
                      <a:pt x="150" y="168"/>
                    </a:lnTo>
                    <a:lnTo>
                      <a:pt x="136" y="192"/>
                    </a:lnTo>
                    <a:lnTo>
                      <a:pt x="126" y="216"/>
                    </a:lnTo>
                    <a:lnTo>
                      <a:pt x="116" y="240"/>
                    </a:lnTo>
                    <a:lnTo>
                      <a:pt x="108" y="266"/>
                    </a:lnTo>
                    <a:lnTo>
                      <a:pt x="102" y="292"/>
                    </a:lnTo>
                    <a:lnTo>
                      <a:pt x="99" y="317"/>
                    </a:lnTo>
                    <a:lnTo>
                      <a:pt x="97" y="343"/>
                    </a:lnTo>
                    <a:lnTo>
                      <a:pt x="97" y="370"/>
                    </a:lnTo>
                    <a:lnTo>
                      <a:pt x="28" y="267"/>
                    </a:lnTo>
                    <a:lnTo>
                      <a:pt x="26" y="265"/>
                    </a:lnTo>
                    <a:lnTo>
                      <a:pt x="24" y="263"/>
                    </a:lnTo>
                    <a:lnTo>
                      <a:pt x="22" y="262"/>
                    </a:lnTo>
                    <a:lnTo>
                      <a:pt x="18" y="261"/>
                    </a:lnTo>
                    <a:lnTo>
                      <a:pt x="15" y="261"/>
                    </a:lnTo>
                    <a:lnTo>
                      <a:pt x="13" y="261"/>
                    </a:lnTo>
                    <a:lnTo>
                      <a:pt x="10" y="262"/>
                    </a:lnTo>
                    <a:lnTo>
                      <a:pt x="7" y="263"/>
                    </a:lnTo>
                    <a:lnTo>
                      <a:pt x="4" y="265"/>
                    </a:lnTo>
                    <a:lnTo>
                      <a:pt x="3" y="267"/>
                    </a:lnTo>
                    <a:lnTo>
                      <a:pt x="1" y="269"/>
                    </a:lnTo>
                    <a:lnTo>
                      <a:pt x="0" y="272"/>
                    </a:lnTo>
                    <a:lnTo>
                      <a:pt x="0" y="276"/>
                    </a:lnTo>
                    <a:lnTo>
                      <a:pt x="0" y="278"/>
                    </a:lnTo>
                    <a:lnTo>
                      <a:pt x="1" y="281"/>
                    </a:lnTo>
                    <a:lnTo>
                      <a:pt x="3" y="284"/>
                    </a:lnTo>
                    <a:lnTo>
                      <a:pt x="108" y="441"/>
                    </a:lnTo>
                    <a:lnTo>
                      <a:pt x="111" y="443"/>
                    </a:lnTo>
                    <a:lnTo>
                      <a:pt x="113" y="445"/>
                    </a:lnTo>
                    <a:lnTo>
                      <a:pt x="114" y="446"/>
                    </a:lnTo>
                    <a:lnTo>
                      <a:pt x="115" y="446"/>
                    </a:lnTo>
                    <a:lnTo>
                      <a:pt x="117" y="447"/>
                    </a:lnTo>
                    <a:lnTo>
                      <a:pt x="118" y="448"/>
                    </a:lnTo>
                    <a:lnTo>
                      <a:pt x="119" y="448"/>
                    </a:lnTo>
                    <a:lnTo>
                      <a:pt x="120" y="448"/>
                    </a:lnTo>
                    <a:lnTo>
                      <a:pt x="121" y="448"/>
                    </a:lnTo>
                    <a:lnTo>
                      <a:pt x="121" y="448"/>
                    </a:lnTo>
                    <a:lnTo>
                      <a:pt x="122" y="448"/>
                    </a:lnTo>
                    <a:lnTo>
                      <a:pt x="123" y="448"/>
                    </a:lnTo>
                    <a:lnTo>
                      <a:pt x="123" y="448"/>
                    </a:lnTo>
                    <a:lnTo>
                      <a:pt x="125" y="448"/>
                    </a:lnTo>
                    <a:lnTo>
                      <a:pt x="125" y="447"/>
                    </a:lnTo>
                    <a:lnTo>
                      <a:pt x="126" y="446"/>
                    </a:lnTo>
                    <a:lnTo>
                      <a:pt x="128" y="446"/>
                    </a:lnTo>
                    <a:lnTo>
                      <a:pt x="130" y="445"/>
                    </a:lnTo>
                    <a:lnTo>
                      <a:pt x="130" y="445"/>
                    </a:lnTo>
                    <a:lnTo>
                      <a:pt x="130" y="445"/>
                    </a:lnTo>
                    <a:lnTo>
                      <a:pt x="132" y="444"/>
                    </a:lnTo>
                    <a:lnTo>
                      <a:pt x="133" y="442"/>
                    </a:lnTo>
                    <a:lnTo>
                      <a:pt x="254" y="297"/>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7"/>
              <p:cNvSpPr>
                <a:spLocks/>
              </p:cNvSpPr>
              <p:nvPr/>
            </p:nvSpPr>
            <p:spPr bwMode="auto">
              <a:xfrm>
                <a:off x="947738" y="914400"/>
                <a:ext cx="217488" cy="130175"/>
              </a:xfrm>
              <a:custGeom>
                <a:avLst/>
                <a:gdLst>
                  <a:gd name="T0" fmla="*/ 575 w 685"/>
                  <a:gd name="T1" fmla="*/ 4 h 410"/>
                  <a:gd name="T2" fmla="*/ 565 w 685"/>
                  <a:gd name="T3" fmla="*/ 0 h 410"/>
                  <a:gd name="T4" fmla="*/ 555 w 685"/>
                  <a:gd name="T5" fmla="*/ 3 h 410"/>
                  <a:gd name="T6" fmla="*/ 430 w 685"/>
                  <a:gd name="T7" fmla="*/ 153 h 410"/>
                  <a:gd name="T8" fmla="*/ 428 w 685"/>
                  <a:gd name="T9" fmla="*/ 162 h 410"/>
                  <a:gd name="T10" fmla="*/ 431 w 685"/>
                  <a:gd name="T11" fmla="*/ 170 h 410"/>
                  <a:gd name="T12" fmla="*/ 444 w 685"/>
                  <a:gd name="T13" fmla="*/ 176 h 410"/>
                  <a:gd name="T14" fmla="*/ 452 w 685"/>
                  <a:gd name="T15" fmla="*/ 173 h 410"/>
                  <a:gd name="T16" fmla="*/ 553 w 685"/>
                  <a:gd name="T17" fmla="*/ 66 h 410"/>
                  <a:gd name="T18" fmla="*/ 551 w 685"/>
                  <a:gd name="T19" fmla="*/ 107 h 410"/>
                  <a:gd name="T20" fmla="*/ 542 w 685"/>
                  <a:gd name="T21" fmla="*/ 147 h 410"/>
                  <a:gd name="T22" fmla="*/ 530 w 685"/>
                  <a:gd name="T23" fmla="*/ 184 h 410"/>
                  <a:gd name="T24" fmla="*/ 512 w 685"/>
                  <a:gd name="T25" fmla="*/ 221 h 410"/>
                  <a:gd name="T26" fmla="*/ 490 w 685"/>
                  <a:gd name="T27" fmla="*/ 254 h 410"/>
                  <a:gd name="T28" fmla="*/ 464 w 685"/>
                  <a:gd name="T29" fmla="*/ 284 h 410"/>
                  <a:gd name="T30" fmla="*/ 434 w 685"/>
                  <a:gd name="T31" fmla="*/ 312 h 410"/>
                  <a:gd name="T32" fmla="*/ 402 w 685"/>
                  <a:gd name="T33" fmla="*/ 336 h 410"/>
                  <a:gd name="T34" fmla="*/ 365 w 685"/>
                  <a:gd name="T35" fmla="*/ 354 h 410"/>
                  <a:gd name="T36" fmla="*/ 326 w 685"/>
                  <a:gd name="T37" fmla="*/ 368 h 410"/>
                  <a:gd name="T38" fmla="*/ 273 w 685"/>
                  <a:gd name="T39" fmla="*/ 379 h 410"/>
                  <a:gd name="T40" fmla="*/ 215 w 685"/>
                  <a:gd name="T41" fmla="*/ 379 h 410"/>
                  <a:gd name="T42" fmla="*/ 158 w 685"/>
                  <a:gd name="T43" fmla="*/ 368 h 410"/>
                  <a:gd name="T44" fmla="*/ 105 w 685"/>
                  <a:gd name="T45" fmla="*/ 347 h 410"/>
                  <a:gd name="T46" fmla="*/ 56 w 685"/>
                  <a:gd name="T47" fmla="*/ 316 h 410"/>
                  <a:gd name="T48" fmla="*/ 23 w 685"/>
                  <a:gd name="T49" fmla="*/ 288 h 410"/>
                  <a:gd name="T50" fmla="*/ 15 w 685"/>
                  <a:gd name="T51" fmla="*/ 286 h 410"/>
                  <a:gd name="T52" fmla="*/ 6 w 685"/>
                  <a:gd name="T53" fmla="*/ 288 h 410"/>
                  <a:gd name="T54" fmla="*/ 1 w 685"/>
                  <a:gd name="T55" fmla="*/ 296 h 410"/>
                  <a:gd name="T56" fmla="*/ 0 w 685"/>
                  <a:gd name="T57" fmla="*/ 305 h 410"/>
                  <a:gd name="T58" fmla="*/ 4 w 685"/>
                  <a:gd name="T59" fmla="*/ 312 h 410"/>
                  <a:gd name="T60" fmla="*/ 43 w 685"/>
                  <a:gd name="T61" fmla="*/ 344 h 410"/>
                  <a:gd name="T62" fmla="*/ 84 w 685"/>
                  <a:gd name="T63" fmla="*/ 371 h 410"/>
                  <a:gd name="T64" fmla="*/ 130 w 685"/>
                  <a:gd name="T65" fmla="*/ 390 h 410"/>
                  <a:gd name="T66" fmla="*/ 176 w 685"/>
                  <a:gd name="T67" fmla="*/ 403 h 410"/>
                  <a:gd name="T68" fmla="*/ 225 w 685"/>
                  <a:gd name="T69" fmla="*/ 409 h 410"/>
                  <a:gd name="T70" fmla="*/ 281 w 685"/>
                  <a:gd name="T71" fmla="*/ 408 h 410"/>
                  <a:gd name="T72" fmla="*/ 333 w 685"/>
                  <a:gd name="T73" fmla="*/ 397 h 410"/>
                  <a:gd name="T74" fmla="*/ 375 w 685"/>
                  <a:gd name="T75" fmla="*/ 382 h 410"/>
                  <a:gd name="T76" fmla="*/ 414 w 685"/>
                  <a:gd name="T77" fmla="*/ 362 h 410"/>
                  <a:gd name="T78" fmla="*/ 448 w 685"/>
                  <a:gd name="T79" fmla="*/ 339 h 410"/>
                  <a:gd name="T80" fmla="*/ 480 w 685"/>
                  <a:gd name="T81" fmla="*/ 311 h 410"/>
                  <a:gd name="T82" fmla="*/ 508 w 685"/>
                  <a:gd name="T83" fmla="*/ 279 h 410"/>
                  <a:gd name="T84" fmla="*/ 533 w 685"/>
                  <a:gd name="T85" fmla="*/ 245 h 410"/>
                  <a:gd name="T86" fmla="*/ 552 w 685"/>
                  <a:gd name="T87" fmla="*/ 207 h 410"/>
                  <a:gd name="T88" fmla="*/ 568 w 685"/>
                  <a:gd name="T89" fmla="*/ 168 h 410"/>
                  <a:gd name="T90" fmla="*/ 578 w 685"/>
                  <a:gd name="T91" fmla="*/ 127 h 410"/>
                  <a:gd name="T92" fmla="*/ 583 w 685"/>
                  <a:gd name="T93" fmla="*/ 85 h 410"/>
                  <a:gd name="T94" fmla="*/ 660 w 685"/>
                  <a:gd name="T95" fmla="*/ 183 h 410"/>
                  <a:gd name="T96" fmla="*/ 670 w 685"/>
                  <a:gd name="T97" fmla="*/ 188 h 410"/>
                  <a:gd name="T98" fmla="*/ 681 w 685"/>
                  <a:gd name="T99" fmla="*/ 183 h 410"/>
                  <a:gd name="T100" fmla="*/ 685 w 685"/>
                  <a:gd name="T101" fmla="*/ 176 h 410"/>
                  <a:gd name="T102" fmla="*/ 684 w 685"/>
                  <a:gd name="T103" fmla="*/ 16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5" h="410">
                    <a:moveTo>
                      <a:pt x="683" y="164"/>
                    </a:moveTo>
                    <a:lnTo>
                      <a:pt x="577" y="7"/>
                    </a:lnTo>
                    <a:lnTo>
                      <a:pt x="575" y="4"/>
                    </a:lnTo>
                    <a:lnTo>
                      <a:pt x="571" y="2"/>
                    </a:lnTo>
                    <a:lnTo>
                      <a:pt x="569" y="0"/>
                    </a:lnTo>
                    <a:lnTo>
                      <a:pt x="565" y="0"/>
                    </a:lnTo>
                    <a:lnTo>
                      <a:pt x="562" y="0"/>
                    </a:lnTo>
                    <a:lnTo>
                      <a:pt x="559" y="1"/>
                    </a:lnTo>
                    <a:lnTo>
                      <a:pt x="555" y="3"/>
                    </a:lnTo>
                    <a:lnTo>
                      <a:pt x="553" y="6"/>
                    </a:lnTo>
                    <a:lnTo>
                      <a:pt x="431" y="150"/>
                    </a:lnTo>
                    <a:lnTo>
                      <a:pt x="430" y="153"/>
                    </a:lnTo>
                    <a:lnTo>
                      <a:pt x="429" y="157"/>
                    </a:lnTo>
                    <a:lnTo>
                      <a:pt x="428" y="160"/>
                    </a:lnTo>
                    <a:lnTo>
                      <a:pt x="428" y="162"/>
                    </a:lnTo>
                    <a:lnTo>
                      <a:pt x="429" y="165"/>
                    </a:lnTo>
                    <a:lnTo>
                      <a:pt x="430" y="168"/>
                    </a:lnTo>
                    <a:lnTo>
                      <a:pt x="431" y="170"/>
                    </a:lnTo>
                    <a:lnTo>
                      <a:pt x="433" y="173"/>
                    </a:lnTo>
                    <a:lnTo>
                      <a:pt x="438" y="176"/>
                    </a:lnTo>
                    <a:lnTo>
                      <a:pt x="444" y="176"/>
                    </a:lnTo>
                    <a:lnTo>
                      <a:pt x="447" y="176"/>
                    </a:lnTo>
                    <a:lnTo>
                      <a:pt x="450" y="175"/>
                    </a:lnTo>
                    <a:lnTo>
                      <a:pt x="452" y="173"/>
                    </a:lnTo>
                    <a:lnTo>
                      <a:pt x="454" y="170"/>
                    </a:lnTo>
                    <a:lnTo>
                      <a:pt x="553" y="53"/>
                    </a:lnTo>
                    <a:lnTo>
                      <a:pt x="553" y="66"/>
                    </a:lnTo>
                    <a:lnTo>
                      <a:pt x="553" y="80"/>
                    </a:lnTo>
                    <a:lnTo>
                      <a:pt x="552" y="93"/>
                    </a:lnTo>
                    <a:lnTo>
                      <a:pt x="551" y="107"/>
                    </a:lnTo>
                    <a:lnTo>
                      <a:pt x="549" y="120"/>
                    </a:lnTo>
                    <a:lnTo>
                      <a:pt x="546" y="133"/>
                    </a:lnTo>
                    <a:lnTo>
                      <a:pt x="542" y="147"/>
                    </a:lnTo>
                    <a:lnTo>
                      <a:pt x="539" y="159"/>
                    </a:lnTo>
                    <a:lnTo>
                      <a:pt x="535" y="172"/>
                    </a:lnTo>
                    <a:lnTo>
                      <a:pt x="530" y="184"/>
                    </a:lnTo>
                    <a:lnTo>
                      <a:pt x="524" y="196"/>
                    </a:lnTo>
                    <a:lnTo>
                      <a:pt x="519" y="209"/>
                    </a:lnTo>
                    <a:lnTo>
                      <a:pt x="512" y="221"/>
                    </a:lnTo>
                    <a:lnTo>
                      <a:pt x="506" y="232"/>
                    </a:lnTo>
                    <a:lnTo>
                      <a:pt x="498" y="243"/>
                    </a:lnTo>
                    <a:lnTo>
                      <a:pt x="490" y="254"/>
                    </a:lnTo>
                    <a:lnTo>
                      <a:pt x="482" y="265"/>
                    </a:lnTo>
                    <a:lnTo>
                      <a:pt x="474" y="275"/>
                    </a:lnTo>
                    <a:lnTo>
                      <a:pt x="464" y="284"/>
                    </a:lnTo>
                    <a:lnTo>
                      <a:pt x="454" y="294"/>
                    </a:lnTo>
                    <a:lnTo>
                      <a:pt x="445" y="303"/>
                    </a:lnTo>
                    <a:lnTo>
                      <a:pt x="434" y="312"/>
                    </a:lnTo>
                    <a:lnTo>
                      <a:pt x="423" y="320"/>
                    </a:lnTo>
                    <a:lnTo>
                      <a:pt x="413" y="328"/>
                    </a:lnTo>
                    <a:lnTo>
                      <a:pt x="402" y="336"/>
                    </a:lnTo>
                    <a:lnTo>
                      <a:pt x="390" y="342"/>
                    </a:lnTo>
                    <a:lnTo>
                      <a:pt x="377" y="349"/>
                    </a:lnTo>
                    <a:lnTo>
                      <a:pt x="365" y="354"/>
                    </a:lnTo>
                    <a:lnTo>
                      <a:pt x="353" y="359"/>
                    </a:lnTo>
                    <a:lnTo>
                      <a:pt x="340" y="364"/>
                    </a:lnTo>
                    <a:lnTo>
                      <a:pt x="326" y="368"/>
                    </a:lnTo>
                    <a:lnTo>
                      <a:pt x="313" y="372"/>
                    </a:lnTo>
                    <a:lnTo>
                      <a:pt x="294" y="375"/>
                    </a:lnTo>
                    <a:lnTo>
                      <a:pt x="273" y="379"/>
                    </a:lnTo>
                    <a:lnTo>
                      <a:pt x="254" y="380"/>
                    </a:lnTo>
                    <a:lnTo>
                      <a:pt x="235" y="380"/>
                    </a:lnTo>
                    <a:lnTo>
                      <a:pt x="215" y="379"/>
                    </a:lnTo>
                    <a:lnTo>
                      <a:pt x="196" y="376"/>
                    </a:lnTo>
                    <a:lnTo>
                      <a:pt x="178" y="373"/>
                    </a:lnTo>
                    <a:lnTo>
                      <a:pt x="158" y="368"/>
                    </a:lnTo>
                    <a:lnTo>
                      <a:pt x="140" y="362"/>
                    </a:lnTo>
                    <a:lnTo>
                      <a:pt x="122" y="356"/>
                    </a:lnTo>
                    <a:lnTo>
                      <a:pt x="105" y="347"/>
                    </a:lnTo>
                    <a:lnTo>
                      <a:pt x="88" y="338"/>
                    </a:lnTo>
                    <a:lnTo>
                      <a:pt x="72" y="328"/>
                    </a:lnTo>
                    <a:lnTo>
                      <a:pt x="56" y="316"/>
                    </a:lnTo>
                    <a:lnTo>
                      <a:pt x="40" y="305"/>
                    </a:lnTo>
                    <a:lnTo>
                      <a:pt x="25" y="291"/>
                    </a:lnTo>
                    <a:lnTo>
                      <a:pt x="23" y="288"/>
                    </a:lnTo>
                    <a:lnTo>
                      <a:pt x="20" y="287"/>
                    </a:lnTo>
                    <a:lnTo>
                      <a:pt x="18" y="286"/>
                    </a:lnTo>
                    <a:lnTo>
                      <a:pt x="15" y="286"/>
                    </a:lnTo>
                    <a:lnTo>
                      <a:pt x="12" y="286"/>
                    </a:lnTo>
                    <a:lnTo>
                      <a:pt x="9" y="287"/>
                    </a:lnTo>
                    <a:lnTo>
                      <a:pt x="6" y="288"/>
                    </a:lnTo>
                    <a:lnTo>
                      <a:pt x="4" y="291"/>
                    </a:lnTo>
                    <a:lnTo>
                      <a:pt x="2" y="293"/>
                    </a:lnTo>
                    <a:lnTo>
                      <a:pt x="1" y="296"/>
                    </a:lnTo>
                    <a:lnTo>
                      <a:pt x="0" y="298"/>
                    </a:lnTo>
                    <a:lnTo>
                      <a:pt x="0" y="301"/>
                    </a:lnTo>
                    <a:lnTo>
                      <a:pt x="0" y="305"/>
                    </a:lnTo>
                    <a:lnTo>
                      <a:pt x="1" y="307"/>
                    </a:lnTo>
                    <a:lnTo>
                      <a:pt x="3" y="310"/>
                    </a:lnTo>
                    <a:lnTo>
                      <a:pt x="4" y="312"/>
                    </a:lnTo>
                    <a:lnTo>
                      <a:pt x="17" y="323"/>
                    </a:lnTo>
                    <a:lnTo>
                      <a:pt x="30" y="335"/>
                    </a:lnTo>
                    <a:lnTo>
                      <a:pt x="43" y="344"/>
                    </a:lnTo>
                    <a:lnTo>
                      <a:pt x="57" y="354"/>
                    </a:lnTo>
                    <a:lnTo>
                      <a:pt x="71" y="362"/>
                    </a:lnTo>
                    <a:lnTo>
                      <a:pt x="84" y="371"/>
                    </a:lnTo>
                    <a:lnTo>
                      <a:pt x="99" y="379"/>
                    </a:lnTo>
                    <a:lnTo>
                      <a:pt x="114" y="385"/>
                    </a:lnTo>
                    <a:lnTo>
                      <a:pt x="130" y="390"/>
                    </a:lnTo>
                    <a:lnTo>
                      <a:pt x="145" y="396"/>
                    </a:lnTo>
                    <a:lnTo>
                      <a:pt x="161" y="400"/>
                    </a:lnTo>
                    <a:lnTo>
                      <a:pt x="176" y="403"/>
                    </a:lnTo>
                    <a:lnTo>
                      <a:pt x="192" y="405"/>
                    </a:lnTo>
                    <a:lnTo>
                      <a:pt x="208" y="408"/>
                    </a:lnTo>
                    <a:lnTo>
                      <a:pt x="225" y="409"/>
                    </a:lnTo>
                    <a:lnTo>
                      <a:pt x="241" y="410"/>
                    </a:lnTo>
                    <a:lnTo>
                      <a:pt x="260" y="409"/>
                    </a:lnTo>
                    <a:lnTo>
                      <a:pt x="281" y="408"/>
                    </a:lnTo>
                    <a:lnTo>
                      <a:pt x="300" y="404"/>
                    </a:lnTo>
                    <a:lnTo>
                      <a:pt x="319" y="400"/>
                    </a:lnTo>
                    <a:lnTo>
                      <a:pt x="333" y="397"/>
                    </a:lnTo>
                    <a:lnTo>
                      <a:pt x="347" y="393"/>
                    </a:lnTo>
                    <a:lnTo>
                      <a:pt x="361" y="387"/>
                    </a:lnTo>
                    <a:lnTo>
                      <a:pt x="375" y="382"/>
                    </a:lnTo>
                    <a:lnTo>
                      <a:pt x="388" y="376"/>
                    </a:lnTo>
                    <a:lnTo>
                      <a:pt x="401" y="370"/>
                    </a:lnTo>
                    <a:lnTo>
                      <a:pt x="414" y="362"/>
                    </a:lnTo>
                    <a:lnTo>
                      <a:pt x="426" y="355"/>
                    </a:lnTo>
                    <a:lnTo>
                      <a:pt x="437" y="347"/>
                    </a:lnTo>
                    <a:lnTo>
                      <a:pt x="448" y="339"/>
                    </a:lnTo>
                    <a:lnTo>
                      <a:pt x="460" y="329"/>
                    </a:lnTo>
                    <a:lnTo>
                      <a:pt x="471" y="321"/>
                    </a:lnTo>
                    <a:lnTo>
                      <a:pt x="480" y="311"/>
                    </a:lnTo>
                    <a:lnTo>
                      <a:pt x="490" y="300"/>
                    </a:lnTo>
                    <a:lnTo>
                      <a:pt x="500" y="290"/>
                    </a:lnTo>
                    <a:lnTo>
                      <a:pt x="508" y="279"/>
                    </a:lnTo>
                    <a:lnTo>
                      <a:pt x="517" y="268"/>
                    </a:lnTo>
                    <a:lnTo>
                      <a:pt x="525" y="256"/>
                    </a:lnTo>
                    <a:lnTo>
                      <a:pt x="533" y="245"/>
                    </a:lnTo>
                    <a:lnTo>
                      <a:pt x="540" y="233"/>
                    </a:lnTo>
                    <a:lnTo>
                      <a:pt x="547" y="220"/>
                    </a:lnTo>
                    <a:lnTo>
                      <a:pt x="552" y="207"/>
                    </a:lnTo>
                    <a:lnTo>
                      <a:pt x="559" y="194"/>
                    </a:lnTo>
                    <a:lnTo>
                      <a:pt x="563" y="181"/>
                    </a:lnTo>
                    <a:lnTo>
                      <a:pt x="568" y="168"/>
                    </a:lnTo>
                    <a:lnTo>
                      <a:pt x="571" y="154"/>
                    </a:lnTo>
                    <a:lnTo>
                      <a:pt x="576" y="140"/>
                    </a:lnTo>
                    <a:lnTo>
                      <a:pt x="578" y="127"/>
                    </a:lnTo>
                    <a:lnTo>
                      <a:pt x="580" y="113"/>
                    </a:lnTo>
                    <a:lnTo>
                      <a:pt x="582" y="99"/>
                    </a:lnTo>
                    <a:lnTo>
                      <a:pt x="583" y="85"/>
                    </a:lnTo>
                    <a:lnTo>
                      <a:pt x="583" y="71"/>
                    </a:lnTo>
                    <a:lnTo>
                      <a:pt x="658" y="180"/>
                    </a:lnTo>
                    <a:lnTo>
                      <a:pt x="660" y="183"/>
                    </a:lnTo>
                    <a:lnTo>
                      <a:pt x="664" y="186"/>
                    </a:lnTo>
                    <a:lnTo>
                      <a:pt x="667" y="188"/>
                    </a:lnTo>
                    <a:lnTo>
                      <a:pt x="670" y="188"/>
                    </a:lnTo>
                    <a:lnTo>
                      <a:pt x="674" y="188"/>
                    </a:lnTo>
                    <a:lnTo>
                      <a:pt x="679" y="186"/>
                    </a:lnTo>
                    <a:lnTo>
                      <a:pt x="681" y="183"/>
                    </a:lnTo>
                    <a:lnTo>
                      <a:pt x="683" y="181"/>
                    </a:lnTo>
                    <a:lnTo>
                      <a:pt x="684" y="178"/>
                    </a:lnTo>
                    <a:lnTo>
                      <a:pt x="685" y="176"/>
                    </a:lnTo>
                    <a:lnTo>
                      <a:pt x="685" y="173"/>
                    </a:lnTo>
                    <a:lnTo>
                      <a:pt x="685" y="169"/>
                    </a:lnTo>
                    <a:lnTo>
                      <a:pt x="684" y="167"/>
                    </a:lnTo>
                    <a:lnTo>
                      <a:pt x="683" y="16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8"/>
              <p:cNvSpPr>
                <a:spLocks noEditPoints="1"/>
              </p:cNvSpPr>
              <p:nvPr/>
            </p:nvSpPr>
            <p:spPr bwMode="auto">
              <a:xfrm>
                <a:off x="993775" y="906463"/>
                <a:ext cx="57150" cy="57150"/>
              </a:xfrm>
              <a:custGeom>
                <a:avLst/>
                <a:gdLst>
                  <a:gd name="T0" fmla="*/ 128 w 180"/>
                  <a:gd name="T1" fmla="*/ 139 h 181"/>
                  <a:gd name="T2" fmla="*/ 119 w 180"/>
                  <a:gd name="T3" fmla="*/ 144 h 181"/>
                  <a:gd name="T4" fmla="*/ 108 w 180"/>
                  <a:gd name="T5" fmla="*/ 148 h 181"/>
                  <a:gd name="T6" fmla="*/ 96 w 180"/>
                  <a:gd name="T7" fmla="*/ 150 h 181"/>
                  <a:gd name="T8" fmla="*/ 84 w 180"/>
                  <a:gd name="T9" fmla="*/ 150 h 181"/>
                  <a:gd name="T10" fmla="*/ 72 w 180"/>
                  <a:gd name="T11" fmla="*/ 148 h 181"/>
                  <a:gd name="T12" fmla="*/ 62 w 180"/>
                  <a:gd name="T13" fmla="*/ 144 h 181"/>
                  <a:gd name="T14" fmla="*/ 52 w 180"/>
                  <a:gd name="T15" fmla="*/ 139 h 181"/>
                  <a:gd name="T16" fmla="*/ 43 w 180"/>
                  <a:gd name="T17" fmla="*/ 130 h 181"/>
                  <a:gd name="T18" fmla="*/ 37 w 180"/>
                  <a:gd name="T19" fmla="*/ 119 h 181"/>
                  <a:gd name="T20" fmla="*/ 32 w 180"/>
                  <a:gd name="T21" fmla="*/ 109 h 181"/>
                  <a:gd name="T22" fmla="*/ 30 w 180"/>
                  <a:gd name="T23" fmla="*/ 97 h 181"/>
                  <a:gd name="T24" fmla="*/ 30 w 180"/>
                  <a:gd name="T25" fmla="*/ 86 h 181"/>
                  <a:gd name="T26" fmla="*/ 32 w 180"/>
                  <a:gd name="T27" fmla="*/ 74 h 181"/>
                  <a:gd name="T28" fmla="*/ 37 w 180"/>
                  <a:gd name="T29" fmla="*/ 63 h 181"/>
                  <a:gd name="T30" fmla="*/ 43 w 180"/>
                  <a:gd name="T31" fmla="*/ 53 h 181"/>
                  <a:gd name="T32" fmla="*/ 56 w 180"/>
                  <a:gd name="T33" fmla="*/ 41 h 181"/>
                  <a:gd name="T34" fmla="*/ 72 w 180"/>
                  <a:gd name="T35" fmla="*/ 33 h 181"/>
                  <a:gd name="T36" fmla="*/ 84 w 180"/>
                  <a:gd name="T37" fmla="*/ 31 h 181"/>
                  <a:gd name="T38" fmla="*/ 96 w 180"/>
                  <a:gd name="T39" fmla="*/ 31 h 181"/>
                  <a:gd name="T40" fmla="*/ 108 w 180"/>
                  <a:gd name="T41" fmla="*/ 33 h 181"/>
                  <a:gd name="T42" fmla="*/ 123 w 180"/>
                  <a:gd name="T43" fmla="*/ 41 h 181"/>
                  <a:gd name="T44" fmla="*/ 137 w 180"/>
                  <a:gd name="T45" fmla="*/ 53 h 181"/>
                  <a:gd name="T46" fmla="*/ 143 w 180"/>
                  <a:gd name="T47" fmla="*/ 63 h 181"/>
                  <a:gd name="T48" fmla="*/ 148 w 180"/>
                  <a:gd name="T49" fmla="*/ 74 h 181"/>
                  <a:gd name="T50" fmla="*/ 150 w 180"/>
                  <a:gd name="T51" fmla="*/ 86 h 181"/>
                  <a:gd name="T52" fmla="*/ 150 w 180"/>
                  <a:gd name="T53" fmla="*/ 97 h 181"/>
                  <a:gd name="T54" fmla="*/ 148 w 180"/>
                  <a:gd name="T55" fmla="*/ 109 h 181"/>
                  <a:gd name="T56" fmla="*/ 143 w 180"/>
                  <a:gd name="T57" fmla="*/ 119 h 181"/>
                  <a:gd name="T58" fmla="*/ 137 w 180"/>
                  <a:gd name="T59" fmla="*/ 130 h 181"/>
                  <a:gd name="T60" fmla="*/ 26 w 180"/>
                  <a:gd name="T61" fmla="*/ 27 h 181"/>
                  <a:gd name="T62" fmla="*/ 15 w 180"/>
                  <a:gd name="T63" fmla="*/ 41 h 181"/>
                  <a:gd name="T64" fmla="*/ 6 w 180"/>
                  <a:gd name="T65" fmla="*/ 57 h 181"/>
                  <a:gd name="T66" fmla="*/ 2 w 180"/>
                  <a:gd name="T67" fmla="*/ 73 h 181"/>
                  <a:gd name="T68" fmla="*/ 0 w 180"/>
                  <a:gd name="T69" fmla="*/ 91 h 181"/>
                  <a:gd name="T70" fmla="*/ 2 w 180"/>
                  <a:gd name="T71" fmla="*/ 109 h 181"/>
                  <a:gd name="T72" fmla="*/ 6 w 180"/>
                  <a:gd name="T73" fmla="*/ 125 h 181"/>
                  <a:gd name="T74" fmla="*/ 15 w 180"/>
                  <a:gd name="T75" fmla="*/ 141 h 181"/>
                  <a:gd name="T76" fmla="*/ 26 w 180"/>
                  <a:gd name="T77" fmla="*/ 156 h 181"/>
                  <a:gd name="T78" fmla="*/ 40 w 180"/>
                  <a:gd name="T79" fmla="*/ 166 h 181"/>
                  <a:gd name="T80" fmla="*/ 55 w 180"/>
                  <a:gd name="T81" fmla="*/ 174 h 181"/>
                  <a:gd name="T82" fmla="*/ 72 w 180"/>
                  <a:gd name="T83" fmla="*/ 179 h 181"/>
                  <a:gd name="T84" fmla="*/ 90 w 180"/>
                  <a:gd name="T85" fmla="*/ 181 h 181"/>
                  <a:gd name="T86" fmla="*/ 108 w 180"/>
                  <a:gd name="T87" fmla="*/ 179 h 181"/>
                  <a:gd name="T88" fmla="*/ 124 w 180"/>
                  <a:gd name="T89" fmla="*/ 174 h 181"/>
                  <a:gd name="T90" fmla="*/ 140 w 180"/>
                  <a:gd name="T91" fmla="*/ 166 h 181"/>
                  <a:gd name="T92" fmla="*/ 154 w 180"/>
                  <a:gd name="T93" fmla="*/ 156 h 181"/>
                  <a:gd name="T94" fmla="*/ 166 w 180"/>
                  <a:gd name="T95" fmla="*/ 141 h 181"/>
                  <a:gd name="T96" fmla="*/ 173 w 180"/>
                  <a:gd name="T97" fmla="*/ 125 h 181"/>
                  <a:gd name="T98" fmla="*/ 179 w 180"/>
                  <a:gd name="T99" fmla="*/ 109 h 181"/>
                  <a:gd name="T100" fmla="*/ 180 w 180"/>
                  <a:gd name="T101" fmla="*/ 91 h 181"/>
                  <a:gd name="T102" fmla="*/ 179 w 180"/>
                  <a:gd name="T103" fmla="*/ 73 h 181"/>
                  <a:gd name="T104" fmla="*/ 173 w 180"/>
                  <a:gd name="T105" fmla="*/ 57 h 181"/>
                  <a:gd name="T106" fmla="*/ 166 w 180"/>
                  <a:gd name="T107" fmla="*/ 41 h 181"/>
                  <a:gd name="T108" fmla="*/ 154 w 180"/>
                  <a:gd name="T109" fmla="*/ 27 h 181"/>
                  <a:gd name="T110" fmla="*/ 140 w 180"/>
                  <a:gd name="T111" fmla="*/ 16 h 181"/>
                  <a:gd name="T112" fmla="*/ 124 w 180"/>
                  <a:gd name="T113" fmla="*/ 8 h 181"/>
                  <a:gd name="T114" fmla="*/ 108 w 180"/>
                  <a:gd name="T115" fmla="*/ 2 h 181"/>
                  <a:gd name="T116" fmla="*/ 90 w 180"/>
                  <a:gd name="T117" fmla="*/ 0 h 181"/>
                  <a:gd name="T118" fmla="*/ 72 w 180"/>
                  <a:gd name="T119" fmla="*/ 2 h 181"/>
                  <a:gd name="T120" fmla="*/ 55 w 180"/>
                  <a:gd name="T121" fmla="*/ 8 h 181"/>
                  <a:gd name="T122" fmla="*/ 40 w 180"/>
                  <a:gd name="T123" fmla="*/ 16 h 181"/>
                  <a:gd name="T124" fmla="*/ 26 w 180"/>
                  <a:gd name="T125" fmla="*/ 2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 h="181">
                    <a:moveTo>
                      <a:pt x="133" y="134"/>
                    </a:moveTo>
                    <a:lnTo>
                      <a:pt x="128" y="139"/>
                    </a:lnTo>
                    <a:lnTo>
                      <a:pt x="123" y="142"/>
                    </a:lnTo>
                    <a:lnTo>
                      <a:pt x="119" y="144"/>
                    </a:lnTo>
                    <a:lnTo>
                      <a:pt x="113" y="146"/>
                    </a:lnTo>
                    <a:lnTo>
                      <a:pt x="108" y="148"/>
                    </a:lnTo>
                    <a:lnTo>
                      <a:pt x="101" y="149"/>
                    </a:lnTo>
                    <a:lnTo>
                      <a:pt x="96" y="150"/>
                    </a:lnTo>
                    <a:lnTo>
                      <a:pt x="90" y="150"/>
                    </a:lnTo>
                    <a:lnTo>
                      <a:pt x="84" y="150"/>
                    </a:lnTo>
                    <a:lnTo>
                      <a:pt x="78" y="149"/>
                    </a:lnTo>
                    <a:lnTo>
                      <a:pt x="72" y="148"/>
                    </a:lnTo>
                    <a:lnTo>
                      <a:pt x="67" y="146"/>
                    </a:lnTo>
                    <a:lnTo>
                      <a:pt x="62" y="144"/>
                    </a:lnTo>
                    <a:lnTo>
                      <a:pt x="56" y="142"/>
                    </a:lnTo>
                    <a:lnTo>
                      <a:pt x="52" y="139"/>
                    </a:lnTo>
                    <a:lnTo>
                      <a:pt x="48" y="134"/>
                    </a:lnTo>
                    <a:lnTo>
                      <a:pt x="43" y="130"/>
                    </a:lnTo>
                    <a:lnTo>
                      <a:pt x="39" y="125"/>
                    </a:lnTo>
                    <a:lnTo>
                      <a:pt x="37" y="119"/>
                    </a:lnTo>
                    <a:lnTo>
                      <a:pt x="34" y="114"/>
                    </a:lnTo>
                    <a:lnTo>
                      <a:pt x="32" y="109"/>
                    </a:lnTo>
                    <a:lnTo>
                      <a:pt x="31" y="103"/>
                    </a:lnTo>
                    <a:lnTo>
                      <a:pt x="30" y="97"/>
                    </a:lnTo>
                    <a:lnTo>
                      <a:pt x="30" y="91"/>
                    </a:lnTo>
                    <a:lnTo>
                      <a:pt x="30" y="86"/>
                    </a:lnTo>
                    <a:lnTo>
                      <a:pt x="31" y="80"/>
                    </a:lnTo>
                    <a:lnTo>
                      <a:pt x="32" y="74"/>
                    </a:lnTo>
                    <a:lnTo>
                      <a:pt x="34" y="69"/>
                    </a:lnTo>
                    <a:lnTo>
                      <a:pt x="37" y="63"/>
                    </a:lnTo>
                    <a:lnTo>
                      <a:pt x="39" y="58"/>
                    </a:lnTo>
                    <a:lnTo>
                      <a:pt x="43" y="53"/>
                    </a:lnTo>
                    <a:lnTo>
                      <a:pt x="48" y="48"/>
                    </a:lnTo>
                    <a:lnTo>
                      <a:pt x="56" y="41"/>
                    </a:lnTo>
                    <a:lnTo>
                      <a:pt x="67" y="36"/>
                    </a:lnTo>
                    <a:lnTo>
                      <a:pt x="72" y="33"/>
                    </a:lnTo>
                    <a:lnTo>
                      <a:pt x="78" y="31"/>
                    </a:lnTo>
                    <a:lnTo>
                      <a:pt x="84" y="31"/>
                    </a:lnTo>
                    <a:lnTo>
                      <a:pt x="90" y="30"/>
                    </a:lnTo>
                    <a:lnTo>
                      <a:pt x="96" y="31"/>
                    </a:lnTo>
                    <a:lnTo>
                      <a:pt x="101" y="31"/>
                    </a:lnTo>
                    <a:lnTo>
                      <a:pt x="108" y="33"/>
                    </a:lnTo>
                    <a:lnTo>
                      <a:pt x="113" y="36"/>
                    </a:lnTo>
                    <a:lnTo>
                      <a:pt x="123" y="41"/>
                    </a:lnTo>
                    <a:lnTo>
                      <a:pt x="133" y="48"/>
                    </a:lnTo>
                    <a:lnTo>
                      <a:pt x="137" y="53"/>
                    </a:lnTo>
                    <a:lnTo>
                      <a:pt x="140" y="58"/>
                    </a:lnTo>
                    <a:lnTo>
                      <a:pt x="143" y="63"/>
                    </a:lnTo>
                    <a:lnTo>
                      <a:pt x="145" y="69"/>
                    </a:lnTo>
                    <a:lnTo>
                      <a:pt x="148" y="74"/>
                    </a:lnTo>
                    <a:lnTo>
                      <a:pt x="149" y="80"/>
                    </a:lnTo>
                    <a:lnTo>
                      <a:pt x="150" y="86"/>
                    </a:lnTo>
                    <a:lnTo>
                      <a:pt x="150" y="91"/>
                    </a:lnTo>
                    <a:lnTo>
                      <a:pt x="150" y="97"/>
                    </a:lnTo>
                    <a:lnTo>
                      <a:pt x="149" y="103"/>
                    </a:lnTo>
                    <a:lnTo>
                      <a:pt x="148" y="109"/>
                    </a:lnTo>
                    <a:lnTo>
                      <a:pt x="145" y="114"/>
                    </a:lnTo>
                    <a:lnTo>
                      <a:pt x="143" y="119"/>
                    </a:lnTo>
                    <a:lnTo>
                      <a:pt x="140" y="125"/>
                    </a:lnTo>
                    <a:lnTo>
                      <a:pt x="137" y="130"/>
                    </a:lnTo>
                    <a:lnTo>
                      <a:pt x="133" y="134"/>
                    </a:lnTo>
                    <a:close/>
                    <a:moveTo>
                      <a:pt x="26" y="27"/>
                    </a:moveTo>
                    <a:lnTo>
                      <a:pt x="20" y="35"/>
                    </a:lnTo>
                    <a:lnTo>
                      <a:pt x="15" y="41"/>
                    </a:lnTo>
                    <a:lnTo>
                      <a:pt x="10" y="48"/>
                    </a:lnTo>
                    <a:lnTo>
                      <a:pt x="6" y="57"/>
                    </a:lnTo>
                    <a:lnTo>
                      <a:pt x="4" y="66"/>
                    </a:lnTo>
                    <a:lnTo>
                      <a:pt x="2" y="73"/>
                    </a:lnTo>
                    <a:lnTo>
                      <a:pt x="0" y="82"/>
                    </a:lnTo>
                    <a:lnTo>
                      <a:pt x="0" y="91"/>
                    </a:lnTo>
                    <a:lnTo>
                      <a:pt x="0" y="100"/>
                    </a:lnTo>
                    <a:lnTo>
                      <a:pt x="2" y="109"/>
                    </a:lnTo>
                    <a:lnTo>
                      <a:pt x="4" y="117"/>
                    </a:lnTo>
                    <a:lnTo>
                      <a:pt x="6" y="125"/>
                    </a:lnTo>
                    <a:lnTo>
                      <a:pt x="10" y="133"/>
                    </a:lnTo>
                    <a:lnTo>
                      <a:pt x="15" y="141"/>
                    </a:lnTo>
                    <a:lnTo>
                      <a:pt x="20" y="148"/>
                    </a:lnTo>
                    <a:lnTo>
                      <a:pt x="26" y="156"/>
                    </a:lnTo>
                    <a:lnTo>
                      <a:pt x="33" y="161"/>
                    </a:lnTo>
                    <a:lnTo>
                      <a:pt x="40" y="166"/>
                    </a:lnTo>
                    <a:lnTo>
                      <a:pt x="48" y="171"/>
                    </a:lnTo>
                    <a:lnTo>
                      <a:pt x="55" y="174"/>
                    </a:lnTo>
                    <a:lnTo>
                      <a:pt x="64" y="177"/>
                    </a:lnTo>
                    <a:lnTo>
                      <a:pt x="72" y="179"/>
                    </a:lnTo>
                    <a:lnTo>
                      <a:pt x="81" y="180"/>
                    </a:lnTo>
                    <a:lnTo>
                      <a:pt x="90" y="181"/>
                    </a:lnTo>
                    <a:lnTo>
                      <a:pt x="99" y="180"/>
                    </a:lnTo>
                    <a:lnTo>
                      <a:pt x="108" y="179"/>
                    </a:lnTo>
                    <a:lnTo>
                      <a:pt x="116" y="177"/>
                    </a:lnTo>
                    <a:lnTo>
                      <a:pt x="124" y="174"/>
                    </a:lnTo>
                    <a:lnTo>
                      <a:pt x="133" y="171"/>
                    </a:lnTo>
                    <a:lnTo>
                      <a:pt x="140" y="166"/>
                    </a:lnTo>
                    <a:lnTo>
                      <a:pt x="148" y="161"/>
                    </a:lnTo>
                    <a:lnTo>
                      <a:pt x="154" y="156"/>
                    </a:lnTo>
                    <a:lnTo>
                      <a:pt x="160" y="148"/>
                    </a:lnTo>
                    <a:lnTo>
                      <a:pt x="166" y="141"/>
                    </a:lnTo>
                    <a:lnTo>
                      <a:pt x="170" y="133"/>
                    </a:lnTo>
                    <a:lnTo>
                      <a:pt x="173" y="125"/>
                    </a:lnTo>
                    <a:lnTo>
                      <a:pt x="176" y="117"/>
                    </a:lnTo>
                    <a:lnTo>
                      <a:pt x="179" y="109"/>
                    </a:lnTo>
                    <a:lnTo>
                      <a:pt x="180" y="100"/>
                    </a:lnTo>
                    <a:lnTo>
                      <a:pt x="180" y="91"/>
                    </a:lnTo>
                    <a:lnTo>
                      <a:pt x="180" y="82"/>
                    </a:lnTo>
                    <a:lnTo>
                      <a:pt x="179" y="73"/>
                    </a:lnTo>
                    <a:lnTo>
                      <a:pt x="176" y="66"/>
                    </a:lnTo>
                    <a:lnTo>
                      <a:pt x="173" y="57"/>
                    </a:lnTo>
                    <a:lnTo>
                      <a:pt x="170" y="48"/>
                    </a:lnTo>
                    <a:lnTo>
                      <a:pt x="166" y="41"/>
                    </a:lnTo>
                    <a:lnTo>
                      <a:pt x="160" y="35"/>
                    </a:lnTo>
                    <a:lnTo>
                      <a:pt x="154" y="27"/>
                    </a:lnTo>
                    <a:lnTo>
                      <a:pt x="148" y="22"/>
                    </a:lnTo>
                    <a:lnTo>
                      <a:pt x="140" y="16"/>
                    </a:lnTo>
                    <a:lnTo>
                      <a:pt x="133" y="12"/>
                    </a:lnTo>
                    <a:lnTo>
                      <a:pt x="124" y="8"/>
                    </a:lnTo>
                    <a:lnTo>
                      <a:pt x="116" y="5"/>
                    </a:lnTo>
                    <a:lnTo>
                      <a:pt x="108" y="2"/>
                    </a:lnTo>
                    <a:lnTo>
                      <a:pt x="99" y="1"/>
                    </a:lnTo>
                    <a:lnTo>
                      <a:pt x="90" y="0"/>
                    </a:lnTo>
                    <a:lnTo>
                      <a:pt x="81" y="1"/>
                    </a:lnTo>
                    <a:lnTo>
                      <a:pt x="72" y="2"/>
                    </a:lnTo>
                    <a:lnTo>
                      <a:pt x="64" y="5"/>
                    </a:lnTo>
                    <a:lnTo>
                      <a:pt x="55" y="8"/>
                    </a:lnTo>
                    <a:lnTo>
                      <a:pt x="48" y="12"/>
                    </a:lnTo>
                    <a:lnTo>
                      <a:pt x="40" y="16"/>
                    </a:lnTo>
                    <a:lnTo>
                      <a:pt x="33" y="22"/>
                    </a:lnTo>
                    <a:lnTo>
                      <a:pt x="26" y="27"/>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32" name="Freeform 25"/>
            <p:cNvSpPr>
              <a:spLocks noChangeAspect="1"/>
            </p:cNvSpPr>
            <p:nvPr/>
          </p:nvSpPr>
          <p:spPr bwMode="auto">
            <a:xfrm rot="10800000">
              <a:off x="2168447" y="2906543"/>
              <a:ext cx="1354610" cy="2330206"/>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chemeClr val="bg1">
                <a:lumMod val="85000"/>
              </a:schemeClr>
            </a:solidFill>
            <a:ln w="9525" cap="flat" cmpd="sng" algn="ctr">
              <a:noFill/>
              <a:prstDash val="solid"/>
            </a:ln>
            <a:effectLst>
              <a:outerShdw blurRad="25400" dist="38100" dir="2400000" algn="ctr" rotWithShape="0">
                <a:prstClr val="black">
                  <a:alpha val="10000"/>
                </a:prstClr>
              </a:outerShdw>
            </a:effectLst>
          </p:spPr>
          <p:txBody>
            <a:bodyPr anchor="ctr"/>
            <a:lstStyle/>
            <a:p>
              <a:pPr algn="ctr"/>
              <a:endParaRPr lang="da-DK" kern="0">
                <a:solidFill>
                  <a:sysClr val="window" lastClr="FFFFFF"/>
                </a:solidFill>
                <a:latin typeface="Calibri"/>
              </a:endParaRPr>
            </a:p>
          </p:txBody>
        </p:sp>
        <p:grpSp>
          <p:nvGrpSpPr>
            <p:cNvPr id="33" name="Group 148"/>
            <p:cNvGrpSpPr>
              <a:grpSpLocks noChangeAspect="1"/>
            </p:cNvGrpSpPr>
            <p:nvPr/>
          </p:nvGrpSpPr>
          <p:grpSpPr>
            <a:xfrm>
              <a:off x="2584823" y="4044564"/>
              <a:ext cx="653955" cy="653956"/>
              <a:chOff x="5465763" y="1343025"/>
              <a:chExt cx="285750" cy="285751"/>
            </a:xfrm>
            <a:solidFill>
              <a:schemeClr val="bg1"/>
            </a:solidFill>
          </p:grpSpPr>
          <p:sp>
            <p:nvSpPr>
              <p:cNvPr id="34" name="Freeform 77"/>
              <p:cNvSpPr>
                <a:spLocks noEditPoints="1"/>
              </p:cNvSpPr>
              <p:nvPr/>
            </p:nvSpPr>
            <p:spPr bwMode="auto">
              <a:xfrm>
                <a:off x="5622925" y="1500188"/>
                <a:ext cx="128588" cy="128588"/>
              </a:xfrm>
              <a:custGeom>
                <a:avLst/>
                <a:gdLst>
                  <a:gd name="T0" fmla="*/ 264 w 406"/>
                  <a:gd name="T1" fmla="*/ 230 h 405"/>
                  <a:gd name="T2" fmla="*/ 262 w 406"/>
                  <a:gd name="T3" fmla="*/ 239 h 405"/>
                  <a:gd name="T4" fmla="*/ 302 w 406"/>
                  <a:gd name="T5" fmla="*/ 352 h 405"/>
                  <a:gd name="T6" fmla="*/ 200 w 406"/>
                  <a:gd name="T7" fmla="*/ 286 h 405"/>
                  <a:gd name="T8" fmla="*/ 192 w 406"/>
                  <a:gd name="T9" fmla="*/ 286 h 405"/>
                  <a:gd name="T10" fmla="*/ 94 w 406"/>
                  <a:gd name="T11" fmla="*/ 349 h 405"/>
                  <a:gd name="T12" fmla="*/ 140 w 406"/>
                  <a:gd name="T13" fmla="*/ 240 h 405"/>
                  <a:gd name="T14" fmla="*/ 138 w 406"/>
                  <a:gd name="T15" fmla="*/ 230 h 405"/>
                  <a:gd name="T16" fmla="*/ 58 w 406"/>
                  <a:gd name="T17" fmla="*/ 165 h 405"/>
                  <a:gd name="T18" fmla="*/ 155 w 406"/>
                  <a:gd name="T19" fmla="*/ 164 h 405"/>
                  <a:gd name="T20" fmla="*/ 163 w 406"/>
                  <a:gd name="T21" fmla="*/ 158 h 405"/>
                  <a:gd name="T22" fmla="*/ 197 w 406"/>
                  <a:gd name="T23" fmla="*/ 55 h 405"/>
                  <a:gd name="T24" fmla="*/ 244 w 406"/>
                  <a:gd name="T25" fmla="*/ 159 h 405"/>
                  <a:gd name="T26" fmla="*/ 252 w 406"/>
                  <a:gd name="T27" fmla="*/ 164 h 405"/>
                  <a:gd name="T28" fmla="*/ 347 w 406"/>
                  <a:gd name="T29" fmla="*/ 165 h 405"/>
                  <a:gd name="T30" fmla="*/ 405 w 406"/>
                  <a:gd name="T31" fmla="*/ 144 h 405"/>
                  <a:gd name="T32" fmla="*/ 400 w 406"/>
                  <a:gd name="T33" fmla="*/ 138 h 405"/>
                  <a:gd name="T34" fmla="*/ 391 w 406"/>
                  <a:gd name="T35" fmla="*/ 135 h 405"/>
                  <a:gd name="T36" fmla="*/ 209 w 406"/>
                  <a:gd name="T37" fmla="*/ 8 h 405"/>
                  <a:gd name="T38" fmla="*/ 203 w 406"/>
                  <a:gd name="T39" fmla="*/ 2 h 405"/>
                  <a:gd name="T40" fmla="*/ 195 w 406"/>
                  <a:gd name="T41" fmla="*/ 0 h 405"/>
                  <a:gd name="T42" fmla="*/ 186 w 406"/>
                  <a:gd name="T43" fmla="*/ 3 h 405"/>
                  <a:gd name="T44" fmla="*/ 181 w 406"/>
                  <a:gd name="T45" fmla="*/ 9 h 405"/>
                  <a:gd name="T46" fmla="*/ 15 w 406"/>
                  <a:gd name="T47" fmla="*/ 135 h 405"/>
                  <a:gd name="T48" fmla="*/ 6 w 406"/>
                  <a:gd name="T49" fmla="*/ 138 h 405"/>
                  <a:gd name="T50" fmla="*/ 1 w 406"/>
                  <a:gd name="T51" fmla="*/ 144 h 405"/>
                  <a:gd name="T52" fmla="*/ 1 w 406"/>
                  <a:gd name="T53" fmla="*/ 154 h 405"/>
                  <a:gd name="T54" fmla="*/ 5 w 406"/>
                  <a:gd name="T55" fmla="*/ 161 h 405"/>
                  <a:gd name="T56" fmla="*/ 46 w 406"/>
                  <a:gd name="T57" fmla="*/ 384 h 405"/>
                  <a:gd name="T58" fmla="*/ 46 w 406"/>
                  <a:gd name="T59" fmla="*/ 394 h 405"/>
                  <a:gd name="T60" fmla="*/ 50 w 406"/>
                  <a:gd name="T61" fmla="*/ 402 h 405"/>
                  <a:gd name="T62" fmla="*/ 60 w 406"/>
                  <a:gd name="T63" fmla="*/ 405 h 405"/>
                  <a:gd name="T64" fmla="*/ 68 w 406"/>
                  <a:gd name="T65" fmla="*/ 403 h 405"/>
                  <a:gd name="T66" fmla="*/ 322 w 406"/>
                  <a:gd name="T67" fmla="*/ 403 h 405"/>
                  <a:gd name="T68" fmla="*/ 331 w 406"/>
                  <a:gd name="T69" fmla="*/ 405 h 405"/>
                  <a:gd name="T70" fmla="*/ 340 w 406"/>
                  <a:gd name="T71" fmla="*/ 403 h 405"/>
                  <a:gd name="T72" fmla="*/ 345 w 406"/>
                  <a:gd name="T73" fmla="*/ 394 h 405"/>
                  <a:gd name="T74" fmla="*/ 345 w 406"/>
                  <a:gd name="T75" fmla="*/ 385 h 405"/>
                  <a:gd name="T76" fmla="*/ 401 w 406"/>
                  <a:gd name="T77" fmla="*/ 161 h 405"/>
                  <a:gd name="T78" fmla="*/ 405 w 406"/>
                  <a:gd name="T79" fmla="*/ 154 h 405"/>
                  <a:gd name="T80" fmla="*/ 405 w 406"/>
                  <a:gd name="T81" fmla="*/ 14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6" h="405">
                    <a:moveTo>
                      <a:pt x="268" y="227"/>
                    </a:moveTo>
                    <a:lnTo>
                      <a:pt x="264" y="230"/>
                    </a:lnTo>
                    <a:lnTo>
                      <a:pt x="262" y="234"/>
                    </a:lnTo>
                    <a:lnTo>
                      <a:pt x="262" y="239"/>
                    </a:lnTo>
                    <a:lnTo>
                      <a:pt x="263" y="244"/>
                    </a:lnTo>
                    <a:lnTo>
                      <a:pt x="302" y="352"/>
                    </a:lnTo>
                    <a:lnTo>
                      <a:pt x="203" y="288"/>
                    </a:lnTo>
                    <a:lnTo>
                      <a:pt x="200" y="286"/>
                    </a:lnTo>
                    <a:lnTo>
                      <a:pt x="196" y="285"/>
                    </a:lnTo>
                    <a:lnTo>
                      <a:pt x="192" y="286"/>
                    </a:lnTo>
                    <a:lnTo>
                      <a:pt x="187" y="288"/>
                    </a:lnTo>
                    <a:lnTo>
                      <a:pt x="94" y="349"/>
                    </a:lnTo>
                    <a:lnTo>
                      <a:pt x="139" y="244"/>
                    </a:lnTo>
                    <a:lnTo>
                      <a:pt x="140" y="240"/>
                    </a:lnTo>
                    <a:lnTo>
                      <a:pt x="140" y="234"/>
                    </a:lnTo>
                    <a:lnTo>
                      <a:pt x="138" y="230"/>
                    </a:lnTo>
                    <a:lnTo>
                      <a:pt x="135" y="227"/>
                    </a:lnTo>
                    <a:lnTo>
                      <a:pt x="58" y="165"/>
                    </a:lnTo>
                    <a:lnTo>
                      <a:pt x="151" y="165"/>
                    </a:lnTo>
                    <a:lnTo>
                      <a:pt x="155" y="164"/>
                    </a:lnTo>
                    <a:lnTo>
                      <a:pt x="159" y="161"/>
                    </a:lnTo>
                    <a:lnTo>
                      <a:pt x="163" y="158"/>
                    </a:lnTo>
                    <a:lnTo>
                      <a:pt x="165" y="154"/>
                    </a:lnTo>
                    <a:lnTo>
                      <a:pt x="197" y="55"/>
                    </a:lnTo>
                    <a:lnTo>
                      <a:pt x="242" y="156"/>
                    </a:lnTo>
                    <a:lnTo>
                      <a:pt x="244" y="159"/>
                    </a:lnTo>
                    <a:lnTo>
                      <a:pt x="247" y="163"/>
                    </a:lnTo>
                    <a:lnTo>
                      <a:pt x="252" y="164"/>
                    </a:lnTo>
                    <a:lnTo>
                      <a:pt x="256" y="165"/>
                    </a:lnTo>
                    <a:lnTo>
                      <a:pt x="347" y="165"/>
                    </a:lnTo>
                    <a:lnTo>
                      <a:pt x="268" y="227"/>
                    </a:lnTo>
                    <a:close/>
                    <a:moveTo>
                      <a:pt x="405" y="144"/>
                    </a:moveTo>
                    <a:lnTo>
                      <a:pt x="403" y="140"/>
                    </a:lnTo>
                    <a:lnTo>
                      <a:pt x="400" y="138"/>
                    </a:lnTo>
                    <a:lnTo>
                      <a:pt x="395" y="136"/>
                    </a:lnTo>
                    <a:lnTo>
                      <a:pt x="391" y="135"/>
                    </a:lnTo>
                    <a:lnTo>
                      <a:pt x="266" y="135"/>
                    </a:lnTo>
                    <a:lnTo>
                      <a:pt x="209" y="8"/>
                    </a:lnTo>
                    <a:lnTo>
                      <a:pt x="207" y="4"/>
                    </a:lnTo>
                    <a:lnTo>
                      <a:pt x="203" y="2"/>
                    </a:lnTo>
                    <a:lnTo>
                      <a:pt x="199" y="0"/>
                    </a:lnTo>
                    <a:lnTo>
                      <a:pt x="195" y="0"/>
                    </a:lnTo>
                    <a:lnTo>
                      <a:pt x="190" y="1"/>
                    </a:lnTo>
                    <a:lnTo>
                      <a:pt x="186" y="3"/>
                    </a:lnTo>
                    <a:lnTo>
                      <a:pt x="183" y="6"/>
                    </a:lnTo>
                    <a:lnTo>
                      <a:pt x="181" y="9"/>
                    </a:lnTo>
                    <a:lnTo>
                      <a:pt x="139" y="135"/>
                    </a:lnTo>
                    <a:lnTo>
                      <a:pt x="15" y="135"/>
                    </a:lnTo>
                    <a:lnTo>
                      <a:pt x="10" y="136"/>
                    </a:lnTo>
                    <a:lnTo>
                      <a:pt x="6" y="138"/>
                    </a:lnTo>
                    <a:lnTo>
                      <a:pt x="3" y="141"/>
                    </a:lnTo>
                    <a:lnTo>
                      <a:pt x="1" y="144"/>
                    </a:lnTo>
                    <a:lnTo>
                      <a:pt x="0" y="150"/>
                    </a:lnTo>
                    <a:lnTo>
                      <a:pt x="1" y="154"/>
                    </a:lnTo>
                    <a:lnTo>
                      <a:pt x="3" y="158"/>
                    </a:lnTo>
                    <a:lnTo>
                      <a:pt x="5" y="161"/>
                    </a:lnTo>
                    <a:lnTo>
                      <a:pt x="107" y="243"/>
                    </a:lnTo>
                    <a:lnTo>
                      <a:pt x="46" y="384"/>
                    </a:lnTo>
                    <a:lnTo>
                      <a:pt x="45" y="389"/>
                    </a:lnTo>
                    <a:lnTo>
                      <a:pt x="46" y="394"/>
                    </a:lnTo>
                    <a:lnTo>
                      <a:pt x="47" y="398"/>
                    </a:lnTo>
                    <a:lnTo>
                      <a:pt x="50" y="402"/>
                    </a:lnTo>
                    <a:lnTo>
                      <a:pt x="55" y="405"/>
                    </a:lnTo>
                    <a:lnTo>
                      <a:pt x="60" y="405"/>
                    </a:lnTo>
                    <a:lnTo>
                      <a:pt x="64" y="405"/>
                    </a:lnTo>
                    <a:lnTo>
                      <a:pt x="68" y="403"/>
                    </a:lnTo>
                    <a:lnTo>
                      <a:pt x="196" y="318"/>
                    </a:lnTo>
                    <a:lnTo>
                      <a:pt x="322" y="403"/>
                    </a:lnTo>
                    <a:lnTo>
                      <a:pt x="327" y="405"/>
                    </a:lnTo>
                    <a:lnTo>
                      <a:pt x="331" y="405"/>
                    </a:lnTo>
                    <a:lnTo>
                      <a:pt x="336" y="405"/>
                    </a:lnTo>
                    <a:lnTo>
                      <a:pt x="340" y="403"/>
                    </a:lnTo>
                    <a:lnTo>
                      <a:pt x="343" y="398"/>
                    </a:lnTo>
                    <a:lnTo>
                      <a:pt x="345" y="394"/>
                    </a:lnTo>
                    <a:lnTo>
                      <a:pt x="346" y="390"/>
                    </a:lnTo>
                    <a:lnTo>
                      <a:pt x="345" y="385"/>
                    </a:lnTo>
                    <a:lnTo>
                      <a:pt x="294" y="244"/>
                    </a:lnTo>
                    <a:lnTo>
                      <a:pt x="401" y="161"/>
                    </a:lnTo>
                    <a:lnTo>
                      <a:pt x="404" y="158"/>
                    </a:lnTo>
                    <a:lnTo>
                      <a:pt x="405" y="154"/>
                    </a:lnTo>
                    <a:lnTo>
                      <a:pt x="406" y="150"/>
                    </a:lnTo>
                    <a:lnTo>
                      <a:pt x="405" y="14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35" name="Freeform 78"/>
              <p:cNvSpPr>
                <a:spLocks/>
              </p:cNvSpPr>
              <p:nvPr/>
            </p:nvSpPr>
            <p:spPr bwMode="auto">
              <a:xfrm>
                <a:off x="5465763" y="1343025"/>
                <a:ext cx="168275" cy="238125"/>
              </a:xfrm>
              <a:custGeom>
                <a:avLst/>
                <a:gdLst>
                  <a:gd name="T0" fmla="*/ 461 w 531"/>
                  <a:gd name="T1" fmla="*/ 460 h 752"/>
                  <a:gd name="T2" fmla="*/ 483 w 531"/>
                  <a:gd name="T3" fmla="*/ 349 h 752"/>
                  <a:gd name="T4" fmla="*/ 502 w 531"/>
                  <a:gd name="T5" fmla="*/ 294 h 752"/>
                  <a:gd name="T6" fmla="*/ 519 w 531"/>
                  <a:gd name="T7" fmla="*/ 253 h 752"/>
                  <a:gd name="T8" fmla="*/ 526 w 531"/>
                  <a:gd name="T9" fmla="*/ 204 h 752"/>
                  <a:gd name="T10" fmla="*/ 509 w 531"/>
                  <a:gd name="T11" fmla="*/ 172 h 752"/>
                  <a:gd name="T12" fmla="*/ 522 w 531"/>
                  <a:gd name="T13" fmla="*/ 66 h 752"/>
                  <a:gd name="T14" fmla="*/ 489 w 531"/>
                  <a:gd name="T15" fmla="*/ 24 h 752"/>
                  <a:gd name="T16" fmla="*/ 428 w 531"/>
                  <a:gd name="T17" fmla="*/ 3 h 752"/>
                  <a:gd name="T18" fmla="*/ 307 w 531"/>
                  <a:gd name="T19" fmla="*/ 12 h 752"/>
                  <a:gd name="T20" fmla="*/ 262 w 531"/>
                  <a:gd name="T21" fmla="*/ 39 h 752"/>
                  <a:gd name="T22" fmla="*/ 227 w 531"/>
                  <a:gd name="T23" fmla="*/ 55 h 752"/>
                  <a:gd name="T24" fmla="*/ 200 w 531"/>
                  <a:gd name="T25" fmla="*/ 78 h 752"/>
                  <a:gd name="T26" fmla="*/ 200 w 531"/>
                  <a:gd name="T27" fmla="*/ 148 h 752"/>
                  <a:gd name="T28" fmla="*/ 200 w 531"/>
                  <a:gd name="T29" fmla="*/ 179 h 752"/>
                  <a:gd name="T30" fmla="*/ 187 w 531"/>
                  <a:gd name="T31" fmla="*/ 221 h 752"/>
                  <a:gd name="T32" fmla="*/ 200 w 531"/>
                  <a:gd name="T33" fmla="*/ 263 h 752"/>
                  <a:gd name="T34" fmla="*/ 218 w 531"/>
                  <a:gd name="T35" fmla="*/ 319 h 752"/>
                  <a:gd name="T36" fmla="*/ 254 w 531"/>
                  <a:gd name="T37" fmla="*/ 383 h 752"/>
                  <a:gd name="T38" fmla="*/ 214 w 531"/>
                  <a:gd name="T39" fmla="*/ 475 h 752"/>
                  <a:gd name="T40" fmla="*/ 69 w 531"/>
                  <a:gd name="T41" fmla="*/ 530 h 752"/>
                  <a:gd name="T42" fmla="*/ 23 w 531"/>
                  <a:gd name="T43" fmla="*/ 568 h 752"/>
                  <a:gd name="T44" fmla="*/ 0 w 531"/>
                  <a:gd name="T45" fmla="*/ 717 h 752"/>
                  <a:gd name="T46" fmla="*/ 7 w 531"/>
                  <a:gd name="T47" fmla="*/ 750 h 752"/>
                  <a:gd name="T48" fmla="*/ 30 w 531"/>
                  <a:gd name="T49" fmla="*/ 722 h 752"/>
                  <a:gd name="T50" fmla="*/ 49 w 531"/>
                  <a:gd name="T51" fmla="*/ 586 h 752"/>
                  <a:gd name="T52" fmla="*/ 104 w 531"/>
                  <a:gd name="T53" fmla="*/ 546 h 752"/>
                  <a:gd name="T54" fmla="*/ 248 w 531"/>
                  <a:gd name="T55" fmla="*/ 495 h 752"/>
                  <a:gd name="T56" fmla="*/ 301 w 531"/>
                  <a:gd name="T57" fmla="*/ 467 h 752"/>
                  <a:gd name="T58" fmla="*/ 292 w 531"/>
                  <a:gd name="T59" fmla="*/ 376 h 752"/>
                  <a:gd name="T60" fmla="*/ 251 w 531"/>
                  <a:gd name="T61" fmla="*/ 323 h 752"/>
                  <a:gd name="T62" fmla="*/ 238 w 531"/>
                  <a:gd name="T63" fmla="*/ 255 h 752"/>
                  <a:gd name="T64" fmla="*/ 227 w 531"/>
                  <a:gd name="T65" fmla="*/ 244 h 752"/>
                  <a:gd name="T66" fmla="*/ 218 w 531"/>
                  <a:gd name="T67" fmla="*/ 211 h 752"/>
                  <a:gd name="T68" fmla="*/ 232 w 531"/>
                  <a:gd name="T69" fmla="*/ 195 h 752"/>
                  <a:gd name="T70" fmla="*/ 238 w 531"/>
                  <a:gd name="T71" fmla="*/ 176 h 752"/>
                  <a:gd name="T72" fmla="*/ 224 w 531"/>
                  <a:gd name="T73" fmla="*/ 98 h 752"/>
                  <a:gd name="T74" fmla="*/ 238 w 531"/>
                  <a:gd name="T75" fmla="*/ 83 h 752"/>
                  <a:gd name="T76" fmla="*/ 267 w 531"/>
                  <a:gd name="T77" fmla="*/ 83 h 752"/>
                  <a:gd name="T78" fmla="*/ 278 w 531"/>
                  <a:gd name="T79" fmla="*/ 68 h 752"/>
                  <a:gd name="T80" fmla="*/ 305 w 531"/>
                  <a:gd name="T81" fmla="*/ 45 h 752"/>
                  <a:gd name="T82" fmla="*/ 406 w 531"/>
                  <a:gd name="T83" fmla="*/ 31 h 752"/>
                  <a:gd name="T84" fmla="*/ 477 w 531"/>
                  <a:gd name="T85" fmla="*/ 52 h 752"/>
                  <a:gd name="T86" fmla="*/ 496 w 531"/>
                  <a:gd name="T87" fmla="*/ 85 h 752"/>
                  <a:gd name="T88" fmla="*/ 475 w 531"/>
                  <a:gd name="T89" fmla="*/ 172 h 752"/>
                  <a:gd name="T90" fmla="*/ 481 w 531"/>
                  <a:gd name="T91" fmla="*/ 193 h 752"/>
                  <a:gd name="T92" fmla="*/ 496 w 531"/>
                  <a:gd name="T93" fmla="*/ 209 h 752"/>
                  <a:gd name="T94" fmla="*/ 486 w 531"/>
                  <a:gd name="T95" fmla="*/ 244 h 752"/>
                  <a:gd name="T96" fmla="*/ 474 w 531"/>
                  <a:gd name="T97" fmla="*/ 255 h 752"/>
                  <a:gd name="T98" fmla="*/ 465 w 531"/>
                  <a:gd name="T99" fmla="*/ 318 h 752"/>
                  <a:gd name="T100" fmla="*/ 432 w 531"/>
                  <a:gd name="T101" fmla="*/ 361 h 752"/>
                  <a:gd name="T102" fmla="*/ 422 w 531"/>
                  <a:gd name="T103" fmla="*/ 467 h 752"/>
                  <a:gd name="T104" fmla="*/ 461 w 531"/>
                  <a:gd name="T105" fmla="*/ 49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1" h="752">
                    <a:moveTo>
                      <a:pt x="531" y="486"/>
                    </a:moveTo>
                    <a:lnTo>
                      <a:pt x="516" y="480"/>
                    </a:lnTo>
                    <a:lnTo>
                      <a:pt x="502" y="475"/>
                    </a:lnTo>
                    <a:lnTo>
                      <a:pt x="487" y="470"/>
                    </a:lnTo>
                    <a:lnTo>
                      <a:pt x="472" y="463"/>
                    </a:lnTo>
                    <a:lnTo>
                      <a:pt x="461" y="460"/>
                    </a:lnTo>
                    <a:lnTo>
                      <a:pt x="452" y="456"/>
                    </a:lnTo>
                    <a:lnTo>
                      <a:pt x="452" y="384"/>
                    </a:lnTo>
                    <a:lnTo>
                      <a:pt x="458" y="379"/>
                    </a:lnTo>
                    <a:lnTo>
                      <a:pt x="466" y="371"/>
                    </a:lnTo>
                    <a:lnTo>
                      <a:pt x="474" y="361"/>
                    </a:lnTo>
                    <a:lnTo>
                      <a:pt x="483" y="349"/>
                    </a:lnTo>
                    <a:lnTo>
                      <a:pt x="486" y="341"/>
                    </a:lnTo>
                    <a:lnTo>
                      <a:pt x="490" y="334"/>
                    </a:lnTo>
                    <a:lnTo>
                      <a:pt x="493" y="325"/>
                    </a:lnTo>
                    <a:lnTo>
                      <a:pt x="497" y="315"/>
                    </a:lnTo>
                    <a:lnTo>
                      <a:pt x="500" y="306"/>
                    </a:lnTo>
                    <a:lnTo>
                      <a:pt x="502" y="294"/>
                    </a:lnTo>
                    <a:lnTo>
                      <a:pt x="503" y="283"/>
                    </a:lnTo>
                    <a:lnTo>
                      <a:pt x="504" y="270"/>
                    </a:lnTo>
                    <a:lnTo>
                      <a:pt x="509" y="267"/>
                    </a:lnTo>
                    <a:lnTo>
                      <a:pt x="513" y="263"/>
                    </a:lnTo>
                    <a:lnTo>
                      <a:pt x="516" y="259"/>
                    </a:lnTo>
                    <a:lnTo>
                      <a:pt x="519" y="253"/>
                    </a:lnTo>
                    <a:lnTo>
                      <a:pt x="522" y="246"/>
                    </a:lnTo>
                    <a:lnTo>
                      <a:pt x="525" y="238"/>
                    </a:lnTo>
                    <a:lnTo>
                      <a:pt x="526" y="229"/>
                    </a:lnTo>
                    <a:lnTo>
                      <a:pt x="527" y="220"/>
                    </a:lnTo>
                    <a:lnTo>
                      <a:pt x="527" y="211"/>
                    </a:lnTo>
                    <a:lnTo>
                      <a:pt x="526" y="204"/>
                    </a:lnTo>
                    <a:lnTo>
                      <a:pt x="524" y="197"/>
                    </a:lnTo>
                    <a:lnTo>
                      <a:pt x="521" y="191"/>
                    </a:lnTo>
                    <a:lnTo>
                      <a:pt x="519" y="185"/>
                    </a:lnTo>
                    <a:lnTo>
                      <a:pt x="516" y="179"/>
                    </a:lnTo>
                    <a:lnTo>
                      <a:pt x="512" y="175"/>
                    </a:lnTo>
                    <a:lnTo>
                      <a:pt x="509" y="172"/>
                    </a:lnTo>
                    <a:lnTo>
                      <a:pt x="516" y="151"/>
                    </a:lnTo>
                    <a:lnTo>
                      <a:pt x="522" y="126"/>
                    </a:lnTo>
                    <a:lnTo>
                      <a:pt x="526" y="112"/>
                    </a:lnTo>
                    <a:lnTo>
                      <a:pt x="527" y="97"/>
                    </a:lnTo>
                    <a:lnTo>
                      <a:pt x="526" y="82"/>
                    </a:lnTo>
                    <a:lnTo>
                      <a:pt x="522" y="66"/>
                    </a:lnTo>
                    <a:lnTo>
                      <a:pt x="520" y="57"/>
                    </a:lnTo>
                    <a:lnTo>
                      <a:pt x="516" y="48"/>
                    </a:lnTo>
                    <a:lnTo>
                      <a:pt x="511" y="42"/>
                    </a:lnTo>
                    <a:lnTo>
                      <a:pt x="504" y="34"/>
                    </a:lnTo>
                    <a:lnTo>
                      <a:pt x="497" y="29"/>
                    </a:lnTo>
                    <a:lnTo>
                      <a:pt x="489" y="24"/>
                    </a:lnTo>
                    <a:lnTo>
                      <a:pt x="480" y="18"/>
                    </a:lnTo>
                    <a:lnTo>
                      <a:pt x="471" y="14"/>
                    </a:lnTo>
                    <a:lnTo>
                      <a:pt x="460" y="11"/>
                    </a:lnTo>
                    <a:lnTo>
                      <a:pt x="451" y="8"/>
                    </a:lnTo>
                    <a:lnTo>
                      <a:pt x="440" y="6"/>
                    </a:lnTo>
                    <a:lnTo>
                      <a:pt x="428" y="3"/>
                    </a:lnTo>
                    <a:lnTo>
                      <a:pt x="407" y="1"/>
                    </a:lnTo>
                    <a:lnTo>
                      <a:pt x="385" y="0"/>
                    </a:lnTo>
                    <a:lnTo>
                      <a:pt x="366" y="0"/>
                    </a:lnTo>
                    <a:lnTo>
                      <a:pt x="346" y="2"/>
                    </a:lnTo>
                    <a:lnTo>
                      <a:pt x="326" y="7"/>
                    </a:lnTo>
                    <a:lnTo>
                      <a:pt x="307" y="12"/>
                    </a:lnTo>
                    <a:lnTo>
                      <a:pt x="298" y="15"/>
                    </a:lnTo>
                    <a:lnTo>
                      <a:pt x="290" y="19"/>
                    </a:lnTo>
                    <a:lnTo>
                      <a:pt x="281" y="24"/>
                    </a:lnTo>
                    <a:lnTo>
                      <a:pt x="275" y="28"/>
                    </a:lnTo>
                    <a:lnTo>
                      <a:pt x="267" y="33"/>
                    </a:lnTo>
                    <a:lnTo>
                      <a:pt x="262" y="39"/>
                    </a:lnTo>
                    <a:lnTo>
                      <a:pt x="257" y="45"/>
                    </a:lnTo>
                    <a:lnTo>
                      <a:pt x="252" y="53"/>
                    </a:lnTo>
                    <a:lnTo>
                      <a:pt x="245" y="53"/>
                    </a:lnTo>
                    <a:lnTo>
                      <a:pt x="238" y="53"/>
                    </a:lnTo>
                    <a:lnTo>
                      <a:pt x="232" y="54"/>
                    </a:lnTo>
                    <a:lnTo>
                      <a:pt x="227" y="55"/>
                    </a:lnTo>
                    <a:lnTo>
                      <a:pt x="221" y="57"/>
                    </a:lnTo>
                    <a:lnTo>
                      <a:pt x="216" y="60"/>
                    </a:lnTo>
                    <a:lnTo>
                      <a:pt x="212" y="63"/>
                    </a:lnTo>
                    <a:lnTo>
                      <a:pt x="207" y="67"/>
                    </a:lnTo>
                    <a:lnTo>
                      <a:pt x="203" y="72"/>
                    </a:lnTo>
                    <a:lnTo>
                      <a:pt x="200" y="78"/>
                    </a:lnTo>
                    <a:lnTo>
                      <a:pt x="198" y="84"/>
                    </a:lnTo>
                    <a:lnTo>
                      <a:pt x="195" y="91"/>
                    </a:lnTo>
                    <a:lnTo>
                      <a:pt x="194" y="105"/>
                    </a:lnTo>
                    <a:lnTo>
                      <a:pt x="194" y="119"/>
                    </a:lnTo>
                    <a:lnTo>
                      <a:pt x="197" y="134"/>
                    </a:lnTo>
                    <a:lnTo>
                      <a:pt x="200" y="148"/>
                    </a:lnTo>
                    <a:lnTo>
                      <a:pt x="203" y="161"/>
                    </a:lnTo>
                    <a:lnTo>
                      <a:pt x="206" y="173"/>
                    </a:lnTo>
                    <a:lnTo>
                      <a:pt x="206" y="173"/>
                    </a:lnTo>
                    <a:lnTo>
                      <a:pt x="206" y="174"/>
                    </a:lnTo>
                    <a:lnTo>
                      <a:pt x="203" y="176"/>
                    </a:lnTo>
                    <a:lnTo>
                      <a:pt x="200" y="179"/>
                    </a:lnTo>
                    <a:lnTo>
                      <a:pt x="197" y="183"/>
                    </a:lnTo>
                    <a:lnTo>
                      <a:pt x="193" y="188"/>
                    </a:lnTo>
                    <a:lnTo>
                      <a:pt x="191" y="195"/>
                    </a:lnTo>
                    <a:lnTo>
                      <a:pt x="188" y="203"/>
                    </a:lnTo>
                    <a:lnTo>
                      <a:pt x="187" y="211"/>
                    </a:lnTo>
                    <a:lnTo>
                      <a:pt x="187" y="221"/>
                    </a:lnTo>
                    <a:lnTo>
                      <a:pt x="187" y="230"/>
                    </a:lnTo>
                    <a:lnTo>
                      <a:pt x="188" y="237"/>
                    </a:lnTo>
                    <a:lnTo>
                      <a:pt x="190" y="245"/>
                    </a:lnTo>
                    <a:lnTo>
                      <a:pt x="192" y="251"/>
                    </a:lnTo>
                    <a:lnTo>
                      <a:pt x="195" y="257"/>
                    </a:lnTo>
                    <a:lnTo>
                      <a:pt x="200" y="263"/>
                    </a:lnTo>
                    <a:lnTo>
                      <a:pt x="204" y="267"/>
                    </a:lnTo>
                    <a:lnTo>
                      <a:pt x="209" y="270"/>
                    </a:lnTo>
                    <a:lnTo>
                      <a:pt x="210" y="283"/>
                    </a:lnTo>
                    <a:lnTo>
                      <a:pt x="213" y="296"/>
                    </a:lnTo>
                    <a:lnTo>
                      <a:pt x="215" y="308"/>
                    </a:lnTo>
                    <a:lnTo>
                      <a:pt x="218" y="319"/>
                    </a:lnTo>
                    <a:lnTo>
                      <a:pt x="222" y="329"/>
                    </a:lnTo>
                    <a:lnTo>
                      <a:pt x="227" y="339"/>
                    </a:lnTo>
                    <a:lnTo>
                      <a:pt x="231" y="349"/>
                    </a:lnTo>
                    <a:lnTo>
                      <a:pt x="235" y="356"/>
                    </a:lnTo>
                    <a:lnTo>
                      <a:pt x="245" y="371"/>
                    </a:lnTo>
                    <a:lnTo>
                      <a:pt x="254" y="383"/>
                    </a:lnTo>
                    <a:lnTo>
                      <a:pt x="264" y="391"/>
                    </a:lnTo>
                    <a:lnTo>
                      <a:pt x="270" y="398"/>
                    </a:lnTo>
                    <a:lnTo>
                      <a:pt x="270" y="456"/>
                    </a:lnTo>
                    <a:lnTo>
                      <a:pt x="252" y="462"/>
                    </a:lnTo>
                    <a:lnTo>
                      <a:pt x="233" y="469"/>
                    </a:lnTo>
                    <a:lnTo>
                      <a:pt x="214" y="475"/>
                    </a:lnTo>
                    <a:lnTo>
                      <a:pt x="194" y="482"/>
                    </a:lnTo>
                    <a:lnTo>
                      <a:pt x="163" y="492"/>
                    </a:lnTo>
                    <a:lnTo>
                      <a:pt x="133" y="503"/>
                    </a:lnTo>
                    <a:lnTo>
                      <a:pt x="105" y="513"/>
                    </a:lnTo>
                    <a:lnTo>
                      <a:pt x="81" y="524"/>
                    </a:lnTo>
                    <a:lnTo>
                      <a:pt x="69" y="530"/>
                    </a:lnTo>
                    <a:lnTo>
                      <a:pt x="58" y="535"/>
                    </a:lnTo>
                    <a:lnTo>
                      <a:pt x="50" y="542"/>
                    </a:lnTo>
                    <a:lnTo>
                      <a:pt x="41" y="548"/>
                    </a:lnTo>
                    <a:lnTo>
                      <a:pt x="34" y="554"/>
                    </a:lnTo>
                    <a:lnTo>
                      <a:pt x="28" y="562"/>
                    </a:lnTo>
                    <a:lnTo>
                      <a:pt x="23" y="568"/>
                    </a:lnTo>
                    <a:lnTo>
                      <a:pt x="20" y="576"/>
                    </a:lnTo>
                    <a:lnTo>
                      <a:pt x="14" y="599"/>
                    </a:lnTo>
                    <a:lnTo>
                      <a:pt x="9" y="624"/>
                    </a:lnTo>
                    <a:lnTo>
                      <a:pt x="6" y="651"/>
                    </a:lnTo>
                    <a:lnTo>
                      <a:pt x="4" y="676"/>
                    </a:lnTo>
                    <a:lnTo>
                      <a:pt x="0" y="717"/>
                    </a:lnTo>
                    <a:lnTo>
                      <a:pt x="0" y="737"/>
                    </a:lnTo>
                    <a:lnTo>
                      <a:pt x="0" y="740"/>
                    </a:lnTo>
                    <a:lnTo>
                      <a:pt x="1" y="742"/>
                    </a:lnTo>
                    <a:lnTo>
                      <a:pt x="2" y="745"/>
                    </a:lnTo>
                    <a:lnTo>
                      <a:pt x="5" y="747"/>
                    </a:lnTo>
                    <a:lnTo>
                      <a:pt x="7" y="750"/>
                    </a:lnTo>
                    <a:lnTo>
                      <a:pt x="10" y="751"/>
                    </a:lnTo>
                    <a:lnTo>
                      <a:pt x="12" y="752"/>
                    </a:lnTo>
                    <a:lnTo>
                      <a:pt x="15" y="752"/>
                    </a:lnTo>
                    <a:lnTo>
                      <a:pt x="407" y="752"/>
                    </a:lnTo>
                    <a:lnTo>
                      <a:pt x="407" y="722"/>
                    </a:lnTo>
                    <a:lnTo>
                      <a:pt x="30" y="722"/>
                    </a:lnTo>
                    <a:lnTo>
                      <a:pt x="32" y="694"/>
                    </a:lnTo>
                    <a:lnTo>
                      <a:pt x="36" y="657"/>
                    </a:lnTo>
                    <a:lnTo>
                      <a:pt x="38" y="638"/>
                    </a:lnTo>
                    <a:lnTo>
                      <a:pt x="40" y="620"/>
                    </a:lnTo>
                    <a:lnTo>
                      <a:pt x="44" y="602"/>
                    </a:lnTo>
                    <a:lnTo>
                      <a:pt x="49" y="586"/>
                    </a:lnTo>
                    <a:lnTo>
                      <a:pt x="51" y="581"/>
                    </a:lnTo>
                    <a:lnTo>
                      <a:pt x="55" y="576"/>
                    </a:lnTo>
                    <a:lnTo>
                      <a:pt x="60" y="571"/>
                    </a:lnTo>
                    <a:lnTo>
                      <a:pt x="67" y="565"/>
                    </a:lnTo>
                    <a:lnTo>
                      <a:pt x="84" y="556"/>
                    </a:lnTo>
                    <a:lnTo>
                      <a:pt x="104" y="546"/>
                    </a:lnTo>
                    <a:lnTo>
                      <a:pt x="127" y="537"/>
                    </a:lnTo>
                    <a:lnTo>
                      <a:pt x="153" y="528"/>
                    </a:lnTo>
                    <a:lnTo>
                      <a:pt x="178" y="519"/>
                    </a:lnTo>
                    <a:lnTo>
                      <a:pt x="204" y="510"/>
                    </a:lnTo>
                    <a:lnTo>
                      <a:pt x="227" y="503"/>
                    </a:lnTo>
                    <a:lnTo>
                      <a:pt x="248" y="495"/>
                    </a:lnTo>
                    <a:lnTo>
                      <a:pt x="269" y="488"/>
                    </a:lnTo>
                    <a:lnTo>
                      <a:pt x="291" y="480"/>
                    </a:lnTo>
                    <a:lnTo>
                      <a:pt x="295" y="478"/>
                    </a:lnTo>
                    <a:lnTo>
                      <a:pt x="298" y="475"/>
                    </a:lnTo>
                    <a:lnTo>
                      <a:pt x="301" y="471"/>
                    </a:lnTo>
                    <a:lnTo>
                      <a:pt x="301" y="467"/>
                    </a:lnTo>
                    <a:lnTo>
                      <a:pt x="301" y="391"/>
                    </a:lnTo>
                    <a:lnTo>
                      <a:pt x="301" y="387"/>
                    </a:lnTo>
                    <a:lnTo>
                      <a:pt x="299" y="384"/>
                    </a:lnTo>
                    <a:lnTo>
                      <a:pt x="297" y="381"/>
                    </a:lnTo>
                    <a:lnTo>
                      <a:pt x="294" y="379"/>
                    </a:lnTo>
                    <a:lnTo>
                      <a:pt x="292" y="376"/>
                    </a:lnTo>
                    <a:lnTo>
                      <a:pt x="285" y="371"/>
                    </a:lnTo>
                    <a:lnTo>
                      <a:pt x="277" y="361"/>
                    </a:lnTo>
                    <a:lnTo>
                      <a:pt x="266" y="349"/>
                    </a:lnTo>
                    <a:lnTo>
                      <a:pt x="261" y="341"/>
                    </a:lnTo>
                    <a:lnTo>
                      <a:pt x="257" y="333"/>
                    </a:lnTo>
                    <a:lnTo>
                      <a:pt x="251" y="323"/>
                    </a:lnTo>
                    <a:lnTo>
                      <a:pt x="248" y="312"/>
                    </a:lnTo>
                    <a:lnTo>
                      <a:pt x="244" y="300"/>
                    </a:lnTo>
                    <a:lnTo>
                      <a:pt x="242" y="287"/>
                    </a:lnTo>
                    <a:lnTo>
                      <a:pt x="239" y="274"/>
                    </a:lnTo>
                    <a:lnTo>
                      <a:pt x="239" y="259"/>
                    </a:lnTo>
                    <a:lnTo>
                      <a:pt x="238" y="255"/>
                    </a:lnTo>
                    <a:lnTo>
                      <a:pt x="237" y="253"/>
                    </a:lnTo>
                    <a:lnTo>
                      <a:pt x="236" y="250"/>
                    </a:lnTo>
                    <a:lnTo>
                      <a:pt x="234" y="248"/>
                    </a:lnTo>
                    <a:lnTo>
                      <a:pt x="232" y="247"/>
                    </a:lnTo>
                    <a:lnTo>
                      <a:pt x="230" y="245"/>
                    </a:lnTo>
                    <a:lnTo>
                      <a:pt x="227" y="244"/>
                    </a:lnTo>
                    <a:lnTo>
                      <a:pt x="224" y="244"/>
                    </a:lnTo>
                    <a:lnTo>
                      <a:pt x="222" y="242"/>
                    </a:lnTo>
                    <a:lnTo>
                      <a:pt x="219" y="237"/>
                    </a:lnTo>
                    <a:lnTo>
                      <a:pt x="218" y="231"/>
                    </a:lnTo>
                    <a:lnTo>
                      <a:pt x="217" y="221"/>
                    </a:lnTo>
                    <a:lnTo>
                      <a:pt x="218" y="211"/>
                    </a:lnTo>
                    <a:lnTo>
                      <a:pt x="219" y="204"/>
                    </a:lnTo>
                    <a:lnTo>
                      <a:pt x="222" y="200"/>
                    </a:lnTo>
                    <a:lnTo>
                      <a:pt x="224" y="198"/>
                    </a:lnTo>
                    <a:lnTo>
                      <a:pt x="227" y="197"/>
                    </a:lnTo>
                    <a:lnTo>
                      <a:pt x="230" y="196"/>
                    </a:lnTo>
                    <a:lnTo>
                      <a:pt x="232" y="195"/>
                    </a:lnTo>
                    <a:lnTo>
                      <a:pt x="234" y="193"/>
                    </a:lnTo>
                    <a:lnTo>
                      <a:pt x="236" y="191"/>
                    </a:lnTo>
                    <a:lnTo>
                      <a:pt x="237" y="189"/>
                    </a:lnTo>
                    <a:lnTo>
                      <a:pt x="238" y="186"/>
                    </a:lnTo>
                    <a:lnTo>
                      <a:pt x="239" y="183"/>
                    </a:lnTo>
                    <a:lnTo>
                      <a:pt x="238" y="176"/>
                    </a:lnTo>
                    <a:lnTo>
                      <a:pt x="235" y="164"/>
                    </a:lnTo>
                    <a:lnTo>
                      <a:pt x="230" y="147"/>
                    </a:lnTo>
                    <a:lnTo>
                      <a:pt x="225" y="125"/>
                    </a:lnTo>
                    <a:lnTo>
                      <a:pt x="224" y="114"/>
                    </a:lnTo>
                    <a:lnTo>
                      <a:pt x="224" y="103"/>
                    </a:lnTo>
                    <a:lnTo>
                      <a:pt x="224" y="98"/>
                    </a:lnTo>
                    <a:lnTo>
                      <a:pt x="225" y="95"/>
                    </a:lnTo>
                    <a:lnTo>
                      <a:pt x="228" y="90"/>
                    </a:lnTo>
                    <a:lnTo>
                      <a:pt x="230" y="87"/>
                    </a:lnTo>
                    <a:lnTo>
                      <a:pt x="232" y="85"/>
                    </a:lnTo>
                    <a:lnTo>
                      <a:pt x="235" y="84"/>
                    </a:lnTo>
                    <a:lnTo>
                      <a:pt x="238" y="83"/>
                    </a:lnTo>
                    <a:lnTo>
                      <a:pt x="243" y="83"/>
                    </a:lnTo>
                    <a:lnTo>
                      <a:pt x="251" y="83"/>
                    </a:lnTo>
                    <a:lnTo>
                      <a:pt x="259" y="84"/>
                    </a:lnTo>
                    <a:lnTo>
                      <a:pt x="262" y="84"/>
                    </a:lnTo>
                    <a:lnTo>
                      <a:pt x="265" y="84"/>
                    </a:lnTo>
                    <a:lnTo>
                      <a:pt x="267" y="83"/>
                    </a:lnTo>
                    <a:lnTo>
                      <a:pt x="269" y="82"/>
                    </a:lnTo>
                    <a:lnTo>
                      <a:pt x="273" y="81"/>
                    </a:lnTo>
                    <a:lnTo>
                      <a:pt x="274" y="78"/>
                    </a:lnTo>
                    <a:lnTo>
                      <a:pt x="276" y="75"/>
                    </a:lnTo>
                    <a:lnTo>
                      <a:pt x="276" y="73"/>
                    </a:lnTo>
                    <a:lnTo>
                      <a:pt x="278" y="68"/>
                    </a:lnTo>
                    <a:lnTo>
                      <a:pt x="280" y="63"/>
                    </a:lnTo>
                    <a:lnTo>
                      <a:pt x="283" y="59"/>
                    </a:lnTo>
                    <a:lnTo>
                      <a:pt x="288" y="56"/>
                    </a:lnTo>
                    <a:lnTo>
                      <a:pt x="293" y="52"/>
                    </a:lnTo>
                    <a:lnTo>
                      <a:pt x="298" y="48"/>
                    </a:lnTo>
                    <a:lnTo>
                      <a:pt x="305" y="45"/>
                    </a:lnTo>
                    <a:lnTo>
                      <a:pt x="311" y="42"/>
                    </a:lnTo>
                    <a:lnTo>
                      <a:pt x="327" y="37"/>
                    </a:lnTo>
                    <a:lnTo>
                      <a:pt x="344" y="33"/>
                    </a:lnTo>
                    <a:lnTo>
                      <a:pt x="365" y="31"/>
                    </a:lnTo>
                    <a:lnTo>
                      <a:pt x="385" y="30"/>
                    </a:lnTo>
                    <a:lnTo>
                      <a:pt x="406" y="31"/>
                    </a:lnTo>
                    <a:lnTo>
                      <a:pt x="425" y="33"/>
                    </a:lnTo>
                    <a:lnTo>
                      <a:pt x="443" y="37"/>
                    </a:lnTo>
                    <a:lnTo>
                      <a:pt x="458" y="42"/>
                    </a:lnTo>
                    <a:lnTo>
                      <a:pt x="466" y="45"/>
                    </a:lnTo>
                    <a:lnTo>
                      <a:pt x="472" y="48"/>
                    </a:lnTo>
                    <a:lnTo>
                      <a:pt x="477" y="52"/>
                    </a:lnTo>
                    <a:lnTo>
                      <a:pt x="482" y="56"/>
                    </a:lnTo>
                    <a:lnTo>
                      <a:pt x="486" y="59"/>
                    </a:lnTo>
                    <a:lnTo>
                      <a:pt x="489" y="63"/>
                    </a:lnTo>
                    <a:lnTo>
                      <a:pt x="492" y="68"/>
                    </a:lnTo>
                    <a:lnTo>
                      <a:pt x="493" y="73"/>
                    </a:lnTo>
                    <a:lnTo>
                      <a:pt x="496" y="85"/>
                    </a:lnTo>
                    <a:lnTo>
                      <a:pt x="496" y="98"/>
                    </a:lnTo>
                    <a:lnTo>
                      <a:pt x="495" y="110"/>
                    </a:lnTo>
                    <a:lnTo>
                      <a:pt x="492" y="122"/>
                    </a:lnTo>
                    <a:lnTo>
                      <a:pt x="486" y="144"/>
                    </a:lnTo>
                    <a:lnTo>
                      <a:pt x="480" y="161"/>
                    </a:lnTo>
                    <a:lnTo>
                      <a:pt x="475" y="172"/>
                    </a:lnTo>
                    <a:lnTo>
                      <a:pt x="474" y="180"/>
                    </a:lnTo>
                    <a:lnTo>
                      <a:pt x="474" y="183"/>
                    </a:lnTo>
                    <a:lnTo>
                      <a:pt x="475" y="186"/>
                    </a:lnTo>
                    <a:lnTo>
                      <a:pt x="476" y="189"/>
                    </a:lnTo>
                    <a:lnTo>
                      <a:pt x="478" y="191"/>
                    </a:lnTo>
                    <a:lnTo>
                      <a:pt x="481" y="193"/>
                    </a:lnTo>
                    <a:lnTo>
                      <a:pt x="484" y="194"/>
                    </a:lnTo>
                    <a:lnTo>
                      <a:pt x="486" y="195"/>
                    </a:lnTo>
                    <a:lnTo>
                      <a:pt x="489" y="195"/>
                    </a:lnTo>
                    <a:lnTo>
                      <a:pt x="491" y="197"/>
                    </a:lnTo>
                    <a:lnTo>
                      <a:pt x="493" y="202"/>
                    </a:lnTo>
                    <a:lnTo>
                      <a:pt x="496" y="209"/>
                    </a:lnTo>
                    <a:lnTo>
                      <a:pt x="497" y="220"/>
                    </a:lnTo>
                    <a:lnTo>
                      <a:pt x="496" y="230"/>
                    </a:lnTo>
                    <a:lnTo>
                      <a:pt x="493" y="237"/>
                    </a:lnTo>
                    <a:lnTo>
                      <a:pt x="491" y="242"/>
                    </a:lnTo>
                    <a:lnTo>
                      <a:pt x="489" y="244"/>
                    </a:lnTo>
                    <a:lnTo>
                      <a:pt x="486" y="244"/>
                    </a:lnTo>
                    <a:lnTo>
                      <a:pt x="484" y="245"/>
                    </a:lnTo>
                    <a:lnTo>
                      <a:pt x="481" y="247"/>
                    </a:lnTo>
                    <a:lnTo>
                      <a:pt x="478" y="248"/>
                    </a:lnTo>
                    <a:lnTo>
                      <a:pt x="476" y="250"/>
                    </a:lnTo>
                    <a:lnTo>
                      <a:pt x="475" y="253"/>
                    </a:lnTo>
                    <a:lnTo>
                      <a:pt x="474" y="255"/>
                    </a:lnTo>
                    <a:lnTo>
                      <a:pt x="474" y="259"/>
                    </a:lnTo>
                    <a:lnTo>
                      <a:pt x="474" y="272"/>
                    </a:lnTo>
                    <a:lnTo>
                      <a:pt x="472" y="285"/>
                    </a:lnTo>
                    <a:lnTo>
                      <a:pt x="470" y="297"/>
                    </a:lnTo>
                    <a:lnTo>
                      <a:pt x="468" y="308"/>
                    </a:lnTo>
                    <a:lnTo>
                      <a:pt x="465" y="318"/>
                    </a:lnTo>
                    <a:lnTo>
                      <a:pt x="460" y="326"/>
                    </a:lnTo>
                    <a:lnTo>
                      <a:pt x="457" y="334"/>
                    </a:lnTo>
                    <a:lnTo>
                      <a:pt x="453" y="340"/>
                    </a:lnTo>
                    <a:lnTo>
                      <a:pt x="444" y="350"/>
                    </a:lnTo>
                    <a:lnTo>
                      <a:pt x="438" y="357"/>
                    </a:lnTo>
                    <a:lnTo>
                      <a:pt x="432" y="361"/>
                    </a:lnTo>
                    <a:lnTo>
                      <a:pt x="429" y="363"/>
                    </a:lnTo>
                    <a:lnTo>
                      <a:pt x="426" y="365"/>
                    </a:lnTo>
                    <a:lnTo>
                      <a:pt x="424" y="368"/>
                    </a:lnTo>
                    <a:lnTo>
                      <a:pt x="422" y="372"/>
                    </a:lnTo>
                    <a:lnTo>
                      <a:pt x="422" y="375"/>
                    </a:lnTo>
                    <a:lnTo>
                      <a:pt x="422" y="467"/>
                    </a:lnTo>
                    <a:lnTo>
                      <a:pt x="422" y="471"/>
                    </a:lnTo>
                    <a:lnTo>
                      <a:pt x="424" y="475"/>
                    </a:lnTo>
                    <a:lnTo>
                      <a:pt x="427" y="478"/>
                    </a:lnTo>
                    <a:lnTo>
                      <a:pt x="431" y="480"/>
                    </a:lnTo>
                    <a:lnTo>
                      <a:pt x="446" y="486"/>
                    </a:lnTo>
                    <a:lnTo>
                      <a:pt x="461" y="492"/>
                    </a:lnTo>
                    <a:lnTo>
                      <a:pt x="476" y="498"/>
                    </a:lnTo>
                    <a:lnTo>
                      <a:pt x="491" y="503"/>
                    </a:lnTo>
                    <a:lnTo>
                      <a:pt x="506" y="508"/>
                    </a:lnTo>
                    <a:lnTo>
                      <a:pt x="521" y="514"/>
                    </a:lnTo>
                    <a:lnTo>
                      <a:pt x="531" y="486"/>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grpSp>
      <p:sp>
        <p:nvSpPr>
          <p:cNvPr id="112" name="Segnaposto contenuto 2"/>
          <p:cNvSpPr>
            <a:spLocks noGrp="1"/>
          </p:cNvSpPr>
          <p:nvPr>
            <p:ph idx="1"/>
          </p:nvPr>
        </p:nvSpPr>
        <p:spPr>
          <a:xfrm>
            <a:off x="4211540" y="3806016"/>
            <a:ext cx="9549842" cy="4002266"/>
          </a:xfrm>
        </p:spPr>
        <p:txBody>
          <a:bodyPr>
            <a:normAutofit/>
          </a:bodyPr>
          <a:lstStyle/>
          <a:p>
            <a:pPr>
              <a:buFont typeface="Wingdings" panose="05000000000000000000" pitchFamily="2" charset="2"/>
              <a:buChar char="ü"/>
            </a:pPr>
            <a:r>
              <a:rPr lang="it-IT" sz="2800" b="1" dirty="0">
                <a:solidFill>
                  <a:schemeClr val="tx1">
                    <a:lumMod val="75000"/>
                    <a:lumOff val="25000"/>
                  </a:schemeClr>
                </a:solidFill>
                <a:latin typeface="Century Gothic" panose="020B0502020202020204" pitchFamily="34" charset="0"/>
              </a:rPr>
              <a:t>TENDENZE GENERALI</a:t>
            </a:r>
          </a:p>
          <a:p>
            <a:pPr>
              <a:buFont typeface="Wingdings" panose="05000000000000000000" pitchFamily="2" charset="2"/>
              <a:buChar char="ü"/>
            </a:pPr>
            <a:r>
              <a:rPr lang="it-IT" sz="2800" b="1" dirty="0">
                <a:solidFill>
                  <a:schemeClr val="tx1">
                    <a:lumMod val="75000"/>
                    <a:lumOff val="25000"/>
                  </a:schemeClr>
                </a:solidFill>
                <a:latin typeface="Century Gothic" panose="020B0502020202020204" pitchFamily="34" charset="0"/>
              </a:rPr>
              <a:t>INCENTIVI ALLA PRODUZIONE </a:t>
            </a:r>
          </a:p>
          <a:p>
            <a:pPr>
              <a:buFont typeface="Wingdings" panose="05000000000000000000" pitchFamily="2" charset="2"/>
              <a:buChar char="ü"/>
            </a:pPr>
            <a:endParaRPr lang="it-IT" sz="2800" b="1" dirty="0">
              <a:solidFill>
                <a:schemeClr val="tx1">
                  <a:lumMod val="75000"/>
                  <a:lumOff val="25000"/>
                </a:schemeClr>
              </a:solidFill>
              <a:latin typeface="Century Gothic" panose="020B0502020202020204" pitchFamily="34" charset="0"/>
            </a:endParaRPr>
          </a:p>
        </p:txBody>
      </p:sp>
      <p:sp>
        <p:nvSpPr>
          <p:cNvPr id="54"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Segnaposto numero diapositiva 2"/>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35</a:t>
            </a:fld>
            <a:endParaRPr lang="it-IT" dirty="0">
              <a:latin typeface="Calibri Light" pitchFamily="34" charset="0"/>
            </a:endParaRPr>
          </a:p>
        </p:txBody>
      </p:sp>
      <p:sp>
        <p:nvSpPr>
          <p:cNvPr id="57" name="CasellaDiTesto 56"/>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4231442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MATERIALI DIDATTICI</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Rettangolo 7"/>
          <p:cNvSpPr/>
          <p:nvPr/>
        </p:nvSpPr>
        <p:spPr>
          <a:xfrm>
            <a:off x="1692839" y="2108328"/>
            <a:ext cx="5526828" cy="4401205"/>
          </a:xfrm>
          <a:prstGeom prst="rect">
            <a:avLst/>
          </a:prstGeom>
        </p:spPr>
        <p:txBody>
          <a:bodyPr wrap="square" numCol="1">
            <a:spAutoFit/>
          </a:bodyPr>
          <a:lstStyle/>
          <a:p>
            <a:pPr marL="342900" indent="-342900">
              <a:buFont typeface="Wingdings" panose="05000000000000000000" pitchFamily="2" charset="2"/>
              <a:buChar char="v"/>
            </a:pPr>
            <a:r>
              <a:rPr lang="it-IT" sz="1400" dirty="0">
                <a:solidFill>
                  <a:schemeClr val="tx1">
                    <a:lumMod val="85000"/>
                    <a:lumOff val="15000"/>
                  </a:schemeClr>
                </a:solidFill>
                <a:latin typeface="Century Gothic" panose="020B0502020202020204" pitchFamily="34" charset="0"/>
              </a:rPr>
              <a:t>Quali tipologie di materiale utilizza per le attività di insegnamento e di apprendimento?</a:t>
            </a:r>
          </a:p>
          <a:p>
            <a:pPr marL="342900" indent="-342900">
              <a:buFont typeface="Wingdings" panose="05000000000000000000" pitchFamily="2" charset="2"/>
              <a:buChar char="v"/>
            </a:pPr>
            <a:r>
              <a:rPr lang="it-IT" sz="1400" dirty="0">
                <a:solidFill>
                  <a:schemeClr val="tx1">
                    <a:lumMod val="85000"/>
                    <a:lumOff val="15000"/>
                  </a:schemeClr>
                </a:solidFill>
                <a:latin typeface="Century Gothic" panose="020B0502020202020204" pitchFamily="34" charset="0"/>
              </a:rPr>
              <a:t>Il materiale adottato prevede estensioni on line? Quanto sono  rilevanti per la scelta?</a:t>
            </a:r>
          </a:p>
          <a:p>
            <a:pPr marL="342900" indent="-342900">
              <a:buFont typeface="Wingdings" panose="05000000000000000000" pitchFamily="2" charset="2"/>
              <a:buChar char="v"/>
            </a:pPr>
            <a:r>
              <a:rPr lang="it-IT" sz="1400" dirty="0">
                <a:solidFill>
                  <a:schemeClr val="tx1">
                    <a:lumMod val="85000"/>
                    <a:lumOff val="15000"/>
                  </a:schemeClr>
                </a:solidFill>
                <a:latin typeface="Century Gothic" panose="020B0502020202020204" pitchFamily="34" charset="0"/>
              </a:rPr>
              <a:t>Utilizza delle infrastrutture per le attività di insegnamento/apprendimento? </a:t>
            </a:r>
          </a:p>
          <a:p>
            <a:pPr marL="342900" indent="-342900">
              <a:buFont typeface="Wingdings" panose="05000000000000000000" pitchFamily="2" charset="2"/>
              <a:buChar char="v"/>
            </a:pPr>
            <a:r>
              <a:rPr lang="it-IT" sz="1400" dirty="0">
                <a:solidFill>
                  <a:schemeClr val="tx1">
                    <a:lumMod val="85000"/>
                    <a:lumOff val="15000"/>
                  </a:schemeClr>
                </a:solidFill>
                <a:latin typeface="Century Gothic" panose="020B0502020202020204" pitchFamily="34" charset="0"/>
              </a:rPr>
              <a:t>Quali dei Descrittori di Dublino il materiale in uso rafforza maggiormente?</a:t>
            </a:r>
          </a:p>
          <a:p>
            <a:pPr marL="342900" indent="-342900">
              <a:buFont typeface="Wingdings" panose="05000000000000000000" pitchFamily="2" charset="2"/>
              <a:buChar char="v"/>
            </a:pPr>
            <a:r>
              <a:rPr lang="it-IT" sz="1400" dirty="0">
                <a:solidFill>
                  <a:schemeClr val="tx1">
                    <a:lumMod val="85000"/>
                    <a:lumOff val="15000"/>
                  </a:schemeClr>
                </a:solidFill>
                <a:latin typeface="Century Gothic" panose="020B0502020202020204" pitchFamily="34" charset="0"/>
              </a:rPr>
              <a:t>Può essere migliorato il materiale in uso? Se si tratta di adozioni è soddisfatto? I testi sono opportunamente aggiornati e rispondono alle sue esigenze didattiche?</a:t>
            </a:r>
          </a:p>
          <a:p>
            <a:pPr marL="342900" indent="-342900">
              <a:buFont typeface="Wingdings" panose="05000000000000000000" pitchFamily="2" charset="2"/>
              <a:buChar char="v"/>
            </a:pPr>
            <a:r>
              <a:rPr lang="it-IT" sz="1400" dirty="0">
                <a:solidFill>
                  <a:schemeClr val="tx1">
                    <a:lumMod val="85000"/>
                    <a:lumOff val="15000"/>
                  </a:schemeClr>
                </a:solidFill>
                <a:latin typeface="Century Gothic" panose="020B0502020202020204" pitchFamily="34" charset="0"/>
              </a:rPr>
              <a:t>Recentemente ha preso in considerazione la possibilità di produrre/aggiornare materiale didattico presso un editore?</a:t>
            </a:r>
          </a:p>
          <a:p>
            <a:pPr marL="342900" indent="-342900">
              <a:buFont typeface="Wingdings" panose="05000000000000000000" pitchFamily="2" charset="2"/>
              <a:buChar char="v"/>
            </a:pPr>
            <a:r>
              <a:rPr lang="it-IT" sz="1400" dirty="0">
                <a:solidFill>
                  <a:schemeClr val="tx1">
                    <a:lumMod val="85000"/>
                    <a:lumOff val="15000"/>
                  </a:schemeClr>
                </a:solidFill>
                <a:latin typeface="Century Gothic" panose="020B0502020202020204" pitchFamily="34" charset="0"/>
              </a:rPr>
              <a:t>Come sceglie il materiale per le attività di insegnamento?</a:t>
            </a:r>
          </a:p>
          <a:p>
            <a:pPr marL="342900" indent="-342900">
              <a:buFont typeface="Wingdings" panose="05000000000000000000" pitchFamily="2" charset="2"/>
              <a:buChar char="v"/>
            </a:pPr>
            <a:r>
              <a:rPr lang="it-IT" sz="1400" dirty="0">
                <a:solidFill>
                  <a:schemeClr val="tx1">
                    <a:lumMod val="85000"/>
                    <a:lumOff val="15000"/>
                  </a:schemeClr>
                </a:solidFill>
                <a:latin typeface="Century Gothic" panose="020B0502020202020204" pitchFamily="34" charset="0"/>
              </a:rPr>
              <a:t>Il costo dei materiali  ricade esclusivamente sugli studenti? Rappresenta un limite significativo alla loro adozione?</a:t>
            </a:r>
          </a:p>
          <a:p>
            <a:pPr marL="342900" indent="-342900">
              <a:buFont typeface="Wingdings" panose="05000000000000000000" pitchFamily="2" charset="2"/>
              <a:buChar char="v"/>
            </a:pPr>
            <a:r>
              <a:rPr lang="it-IT" sz="1400" dirty="0">
                <a:solidFill>
                  <a:schemeClr val="tx1">
                    <a:lumMod val="85000"/>
                    <a:lumOff val="15000"/>
                  </a:schemeClr>
                </a:solidFill>
                <a:latin typeface="Century Gothic" panose="020B0502020202020204" pitchFamily="34" charset="0"/>
              </a:rPr>
              <a:t>Quali richieste vengono dagli studenti in proposito ai materiali?</a:t>
            </a:r>
          </a:p>
        </p:txBody>
      </p:sp>
      <p:sp>
        <p:nvSpPr>
          <p:cNvPr id="10" name="Rettangolo 9"/>
          <p:cNvSpPr/>
          <p:nvPr/>
        </p:nvSpPr>
        <p:spPr>
          <a:xfrm>
            <a:off x="1692838" y="1320445"/>
            <a:ext cx="7661414" cy="738664"/>
          </a:xfrm>
          <a:prstGeom prst="rect">
            <a:avLst/>
          </a:prstGeom>
        </p:spPr>
        <p:txBody>
          <a:bodyPr wrap="square">
            <a:spAutoFit/>
          </a:bodyPr>
          <a:lstStyle/>
          <a:p>
            <a:pPr algn="just"/>
            <a:r>
              <a:rPr lang="it-IT" sz="1400" dirty="0">
                <a:solidFill>
                  <a:schemeClr val="tx1">
                    <a:lumMod val="85000"/>
                    <a:lumOff val="15000"/>
                  </a:schemeClr>
                </a:solidFill>
                <a:latin typeface="Century Gothic" panose="020B0502020202020204" pitchFamily="34" charset="0"/>
              </a:rPr>
              <a:t>Una parte specifica ha riguardato i </a:t>
            </a:r>
            <a:r>
              <a:rPr lang="it-IT" sz="1400" b="1" dirty="0">
                <a:solidFill>
                  <a:schemeClr val="tx2"/>
                </a:solidFill>
                <a:latin typeface="Century Gothic" panose="020B0502020202020204" pitchFamily="34" charset="0"/>
              </a:rPr>
              <a:t>materiali di insegnamento forniti e consigliati dai docenti agli studenti</a:t>
            </a:r>
            <a:r>
              <a:rPr lang="it-IT" sz="1400" dirty="0">
                <a:solidFill>
                  <a:schemeClr val="tx1">
                    <a:lumMod val="85000"/>
                    <a:lumOff val="15000"/>
                  </a:schemeClr>
                </a:solidFill>
                <a:latin typeface="Century Gothic" panose="020B0502020202020204" pitchFamily="34" charset="0"/>
              </a:rPr>
              <a:t>. I quesiti relativi a tale approfondimento possono essere riassunti come segue: </a:t>
            </a:r>
            <a:endParaRPr lang="it-IT" sz="1400" dirty="0">
              <a:solidFill>
                <a:schemeClr val="tx1">
                  <a:lumMod val="85000"/>
                  <a:lumOff val="15000"/>
                </a:schemeClr>
              </a:solidFill>
            </a:endParaRPr>
          </a:p>
        </p:txBody>
      </p:sp>
      <p:pic>
        <p:nvPicPr>
          <p:cNvPr id="11" name="Immagine 10"/>
          <p:cNvPicPr>
            <a:picLocks noChangeAspect="1"/>
          </p:cNvPicPr>
          <p:nvPr/>
        </p:nvPicPr>
        <p:blipFill>
          <a:blip r:embed="rId4"/>
          <a:stretch>
            <a:fillRect/>
          </a:stretch>
        </p:blipFill>
        <p:spPr>
          <a:xfrm>
            <a:off x="7099300" y="3185332"/>
            <a:ext cx="2472081" cy="2155612"/>
          </a:xfrm>
          <a:prstGeom prst="rect">
            <a:avLst/>
          </a:prstGeom>
        </p:spPr>
      </p:pic>
      <p:sp>
        <p:nvSpPr>
          <p:cNvPr id="2"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36</a:t>
            </a:fld>
            <a:endParaRPr lang="it-IT" dirty="0">
              <a:latin typeface="Calibri Light" pitchFamily="34" charset="0"/>
            </a:endParaRPr>
          </a:p>
        </p:txBody>
      </p:sp>
      <p:sp>
        <p:nvSpPr>
          <p:cNvPr id="13" name="Rectangle 44"/>
          <p:cNvSpPr>
            <a:spLocks noChangeAspect="1"/>
          </p:cNvSpPr>
          <p:nvPr>
            <p:custDataLst>
              <p:tags r:id="rId1"/>
            </p:custDataLst>
          </p:nvPr>
        </p:nvSpPr>
        <p:spPr>
          <a:xfrm>
            <a:off x="1968851" y="6555767"/>
            <a:ext cx="3537294" cy="276999"/>
          </a:xfrm>
          <a:prstGeom prst="rect">
            <a:avLst/>
          </a:prstGeom>
        </p:spPr>
        <p:txBody>
          <a:bodyPr wrap="square">
            <a:spAutoFit/>
          </a:bodyPr>
          <a:lstStyle/>
          <a:p>
            <a:r>
              <a:rPr lang="en-US" sz="1200" b="1" dirty="0">
                <a:solidFill>
                  <a:schemeClr val="bg1"/>
                </a:solidFill>
                <a:latin typeface="Calibri Light" pitchFamily="34" charset="0"/>
              </a:rPr>
              <a:t>MATERIALI DIDATTICI</a:t>
            </a:r>
          </a:p>
        </p:txBody>
      </p:sp>
      <p:sp>
        <p:nvSpPr>
          <p:cNvPr id="14" name="CasellaDiTesto 13"/>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pic>
        <p:nvPicPr>
          <p:cNvPr id="15" name="Immagine 14"/>
          <p:cNvPicPr>
            <a:picLocks noChangeAspect="1"/>
          </p:cNvPicPr>
          <p:nvPr/>
        </p:nvPicPr>
        <p:blipFill>
          <a:blip r:embed="rId5"/>
          <a:stretch>
            <a:fillRect/>
          </a:stretch>
        </p:blipFill>
        <p:spPr>
          <a:xfrm rot="21260237">
            <a:off x="122470" y="5059166"/>
            <a:ext cx="1408298" cy="2389839"/>
          </a:xfrm>
          <a:prstGeom prst="rect">
            <a:avLst/>
          </a:prstGeom>
          <a:scene3d>
            <a:camera prst="orthographicFront">
              <a:rot lat="3000000" lon="1200000" rev="2400000"/>
            </a:camera>
            <a:lightRig rig="threePt" dir="t"/>
          </a:scene3d>
        </p:spPr>
      </p:pic>
    </p:spTree>
    <p:extLst>
      <p:ext uri="{BB962C8B-B14F-4D97-AF65-F5344CB8AC3E}">
        <p14:creationId xmlns:p14="http://schemas.microsoft.com/office/powerpoint/2010/main" val="727491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MATERIALI DIDATTICI</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Rettangolo 7"/>
          <p:cNvSpPr/>
          <p:nvPr/>
        </p:nvSpPr>
        <p:spPr>
          <a:xfrm>
            <a:off x="1645237" y="1512839"/>
            <a:ext cx="7721815" cy="2893100"/>
          </a:xfrm>
          <a:prstGeom prst="rect">
            <a:avLst/>
          </a:prstGeom>
        </p:spPr>
        <p:txBody>
          <a:bodyPr wrap="square">
            <a:spAutoFit/>
          </a:bodyPr>
          <a:lstStyle/>
          <a:p>
            <a:pPr algn="just"/>
            <a:endParaRPr lang="it-IT" sz="1400" dirty="0">
              <a:solidFill>
                <a:schemeClr val="tx1">
                  <a:lumMod val="75000"/>
                  <a:lumOff val="25000"/>
                </a:schemeClr>
              </a:solidFill>
              <a:latin typeface="Century Gothic" panose="020B0502020202020204" pitchFamily="34" charset="0"/>
            </a:endParaRPr>
          </a:p>
          <a:p>
            <a:pPr marL="285750" indent="-285750" algn="just">
              <a:buFont typeface="Wingdings" panose="05000000000000000000" pitchFamily="2" charset="2"/>
              <a:buChar char="v"/>
            </a:pPr>
            <a:r>
              <a:rPr lang="it-IT" sz="1400" dirty="0">
                <a:solidFill>
                  <a:schemeClr val="tx1">
                    <a:lumMod val="75000"/>
                    <a:lumOff val="25000"/>
                  </a:schemeClr>
                </a:solidFill>
                <a:latin typeface="Century Gothic" panose="020B0502020202020204" pitchFamily="34" charset="0"/>
              </a:rPr>
              <a:t>Buona parte dei docenti intervistati adotta esclusivamente il </a:t>
            </a:r>
            <a:r>
              <a:rPr lang="it-IT" sz="1400" b="1" dirty="0">
                <a:solidFill>
                  <a:schemeClr val="tx2"/>
                </a:solidFill>
                <a:latin typeface="Century Gothic" panose="020B0502020202020204" pitchFamily="34" charset="0"/>
              </a:rPr>
              <a:t>libro di testo</a:t>
            </a:r>
            <a:r>
              <a:rPr lang="it-IT" sz="1400" dirty="0">
                <a:solidFill>
                  <a:schemeClr val="tx1">
                    <a:lumMod val="75000"/>
                    <a:lumOff val="25000"/>
                  </a:schemeClr>
                </a:solidFill>
                <a:latin typeface="Century Gothic" panose="020B0502020202020204" pitchFamily="34" charset="0"/>
              </a:rPr>
              <a:t>, altri adottano il libro affiancato da </a:t>
            </a:r>
            <a:r>
              <a:rPr lang="it-IT" sz="1400" b="1" dirty="0">
                <a:solidFill>
                  <a:schemeClr val="tx2"/>
                </a:solidFill>
                <a:latin typeface="Century Gothic" panose="020B0502020202020204" pitchFamily="34" charset="0"/>
              </a:rPr>
              <a:t>dispense o altro materiale </a:t>
            </a:r>
            <a:r>
              <a:rPr lang="it-IT" sz="1400" dirty="0">
                <a:solidFill>
                  <a:schemeClr val="tx1">
                    <a:lumMod val="75000"/>
                    <a:lumOff val="25000"/>
                  </a:schemeClr>
                </a:solidFill>
                <a:latin typeface="Century Gothic" panose="020B0502020202020204" pitchFamily="34" charset="0"/>
              </a:rPr>
              <a:t>di apprendimento, una quota minoritaria adotta solo dispense o altro materiale;</a:t>
            </a:r>
          </a:p>
          <a:p>
            <a:pPr marL="285750" indent="-285750" algn="just">
              <a:buFont typeface="Wingdings" panose="05000000000000000000" pitchFamily="2" charset="2"/>
              <a:buChar char="v"/>
            </a:pPr>
            <a:r>
              <a:rPr lang="it-IT" sz="1400" dirty="0">
                <a:solidFill>
                  <a:schemeClr val="tx1">
                    <a:lumMod val="75000"/>
                    <a:lumOff val="25000"/>
                  </a:schemeClr>
                </a:solidFill>
                <a:latin typeface="Century Gothic" panose="020B0502020202020204" pitchFamily="34" charset="0"/>
              </a:rPr>
              <a:t>Circa 1/10 dei docenti intervistati è </a:t>
            </a:r>
            <a:r>
              <a:rPr lang="it-IT" sz="1400" b="1" dirty="0">
                <a:solidFill>
                  <a:schemeClr val="tx2"/>
                </a:solidFill>
                <a:latin typeface="Century Gothic" panose="020B0502020202020204" pitchFamily="34" charset="0"/>
              </a:rPr>
              <a:t>autore dei libri di testo </a:t>
            </a:r>
            <a:r>
              <a:rPr lang="it-IT" sz="1400" dirty="0">
                <a:solidFill>
                  <a:schemeClr val="tx1">
                    <a:lumMod val="75000"/>
                    <a:lumOff val="25000"/>
                  </a:schemeClr>
                </a:solidFill>
                <a:latin typeface="Century Gothic" panose="020B0502020202020204" pitchFamily="34" charset="0"/>
              </a:rPr>
              <a:t>che adotta, percentuale che sale con riferimento alle dispense (quasi la metà);</a:t>
            </a:r>
          </a:p>
          <a:p>
            <a:pPr marL="285750" indent="-285750" algn="just">
              <a:buFont typeface="Wingdings" panose="05000000000000000000" pitchFamily="2" charset="2"/>
              <a:buChar char="v"/>
            </a:pPr>
            <a:r>
              <a:rPr lang="it-IT" sz="1400" dirty="0">
                <a:solidFill>
                  <a:schemeClr val="tx1">
                    <a:lumMod val="75000"/>
                    <a:lumOff val="25000"/>
                  </a:schemeClr>
                </a:solidFill>
                <a:latin typeface="Century Gothic" panose="020B0502020202020204" pitchFamily="34" charset="0"/>
              </a:rPr>
              <a:t>In nessun caso il libro è </a:t>
            </a:r>
            <a:r>
              <a:rPr lang="it-IT" sz="1400" b="1" dirty="0">
                <a:solidFill>
                  <a:schemeClr val="tx2"/>
                </a:solidFill>
                <a:latin typeface="Century Gothic" panose="020B0502020202020204" pitchFamily="34" charset="0"/>
              </a:rPr>
              <a:t>digitale</a:t>
            </a:r>
            <a:r>
              <a:rPr lang="it-IT" sz="1400" dirty="0">
                <a:solidFill>
                  <a:schemeClr val="tx1">
                    <a:lumMod val="75000"/>
                    <a:lumOff val="25000"/>
                  </a:schemeClr>
                </a:solidFill>
                <a:latin typeface="Century Gothic" panose="020B0502020202020204" pitchFamily="34" charset="0"/>
              </a:rPr>
              <a:t>, mentre la più parte delle dispense e del materiale integrativo è fornito su supporto digitale</a:t>
            </a:r>
          </a:p>
          <a:p>
            <a:pPr marL="285750" indent="-285750" algn="just">
              <a:buFont typeface="Wingdings" panose="05000000000000000000" pitchFamily="2" charset="2"/>
              <a:buChar char="v"/>
            </a:pPr>
            <a:r>
              <a:rPr lang="it-IT" sz="1400" dirty="0">
                <a:solidFill>
                  <a:schemeClr val="tx1">
                    <a:lumMod val="75000"/>
                    <a:lumOff val="25000"/>
                  </a:schemeClr>
                </a:solidFill>
                <a:latin typeface="Century Gothic" panose="020B0502020202020204" pitchFamily="34" charset="0"/>
              </a:rPr>
              <a:t>E’ fatto un utilizzo diffuso, anche se non altissimo, delle </a:t>
            </a:r>
            <a:r>
              <a:rPr lang="it-IT" sz="1400" b="1" dirty="0">
                <a:solidFill>
                  <a:schemeClr val="tx2"/>
                </a:solidFill>
                <a:latin typeface="Century Gothic" panose="020B0502020202020204" pitchFamily="34" charset="0"/>
              </a:rPr>
              <a:t>slide</a:t>
            </a:r>
            <a:r>
              <a:rPr lang="it-IT" sz="1400" dirty="0">
                <a:solidFill>
                  <a:schemeClr val="tx1">
                    <a:lumMod val="75000"/>
                    <a:lumOff val="25000"/>
                  </a:schemeClr>
                </a:solidFill>
                <a:latin typeface="Century Gothic" panose="020B0502020202020204" pitchFamily="34" charset="0"/>
              </a:rPr>
              <a:t>. Quasi tutti i docenti le consegnano;</a:t>
            </a:r>
          </a:p>
          <a:p>
            <a:pPr marL="285750" indent="-285750" algn="just">
              <a:buFont typeface="Wingdings" panose="05000000000000000000" pitchFamily="2" charset="2"/>
              <a:buChar char="v"/>
            </a:pPr>
            <a:r>
              <a:rPr lang="it-IT" sz="1400" dirty="0">
                <a:solidFill>
                  <a:schemeClr val="tx1">
                    <a:lumMod val="75000"/>
                    <a:lumOff val="25000"/>
                  </a:schemeClr>
                </a:solidFill>
                <a:latin typeface="Century Gothic" panose="020B0502020202020204" pitchFamily="34" charset="0"/>
              </a:rPr>
              <a:t>Emerge in modo deciso, la scarsa tendenza a </a:t>
            </a:r>
            <a:r>
              <a:rPr lang="it-IT" sz="1400" b="1" dirty="0">
                <a:solidFill>
                  <a:schemeClr val="tx2"/>
                </a:solidFill>
                <a:latin typeface="Century Gothic" panose="020B0502020202020204" pitchFamily="34" charset="0"/>
              </a:rPr>
              <a:t>diversificare il materiale tra frequentanti e non</a:t>
            </a:r>
            <a:r>
              <a:rPr lang="it-IT" sz="1400" dirty="0">
                <a:solidFill>
                  <a:schemeClr val="tx1">
                    <a:lumMod val="75000"/>
                    <a:lumOff val="25000"/>
                  </a:schemeClr>
                </a:solidFill>
                <a:latin typeface="Century Gothic" panose="020B0502020202020204" pitchFamily="34" charset="0"/>
              </a:rPr>
              <a:t>. </a:t>
            </a:r>
          </a:p>
          <a:p>
            <a:pPr marL="285750" indent="-285750" algn="just">
              <a:buFont typeface="Arial" panose="020B0604020202020204" pitchFamily="34" charset="0"/>
              <a:buChar char="•"/>
            </a:pPr>
            <a:endParaRPr lang="it-IT" sz="1400" dirty="0"/>
          </a:p>
        </p:txBody>
      </p:sp>
      <p:sp>
        <p:nvSpPr>
          <p:cNvPr id="3" name="Segnaposto numero diapositiva 2"/>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37</a:t>
            </a:fld>
            <a:endParaRPr lang="it-IT" dirty="0">
              <a:latin typeface="Calibri Light" pitchFamily="34" charset="0"/>
            </a:endParaRPr>
          </a:p>
        </p:txBody>
      </p:sp>
      <p:sp>
        <p:nvSpPr>
          <p:cNvPr id="11" name="Rettangolo 10"/>
          <p:cNvSpPr/>
          <p:nvPr/>
        </p:nvSpPr>
        <p:spPr>
          <a:xfrm>
            <a:off x="1593675" y="5236914"/>
            <a:ext cx="7975751" cy="738664"/>
          </a:xfrm>
          <a:prstGeom prst="rect">
            <a:avLst/>
          </a:prstGeom>
        </p:spPr>
        <p:txBody>
          <a:bodyPr wrap="square">
            <a:spAutoFit/>
          </a:bodyPr>
          <a:lstStyle/>
          <a:p>
            <a:pPr algn="just">
              <a:spcBef>
                <a:spcPts val="600"/>
              </a:spcBef>
            </a:pPr>
            <a:r>
              <a:rPr lang="it-IT" sz="1400" b="1" dirty="0">
                <a:solidFill>
                  <a:schemeClr val="tx1">
                    <a:lumMod val="75000"/>
                    <a:lumOff val="25000"/>
                  </a:schemeClr>
                </a:solidFill>
                <a:latin typeface="Century Gothic" panose="020B0502020202020204" pitchFamily="34" charset="0"/>
              </a:rPr>
              <a:t>In generale le politiche di adozione del materiale sono connesse alle singole discipline che presentano caratteristiche e particolarità proprie che influenzano la scelta e le modalità di utilizzo del materiale</a:t>
            </a:r>
          </a:p>
        </p:txBody>
      </p:sp>
      <p:sp>
        <p:nvSpPr>
          <p:cNvPr id="12" name="CasellaDiTesto 11"/>
          <p:cNvSpPr txBox="1"/>
          <p:nvPr/>
        </p:nvSpPr>
        <p:spPr>
          <a:xfrm>
            <a:off x="1613673" y="1336582"/>
            <a:ext cx="5485627" cy="307777"/>
          </a:xfrm>
          <a:prstGeom prst="rect">
            <a:avLst/>
          </a:prstGeom>
          <a:noFill/>
        </p:spPr>
        <p:txBody>
          <a:bodyPr wrap="square" rtlCol="0">
            <a:spAutoFit/>
          </a:bodyPr>
          <a:lstStyle/>
          <a:p>
            <a:r>
              <a:rPr lang="it-IT" sz="1400" b="1" dirty="0">
                <a:solidFill>
                  <a:schemeClr val="tx2"/>
                </a:solidFill>
                <a:latin typeface="Century Gothic" panose="020B0502020202020204" pitchFamily="34" charset="0"/>
              </a:rPr>
              <a:t>DALLE INTERVISTE AI DOCENTI È EMERSO CHE:</a:t>
            </a:r>
          </a:p>
        </p:txBody>
      </p:sp>
      <p:sp>
        <p:nvSpPr>
          <p:cNvPr id="20" name="Rectangle 44"/>
          <p:cNvSpPr>
            <a:spLocks noChangeAspect="1"/>
          </p:cNvSpPr>
          <p:nvPr>
            <p:custDataLst>
              <p:tags r:id="rId1"/>
            </p:custDataLst>
          </p:nvPr>
        </p:nvSpPr>
        <p:spPr>
          <a:xfrm>
            <a:off x="1968851" y="6555767"/>
            <a:ext cx="3537294" cy="276999"/>
          </a:xfrm>
          <a:prstGeom prst="rect">
            <a:avLst/>
          </a:prstGeom>
        </p:spPr>
        <p:txBody>
          <a:bodyPr wrap="square">
            <a:spAutoFit/>
          </a:bodyPr>
          <a:lstStyle/>
          <a:p>
            <a:r>
              <a:rPr lang="en-US" sz="1200" b="1" dirty="0">
                <a:solidFill>
                  <a:schemeClr val="bg1"/>
                </a:solidFill>
                <a:latin typeface="Calibri Light" pitchFamily="34" charset="0"/>
              </a:rPr>
              <a:t>MATERIALI DIDATTICI</a:t>
            </a:r>
          </a:p>
        </p:txBody>
      </p:sp>
      <p:pic>
        <p:nvPicPr>
          <p:cNvPr id="19" name="Immagine 18"/>
          <p:cNvPicPr>
            <a:picLocks noChangeAspect="1"/>
          </p:cNvPicPr>
          <p:nvPr/>
        </p:nvPicPr>
        <p:blipFill>
          <a:blip r:embed="rId4"/>
          <a:stretch>
            <a:fillRect/>
          </a:stretch>
        </p:blipFill>
        <p:spPr>
          <a:xfrm rot="21260237">
            <a:off x="122470" y="5059166"/>
            <a:ext cx="1408298" cy="2389839"/>
          </a:xfrm>
          <a:prstGeom prst="rect">
            <a:avLst/>
          </a:prstGeom>
          <a:scene3d>
            <a:camera prst="orthographicFront">
              <a:rot lat="3000000" lon="1200000" rev="2400000"/>
            </a:camera>
            <a:lightRig rig="threePt" dir="t"/>
          </a:scene3d>
        </p:spPr>
      </p:pic>
      <p:sp>
        <p:nvSpPr>
          <p:cNvPr id="21" name="CasellaDiTesto 20"/>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3001531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5895470" y="1080655"/>
            <a:ext cx="4040915" cy="5742803"/>
          </a:xfrm>
          <a:prstGeom prst="rect">
            <a:avLst/>
          </a:prstGeom>
          <a:solidFill>
            <a:srgbClr val="EEE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MATERIALI DIDATTICI</a:t>
            </a:r>
          </a:p>
          <a:p>
            <a:pPr marL="719138" algn="r" defTabSz="-895350"/>
            <a:r>
              <a:rPr lang="en-US" sz="2400" b="1" dirty="0">
                <a:solidFill>
                  <a:schemeClr val="bg1"/>
                </a:solidFill>
              </a:rPr>
              <a:t>CHIMICA</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Rettangolo 7"/>
          <p:cNvSpPr/>
          <p:nvPr/>
        </p:nvSpPr>
        <p:spPr>
          <a:xfrm>
            <a:off x="1662371" y="2308622"/>
            <a:ext cx="4067267" cy="4062651"/>
          </a:xfrm>
          <a:prstGeom prst="rect">
            <a:avLst/>
          </a:prstGeom>
        </p:spPr>
        <p:txBody>
          <a:bodyPr wrap="square">
            <a:spAutoFit/>
          </a:bodyPr>
          <a:lstStyle/>
          <a:p>
            <a:pPr algn="just">
              <a:spcAft>
                <a:spcPts val="800"/>
              </a:spcAft>
            </a:pPr>
            <a:r>
              <a:rPr lang="it-IT" sz="1400" b="1" dirty="0">
                <a:solidFill>
                  <a:schemeClr val="tx2"/>
                </a:solidFill>
                <a:latin typeface="Century Gothic" panose="020B0502020202020204" pitchFamily="34" charset="0"/>
                <a:ea typeface="Calibri" panose="020F0502020204030204" pitchFamily="34" charset="0"/>
                <a:cs typeface="Times New Roman" panose="02020603050405020304" pitchFamily="18" charset="0"/>
              </a:rPr>
              <a:t>Quasi la totalità dei docenti fa uso di slide, in gran parte consegnate</a:t>
            </a:r>
            <a:r>
              <a:rPr lang="it-IT" sz="1400" b="1"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a:t>
            </a:r>
          </a:p>
          <a:p>
            <a:pPr algn="just">
              <a:spcAft>
                <a:spcPts val="800"/>
              </a:spcAft>
            </a:pPr>
            <a:r>
              <a:rPr lang="it-IT" sz="14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Per quanto riguarda il libro il campione si divide all’incirca al </a:t>
            </a:r>
            <a:r>
              <a:rPr lang="it-IT" sz="1400" b="1" dirty="0">
                <a:solidFill>
                  <a:schemeClr val="tx2"/>
                </a:solidFill>
                <a:latin typeface="Century Gothic" panose="020B0502020202020204" pitchFamily="34" charset="0"/>
                <a:ea typeface="Calibri" panose="020F0502020204030204" pitchFamily="34" charset="0"/>
                <a:cs typeface="Times New Roman" panose="02020603050405020304" pitchFamily="18" charset="0"/>
              </a:rPr>
              <a:t>50% tra docenti che consigliano un testo specifico e 50% che consigliano un paniere di libri entro cui decidere. Il libro, ove  previsto, è sempre cartaceo </a:t>
            </a:r>
            <a:r>
              <a:rPr lang="it-IT" sz="14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e non si parla ancora di e-book</a:t>
            </a:r>
          </a:p>
          <a:p>
            <a:pPr>
              <a:spcAft>
                <a:spcPts val="800"/>
              </a:spcAft>
            </a:pPr>
            <a:r>
              <a:rPr lang="it-IT" sz="14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Si evidenzia poca attenzione all’onere economico dei libri, anche se in taluni casi il docente si premura di verificare che i libri siano disponibili in biblioteca per alleggerire il carico. Si pone in evidenza il rischio della fotocopiatura dei libri.</a:t>
            </a:r>
            <a:endParaRPr lang="it-IT" sz="1400" b="1" i="1"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endParaRPr>
          </a:p>
          <a:p>
            <a:pPr>
              <a:spcAft>
                <a:spcPts val="800"/>
              </a:spcAft>
            </a:pPr>
            <a:r>
              <a:rPr lang="it-IT" sz="1400" b="1"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Non emergono particolari differenze tra frequentanti e non frequentanti con riguardo al materiale</a:t>
            </a:r>
            <a:endParaRPr lang="it-IT" sz="1400" b="1" i="1"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1" name="Rettangolo 10"/>
          <p:cNvSpPr/>
          <p:nvPr/>
        </p:nvSpPr>
        <p:spPr>
          <a:xfrm>
            <a:off x="5913538" y="2588386"/>
            <a:ext cx="4022847" cy="2031325"/>
          </a:xfrm>
          <a:prstGeom prst="rect">
            <a:avLst/>
          </a:prstGeom>
        </p:spPr>
        <p:txBody>
          <a:bodyPr wrap="square">
            <a:spAutoFit/>
          </a:bodyPr>
          <a:lstStyle/>
          <a:p>
            <a:pPr marL="273050" lvl="1" indent="-249238"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#C11: #«consiglio la versione in inglese del libro, redatta con un taglio differente rispetto a quella italiana»</a:t>
            </a:r>
          </a:p>
          <a:p>
            <a:pPr marL="273050" lvl="1" indent="-249238"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#C13: «interesse a dividere per moduli i diversi volumi acquistabili anche separatamente»</a:t>
            </a:r>
          </a:p>
          <a:p>
            <a:pPr marL="273050" lvl="1" indent="-249238"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#C08: «il libro va consultato (specialmente in biblioteca), non necessariamente comprato in quanto eccessivamente teorico per un corso con taglio pratico»</a:t>
            </a:r>
          </a:p>
          <a:p>
            <a:pPr marL="273050" lvl="1" indent="-249238"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#C06: «gli appunti sono un valore aggiunto per gli studenti frequentanti» </a:t>
            </a:r>
          </a:p>
        </p:txBody>
      </p:sp>
      <p:pic>
        <p:nvPicPr>
          <p:cNvPr id="14" name="Immagine 13"/>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7353" b="95098" l="0" r="100000">
                        <a14:foregroundMark x1="56863" y1="56373" x2="56863" y2="56373"/>
                      </a14:backgroundRemoval>
                    </a14:imgEffect>
                  </a14:imgLayer>
                </a14:imgProps>
              </a:ext>
            </a:extLst>
          </a:blip>
          <a:stretch>
            <a:fillRect/>
          </a:stretch>
        </p:blipFill>
        <p:spPr>
          <a:xfrm>
            <a:off x="7576751" y="1569400"/>
            <a:ext cx="495300" cy="495300"/>
          </a:xfrm>
          <a:prstGeom prst="rect">
            <a:avLst/>
          </a:prstGeom>
        </p:spPr>
      </p:pic>
      <p:pic>
        <p:nvPicPr>
          <p:cNvPr id="15" name="Immagine 14"/>
          <p:cNvPicPr>
            <a:picLocks noChangeAspect="1"/>
          </p:cNvPicPr>
          <p:nvPr/>
        </p:nvPicPr>
        <p:blipFill>
          <a:blip r:embed="rId6"/>
          <a:stretch>
            <a:fillRect/>
          </a:stretch>
        </p:blipFill>
        <p:spPr>
          <a:xfrm>
            <a:off x="3160085" y="1363501"/>
            <a:ext cx="828000" cy="828000"/>
          </a:xfrm>
          <a:prstGeom prst="rect">
            <a:avLst/>
          </a:prstGeom>
        </p:spPr>
      </p:pic>
      <p:sp>
        <p:nvSpPr>
          <p:cNvPr id="2"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38</a:t>
            </a:fld>
            <a:endParaRPr lang="it-IT" dirty="0">
              <a:latin typeface="Calibri Light" pitchFamily="34" charset="0"/>
            </a:endParaRPr>
          </a:p>
        </p:txBody>
      </p:sp>
      <p:sp>
        <p:nvSpPr>
          <p:cNvPr id="23" name="Rectangle 44"/>
          <p:cNvSpPr>
            <a:spLocks noChangeAspect="1"/>
          </p:cNvSpPr>
          <p:nvPr>
            <p:custDataLst>
              <p:tags r:id="rId1"/>
            </p:custDataLst>
          </p:nvPr>
        </p:nvSpPr>
        <p:spPr>
          <a:xfrm>
            <a:off x="1968851" y="6555767"/>
            <a:ext cx="3537294" cy="276999"/>
          </a:xfrm>
          <a:prstGeom prst="rect">
            <a:avLst/>
          </a:prstGeom>
        </p:spPr>
        <p:txBody>
          <a:bodyPr wrap="square">
            <a:spAutoFit/>
          </a:bodyPr>
          <a:lstStyle/>
          <a:p>
            <a:r>
              <a:rPr lang="en-US" sz="1200" b="1" dirty="0">
                <a:solidFill>
                  <a:schemeClr val="bg1"/>
                </a:solidFill>
                <a:latin typeface="Calibri Light" pitchFamily="34" charset="0"/>
              </a:rPr>
              <a:t>MATERIALI DIDATTICI</a:t>
            </a:r>
          </a:p>
        </p:txBody>
      </p:sp>
      <p:pic>
        <p:nvPicPr>
          <p:cNvPr id="21" name="Immagine 20"/>
          <p:cNvPicPr>
            <a:picLocks noChangeAspect="1"/>
          </p:cNvPicPr>
          <p:nvPr/>
        </p:nvPicPr>
        <p:blipFill>
          <a:blip r:embed="rId7"/>
          <a:stretch>
            <a:fillRect/>
          </a:stretch>
        </p:blipFill>
        <p:spPr>
          <a:xfrm rot="21260237">
            <a:off x="122470" y="5059166"/>
            <a:ext cx="1408298" cy="2389839"/>
          </a:xfrm>
          <a:prstGeom prst="rect">
            <a:avLst/>
          </a:prstGeom>
          <a:scene3d>
            <a:camera prst="orthographicFront">
              <a:rot lat="3000000" lon="1200000" rev="2400000"/>
            </a:camera>
            <a:lightRig rig="threePt" dir="t"/>
          </a:scene3d>
        </p:spPr>
      </p:pic>
      <p:sp>
        <p:nvSpPr>
          <p:cNvPr id="22" name="CasellaDiTesto 21"/>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1586276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5895470" y="1080655"/>
            <a:ext cx="4040915" cy="5742803"/>
          </a:xfrm>
          <a:prstGeom prst="rect">
            <a:avLst/>
          </a:prstGeom>
          <a:solidFill>
            <a:srgbClr val="EEE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MATERIALI DIDATTICI</a:t>
            </a:r>
          </a:p>
          <a:p>
            <a:pPr marL="719138" algn="r" defTabSz="-895350"/>
            <a:r>
              <a:rPr lang="en-US" sz="2400" b="1" dirty="0">
                <a:solidFill>
                  <a:schemeClr val="bg1"/>
                </a:solidFill>
              </a:rPr>
              <a:t>MEDICINA</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Rettangolo 10"/>
          <p:cNvSpPr/>
          <p:nvPr/>
        </p:nvSpPr>
        <p:spPr>
          <a:xfrm>
            <a:off x="5857051" y="2014337"/>
            <a:ext cx="4022847" cy="2594043"/>
          </a:xfrm>
          <a:prstGeom prst="rect">
            <a:avLst/>
          </a:prstGeom>
        </p:spPr>
        <p:txBody>
          <a:bodyPr wrap="square">
            <a:spAutoFit/>
          </a:bodyPr>
          <a:lstStyle/>
          <a:p>
            <a:pPr marL="352425" lvl="1" indent="-342900" algn="just" defTabSz="914400">
              <a:lnSpc>
                <a:spcPct val="90000"/>
              </a:lnSpc>
              <a:spcBef>
                <a:spcPts val="500"/>
              </a:spcBef>
              <a:buFont typeface="Wingdings" panose="05000000000000000000" pitchFamily="2" charset="2"/>
              <a:buChar char="q"/>
              <a:defRPr/>
            </a:pPr>
            <a:endParaRPr lang="it-IT" sz="1200" dirty="0">
              <a:solidFill>
                <a:srgbClr val="000000"/>
              </a:solidFill>
              <a:latin typeface="Century Gothic" panose="020B0502020202020204" pitchFamily="34" charset="0"/>
              <a:ea typeface="Lucida Grande"/>
              <a:cs typeface="Lucida Grande"/>
            </a:endParaRPr>
          </a:p>
          <a:p>
            <a:pPr marL="249238" lvl="1" indent="-249238"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#H06: «Scegliere un libro continentale (europeo) o anglosassone significa scegliere tra due metodologie differenti di approfondimento della materia, occorrerebbe una visione di compromesso» (così anche #H11)</a:t>
            </a:r>
          </a:p>
          <a:p>
            <a:pPr marL="249238" lvl="1" indent="-249238"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#H13: «la parte principale del corso è la frequenza, quindi gli appunti rappresentano una parte fondamentale del materiale»</a:t>
            </a:r>
          </a:p>
          <a:p>
            <a:pPr marL="249238" lvl="1" indent="-249238"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#H10: «utilizzo di immagini reperibili sui libri di testo (che a loro volta sono facilmente reperibili in biblioteca) che non vengono consegnate in formato digitale per problemi di copyright»</a:t>
            </a:r>
            <a:endParaRPr lang="it-IT" sz="1200" dirty="0">
              <a:solidFill>
                <a:srgbClr val="000000"/>
              </a:solidFill>
              <a:latin typeface="Century Gothic" panose="020B0502020202020204" pitchFamily="34" charset="0"/>
              <a:ea typeface="Lucida Grande"/>
              <a:cs typeface="Lucida Grande"/>
            </a:endParaRPr>
          </a:p>
          <a:p>
            <a:pPr marL="352425" lvl="1" indent="-342900" algn="just" defTabSz="914400">
              <a:lnSpc>
                <a:spcPct val="90000"/>
              </a:lnSpc>
              <a:spcBef>
                <a:spcPts val="500"/>
              </a:spcBef>
              <a:buFont typeface="Wingdings" panose="05000000000000000000" pitchFamily="2" charset="2"/>
              <a:buChar char="q"/>
              <a:defRPr/>
            </a:pPr>
            <a:endParaRPr lang="it-IT" sz="1200" dirty="0">
              <a:solidFill>
                <a:srgbClr val="000000"/>
              </a:solidFill>
              <a:latin typeface="Century Gothic" panose="020B0502020202020204" pitchFamily="34" charset="0"/>
              <a:ea typeface="Lucida Grande"/>
              <a:cs typeface="Lucida Grande"/>
            </a:endParaRPr>
          </a:p>
        </p:txBody>
      </p:sp>
      <p:sp>
        <p:nvSpPr>
          <p:cNvPr id="13" name="Rettangolo 12"/>
          <p:cNvSpPr/>
          <p:nvPr/>
        </p:nvSpPr>
        <p:spPr>
          <a:xfrm>
            <a:off x="1584960" y="2140468"/>
            <a:ext cx="4256008" cy="4185761"/>
          </a:xfrm>
          <a:prstGeom prst="rect">
            <a:avLst/>
          </a:prstGeom>
        </p:spPr>
        <p:txBody>
          <a:bodyPr wrap="square">
            <a:spAutoFit/>
          </a:bodyPr>
          <a:lstStyle/>
          <a:p>
            <a:pPr algn="just"/>
            <a:r>
              <a:rPr lang="it-IT" sz="1400" dirty="0">
                <a:solidFill>
                  <a:schemeClr val="tx1">
                    <a:lumMod val="75000"/>
                    <a:lumOff val="25000"/>
                  </a:schemeClr>
                </a:solidFill>
                <a:latin typeface="Century Gothic" panose="020B0502020202020204" pitchFamily="34" charset="0"/>
              </a:rPr>
              <a:t>In medicina si registra una forte </a:t>
            </a:r>
            <a:r>
              <a:rPr lang="it-IT" sz="1400" b="1" dirty="0">
                <a:solidFill>
                  <a:schemeClr val="tx2"/>
                </a:solidFill>
                <a:latin typeface="Century Gothic" panose="020B0502020202020204" pitchFamily="34" charset="0"/>
              </a:rPr>
              <a:t>presenza di docenti che non “impongono” un libro di testo ma offrono un ventaglio di possibili libri</a:t>
            </a:r>
            <a:r>
              <a:rPr lang="it-IT" sz="1400" dirty="0">
                <a:solidFill>
                  <a:schemeClr val="tx2"/>
                </a:solidFill>
                <a:latin typeface="Century Gothic" panose="020B0502020202020204" pitchFamily="34" charset="0"/>
              </a:rPr>
              <a:t>, </a:t>
            </a:r>
            <a:r>
              <a:rPr lang="it-IT" sz="1400" dirty="0">
                <a:solidFill>
                  <a:schemeClr val="tx1">
                    <a:lumMod val="75000"/>
                    <a:lumOff val="25000"/>
                  </a:schemeClr>
                </a:solidFill>
                <a:latin typeface="Century Gothic" panose="020B0502020202020204" pitchFamily="34" charset="0"/>
              </a:rPr>
              <a:t>anche se in taluni esami la scelta è scontata per la presenza di volumi che sono considerati “bibbie” della materia.</a:t>
            </a:r>
          </a:p>
          <a:p>
            <a:pPr algn="just"/>
            <a:r>
              <a:rPr lang="it-IT" sz="1400" dirty="0">
                <a:solidFill>
                  <a:schemeClr val="tx1">
                    <a:lumMod val="75000"/>
                    <a:lumOff val="25000"/>
                  </a:schemeClr>
                </a:solidFill>
                <a:latin typeface="Century Gothic" panose="020B0502020202020204" pitchFamily="34" charset="0"/>
              </a:rPr>
              <a:t>Il </a:t>
            </a:r>
            <a:r>
              <a:rPr lang="it-IT" sz="1400" b="1" dirty="0">
                <a:solidFill>
                  <a:schemeClr val="tx2"/>
                </a:solidFill>
                <a:latin typeface="Century Gothic" panose="020B0502020202020204" pitchFamily="34" charset="0"/>
              </a:rPr>
              <a:t>costo del materiale incide, a volte anche pesantemente, sulle disponibilità degli studenti</a:t>
            </a:r>
            <a:r>
              <a:rPr lang="it-IT" sz="1400" dirty="0">
                <a:solidFill>
                  <a:schemeClr val="tx2"/>
                </a:solidFill>
                <a:latin typeface="Century Gothic" panose="020B0502020202020204" pitchFamily="34" charset="0"/>
              </a:rPr>
              <a:t>,</a:t>
            </a:r>
            <a:r>
              <a:rPr lang="it-IT" sz="1400" dirty="0">
                <a:latin typeface="Century Gothic" panose="020B0502020202020204" pitchFamily="34" charset="0"/>
              </a:rPr>
              <a:t> </a:t>
            </a:r>
            <a:r>
              <a:rPr lang="it-IT" sz="1400" dirty="0">
                <a:solidFill>
                  <a:schemeClr val="tx1">
                    <a:lumMod val="75000"/>
                    <a:lumOff val="25000"/>
                  </a:schemeClr>
                </a:solidFill>
                <a:latin typeface="Century Gothic" panose="020B0502020202020204" pitchFamily="34" charset="0"/>
              </a:rPr>
              <a:t>per tale ragione taluni docenti forniscono materiale “free”. Si tratta di docenti di materie “minori” spesso snobbate dagli studenti.</a:t>
            </a:r>
          </a:p>
          <a:p>
            <a:pPr algn="just"/>
            <a:r>
              <a:rPr lang="it-IT" sz="1400" dirty="0">
                <a:solidFill>
                  <a:schemeClr val="tx1">
                    <a:lumMod val="75000"/>
                    <a:lumOff val="25000"/>
                  </a:schemeClr>
                </a:solidFill>
                <a:latin typeface="Century Gothic" panose="020B0502020202020204" pitchFamily="34" charset="0"/>
              </a:rPr>
              <a:t>Il</a:t>
            </a:r>
            <a:r>
              <a:rPr lang="it-IT" sz="1400" dirty="0">
                <a:latin typeface="Century Gothic" panose="020B0502020202020204" pitchFamily="34" charset="0"/>
              </a:rPr>
              <a:t> </a:t>
            </a:r>
            <a:r>
              <a:rPr lang="it-IT" sz="1400" b="1" dirty="0">
                <a:solidFill>
                  <a:schemeClr val="tx2"/>
                </a:solidFill>
                <a:latin typeface="Century Gothic" panose="020B0502020202020204" pitchFamily="34" charset="0"/>
              </a:rPr>
              <a:t>libro non rappresenta mai l’unica fonte di studio</a:t>
            </a:r>
            <a:r>
              <a:rPr lang="it-IT" sz="1400" dirty="0">
                <a:latin typeface="Century Gothic" panose="020B0502020202020204" pitchFamily="34" charset="0"/>
              </a:rPr>
              <a:t>, </a:t>
            </a:r>
            <a:r>
              <a:rPr lang="it-IT" sz="1400" dirty="0">
                <a:solidFill>
                  <a:schemeClr val="tx1">
                    <a:lumMod val="75000"/>
                    <a:lumOff val="25000"/>
                  </a:schemeClr>
                </a:solidFill>
                <a:latin typeface="Century Gothic" panose="020B0502020202020204" pitchFamily="34" charset="0"/>
              </a:rPr>
              <a:t>i docenti spingono verso una preparazione “</a:t>
            </a:r>
            <a:r>
              <a:rPr lang="it-IT" sz="1400" dirty="0" err="1">
                <a:solidFill>
                  <a:schemeClr val="tx1">
                    <a:lumMod val="75000"/>
                    <a:lumOff val="25000"/>
                  </a:schemeClr>
                </a:solidFill>
                <a:latin typeface="Century Gothic" panose="020B0502020202020204" pitchFamily="34" charset="0"/>
              </a:rPr>
              <a:t>multistrumento</a:t>
            </a:r>
            <a:r>
              <a:rPr lang="it-IT" sz="1400" dirty="0">
                <a:solidFill>
                  <a:schemeClr val="tx1">
                    <a:lumMod val="75000"/>
                    <a:lumOff val="25000"/>
                  </a:schemeClr>
                </a:solidFill>
                <a:latin typeface="Century Gothic" panose="020B0502020202020204" pitchFamily="34" charset="0"/>
              </a:rPr>
              <a:t>” articoli, materiale integrativo, ecc.</a:t>
            </a:r>
          </a:p>
          <a:p>
            <a:pPr algn="just"/>
            <a:r>
              <a:rPr lang="it-IT" sz="1400" dirty="0">
                <a:solidFill>
                  <a:schemeClr val="tx1">
                    <a:lumMod val="75000"/>
                    <a:lumOff val="25000"/>
                  </a:schemeClr>
                </a:solidFill>
                <a:latin typeface="Century Gothic" panose="020B0502020202020204" pitchFamily="34" charset="0"/>
              </a:rPr>
              <a:t>In taluni casi si ricorre a </a:t>
            </a:r>
            <a:r>
              <a:rPr lang="it-IT" sz="1400" b="1" dirty="0">
                <a:solidFill>
                  <a:schemeClr val="tx2"/>
                </a:solidFill>
                <a:latin typeface="Century Gothic" panose="020B0502020202020204" pitchFamily="34" charset="0"/>
              </a:rPr>
              <a:t>metodologie e linee guida ufficiali </a:t>
            </a:r>
            <a:r>
              <a:rPr lang="it-IT" sz="1400" dirty="0">
                <a:solidFill>
                  <a:schemeClr val="tx1">
                    <a:lumMod val="75000"/>
                    <a:lumOff val="25000"/>
                  </a:schemeClr>
                </a:solidFill>
                <a:latin typeface="Century Gothic" panose="020B0502020202020204" pitchFamily="34" charset="0"/>
              </a:rPr>
              <a:t>delle varie associazioni mediche nazionali e UE, </a:t>
            </a:r>
            <a:r>
              <a:rPr lang="it-IT" sz="1400" b="1" dirty="0">
                <a:solidFill>
                  <a:schemeClr val="tx2"/>
                </a:solidFill>
                <a:latin typeface="Century Gothic" panose="020B0502020202020204" pitchFamily="34" charset="0"/>
              </a:rPr>
              <a:t>anziché libri di testo</a:t>
            </a:r>
          </a:p>
        </p:txBody>
      </p:sp>
      <p:pic>
        <p:nvPicPr>
          <p:cNvPr id="15" name="Immagine 14"/>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7353" b="95098" l="0" r="100000">
                        <a14:foregroundMark x1="56863" y1="56373" x2="56863" y2="56373"/>
                      </a14:backgroundRemoval>
                    </a14:imgEffect>
                  </a14:imgLayer>
                </a14:imgProps>
              </a:ext>
            </a:extLst>
          </a:blip>
          <a:stretch>
            <a:fillRect/>
          </a:stretch>
        </p:blipFill>
        <p:spPr>
          <a:xfrm>
            <a:off x="7668277" y="1304566"/>
            <a:ext cx="495300" cy="495300"/>
          </a:xfrm>
          <a:prstGeom prst="rect">
            <a:avLst/>
          </a:prstGeom>
        </p:spPr>
      </p:pic>
      <p:pic>
        <p:nvPicPr>
          <p:cNvPr id="16" name="Immagine 15"/>
          <p:cNvPicPr>
            <a:picLocks noChangeAspect="1"/>
          </p:cNvPicPr>
          <p:nvPr/>
        </p:nvPicPr>
        <p:blipFill>
          <a:blip r:embed="rId6"/>
          <a:stretch>
            <a:fillRect/>
          </a:stretch>
        </p:blipFill>
        <p:spPr>
          <a:xfrm>
            <a:off x="3047174" y="1191491"/>
            <a:ext cx="665017" cy="661745"/>
          </a:xfrm>
          <a:prstGeom prst="rect">
            <a:avLst/>
          </a:prstGeom>
        </p:spPr>
      </p:pic>
      <p:sp>
        <p:nvSpPr>
          <p:cNvPr id="2"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39</a:t>
            </a:fld>
            <a:endParaRPr lang="it-IT" dirty="0">
              <a:latin typeface="Calibri Light" pitchFamily="34" charset="0"/>
            </a:endParaRPr>
          </a:p>
        </p:txBody>
      </p:sp>
      <p:sp>
        <p:nvSpPr>
          <p:cNvPr id="24" name="Rectangle 44"/>
          <p:cNvSpPr>
            <a:spLocks noChangeAspect="1"/>
          </p:cNvSpPr>
          <p:nvPr>
            <p:custDataLst>
              <p:tags r:id="rId1"/>
            </p:custDataLst>
          </p:nvPr>
        </p:nvSpPr>
        <p:spPr>
          <a:xfrm>
            <a:off x="1968851" y="6555767"/>
            <a:ext cx="3537294" cy="276999"/>
          </a:xfrm>
          <a:prstGeom prst="rect">
            <a:avLst/>
          </a:prstGeom>
        </p:spPr>
        <p:txBody>
          <a:bodyPr wrap="square">
            <a:spAutoFit/>
          </a:bodyPr>
          <a:lstStyle/>
          <a:p>
            <a:r>
              <a:rPr lang="en-US" sz="1200" b="1" dirty="0">
                <a:solidFill>
                  <a:schemeClr val="bg1"/>
                </a:solidFill>
                <a:latin typeface="Calibri Light" pitchFamily="34" charset="0"/>
              </a:rPr>
              <a:t>MATERIALI DIDATTICI</a:t>
            </a:r>
          </a:p>
        </p:txBody>
      </p:sp>
      <p:pic>
        <p:nvPicPr>
          <p:cNvPr id="21" name="Immagine 20"/>
          <p:cNvPicPr>
            <a:picLocks noChangeAspect="1"/>
          </p:cNvPicPr>
          <p:nvPr/>
        </p:nvPicPr>
        <p:blipFill>
          <a:blip r:embed="rId7"/>
          <a:stretch>
            <a:fillRect/>
          </a:stretch>
        </p:blipFill>
        <p:spPr>
          <a:xfrm rot="21260237">
            <a:off x="122470" y="5059166"/>
            <a:ext cx="1408298" cy="2389839"/>
          </a:xfrm>
          <a:prstGeom prst="rect">
            <a:avLst/>
          </a:prstGeom>
          <a:scene3d>
            <a:camera prst="orthographicFront">
              <a:rot lat="3000000" lon="1200000" rev="2400000"/>
            </a:camera>
            <a:lightRig rig="threePt" dir="t"/>
          </a:scene3d>
        </p:spPr>
      </p:pic>
      <p:sp>
        <p:nvSpPr>
          <p:cNvPr id="22" name="CasellaDiTesto 21"/>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3665027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600" b="1" dirty="0">
                <a:solidFill>
                  <a:schemeClr val="bg1"/>
                </a:solidFill>
              </a:rPr>
              <a:t>OBIETTIVI E GRUPPO DI RICERCA </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Segnaposto numero diapositiva 1"/>
          <p:cNvSpPr>
            <a:spLocks noGrp="1"/>
          </p:cNvSpPr>
          <p:nvPr>
            <p:ph type="sldNum" sz="quarter" idx="12"/>
          </p:nvPr>
        </p:nvSpPr>
        <p:spPr>
          <a:xfrm>
            <a:off x="7104743" y="6548216"/>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4</a:t>
            </a:fld>
            <a:endParaRPr lang="it-IT" dirty="0">
              <a:latin typeface="Calibri Light" pitchFamily="34" charset="0"/>
            </a:endParaRPr>
          </a:p>
        </p:txBody>
      </p:sp>
      <p:sp>
        <p:nvSpPr>
          <p:cNvPr id="13" name="Rettangolo 12"/>
          <p:cNvSpPr/>
          <p:nvPr/>
        </p:nvSpPr>
        <p:spPr>
          <a:xfrm>
            <a:off x="4538019" y="3987199"/>
            <a:ext cx="5873655" cy="1557349"/>
          </a:xfrm>
          <a:prstGeom prst="rect">
            <a:avLst/>
          </a:prstGeom>
        </p:spPr>
        <p:txBody>
          <a:bodyPr wrap="square">
            <a:spAutoFit/>
          </a:bodyPr>
          <a:lstStyle/>
          <a:p>
            <a:pPr marL="342900" lvl="0" indent="-342900">
              <a:spcBef>
                <a:spcPct val="20000"/>
              </a:spcBef>
              <a:buFont typeface="Wingdings" panose="05000000000000000000" pitchFamily="2" charset="2"/>
              <a:buChar char="ü"/>
            </a:pPr>
            <a:r>
              <a:rPr lang="it-IT" sz="2800" b="1" dirty="0">
                <a:solidFill>
                  <a:prstClr val="black">
                    <a:lumMod val="65000"/>
                    <a:lumOff val="35000"/>
                  </a:prstClr>
                </a:solidFill>
                <a:latin typeface="Century Gothic" panose="020B0502020202020204" pitchFamily="34" charset="0"/>
              </a:rPr>
              <a:t>OBIETTIVI DELLA RICERCA</a:t>
            </a:r>
          </a:p>
          <a:p>
            <a:pPr marL="342900" lvl="0" indent="-342900">
              <a:spcBef>
                <a:spcPct val="20000"/>
              </a:spcBef>
              <a:buFont typeface="Wingdings" panose="05000000000000000000" pitchFamily="2" charset="2"/>
              <a:buChar char="ü"/>
            </a:pPr>
            <a:r>
              <a:rPr lang="it-IT" sz="2800" b="1" dirty="0">
                <a:solidFill>
                  <a:prstClr val="black">
                    <a:lumMod val="65000"/>
                    <a:lumOff val="35000"/>
                  </a:prstClr>
                </a:solidFill>
                <a:latin typeface="Century Gothic" panose="020B0502020202020204" pitchFamily="34" charset="0"/>
              </a:rPr>
              <a:t>DISEGNO DI RICERCA</a:t>
            </a:r>
          </a:p>
          <a:p>
            <a:pPr marL="342900" lvl="0" indent="-342900">
              <a:spcBef>
                <a:spcPct val="20000"/>
              </a:spcBef>
              <a:buFont typeface="Wingdings" panose="05000000000000000000" pitchFamily="2" charset="2"/>
              <a:buChar char="ü"/>
            </a:pPr>
            <a:r>
              <a:rPr lang="it-IT" sz="2800" b="1" dirty="0">
                <a:solidFill>
                  <a:prstClr val="black">
                    <a:lumMod val="65000"/>
                    <a:lumOff val="35000"/>
                  </a:prstClr>
                </a:solidFill>
                <a:latin typeface="Century Gothic" panose="020B0502020202020204" pitchFamily="34" charset="0"/>
              </a:rPr>
              <a:t>GRUPPO DI RICERCA</a:t>
            </a:r>
          </a:p>
        </p:txBody>
      </p:sp>
      <p:pic>
        <p:nvPicPr>
          <p:cNvPr id="15" name="Immagine 14"/>
          <p:cNvPicPr>
            <a:picLocks noChangeAspect="1"/>
          </p:cNvPicPr>
          <p:nvPr/>
        </p:nvPicPr>
        <p:blipFill>
          <a:blip r:embed="rId3">
            <a:extLst>
              <a:ext uri="{BEBA8EAE-BF5A-486C-A8C5-ECC9F3942E4B}">
                <a14:imgProps xmlns:a14="http://schemas.microsoft.com/office/drawing/2010/main">
                  <a14:imgLayer r:embed="rId4">
                    <a14:imgEffect>
                      <a14:backgroundRemoval t="546" b="100000" l="138" r="100000"/>
                    </a14:imgEffect>
                  </a14:imgLayer>
                </a14:imgProps>
              </a:ext>
            </a:extLst>
          </a:blip>
          <a:stretch>
            <a:fillRect/>
          </a:stretch>
        </p:blipFill>
        <p:spPr>
          <a:xfrm>
            <a:off x="1658800" y="1219382"/>
            <a:ext cx="3637100" cy="3682313"/>
          </a:xfrm>
          <a:prstGeom prst="rect">
            <a:avLst/>
          </a:prstGeom>
        </p:spPr>
      </p:pic>
      <p:sp>
        <p:nvSpPr>
          <p:cNvPr id="10" name="CasellaDiTesto 9"/>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2859359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5895470" y="1080655"/>
            <a:ext cx="4040915" cy="5742803"/>
          </a:xfrm>
          <a:prstGeom prst="rect">
            <a:avLst/>
          </a:prstGeom>
          <a:solidFill>
            <a:srgbClr val="EEE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MATERIALI DIDATTICI</a:t>
            </a:r>
          </a:p>
          <a:p>
            <a:pPr marL="719138" algn="r" defTabSz="-895350"/>
            <a:r>
              <a:rPr lang="en-US" sz="2400" b="1" dirty="0">
                <a:solidFill>
                  <a:schemeClr val="bg1"/>
                </a:solidFill>
              </a:rPr>
              <a:t>INGEGNERIA</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Rettangolo 10"/>
          <p:cNvSpPr/>
          <p:nvPr/>
        </p:nvSpPr>
        <p:spPr>
          <a:xfrm>
            <a:off x="5982085" y="2023776"/>
            <a:ext cx="4022847" cy="1865126"/>
          </a:xfrm>
          <a:prstGeom prst="rect">
            <a:avLst/>
          </a:prstGeom>
        </p:spPr>
        <p:txBody>
          <a:bodyPr wrap="square">
            <a:spAutoFit/>
          </a:bodyPr>
          <a:lstStyle/>
          <a:p>
            <a:pPr marL="352425" lvl="1" indent="-342900" defTabSz="914400">
              <a:lnSpc>
                <a:spcPct val="90000"/>
              </a:lnSpc>
              <a:spcBef>
                <a:spcPts val="500"/>
              </a:spcBef>
              <a:buFont typeface="Wingdings" panose="05000000000000000000" pitchFamily="2" charset="2"/>
              <a:buChar char="q"/>
              <a:defRPr/>
            </a:pPr>
            <a:endParaRPr lang="it-IT" sz="1200" dirty="0">
              <a:solidFill>
                <a:srgbClr val="000000"/>
              </a:solidFill>
              <a:latin typeface="Century Gothic" panose="020B0502020202020204" pitchFamily="34" charset="0"/>
              <a:ea typeface="Lucida Grande"/>
              <a:cs typeface="Lucida Grande"/>
            </a:endParaRPr>
          </a:p>
          <a:p>
            <a:pPr marL="273050" lvl="1" indent="-249238"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#I01: «Consegna una dispensa frutto della collaborazione tra i docenti che nel medesimo istituto insegnano la medesima materia»</a:t>
            </a:r>
          </a:p>
          <a:p>
            <a:pPr marL="273050" lvl="1" indent="-249238"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#I03: «Fornisce dei libri di testo solo per chi vuole approfondire, non sono considerati ai fini dell’esame»</a:t>
            </a:r>
          </a:p>
          <a:p>
            <a:pPr marL="273050" lvl="1" indent="-249238"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#I15: «Chiede che gli studenti vadano oltre al manuale e approfondiscano i temi trattati anche oltre l’ingegneria»</a:t>
            </a:r>
          </a:p>
        </p:txBody>
      </p:sp>
      <p:sp>
        <p:nvSpPr>
          <p:cNvPr id="13" name="Rettangolo 12"/>
          <p:cNvSpPr/>
          <p:nvPr/>
        </p:nvSpPr>
        <p:spPr>
          <a:xfrm>
            <a:off x="1584960" y="2048608"/>
            <a:ext cx="4310510" cy="3970318"/>
          </a:xfrm>
          <a:prstGeom prst="rect">
            <a:avLst/>
          </a:prstGeom>
        </p:spPr>
        <p:txBody>
          <a:bodyPr wrap="square">
            <a:spAutoFit/>
          </a:bodyPr>
          <a:lstStyle/>
          <a:p>
            <a:pPr algn="just"/>
            <a:r>
              <a:rPr lang="it-IT" sz="1400" dirty="0">
                <a:solidFill>
                  <a:schemeClr val="tx1">
                    <a:lumMod val="75000"/>
                    <a:lumOff val="25000"/>
                  </a:schemeClr>
                </a:solidFill>
                <a:latin typeface="Century Gothic" panose="020B0502020202020204" pitchFamily="34" charset="0"/>
              </a:rPr>
              <a:t>Nei corsi di ingegneria si registra un’importante presenza di </a:t>
            </a:r>
            <a:r>
              <a:rPr lang="it-IT" sz="1400" b="1" dirty="0">
                <a:solidFill>
                  <a:schemeClr val="tx2"/>
                </a:solidFill>
                <a:latin typeface="Century Gothic" panose="020B0502020202020204" pitchFamily="34" charset="0"/>
              </a:rPr>
              <a:t>corsi che non prevedono specificatamente un libro di testo </a:t>
            </a:r>
            <a:r>
              <a:rPr lang="it-IT" sz="1400" dirty="0">
                <a:solidFill>
                  <a:schemeClr val="tx1">
                    <a:lumMod val="75000"/>
                    <a:lumOff val="25000"/>
                  </a:schemeClr>
                </a:solidFill>
                <a:latin typeface="Century Gothic" panose="020B0502020202020204" pitchFamily="34" charset="0"/>
              </a:rPr>
              <a:t>ma preferiscono concentrarsi su dispense prodotte dai docenti, accanto a tali dispense spesso sono consigliati anche libri  per approfondimento.</a:t>
            </a:r>
          </a:p>
          <a:p>
            <a:pPr algn="just"/>
            <a:r>
              <a:rPr lang="it-IT" sz="1400" dirty="0">
                <a:solidFill>
                  <a:schemeClr val="tx1">
                    <a:lumMod val="75000"/>
                    <a:lumOff val="25000"/>
                  </a:schemeClr>
                </a:solidFill>
                <a:latin typeface="Century Gothic" panose="020B0502020202020204" pitchFamily="34" charset="0"/>
              </a:rPr>
              <a:t>Le </a:t>
            </a:r>
            <a:r>
              <a:rPr lang="it-IT" sz="1400" b="1" dirty="0">
                <a:solidFill>
                  <a:schemeClr val="tx2"/>
                </a:solidFill>
                <a:latin typeface="Century Gothic" panose="020B0502020202020204" pitchFamily="34" charset="0"/>
              </a:rPr>
              <a:t>slide sono generalmente consegnate </a:t>
            </a:r>
            <a:r>
              <a:rPr lang="it-IT" sz="1400" dirty="0">
                <a:solidFill>
                  <a:schemeClr val="tx1">
                    <a:lumMod val="75000"/>
                    <a:lumOff val="25000"/>
                  </a:schemeClr>
                </a:solidFill>
                <a:latin typeface="Century Gothic" panose="020B0502020202020204" pitchFamily="34" charset="0"/>
              </a:rPr>
              <a:t>agli studenti anche se emerge la necessità che gli studenti non le utilizzino come unico mezzo di studio.</a:t>
            </a:r>
          </a:p>
          <a:p>
            <a:pPr algn="just"/>
            <a:r>
              <a:rPr lang="it-IT" sz="1400" dirty="0">
                <a:solidFill>
                  <a:schemeClr val="tx1">
                    <a:lumMod val="75000"/>
                    <a:lumOff val="25000"/>
                  </a:schemeClr>
                </a:solidFill>
                <a:latin typeface="Century Gothic" panose="020B0502020202020204" pitchFamily="34" charset="0"/>
              </a:rPr>
              <a:t>Taluni corsi prevedono la fornitura di testi di esercitazioni prodotti dal docente, per sopperire in genere alle </a:t>
            </a:r>
            <a:r>
              <a:rPr lang="it-IT" sz="1400" b="1" dirty="0">
                <a:solidFill>
                  <a:schemeClr val="tx2"/>
                </a:solidFill>
                <a:latin typeface="Century Gothic" panose="020B0502020202020204" pitchFamily="34" charset="0"/>
              </a:rPr>
              <a:t>carenze dei libri dal punto di vista pratico</a:t>
            </a:r>
          </a:p>
          <a:p>
            <a:pPr marL="285750" indent="-285750" algn="just">
              <a:buFont typeface="Wingdings" panose="05000000000000000000" pitchFamily="2" charset="2"/>
              <a:buChar char="q"/>
            </a:pPr>
            <a:endParaRPr lang="it-IT" sz="1400" dirty="0">
              <a:latin typeface="Century Gothic" panose="020B0502020202020204" pitchFamily="34" charset="0"/>
            </a:endParaRPr>
          </a:p>
          <a:p>
            <a:pPr algn="just"/>
            <a:r>
              <a:rPr lang="it-IT" sz="1400" b="1" dirty="0">
                <a:solidFill>
                  <a:schemeClr val="tx1">
                    <a:lumMod val="75000"/>
                    <a:lumOff val="25000"/>
                  </a:schemeClr>
                </a:solidFill>
                <a:latin typeface="Century Gothic" panose="020B0502020202020204" pitchFamily="34" charset="0"/>
              </a:rPr>
              <a:t>Non ci sono molti casi di differenziazione tra studenti frequentanti e non frequentanti</a:t>
            </a:r>
          </a:p>
        </p:txBody>
      </p:sp>
      <p:pic>
        <p:nvPicPr>
          <p:cNvPr id="15" name="Immagine 14"/>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7353" b="95098" l="0" r="100000">
                        <a14:foregroundMark x1="56863" y1="56373" x2="56863" y2="56373"/>
                      </a14:backgroundRemoval>
                    </a14:imgEffect>
                  </a14:imgLayer>
                </a14:imgProps>
              </a:ext>
            </a:extLst>
          </a:blip>
          <a:stretch>
            <a:fillRect/>
          </a:stretch>
        </p:blipFill>
        <p:spPr>
          <a:xfrm>
            <a:off x="7745858" y="1359983"/>
            <a:ext cx="495300" cy="495300"/>
          </a:xfrm>
          <a:prstGeom prst="rect">
            <a:avLst/>
          </a:prstGeom>
        </p:spPr>
      </p:pic>
      <p:pic>
        <p:nvPicPr>
          <p:cNvPr id="16" name="Immagine 15"/>
          <p:cNvPicPr>
            <a:picLocks noChangeAspect="1"/>
          </p:cNvPicPr>
          <p:nvPr/>
        </p:nvPicPr>
        <p:blipFill>
          <a:blip r:embed="rId6"/>
          <a:stretch>
            <a:fillRect/>
          </a:stretch>
        </p:blipFill>
        <p:spPr>
          <a:xfrm>
            <a:off x="3098042" y="1218189"/>
            <a:ext cx="719874" cy="723431"/>
          </a:xfrm>
          <a:prstGeom prst="rect">
            <a:avLst/>
          </a:prstGeom>
        </p:spPr>
      </p:pic>
      <p:sp>
        <p:nvSpPr>
          <p:cNvPr id="2"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40</a:t>
            </a:fld>
            <a:endParaRPr lang="it-IT" dirty="0">
              <a:latin typeface="Calibri Light" pitchFamily="34" charset="0"/>
            </a:endParaRPr>
          </a:p>
        </p:txBody>
      </p:sp>
      <p:sp>
        <p:nvSpPr>
          <p:cNvPr id="24" name="Rectangle 44"/>
          <p:cNvSpPr>
            <a:spLocks noChangeAspect="1"/>
          </p:cNvSpPr>
          <p:nvPr>
            <p:custDataLst>
              <p:tags r:id="rId1"/>
            </p:custDataLst>
          </p:nvPr>
        </p:nvSpPr>
        <p:spPr>
          <a:xfrm>
            <a:off x="1968851" y="6555767"/>
            <a:ext cx="3537294" cy="276999"/>
          </a:xfrm>
          <a:prstGeom prst="rect">
            <a:avLst/>
          </a:prstGeom>
        </p:spPr>
        <p:txBody>
          <a:bodyPr wrap="square">
            <a:spAutoFit/>
          </a:bodyPr>
          <a:lstStyle/>
          <a:p>
            <a:r>
              <a:rPr lang="en-US" sz="1200" b="1" dirty="0">
                <a:solidFill>
                  <a:schemeClr val="bg1"/>
                </a:solidFill>
                <a:latin typeface="Calibri Light" pitchFamily="34" charset="0"/>
              </a:rPr>
              <a:t>MATERIALI DIDATTICI</a:t>
            </a:r>
          </a:p>
        </p:txBody>
      </p:sp>
      <p:pic>
        <p:nvPicPr>
          <p:cNvPr id="21" name="Immagine 20"/>
          <p:cNvPicPr>
            <a:picLocks noChangeAspect="1"/>
          </p:cNvPicPr>
          <p:nvPr/>
        </p:nvPicPr>
        <p:blipFill>
          <a:blip r:embed="rId7"/>
          <a:stretch>
            <a:fillRect/>
          </a:stretch>
        </p:blipFill>
        <p:spPr>
          <a:xfrm rot="21260237">
            <a:off x="122470" y="5059166"/>
            <a:ext cx="1408298" cy="2389839"/>
          </a:xfrm>
          <a:prstGeom prst="rect">
            <a:avLst/>
          </a:prstGeom>
          <a:scene3d>
            <a:camera prst="orthographicFront">
              <a:rot lat="3000000" lon="1200000" rev="2400000"/>
            </a:camera>
            <a:lightRig rig="threePt" dir="t"/>
          </a:scene3d>
        </p:spPr>
      </p:pic>
      <p:sp>
        <p:nvSpPr>
          <p:cNvPr id="22" name="CasellaDiTesto 21"/>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3412020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5895470" y="1080655"/>
            <a:ext cx="4040915" cy="5742803"/>
          </a:xfrm>
          <a:prstGeom prst="rect">
            <a:avLst/>
          </a:prstGeom>
          <a:solidFill>
            <a:srgbClr val="EEE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MATERIALI DIDATTICI</a:t>
            </a:r>
          </a:p>
          <a:p>
            <a:pPr marL="719138" algn="r" defTabSz="-895350"/>
            <a:r>
              <a:rPr lang="en-US" sz="2400" b="1" dirty="0">
                <a:solidFill>
                  <a:schemeClr val="bg1"/>
                </a:solidFill>
              </a:rPr>
              <a:t>MANAGEMENT</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Rettangolo 10"/>
          <p:cNvSpPr/>
          <p:nvPr/>
        </p:nvSpPr>
        <p:spPr>
          <a:xfrm>
            <a:off x="5913538" y="1536418"/>
            <a:ext cx="4022847" cy="3091616"/>
          </a:xfrm>
          <a:prstGeom prst="rect">
            <a:avLst/>
          </a:prstGeom>
        </p:spPr>
        <p:txBody>
          <a:bodyPr wrap="square">
            <a:spAutoFit/>
          </a:bodyPr>
          <a:lstStyle/>
          <a:p>
            <a:pPr marL="1349375" lvl="1" indent="-249238" defTabSz="914400">
              <a:lnSpc>
                <a:spcPct val="90000"/>
              </a:lnSpc>
              <a:spcBef>
                <a:spcPct val="20000"/>
              </a:spcBef>
              <a:buFont typeface="Wingdings" panose="05000000000000000000" pitchFamily="2" charset="2"/>
              <a:buChar char="ü"/>
              <a:defRPr/>
            </a:pPr>
            <a:endParaRPr lang="it-IT" sz="1200" b="1" kern="0" dirty="0">
              <a:solidFill>
                <a:schemeClr val="tx2"/>
              </a:solidFill>
              <a:latin typeface="Century Gothic" panose="020B0502020202020204" pitchFamily="34" charset="0"/>
            </a:endParaRPr>
          </a:p>
          <a:p>
            <a:pPr marL="1349375" lvl="1" indent="-249238" defTabSz="914400">
              <a:lnSpc>
                <a:spcPct val="90000"/>
              </a:lnSpc>
              <a:spcBef>
                <a:spcPct val="20000"/>
              </a:spcBef>
              <a:buFont typeface="Wingdings" panose="05000000000000000000" pitchFamily="2" charset="2"/>
              <a:buChar char="ü"/>
              <a:defRPr/>
            </a:pPr>
            <a:endParaRPr lang="it-IT" sz="1200" b="1" kern="0" dirty="0">
              <a:solidFill>
                <a:schemeClr val="tx2"/>
              </a:solidFill>
              <a:latin typeface="Century Gothic" panose="020B0502020202020204" pitchFamily="34" charset="0"/>
            </a:endParaRPr>
          </a:p>
          <a:p>
            <a:pPr marL="1349375" lvl="1" indent="-249238" defTabSz="914400">
              <a:lnSpc>
                <a:spcPct val="90000"/>
              </a:lnSpc>
              <a:spcBef>
                <a:spcPct val="20000"/>
              </a:spcBef>
              <a:buFont typeface="Wingdings" panose="05000000000000000000" pitchFamily="2" charset="2"/>
              <a:buChar char="ü"/>
              <a:defRPr/>
            </a:pPr>
            <a:endParaRPr lang="it-IT" sz="1200" b="1" kern="0" dirty="0">
              <a:solidFill>
                <a:schemeClr val="tx2"/>
              </a:solidFill>
              <a:latin typeface="Century Gothic" panose="020B0502020202020204" pitchFamily="34" charset="0"/>
            </a:endParaRPr>
          </a:p>
          <a:p>
            <a:pPr marL="273050" lvl="1" indent="-249238"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#M08: «piuttosto che indicare manuali, indico dispese di mia produzione che metto a disposizione degli studenti. La scelta è dovuta alla materia in continua evoluzione, che non trova nei volumi un supporto sempre aggiornato»</a:t>
            </a:r>
          </a:p>
          <a:p>
            <a:pPr marL="342900" lvl="1" indent="-342900"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#M11: «La disciplina è nuova e l'offerta di materiale è limitata e sono scritti da professionisti che non vanno bene per la formazione universitaria»</a:t>
            </a:r>
          </a:p>
          <a:p>
            <a:pPr marL="342900" lvl="1" indent="-342900" algn="just" defTabSz="914400">
              <a:lnSpc>
                <a:spcPct val="90000"/>
              </a:lnSpc>
              <a:spcBef>
                <a:spcPts val="500"/>
              </a:spcBef>
              <a:buFont typeface="Wingdings" panose="05000000000000000000" pitchFamily="2" charset="2"/>
              <a:buChar char="q"/>
              <a:defRPr/>
            </a:pPr>
            <a:endParaRPr lang="it-IT" sz="1200" b="1" kern="0" dirty="0">
              <a:solidFill>
                <a:schemeClr val="tx2"/>
              </a:solidFill>
              <a:latin typeface="Century Gothic" panose="020B0502020202020204" pitchFamily="34" charset="0"/>
            </a:endParaRPr>
          </a:p>
          <a:p>
            <a:pPr marL="342900" lvl="1" indent="-342900" defTabSz="914400">
              <a:lnSpc>
                <a:spcPct val="90000"/>
              </a:lnSpc>
              <a:spcBef>
                <a:spcPts val="500"/>
              </a:spcBef>
              <a:buFont typeface="Wingdings" panose="05000000000000000000" pitchFamily="2" charset="2"/>
              <a:buChar char="q"/>
              <a:defRPr/>
            </a:pPr>
            <a:endParaRPr lang="it-IT" sz="1200" dirty="0">
              <a:solidFill>
                <a:srgbClr val="000000"/>
              </a:solidFill>
              <a:latin typeface="Century Gothic" panose="020B0502020202020204" pitchFamily="34" charset="0"/>
              <a:ea typeface="Lucida Grande"/>
              <a:cs typeface="Lucida Grande"/>
            </a:endParaRPr>
          </a:p>
          <a:p>
            <a:pPr marL="352425" lvl="1" indent="-342900" defTabSz="914400">
              <a:lnSpc>
                <a:spcPct val="90000"/>
              </a:lnSpc>
              <a:spcBef>
                <a:spcPts val="500"/>
              </a:spcBef>
              <a:buFont typeface="Wingdings" panose="05000000000000000000" pitchFamily="2" charset="2"/>
              <a:buChar char="q"/>
              <a:defRPr/>
            </a:pPr>
            <a:endParaRPr lang="it-IT" sz="1200" dirty="0">
              <a:solidFill>
                <a:srgbClr val="000000"/>
              </a:solidFill>
              <a:latin typeface="Century Gothic" panose="020B0502020202020204" pitchFamily="34" charset="0"/>
              <a:ea typeface="Lucida Grande"/>
              <a:cs typeface="Lucida Grande"/>
            </a:endParaRPr>
          </a:p>
        </p:txBody>
      </p:sp>
      <p:sp>
        <p:nvSpPr>
          <p:cNvPr id="13" name="Rettangolo 12"/>
          <p:cNvSpPr/>
          <p:nvPr/>
        </p:nvSpPr>
        <p:spPr>
          <a:xfrm>
            <a:off x="1603028" y="2109799"/>
            <a:ext cx="4206769" cy="4832092"/>
          </a:xfrm>
          <a:prstGeom prst="rect">
            <a:avLst/>
          </a:prstGeom>
        </p:spPr>
        <p:txBody>
          <a:bodyPr wrap="square">
            <a:spAutoFit/>
          </a:bodyPr>
          <a:lstStyle/>
          <a:p>
            <a:pPr algn="just"/>
            <a:r>
              <a:rPr lang="it-IT" sz="1400" dirty="0">
                <a:solidFill>
                  <a:schemeClr val="tx1">
                    <a:lumMod val="75000"/>
                    <a:lumOff val="25000"/>
                  </a:schemeClr>
                </a:solidFill>
                <a:latin typeface="Century Gothic" panose="020B0502020202020204" pitchFamily="34" charset="0"/>
              </a:rPr>
              <a:t>Nel management si denota, rispetto alle altre discipline, </a:t>
            </a:r>
            <a:r>
              <a:rPr lang="it-IT" sz="1400" b="1" dirty="0">
                <a:solidFill>
                  <a:schemeClr val="tx2"/>
                </a:solidFill>
                <a:latin typeface="Century Gothic" panose="020B0502020202020204" pitchFamily="34" charset="0"/>
              </a:rPr>
              <a:t>una forte presenza di materiale autoprodotto</a:t>
            </a:r>
            <a:r>
              <a:rPr lang="it-IT" sz="1400" dirty="0">
                <a:solidFill>
                  <a:schemeClr val="tx2"/>
                </a:solidFill>
                <a:latin typeface="Century Gothic" panose="020B0502020202020204" pitchFamily="34" charset="0"/>
              </a:rPr>
              <a:t> </a:t>
            </a:r>
            <a:r>
              <a:rPr lang="it-IT" sz="1400" dirty="0">
                <a:solidFill>
                  <a:schemeClr val="tx1">
                    <a:lumMod val="75000"/>
                    <a:lumOff val="25000"/>
                  </a:schemeClr>
                </a:solidFill>
                <a:latin typeface="Century Gothic" panose="020B0502020202020204" pitchFamily="34" charset="0"/>
              </a:rPr>
              <a:t>con particolare riferimento a dispense autoprodotte dai docenti che integrano o, più spesso, sostituiscono il libro di testo.</a:t>
            </a:r>
          </a:p>
          <a:p>
            <a:pPr algn="just"/>
            <a:r>
              <a:rPr lang="it-IT" sz="1400" dirty="0">
                <a:solidFill>
                  <a:schemeClr val="tx1">
                    <a:lumMod val="75000"/>
                    <a:lumOff val="25000"/>
                  </a:schemeClr>
                </a:solidFill>
                <a:latin typeface="Century Gothic" panose="020B0502020202020204" pitchFamily="34" charset="0"/>
              </a:rPr>
              <a:t>La </a:t>
            </a:r>
            <a:r>
              <a:rPr lang="it-IT" sz="1400" b="1" dirty="0">
                <a:solidFill>
                  <a:schemeClr val="tx2"/>
                </a:solidFill>
                <a:latin typeface="Century Gothic" panose="020B0502020202020204" pitchFamily="34" charset="0"/>
              </a:rPr>
              <a:t>spinta alla crescita del materiale autoprodotto </a:t>
            </a:r>
            <a:r>
              <a:rPr lang="it-IT" sz="1400" dirty="0">
                <a:solidFill>
                  <a:schemeClr val="tx1">
                    <a:lumMod val="75000"/>
                    <a:lumOff val="25000"/>
                  </a:schemeClr>
                </a:solidFill>
                <a:latin typeface="Century Gothic" panose="020B0502020202020204" pitchFamily="34" charset="0"/>
              </a:rPr>
              <a:t>sembra essere maggiore per le materie che richiedono un </a:t>
            </a:r>
            <a:r>
              <a:rPr lang="it-IT" sz="1400" b="1" dirty="0">
                <a:solidFill>
                  <a:schemeClr val="tx2"/>
                </a:solidFill>
                <a:latin typeface="Century Gothic" panose="020B0502020202020204" pitchFamily="34" charset="0"/>
              </a:rPr>
              <a:t>maggiore grado di aggiornamento e innovazione</a:t>
            </a:r>
            <a:r>
              <a:rPr lang="it-IT" sz="1400" dirty="0">
                <a:solidFill>
                  <a:schemeClr val="tx2"/>
                </a:solidFill>
                <a:latin typeface="Century Gothic" panose="020B0502020202020204" pitchFamily="34" charset="0"/>
              </a:rPr>
              <a:t>. </a:t>
            </a:r>
            <a:r>
              <a:rPr lang="it-IT" sz="1400" dirty="0">
                <a:solidFill>
                  <a:schemeClr val="tx1">
                    <a:lumMod val="75000"/>
                    <a:lumOff val="25000"/>
                  </a:schemeClr>
                </a:solidFill>
                <a:latin typeface="Century Gothic" panose="020B0502020202020204" pitchFamily="34" charset="0"/>
              </a:rPr>
              <a:t>Dalle interviste emerge infatti che i manuali e i volumi non sono sufficientemente al passo con gli aggiornamenti. </a:t>
            </a:r>
          </a:p>
          <a:p>
            <a:pPr algn="just"/>
            <a:r>
              <a:rPr lang="it-IT" sz="1400" dirty="0">
                <a:solidFill>
                  <a:schemeClr val="tx1">
                    <a:lumMod val="75000"/>
                    <a:lumOff val="25000"/>
                  </a:schemeClr>
                </a:solidFill>
                <a:latin typeface="Century Gothic" panose="020B0502020202020204" pitchFamily="34" charset="0"/>
              </a:rPr>
              <a:t>Ci sono </a:t>
            </a:r>
            <a:r>
              <a:rPr lang="it-IT" sz="1400" b="1" dirty="0">
                <a:solidFill>
                  <a:schemeClr val="tx2"/>
                </a:solidFill>
                <a:latin typeface="Century Gothic" panose="020B0502020202020204" pitchFamily="34" charset="0"/>
              </a:rPr>
              <a:t>interessanti sperimentazioni </a:t>
            </a:r>
            <a:r>
              <a:rPr lang="it-IT" sz="1400" dirty="0">
                <a:solidFill>
                  <a:schemeClr val="tx1">
                    <a:lumMod val="75000"/>
                    <a:lumOff val="25000"/>
                  </a:schemeClr>
                </a:solidFill>
                <a:latin typeface="Century Gothic" panose="020B0502020202020204" pitchFamily="34" charset="0"/>
              </a:rPr>
              <a:t>verso modalità di didattica innovative che spingono verso l’e-learning o che fanno leva sul contatto tra studenti e professionisti (testimonianze, case history, ecc.)</a:t>
            </a:r>
          </a:p>
          <a:p>
            <a:pPr algn="just"/>
            <a:endParaRPr lang="it-IT" sz="1400" dirty="0">
              <a:solidFill>
                <a:schemeClr val="tx1">
                  <a:lumMod val="75000"/>
                  <a:lumOff val="25000"/>
                </a:schemeClr>
              </a:solidFill>
              <a:latin typeface="Century Gothic" panose="020B0502020202020204" pitchFamily="34" charset="0"/>
            </a:endParaRPr>
          </a:p>
          <a:p>
            <a:pPr algn="just"/>
            <a:r>
              <a:rPr lang="it-IT" sz="1400" b="1" dirty="0">
                <a:solidFill>
                  <a:schemeClr val="tx1">
                    <a:lumMod val="75000"/>
                    <a:lumOff val="25000"/>
                  </a:schemeClr>
                </a:solidFill>
                <a:latin typeface="Century Gothic" panose="020B0502020202020204" pitchFamily="34" charset="0"/>
              </a:rPr>
              <a:t>Ci sono poche differenze tra frequentanti e non frequentanti</a:t>
            </a:r>
          </a:p>
          <a:p>
            <a:pPr algn="just"/>
            <a:endParaRPr lang="it-IT" sz="1400" dirty="0">
              <a:solidFill>
                <a:schemeClr val="tx1">
                  <a:lumMod val="75000"/>
                  <a:lumOff val="25000"/>
                </a:schemeClr>
              </a:solidFill>
              <a:latin typeface="Century Gothic" panose="020B0502020202020204" pitchFamily="34" charset="0"/>
            </a:endParaRPr>
          </a:p>
        </p:txBody>
      </p:sp>
      <p:pic>
        <p:nvPicPr>
          <p:cNvPr id="15" name="Immagine 14"/>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7353" b="95098" l="0" r="100000">
                        <a14:foregroundMark x1="56863" y1="56373" x2="56863" y2="56373"/>
                      </a14:backgroundRemoval>
                    </a14:imgEffect>
                  </a14:imgLayer>
                </a14:imgProps>
              </a:ext>
            </a:extLst>
          </a:blip>
          <a:stretch>
            <a:fillRect/>
          </a:stretch>
        </p:blipFill>
        <p:spPr>
          <a:xfrm>
            <a:off x="7668277" y="1380794"/>
            <a:ext cx="495300" cy="495300"/>
          </a:xfrm>
          <a:prstGeom prst="rect">
            <a:avLst/>
          </a:prstGeom>
        </p:spPr>
      </p:pic>
      <p:pic>
        <p:nvPicPr>
          <p:cNvPr id="16" name="Immagine 15"/>
          <p:cNvPicPr>
            <a:picLocks noChangeAspect="1"/>
          </p:cNvPicPr>
          <p:nvPr/>
        </p:nvPicPr>
        <p:blipFill>
          <a:blip r:embed="rId6"/>
          <a:stretch>
            <a:fillRect/>
          </a:stretch>
        </p:blipFill>
        <p:spPr>
          <a:xfrm>
            <a:off x="3144227" y="1218189"/>
            <a:ext cx="828000" cy="828000"/>
          </a:xfrm>
          <a:prstGeom prst="rect">
            <a:avLst/>
          </a:prstGeom>
        </p:spPr>
      </p:pic>
      <p:sp>
        <p:nvSpPr>
          <p:cNvPr id="2"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41</a:t>
            </a:fld>
            <a:endParaRPr lang="it-IT" dirty="0">
              <a:latin typeface="Calibri Light" pitchFamily="34" charset="0"/>
            </a:endParaRPr>
          </a:p>
        </p:txBody>
      </p:sp>
      <p:sp>
        <p:nvSpPr>
          <p:cNvPr id="24" name="Rectangle 44"/>
          <p:cNvSpPr>
            <a:spLocks noChangeAspect="1"/>
          </p:cNvSpPr>
          <p:nvPr>
            <p:custDataLst>
              <p:tags r:id="rId1"/>
            </p:custDataLst>
          </p:nvPr>
        </p:nvSpPr>
        <p:spPr>
          <a:xfrm>
            <a:off x="1968851" y="6555767"/>
            <a:ext cx="3537294" cy="276999"/>
          </a:xfrm>
          <a:prstGeom prst="rect">
            <a:avLst/>
          </a:prstGeom>
        </p:spPr>
        <p:txBody>
          <a:bodyPr wrap="square">
            <a:spAutoFit/>
          </a:bodyPr>
          <a:lstStyle/>
          <a:p>
            <a:r>
              <a:rPr lang="en-US" sz="1200" b="1" dirty="0">
                <a:solidFill>
                  <a:schemeClr val="bg1"/>
                </a:solidFill>
                <a:latin typeface="Calibri Light" pitchFamily="34" charset="0"/>
              </a:rPr>
              <a:t>MATERIALI DIDATTICI</a:t>
            </a:r>
          </a:p>
        </p:txBody>
      </p:sp>
      <p:pic>
        <p:nvPicPr>
          <p:cNvPr id="21" name="Immagine 20"/>
          <p:cNvPicPr>
            <a:picLocks noChangeAspect="1"/>
          </p:cNvPicPr>
          <p:nvPr/>
        </p:nvPicPr>
        <p:blipFill>
          <a:blip r:embed="rId7"/>
          <a:stretch>
            <a:fillRect/>
          </a:stretch>
        </p:blipFill>
        <p:spPr>
          <a:xfrm rot="21260237">
            <a:off x="122470" y="5059166"/>
            <a:ext cx="1408298" cy="2389839"/>
          </a:xfrm>
          <a:prstGeom prst="rect">
            <a:avLst/>
          </a:prstGeom>
          <a:scene3d>
            <a:camera prst="orthographicFront">
              <a:rot lat="3000000" lon="1200000" rev="2400000"/>
            </a:camera>
            <a:lightRig rig="threePt" dir="t"/>
          </a:scene3d>
        </p:spPr>
      </p:pic>
      <p:sp>
        <p:nvSpPr>
          <p:cNvPr id="22" name="CasellaDiTesto 21"/>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2728457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5895470" y="1116995"/>
            <a:ext cx="4040915" cy="5742803"/>
          </a:xfrm>
          <a:prstGeom prst="rect">
            <a:avLst/>
          </a:prstGeom>
          <a:solidFill>
            <a:srgbClr val="EEE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Rectangle 1"/>
          <p:cNvSpPr/>
          <p:nvPr/>
        </p:nvSpPr>
        <p:spPr>
          <a:xfrm>
            <a:off x="7352" y="1101417"/>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MATERIALI DIDATTICI</a:t>
            </a:r>
          </a:p>
          <a:p>
            <a:pPr marL="719138" algn="r" defTabSz="-895350"/>
            <a:r>
              <a:rPr lang="en-US" sz="2400" b="1" dirty="0">
                <a:solidFill>
                  <a:schemeClr val="bg1"/>
                </a:solidFill>
              </a:rPr>
              <a:t>GIURISPRUDENZA</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Rettangolo 10"/>
          <p:cNvSpPr/>
          <p:nvPr/>
        </p:nvSpPr>
        <p:spPr>
          <a:xfrm>
            <a:off x="5981144" y="2162549"/>
            <a:ext cx="4022847" cy="2685351"/>
          </a:xfrm>
          <a:prstGeom prst="rect">
            <a:avLst/>
          </a:prstGeom>
        </p:spPr>
        <p:txBody>
          <a:bodyPr wrap="square">
            <a:spAutoFit/>
          </a:bodyPr>
          <a:lstStyle/>
          <a:p>
            <a:pPr marL="1349375" lvl="1" indent="-249238" algn="just" defTabSz="914400">
              <a:lnSpc>
                <a:spcPct val="90000"/>
              </a:lnSpc>
              <a:spcBef>
                <a:spcPct val="20000"/>
              </a:spcBef>
              <a:buFont typeface="Wingdings" panose="05000000000000000000" pitchFamily="2" charset="2"/>
              <a:buChar char="ü"/>
              <a:defRPr/>
            </a:pPr>
            <a:endParaRPr lang="it-IT" sz="1200" b="1" kern="0" dirty="0">
              <a:solidFill>
                <a:schemeClr val="tx2"/>
              </a:solidFill>
              <a:latin typeface="Century Gothic" panose="020B0502020202020204" pitchFamily="34" charset="0"/>
            </a:endParaRPr>
          </a:p>
          <a:p>
            <a:pPr marL="249238" lvl="1" indent="-249238"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#G04: «Il docente segnala difficoltà con il materiale data l’assenza di un manuale sulla materia. Quest'anno ha proposto un e-book scritto da professionisti e quindi poco didattico»</a:t>
            </a:r>
          </a:p>
          <a:p>
            <a:pPr marL="249238" lvl="1" indent="-249238" algn="just"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#G01: «Dopo la lezione rende disponibile agli studenti del materiale di sintesi che mira a riportare sempre quanto visto a lezione nella realtà (contributi dottrinari e giurisprudenza, letteratura giuridica, saggi di approfondimenti, articoli di giornale)»</a:t>
            </a:r>
          </a:p>
          <a:p>
            <a:pPr marL="352425" lvl="1" indent="-342900" algn="just" defTabSz="914400">
              <a:lnSpc>
                <a:spcPct val="90000"/>
              </a:lnSpc>
              <a:spcBef>
                <a:spcPts val="500"/>
              </a:spcBef>
              <a:buFont typeface="Wingdings" panose="05000000000000000000" pitchFamily="2" charset="2"/>
              <a:buChar char="q"/>
              <a:defRPr/>
            </a:pPr>
            <a:endParaRPr lang="it-IT" sz="1200" dirty="0">
              <a:solidFill>
                <a:srgbClr val="000000"/>
              </a:solidFill>
              <a:latin typeface="Century Gothic" panose="020B0502020202020204" pitchFamily="34" charset="0"/>
              <a:ea typeface="Lucida Grande"/>
              <a:cs typeface="Lucida Grande"/>
            </a:endParaRPr>
          </a:p>
          <a:p>
            <a:pPr marL="352425" lvl="1" indent="-342900" algn="just" defTabSz="914400">
              <a:lnSpc>
                <a:spcPct val="90000"/>
              </a:lnSpc>
              <a:spcBef>
                <a:spcPts val="500"/>
              </a:spcBef>
              <a:buFont typeface="Wingdings" panose="05000000000000000000" pitchFamily="2" charset="2"/>
              <a:buChar char="q"/>
              <a:defRPr/>
            </a:pPr>
            <a:endParaRPr lang="it-IT" sz="1200" dirty="0">
              <a:solidFill>
                <a:srgbClr val="000000"/>
              </a:solidFill>
              <a:latin typeface="Century Gothic" panose="020B0502020202020204" pitchFamily="34" charset="0"/>
              <a:ea typeface="Lucida Grande"/>
              <a:cs typeface="Lucida Grande"/>
            </a:endParaRPr>
          </a:p>
          <a:p>
            <a:pPr marL="352425" lvl="1" indent="-342900" algn="just" defTabSz="914400">
              <a:lnSpc>
                <a:spcPct val="90000"/>
              </a:lnSpc>
              <a:spcBef>
                <a:spcPts val="500"/>
              </a:spcBef>
              <a:buFont typeface="Wingdings" panose="05000000000000000000" pitchFamily="2" charset="2"/>
              <a:buChar char="q"/>
              <a:defRPr/>
            </a:pPr>
            <a:endParaRPr lang="it-IT" sz="1200" dirty="0">
              <a:solidFill>
                <a:srgbClr val="000000"/>
              </a:solidFill>
              <a:latin typeface="Century Gothic" panose="020B0502020202020204" pitchFamily="34" charset="0"/>
              <a:ea typeface="Lucida Grande"/>
              <a:cs typeface="Lucida Grande"/>
            </a:endParaRPr>
          </a:p>
        </p:txBody>
      </p:sp>
      <p:sp>
        <p:nvSpPr>
          <p:cNvPr id="13" name="Rettangolo 12"/>
          <p:cNvSpPr/>
          <p:nvPr/>
        </p:nvSpPr>
        <p:spPr>
          <a:xfrm>
            <a:off x="1514357" y="2197735"/>
            <a:ext cx="4451717" cy="4401205"/>
          </a:xfrm>
          <a:prstGeom prst="rect">
            <a:avLst/>
          </a:prstGeom>
        </p:spPr>
        <p:txBody>
          <a:bodyPr wrap="square">
            <a:spAutoFit/>
          </a:bodyPr>
          <a:lstStyle/>
          <a:p>
            <a:pPr algn="just"/>
            <a:r>
              <a:rPr lang="it-IT" sz="1400" dirty="0">
                <a:solidFill>
                  <a:schemeClr val="tx1">
                    <a:lumMod val="75000"/>
                    <a:lumOff val="25000"/>
                  </a:schemeClr>
                </a:solidFill>
                <a:latin typeface="Century Gothic" panose="020B0502020202020204" pitchFamily="34" charset="0"/>
              </a:rPr>
              <a:t>Dalle interviste ai docenti di giurisprudenza si evidenzia </a:t>
            </a:r>
            <a:r>
              <a:rPr lang="it-IT" sz="1400" b="1" dirty="0">
                <a:solidFill>
                  <a:schemeClr val="tx2"/>
                </a:solidFill>
                <a:latin typeface="Century Gothic" panose="020B0502020202020204" pitchFamily="34" charset="0"/>
              </a:rPr>
              <a:t>l’importante diffusione del libro come elemento unico/principale per la preparazione dell’esame. </a:t>
            </a:r>
            <a:r>
              <a:rPr lang="it-IT" sz="1400" dirty="0">
                <a:solidFill>
                  <a:schemeClr val="tx1">
                    <a:lumMod val="75000"/>
                    <a:lumOff val="25000"/>
                  </a:schemeClr>
                </a:solidFill>
                <a:latin typeface="Century Gothic" panose="020B0502020202020204" pitchFamily="34" charset="0"/>
              </a:rPr>
              <a:t>In oltre i 2/3 dei casi si tratta di un consiglio «obbligato» per la scelta di un libro o di un insieme di libri. Questo a differenza di altre discipline dove la libera scelta del volume  è maggiore.</a:t>
            </a:r>
          </a:p>
          <a:p>
            <a:pPr algn="just"/>
            <a:r>
              <a:rPr lang="it-IT" sz="1400" b="1" dirty="0">
                <a:solidFill>
                  <a:schemeClr val="tx2"/>
                </a:solidFill>
                <a:latin typeface="Century Gothic" panose="020B0502020202020204" pitchFamily="34" charset="0"/>
              </a:rPr>
              <a:t>Scarso utilizzo di slide</a:t>
            </a:r>
            <a:r>
              <a:rPr lang="it-IT" sz="1400" dirty="0">
                <a:solidFill>
                  <a:schemeClr val="tx1">
                    <a:lumMod val="75000"/>
                    <a:lumOff val="25000"/>
                  </a:schemeClr>
                </a:solidFill>
                <a:latin typeface="Century Gothic" panose="020B0502020202020204" pitchFamily="34" charset="0"/>
              </a:rPr>
              <a:t>, i docenti preferiscono concentrarsi sulla consegna di materiale giuridico (sentenze, articoli, …)</a:t>
            </a:r>
          </a:p>
          <a:p>
            <a:pPr algn="just"/>
            <a:r>
              <a:rPr lang="it-IT" sz="1400" b="1" dirty="0">
                <a:solidFill>
                  <a:schemeClr val="tx1">
                    <a:lumMod val="75000"/>
                    <a:lumOff val="25000"/>
                  </a:schemeClr>
                </a:solidFill>
                <a:latin typeface="Century Gothic" panose="020B0502020202020204" pitchFamily="34" charset="0"/>
              </a:rPr>
              <a:t>Non ci sono importanti differenze tra studenti frequentanti e non frequentanti dal punto di vista del materiale </a:t>
            </a:r>
            <a:r>
              <a:rPr lang="it-IT" sz="1400" dirty="0">
                <a:solidFill>
                  <a:schemeClr val="tx1">
                    <a:lumMod val="75000"/>
                    <a:lumOff val="25000"/>
                  </a:schemeClr>
                </a:solidFill>
                <a:latin typeface="Century Gothic" panose="020B0502020202020204" pitchFamily="34" charset="0"/>
              </a:rPr>
              <a:t>che è essenzialmente cartaceo per quanto riguarda i libri di testo e digitale per l’altro materiale anche se è in atto una </a:t>
            </a:r>
            <a:r>
              <a:rPr lang="it-IT" sz="1400" b="1" dirty="0">
                <a:solidFill>
                  <a:schemeClr val="tx2"/>
                </a:solidFill>
                <a:latin typeface="Century Gothic" panose="020B0502020202020204" pitchFamily="34" charset="0"/>
              </a:rPr>
              <a:t>sperimentazione per l’adozione di un e-book </a:t>
            </a:r>
            <a:r>
              <a:rPr lang="it-IT" sz="1400" dirty="0">
                <a:solidFill>
                  <a:schemeClr val="tx1">
                    <a:lumMod val="75000"/>
                    <a:lumOff val="25000"/>
                  </a:schemeClr>
                </a:solidFill>
                <a:latin typeface="Century Gothic" panose="020B0502020202020204" pitchFamily="34" charset="0"/>
              </a:rPr>
              <a:t>(in verità più spinta dalla necessità che non da volontà innovativa)</a:t>
            </a:r>
          </a:p>
          <a:p>
            <a:pPr algn="just"/>
            <a:endParaRPr lang="it-IT" sz="1400" b="1" dirty="0">
              <a:latin typeface="Century Gothic" panose="020B0502020202020204" pitchFamily="34" charset="0"/>
            </a:endParaRPr>
          </a:p>
        </p:txBody>
      </p:sp>
      <p:pic>
        <p:nvPicPr>
          <p:cNvPr id="15" name="Immagine 14"/>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7353" b="95098" l="0" r="100000">
                        <a14:foregroundMark x1="56863" y1="56373" x2="56863" y2="56373"/>
                      </a14:backgroundRemoval>
                    </a14:imgEffect>
                  </a14:imgLayer>
                </a14:imgProps>
              </a:ext>
            </a:extLst>
          </a:blip>
          <a:stretch>
            <a:fillRect/>
          </a:stretch>
        </p:blipFill>
        <p:spPr>
          <a:xfrm>
            <a:off x="7516641" y="1314743"/>
            <a:ext cx="644719" cy="644719"/>
          </a:xfrm>
          <a:prstGeom prst="rect">
            <a:avLst/>
          </a:prstGeom>
        </p:spPr>
      </p:pic>
      <p:pic>
        <p:nvPicPr>
          <p:cNvPr id="16" name="Immagine 15"/>
          <p:cNvPicPr>
            <a:picLocks noChangeAspect="1"/>
          </p:cNvPicPr>
          <p:nvPr/>
        </p:nvPicPr>
        <p:blipFill>
          <a:blip r:embed="rId6"/>
          <a:stretch>
            <a:fillRect/>
          </a:stretch>
        </p:blipFill>
        <p:spPr>
          <a:xfrm>
            <a:off x="3143027" y="1233854"/>
            <a:ext cx="828000" cy="828000"/>
          </a:xfrm>
          <a:prstGeom prst="rect">
            <a:avLst/>
          </a:prstGeom>
        </p:spPr>
      </p:pic>
      <p:sp>
        <p:nvSpPr>
          <p:cNvPr id="2"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42</a:t>
            </a:fld>
            <a:endParaRPr lang="it-IT" dirty="0">
              <a:latin typeface="Calibri Light" pitchFamily="34" charset="0"/>
            </a:endParaRPr>
          </a:p>
        </p:txBody>
      </p:sp>
      <p:sp>
        <p:nvSpPr>
          <p:cNvPr id="24" name="Rectangle 44"/>
          <p:cNvSpPr>
            <a:spLocks noChangeAspect="1"/>
          </p:cNvSpPr>
          <p:nvPr>
            <p:custDataLst>
              <p:tags r:id="rId1"/>
            </p:custDataLst>
          </p:nvPr>
        </p:nvSpPr>
        <p:spPr>
          <a:xfrm>
            <a:off x="1968851" y="6555767"/>
            <a:ext cx="3537294" cy="276999"/>
          </a:xfrm>
          <a:prstGeom prst="rect">
            <a:avLst/>
          </a:prstGeom>
        </p:spPr>
        <p:txBody>
          <a:bodyPr wrap="square">
            <a:spAutoFit/>
          </a:bodyPr>
          <a:lstStyle/>
          <a:p>
            <a:r>
              <a:rPr lang="en-US" sz="1200" b="1" dirty="0">
                <a:solidFill>
                  <a:schemeClr val="bg1"/>
                </a:solidFill>
                <a:latin typeface="Calibri Light" pitchFamily="34" charset="0"/>
              </a:rPr>
              <a:t>MATERIALI DIDATTICI</a:t>
            </a:r>
          </a:p>
        </p:txBody>
      </p:sp>
      <p:pic>
        <p:nvPicPr>
          <p:cNvPr id="21" name="Immagine 20"/>
          <p:cNvPicPr>
            <a:picLocks noChangeAspect="1"/>
          </p:cNvPicPr>
          <p:nvPr/>
        </p:nvPicPr>
        <p:blipFill>
          <a:blip r:embed="rId7"/>
          <a:stretch>
            <a:fillRect/>
          </a:stretch>
        </p:blipFill>
        <p:spPr>
          <a:xfrm rot="21260237">
            <a:off x="122470" y="5059166"/>
            <a:ext cx="1408298" cy="2389839"/>
          </a:xfrm>
          <a:prstGeom prst="rect">
            <a:avLst/>
          </a:prstGeom>
          <a:scene3d>
            <a:camera prst="orthographicFront">
              <a:rot lat="3000000" lon="1200000" rev="2400000"/>
            </a:camera>
            <a:lightRig rig="threePt" dir="t"/>
          </a:scene3d>
        </p:spPr>
      </p:pic>
      <p:sp>
        <p:nvSpPr>
          <p:cNvPr id="22" name="CasellaDiTesto 21"/>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1448324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5880075" y="1089963"/>
            <a:ext cx="4040915" cy="5742803"/>
          </a:xfrm>
          <a:prstGeom prst="rect">
            <a:avLst/>
          </a:prstGeom>
          <a:solidFill>
            <a:srgbClr val="EEE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MATERIALI DIDATTICI</a:t>
            </a:r>
          </a:p>
          <a:p>
            <a:pPr marL="719138" algn="r" defTabSz="-895350"/>
            <a:r>
              <a:rPr lang="en-US" sz="2400" b="1" dirty="0">
                <a:solidFill>
                  <a:schemeClr val="bg1"/>
                </a:solidFill>
              </a:rPr>
              <a:t>FILOSOFIA</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Rettangolo 10"/>
          <p:cNvSpPr/>
          <p:nvPr/>
        </p:nvSpPr>
        <p:spPr>
          <a:xfrm>
            <a:off x="6012322" y="2098267"/>
            <a:ext cx="4022847" cy="2427844"/>
          </a:xfrm>
          <a:prstGeom prst="rect">
            <a:avLst/>
          </a:prstGeom>
        </p:spPr>
        <p:txBody>
          <a:bodyPr wrap="square">
            <a:spAutoFit/>
          </a:bodyPr>
          <a:lstStyle/>
          <a:p>
            <a:pPr marL="352425" lvl="1" indent="-342900" defTabSz="914400">
              <a:lnSpc>
                <a:spcPct val="90000"/>
              </a:lnSpc>
              <a:spcBef>
                <a:spcPts val="500"/>
              </a:spcBef>
              <a:buFont typeface="Wingdings" panose="05000000000000000000" pitchFamily="2" charset="2"/>
              <a:buChar char="q"/>
              <a:defRPr/>
            </a:pPr>
            <a:endParaRPr lang="it-IT" sz="1200" dirty="0">
              <a:solidFill>
                <a:srgbClr val="000000"/>
              </a:solidFill>
              <a:latin typeface="Century Gothic" panose="020B0502020202020204" pitchFamily="34" charset="0"/>
              <a:ea typeface="Lucida Grande"/>
              <a:cs typeface="Lucida Grande"/>
            </a:endParaRPr>
          </a:p>
          <a:p>
            <a:pPr marL="250825" lvl="1" indent="-250825"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#F02: «chiede di fare un percorso di ricerca e di condividere il materiale raccolto man mano dagli studenti»</a:t>
            </a:r>
          </a:p>
          <a:p>
            <a:pPr marL="250825" lvl="1" indent="-250825"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#F03: «In certi casi ci sono pochi libri tradotti in italiano»</a:t>
            </a:r>
          </a:p>
          <a:p>
            <a:pPr marL="250825" lvl="1" indent="-250825"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#F12: «Il materiale è cambiato radicalmente quando mi hanno chiesto di tenere l'insegnamento in inglese. A quel punto ho dovuto cercare altro materiale che ora è composto da scansioni di libri senza diritto di autore e articoli scientifici»</a:t>
            </a:r>
          </a:p>
          <a:p>
            <a:pPr marL="352425" lvl="1" indent="-342900" defTabSz="914400">
              <a:lnSpc>
                <a:spcPct val="90000"/>
              </a:lnSpc>
              <a:spcBef>
                <a:spcPts val="500"/>
              </a:spcBef>
              <a:buFont typeface="Wingdings" panose="05000000000000000000" pitchFamily="2" charset="2"/>
              <a:buChar char="q"/>
              <a:defRPr/>
            </a:pPr>
            <a:endParaRPr lang="it-IT" sz="1200" dirty="0">
              <a:solidFill>
                <a:srgbClr val="000000"/>
              </a:solidFill>
              <a:latin typeface="Century Gothic" panose="020B0502020202020204" pitchFamily="34" charset="0"/>
              <a:ea typeface="Lucida Grande"/>
              <a:cs typeface="Lucida Grande"/>
            </a:endParaRPr>
          </a:p>
        </p:txBody>
      </p:sp>
      <p:sp>
        <p:nvSpPr>
          <p:cNvPr id="13" name="Rettangolo 12"/>
          <p:cNvSpPr/>
          <p:nvPr/>
        </p:nvSpPr>
        <p:spPr>
          <a:xfrm>
            <a:off x="1499287" y="2141062"/>
            <a:ext cx="4240767" cy="3093154"/>
          </a:xfrm>
          <a:prstGeom prst="rect">
            <a:avLst/>
          </a:prstGeom>
        </p:spPr>
        <p:txBody>
          <a:bodyPr wrap="square">
            <a:spAutoFit/>
          </a:bodyPr>
          <a:lstStyle/>
          <a:p>
            <a:pPr algn="just"/>
            <a:r>
              <a:rPr lang="it-IT" sz="1400" dirty="0">
                <a:solidFill>
                  <a:schemeClr val="tx1">
                    <a:lumMod val="75000"/>
                    <a:lumOff val="25000"/>
                  </a:schemeClr>
                </a:solidFill>
                <a:latin typeface="Century Gothic" panose="020B0502020202020204" pitchFamily="34" charset="0"/>
              </a:rPr>
              <a:t>Rispetto alle altre discipline i docenti di filosofia mettono in luce una forte propensione a consigliare un libro di testo o una serie di libri che costituiscono la base del materiale di esame, </a:t>
            </a:r>
            <a:r>
              <a:rPr lang="it-IT" sz="1400" b="1" dirty="0">
                <a:solidFill>
                  <a:schemeClr val="tx2"/>
                </a:solidFill>
                <a:latin typeface="Century Gothic" panose="020B0502020202020204" pitchFamily="34" charset="0"/>
              </a:rPr>
              <a:t>difficilmente propongono volumi alternativi</a:t>
            </a:r>
            <a:r>
              <a:rPr lang="it-IT" sz="1400" b="1" dirty="0">
                <a:solidFill>
                  <a:schemeClr val="tx1">
                    <a:lumMod val="75000"/>
                    <a:lumOff val="25000"/>
                  </a:schemeClr>
                </a:solidFill>
                <a:latin typeface="Century Gothic" panose="020B0502020202020204" pitchFamily="34" charset="0"/>
              </a:rPr>
              <a:t>.</a:t>
            </a:r>
          </a:p>
          <a:p>
            <a:pPr algn="just"/>
            <a:r>
              <a:rPr lang="it-IT" sz="1400" dirty="0">
                <a:solidFill>
                  <a:schemeClr val="tx1">
                    <a:lumMod val="75000"/>
                    <a:lumOff val="25000"/>
                  </a:schemeClr>
                </a:solidFill>
                <a:latin typeface="Century Gothic" panose="020B0502020202020204" pitchFamily="34" charset="0"/>
              </a:rPr>
              <a:t>Spesso, rispetto alle altre disciplina, </a:t>
            </a:r>
            <a:r>
              <a:rPr lang="it-IT" sz="1400" b="1" dirty="0">
                <a:solidFill>
                  <a:schemeClr val="tx2"/>
                </a:solidFill>
                <a:latin typeface="Century Gothic" panose="020B0502020202020204" pitchFamily="34" charset="0"/>
              </a:rPr>
              <a:t>il docente consiglia, tra gli altri, un libro suo o comunque fornisce materiale o articoli pubblicati a nome suo</a:t>
            </a:r>
            <a:r>
              <a:rPr lang="it-IT" sz="1400" dirty="0">
                <a:solidFill>
                  <a:schemeClr val="tx2"/>
                </a:solidFill>
                <a:latin typeface="Century Gothic" panose="020B0502020202020204" pitchFamily="34" charset="0"/>
              </a:rPr>
              <a:t>.</a:t>
            </a:r>
          </a:p>
          <a:p>
            <a:pPr algn="just"/>
            <a:r>
              <a:rPr lang="it-IT" sz="1400" dirty="0">
                <a:solidFill>
                  <a:schemeClr val="tx1">
                    <a:lumMod val="75000"/>
                    <a:lumOff val="25000"/>
                  </a:schemeClr>
                </a:solidFill>
                <a:latin typeface="Century Gothic" panose="020B0502020202020204" pitchFamily="34" charset="0"/>
              </a:rPr>
              <a:t>Diffusa </a:t>
            </a:r>
            <a:r>
              <a:rPr lang="it-IT" sz="1400" b="1" dirty="0">
                <a:solidFill>
                  <a:schemeClr val="tx2"/>
                </a:solidFill>
                <a:latin typeface="Century Gothic" panose="020B0502020202020204" pitchFamily="34" charset="0"/>
              </a:rPr>
              <a:t>la consegna di materiale integrativo</a:t>
            </a:r>
            <a:r>
              <a:rPr lang="it-IT" sz="1400" dirty="0">
                <a:solidFill>
                  <a:schemeClr val="tx1">
                    <a:lumMod val="75000"/>
                    <a:lumOff val="25000"/>
                  </a:schemeClr>
                </a:solidFill>
                <a:latin typeface="Century Gothic" panose="020B0502020202020204" pitchFamily="34" charset="0"/>
              </a:rPr>
              <a:t>, mentre è rara la presenza di slide nella didattica in filosofia e nelle materie correlate</a:t>
            </a:r>
          </a:p>
          <a:p>
            <a:pPr marL="285750" indent="-285750" algn="just">
              <a:buFont typeface="Wingdings" panose="05000000000000000000" pitchFamily="2" charset="2"/>
              <a:buChar char="q"/>
            </a:pPr>
            <a:endParaRPr lang="it-IT" sz="1300" dirty="0">
              <a:latin typeface="Century Gothic" panose="020B0502020202020204" pitchFamily="34" charset="0"/>
            </a:endParaRPr>
          </a:p>
        </p:txBody>
      </p:sp>
      <p:pic>
        <p:nvPicPr>
          <p:cNvPr id="15" name="Immagine 14"/>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7353" b="95098" l="0" r="100000">
                        <a14:foregroundMark x1="56863" y1="56373" x2="56863" y2="56373"/>
                      </a14:backgroundRemoval>
                    </a14:imgEffect>
                  </a14:imgLayer>
                </a14:imgProps>
              </a:ext>
            </a:extLst>
          </a:blip>
          <a:stretch>
            <a:fillRect/>
          </a:stretch>
        </p:blipFill>
        <p:spPr>
          <a:xfrm>
            <a:off x="7652882" y="1453656"/>
            <a:ext cx="495300" cy="495300"/>
          </a:xfrm>
          <a:prstGeom prst="rect">
            <a:avLst/>
          </a:prstGeom>
        </p:spPr>
      </p:pic>
      <p:pic>
        <p:nvPicPr>
          <p:cNvPr id="16" name="Immagine 15"/>
          <p:cNvPicPr>
            <a:picLocks noChangeAspect="1"/>
          </p:cNvPicPr>
          <p:nvPr/>
        </p:nvPicPr>
        <p:blipFill>
          <a:blip r:embed="rId6"/>
          <a:stretch>
            <a:fillRect/>
          </a:stretch>
        </p:blipFill>
        <p:spPr>
          <a:xfrm>
            <a:off x="3131712" y="1199893"/>
            <a:ext cx="828000" cy="828000"/>
          </a:xfrm>
          <a:prstGeom prst="rect">
            <a:avLst/>
          </a:prstGeom>
        </p:spPr>
      </p:pic>
      <p:sp>
        <p:nvSpPr>
          <p:cNvPr id="2"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43</a:t>
            </a:fld>
            <a:endParaRPr lang="it-IT" dirty="0">
              <a:latin typeface="Calibri Light" pitchFamily="34" charset="0"/>
            </a:endParaRPr>
          </a:p>
        </p:txBody>
      </p:sp>
      <p:sp>
        <p:nvSpPr>
          <p:cNvPr id="24" name="Rectangle 44"/>
          <p:cNvSpPr>
            <a:spLocks noChangeAspect="1"/>
          </p:cNvSpPr>
          <p:nvPr>
            <p:custDataLst>
              <p:tags r:id="rId1"/>
            </p:custDataLst>
          </p:nvPr>
        </p:nvSpPr>
        <p:spPr>
          <a:xfrm>
            <a:off x="1968851" y="6555767"/>
            <a:ext cx="3537294" cy="276999"/>
          </a:xfrm>
          <a:prstGeom prst="rect">
            <a:avLst/>
          </a:prstGeom>
        </p:spPr>
        <p:txBody>
          <a:bodyPr wrap="square">
            <a:spAutoFit/>
          </a:bodyPr>
          <a:lstStyle/>
          <a:p>
            <a:r>
              <a:rPr lang="en-US" sz="1200" b="1" dirty="0">
                <a:solidFill>
                  <a:schemeClr val="bg1"/>
                </a:solidFill>
                <a:latin typeface="Calibri Light" pitchFamily="34" charset="0"/>
              </a:rPr>
              <a:t>MATERIALI DIDATTICI</a:t>
            </a:r>
          </a:p>
        </p:txBody>
      </p:sp>
      <p:pic>
        <p:nvPicPr>
          <p:cNvPr id="21" name="Immagine 20"/>
          <p:cNvPicPr>
            <a:picLocks noChangeAspect="1"/>
          </p:cNvPicPr>
          <p:nvPr/>
        </p:nvPicPr>
        <p:blipFill>
          <a:blip r:embed="rId7"/>
          <a:stretch>
            <a:fillRect/>
          </a:stretch>
        </p:blipFill>
        <p:spPr>
          <a:xfrm rot="21260237">
            <a:off x="122470" y="5059166"/>
            <a:ext cx="1408298" cy="2389839"/>
          </a:xfrm>
          <a:prstGeom prst="rect">
            <a:avLst/>
          </a:prstGeom>
          <a:scene3d>
            <a:camera prst="orthographicFront">
              <a:rot lat="3000000" lon="1200000" rev="2400000"/>
            </a:camera>
            <a:lightRig rig="threePt" dir="t"/>
          </a:scene3d>
        </p:spPr>
      </p:pic>
      <p:sp>
        <p:nvSpPr>
          <p:cNvPr id="22" name="CasellaDiTesto 21"/>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2266820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p:nvPr/>
        </p:nvSpPr>
        <p:spPr>
          <a:xfrm>
            <a:off x="1566226" y="4851843"/>
            <a:ext cx="8293058" cy="17907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it-IT" sz="3200" b="1" dirty="0">
                <a:solidFill>
                  <a:schemeClr val="bg1"/>
                </a:solidFill>
              </a:rPr>
              <a:t>LA SCELTA DEL LIBRO DI TESTO</a:t>
            </a:r>
            <a:endParaRPr lang="it-IT" sz="2400" b="1" dirty="0">
              <a:solidFill>
                <a:schemeClr val="bg1"/>
              </a:solidFill>
            </a:endParaRP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1"/>
          <p:cNvSpPr/>
          <p:nvPr/>
        </p:nvSpPr>
        <p:spPr>
          <a:xfrm>
            <a:off x="1539421" y="1182899"/>
            <a:ext cx="8412119" cy="1698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25" name="Rettangolo 24"/>
          <p:cNvSpPr/>
          <p:nvPr/>
        </p:nvSpPr>
        <p:spPr>
          <a:xfrm>
            <a:off x="2489384" y="1189959"/>
            <a:ext cx="3076376" cy="758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defTabSz="914400">
              <a:defRPr/>
            </a:pPr>
            <a:r>
              <a:rPr lang="it-IT" sz="1200" kern="0" dirty="0">
                <a:solidFill>
                  <a:schemeClr val="tx1">
                    <a:lumMod val="75000"/>
                    <a:lumOff val="25000"/>
                  </a:schemeClr>
                </a:solidFill>
                <a:latin typeface="Century Gothic" panose="020B0502020202020204" pitchFamily="34" charset="0"/>
              </a:rPr>
              <a:t>La scelta è orientata prevalentemente dalla </a:t>
            </a:r>
            <a:r>
              <a:rPr lang="it-IT" sz="1200" b="1" kern="0" dirty="0">
                <a:solidFill>
                  <a:schemeClr val="tx2"/>
                </a:solidFill>
                <a:latin typeface="Century Gothic" panose="020B0502020202020204" pitchFamily="34" charset="0"/>
              </a:rPr>
              <a:t>coerenza</a:t>
            </a:r>
            <a:r>
              <a:rPr lang="it-IT" sz="1200" b="1" kern="0" dirty="0">
                <a:solidFill>
                  <a:schemeClr val="tx1">
                    <a:lumMod val="75000"/>
                    <a:lumOff val="25000"/>
                  </a:schemeClr>
                </a:solidFill>
                <a:latin typeface="Century Gothic" panose="020B0502020202020204" pitchFamily="34" charset="0"/>
              </a:rPr>
              <a:t> </a:t>
            </a:r>
            <a:r>
              <a:rPr lang="it-IT" sz="1200" kern="0" dirty="0">
                <a:solidFill>
                  <a:schemeClr val="tx1">
                    <a:lumMod val="75000"/>
                    <a:lumOff val="25000"/>
                  </a:schemeClr>
                </a:solidFill>
                <a:latin typeface="Century Gothic" panose="020B0502020202020204" pitchFamily="34" charset="0"/>
              </a:rPr>
              <a:t>del testo con il programma del corso e con le metodologie didattiche del docente.</a:t>
            </a:r>
          </a:p>
          <a:p>
            <a:pPr lvl="0" algn="just" defTabSz="914400">
              <a:defRPr/>
            </a:pPr>
            <a:r>
              <a:rPr lang="it-IT" sz="1200" kern="0" dirty="0">
                <a:solidFill>
                  <a:schemeClr val="tx1">
                    <a:lumMod val="75000"/>
                    <a:lumOff val="25000"/>
                  </a:schemeClr>
                </a:solidFill>
                <a:latin typeface="Century Gothic" panose="020B0502020202020204" pitchFamily="34" charset="0"/>
              </a:rPr>
              <a:t>Aspetto di interesse è la presenza di docenti che lasciano </a:t>
            </a:r>
            <a:r>
              <a:rPr lang="it-IT" sz="1200" b="1" kern="0" dirty="0">
                <a:solidFill>
                  <a:schemeClr val="tx2"/>
                </a:solidFill>
                <a:latin typeface="Century Gothic" panose="020B0502020202020204" pitchFamily="34" charset="0"/>
              </a:rPr>
              <a:t>libertà di scelta </a:t>
            </a:r>
            <a:r>
              <a:rPr lang="it-IT" sz="1200" kern="0" dirty="0">
                <a:solidFill>
                  <a:schemeClr val="tx1">
                    <a:lumMod val="75000"/>
                    <a:lumOff val="25000"/>
                  </a:schemeClr>
                </a:solidFill>
                <a:latin typeface="Century Gothic" panose="020B0502020202020204" pitchFamily="34" charset="0"/>
              </a:rPr>
              <a:t>agli studenti per quanto riguarda il volume</a:t>
            </a:r>
          </a:p>
        </p:txBody>
      </p:sp>
      <p:sp>
        <p:nvSpPr>
          <p:cNvPr id="8"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5"/>
          <p:cNvSpPr>
            <a:spLocks/>
          </p:cNvSpPr>
          <p:nvPr/>
        </p:nvSpPr>
        <p:spPr bwMode="auto">
          <a:xfrm>
            <a:off x="669374" y="6593992"/>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Rettangolo 42"/>
          <p:cNvSpPr/>
          <p:nvPr/>
        </p:nvSpPr>
        <p:spPr>
          <a:xfrm>
            <a:off x="2531808" y="3257200"/>
            <a:ext cx="2974337" cy="1625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defTabSz="914400">
              <a:defRPr/>
            </a:pPr>
            <a:r>
              <a:rPr lang="it-IT" sz="1200" kern="0" dirty="0">
                <a:solidFill>
                  <a:schemeClr val="tx1">
                    <a:lumMod val="75000"/>
                    <a:lumOff val="25000"/>
                  </a:schemeClr>
                </a:solidFill>
                <a:latin typeface="Century Gothic" panose="020B0502020202020204" pitchFamily="34" charset="0"/>
              </a:rPr>
              <a:t>Un aspetto importante è il </a:t>
            </a:r>
            <a:r>
              <a:rPr lang="it-IT" sz="1200" b="1" kern="0" dirty="0">
                <a:solidFill>
                  <a:schemeClr val="tx2"/>
                </a:solidFill>
                <a:latin typeface="Century Gothic" panose="020B0502020202020204" pitchFamily="34" charset="0"/>
              </a:rPr>
              <a:t>fattore reputazione </a:t>
            </a:r>
            <a:r>
              <a:rPr lang="it-IT" sz="1200" kern="0" dirty="0">
                <a:solidFill>
                  <a:schemeClr val="tx1">
                    <a:lumMod val="75000"/>
                    <a:lumOff val="25000"/>
                  </a:schemeClr>
                </a:solidFill>
                <a:latin typeface="Century Gothic" panose="020B0502020202020204" pitchFamily="34" charset="0"/>
              </a:rPr>
              <a:t>(sia dell’autore che del libro in sé)… tale elemento, pur non essendo prioritario, influisce sulla scelta del libro di testo da parte del docente.</a:t>
            </a:r>
            <a:endParaRPr lang="it-IT" sz="2000" kern="0" dirty="0">
              <a:solidFill>
                <a:schemeClr val="tx1">
                  <a:lumMod val="75000"/>
                  <a:lumOff val="25000"/>
                </a:schemeClr>
              </a:solidFill>
              <a:latin typeface="Century Gothic" panose="020B0502020202020204" pitchFamily="34" charset="0"/>
            </a:endParaRPr>
          </a:p>
        </p:txBody>
      </p:sp>
      <p:sp>
        <p:nvSpPr>
          <p:cNvPr id="76" name="Rettangolo 75"/>
          <p:cNvSpPr/>
          <p:nvPr/>
        </p:nvSpPr>
        <p:spPr>
          <a:xfrm>
            <a:off x="2535269" y="5145856"/>
            <a:ext cx="2907376" cy="1625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defTabSz="914400">
              <a:defRPr/>
            </a:pPr>
            <a:r>
              <a:rPr lang="it-IT" sz="1200" kern="0" dirty="0">
                <a:solidFill>
                  <a:schemeClr val="tx1">
                    <a:lumMod val="75000"/>
                    <a:lumOff val="25000"/>
                  </a:schemeClr>
                </a:solidFill>
                <a:latin typeface="Century Gothic" panose="020B0502020202020204" pitchFamily="34" charset="0"/>
              </a:rPr>
              <a:t>La scelta dei docenti di ingegneria, in linea con tutte le discipline, si focalizza su </a:t>
            </a:r>
            <a:r>
              <a:rPr lang="it-IT" sz="1200" b="1" kern="0" dirty="0">
                <a:solidFill>
                  <a:schemeClr val="tx2"/>
                </a:solidFill>
                <a:latin typeface="Century Gothic" panose="020B0502020202020204" pitchFamily="34" charset="0"/>
              </a:rPr>
              <a:t>coerenza dei contenuti </a:t>
            </a:r>
            <a:r>
              <a:rPr lang="it-IT" sz="1200" kern="0" dirty="0">
                <a:solidFill>
                  <a:schemeClr val="tx1">
                    <a:lumMod val="75000"/>
                    <a:lumOff val="25000"/>
                  </a:schemeClr>
                </a:solidFill>
                <a:latin typeface="Century Gothic" panose="020B0502020202020204" pitchFamily="34" charset="0"/>
              </a:rPr>
              <a:t>con il programma. Riveste un ruolo importante per la scelta anche la possibilità di </a:t>
            </a:r>
            <a:r>
              <a:rPr lang="it-IT" sz="1200" b="1" kern="0" dirty="0">
                <a:solidFill>
                  <a:schemeClr val="tx2"/>
                </a:solidFill>
                <a:latin typeface="Century Gothic" panose="020B0502020202020204" pitchFamily="34" charset="0"/>
              </a:rPr>
              <a:t>utilizzare il volume anche nella professione</a:t>
            </a:r>
          </a:p>
        </p:txBody>
      </p:sp>
      <p:sp>
        <p:nvSpPr>
          <p:cNvPr id="87" name="Rettangolo 86"/>
          <p:cNvSpPr/>
          <p:nvPr/>
        </p:nvSpPr>
        <p:spPr>
          <a:xfrm>
            <a:off x="6589850" y="1436647"/>
            <a:ext cx="3198301" cy="1625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defTabSz="914400">
              <a:defRPr/>
            </a:pPr>
            <a:r>
              <a:rPr lang="it-IT" sz="1200" kern="0" dirty="0">
                <a:solidFill>
                  <a:schemeClr val="tx1">
                    <a:lumMod val="75000"/>
                    <a:lumOff val="25000"/>
                  </a:schemeClr>
                </a:solidFill>
                <a:latin typeface="Century Gothic" panose="020B0502020202020204" pitchFamily="34" charset="0"/>
              </a:rPr>
              <a:t>Tra i docenti di management si segnala una buona parte che lamenta come la </a:t>
            </a:r>
            <a:r>
              <a:rPr lang="it-IT" sz="1200" b="1" kern="0" dirty="0">
                <a:solidFill>
                  <a:schemeClr val="tx2"/>
                </a:solidFill>
                <a:latin typeface="Century Gothic" panose="020B0502020202020204" pitchFamily="34" charset="0"/>
              </a:rPr>
              <a:t>mancanza di alternative </a:t>
            </a:r>
            <a:r>
              <a:rPr lang="it-IT" sz="1200" kern="0" dirty="0">
                <a:solidFill>
                  <a:schemeClr val="tx1">
                    <a:lumMod val="75000"/>
                    <a:lumOff val="25000"/>
                  </a:schemeClr>
                </a:solidFill>
                <a:latin typeface="Century Gothic" panose="020B0502020202020204" pitchFamily="34" charset="0"/>
              </a:rPr>
              <a:t>tra cui scegliere abbia un ruolo fondamentale nella scelta del libro di testo, che ricade sui pochi volumi disponibili</a:t>
            </a:r>
          </a:p>
        </p:txBody>
      </p:sp>
      <p:sp>
        <p:nvSpPr>
          <p:cNvPr id="93" name="Rettangolo 92"/>
          <p:cNvSpPr/>
          <p:nvPr/>
        </p:nvSpPr>
        <p:spPr>
          <a:xfrm>
            <a:off x="6646753" y="3241152"/>
            <a:ext cx="3198301" cy="1625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defTabSz="914400">
              <a:defRPr/>
            </a:pPr>
            <a:r>
              <a:rPr lang="it-IT" sz="1200" kern="0" dirty="0">
                <a:solidFill>
                  <a:schemeClr val="tx1">
                    <a:lumMod val="75000"/>
                    <a:lumOff val="25000"/>
                  </a:schemeClr>
                </a:solidFill>
                <a:latin typeface="Century Gothic" panose="020B0502020202020204" pitchFamily="34" charset="0"/>
              </a:rPr>
              <a:t>I docenti di giurisprudenza ricercano volumi che sappiano garantire il </a:t>
            </a:r>
            <a:r>
              <a:rPr lang="it-IT" sz="1200" b="1" kern="0" dirty="0">
                <a:solidFill>
                  <a:schemeClr val="tx2"/>
                </a:solidFill>
                <a:latin typeface="Century Gothic" panose="020B0502020202020204" pitchFamily="34" charset="0"/>
              </a:rPr>
              <a:t>collegamento tra la teoria e la pratica</a:t>
            </a:r>
            <a:r>
              <a:rPr lang="it-IT" sz="1200" kern="0" dirty="0">
                <a:solidFill>
                  <a:schemeClr val="tx1">
                    <a:lumMod val="75000"/>
                    <a:lumOff val="25000"/>
                  </a:schemeClr>
                </a:solidFill>
                <a:latin typeface="Century Gothic" panose="020B0502020202020204" pitchFamily="34" charset="0"/>
              </a:rPr>
              <a:t>, permettendo, per esempio agli studenti di collegare attualità e teoria del diritto. </a:t>
            </a:r>
            <a:r>
              <a:rPr lang="it-IT" sz="1200" b="1" kern="0" dirty="0">
                <a:solidFill>
                  <a:schemeClr val="tx1">
                    <a:lumMod val="75000"/>
                    <a:lumOff val="25000"/>
                  </a:schemeClr>
                </a:solidFill>
                <a:latin typeface="Century Gothic" panose="020B0502020202020204" pitchFamily="34" charset="0"/>
              </a:rPr>
              <a:t>Emerge da questo quadro come l’aggiornamento sia fondamentale</a:t>
            </a:r>
            <a:endParaRPr lang="it-IT" b="1" kern="0" dirty="0">
              <a:solidFill>
                <a:schemeClr val="tx1">
                  <a:lumMod val="75000"/>
                  <a:lumOff val="25000"/>
                </a:schemeClr>
              </a:solidFill>
              <a:latin typeface="Century Gothic" panose="020B0502020202020204" pitchFamily="34" charset="0"/>
            </a:endParaRPr>
          </a:p>
        </p:txBody>
      </p:sp>
      <p:sp>
        <p:nvSpPr>
          <p:cNvPr id="141" name="Rettangolo 140"/>
          <p:cNvSpPr/>
          <p:nvPr/>
        </p:nvSpPr>
        <p:spPr>
          <a:xfrm>
            <a:off x="6563112" y="5173451"/>
            <a:ext cx="3198301" cy="1625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defTabSz="914400">
              <a:defRPr/>
            </a:pPr>
            <a:r>
              <a:rPr lang="it-IT" sz="1200" kern="0" dirty="0">
                <a:solidFill>
                  <a:schemeClr val="tx1">
                    <a:lumMod val="75000"/>
                    <a:lumOff val="25000"/>
                  </a:schemeClr>
                </a:solidFill>
                <a:latin typeface="Century Gothic" panose="020B0502020202020204" pitchFamily="34" charset="0"/>
              </a:rPr>
              <a:t>In filosofia la scelta del libro di testo è orientata dalla </a:t>
            </a:r>
            <a:r>
              <a:rPr lang="it-IT" sz="1200" b="1" kern="0" dirty="0">
                <a:solidFill>
                  <a:schemeClr val="tx2"/>
                </a:solidFill>
                <a:latin typeface="Century Gothic" panose="020B0502020202020204" pitchFamily="34" charset="0"/>
              </a:rPr>
              <a:t>coerenza con la visione che il docente vuole trasferire ai discenti</a:t>
            </a:r>
          </a:p>
        </p:txBody>
      </p:sp>
      <p:pic>
        <p:nvPicPr>
          <p:cNvPr id="2" name="Immagine 1"/>
          <p:cNvPicPr>
            <a:picLocks noChangeAspect="1"/>
          </p:cNvPicPr>
          <p:nvPr/>
        </p:nvPicPr>
        <p:blipFill>
          <a:blip r:embed="rId4"/>
          <a:stretch>
            <a:fillRect/>
          </a:stretch>
        </p:blipFill>
        <p:spPr>
          <a:xfrm>
            <a:off x="1589935" y="1549055"/>
            <a:ext cx="828000" cy="828000"/>
          </a:xfrm>
          <a:prstGeom prst="rect">
            <a:avLst/>
          </a:prstGeom>
        </p:spPr>
      </p:pic>
      <p:pic>
        <p:nvPicPr>
          <p:cNvPr id="3" name="Immagine 2"/>
          <p:cNvPicPr>
            <a:picLocks noChangeAspect="1"/>
          </p:cNvPicPr>
          <p:nvPr/>
        </p:nvPicPr>
        <p:blipFill>
          <a:blip r:embed="rId5"/>
          <a:stretch>
            <a:fillRect/>
          </a:stretch>
        </p:blipFill>
        <p:spPr>
          <a:xfrm>
            <a:off x="5598462" y="1607273"/>
            <a:ext cx="828000" cy="828000"/>
          </a:xfrm>
          <a:prstGeom prst="rect">
            <a:avLst/>
          </a:prstGeom>
        </p:spPr>
      </p:pic>
      <p:pic>
        <p:nvPicPr>
          <p:cNvPr id="180" name="Immagine 179"/>
          <p:cNvPicPr>
            <a:picLocks noChangeAspect="1"/>
          </p:cNvPicPr>
          <p:nvPr/>
        </p:nvPicPr>
        <p:blipFill>
          <a:blip r:embed="rId6"/>
          <a:stretch>
            <a:fillRect/>
          </a:stretch>
        </p:blipFill>
        <p:spPr>
          <a:xfrm>
            <a:off x="1653556" y="3389099"/>
            <a:ext cx="832094" cy="828000"/>
          </a:xfrm>
          <a:prstGeom prst="rect">
            <a:avLst/>
          </a:prstGeom>
        </p:spPr>
      </p:pic>
      <p:pic>
        <p:nvPicPr>
          <p:cNvPr id="181" name="Immagine 180"/>
          <p:cNvPicPr>
            <a:picLocks noChangeAspect="1"/>
          </p:cNvPicPr>
          <p:nvPr/>
        </p:nvPicPr>
        <p:blipFill>
          <a:blip r:embed="rId7"/>
          <a:stretch>
            <a:fillRect/>
          </a:stretch>
        </p:blipFill>
        <p:spPr>
          <a:xfrm>
            <a:off x="5598462" y="3472201"/>
            <a:ext cx="828000" cy="828000"/>
          </a:xfrm>
          <a:prstGeom prst="rect">
            <a:avLst/>
          </a:prstGeom>
        </p:spPr>
      </p:pic>
      <p:pic>
        <p:nvPicPr>
          <p:cNvPr id="182" name="Immagine 181"/>
          <p:cNvPicPr>
            <a:picLocks noChangeAspect="1"/>
          </p:cNvPicPr>
          <p:nvPr/>
        </p:nvPicPr>
        <p:blipFill>
          <a:blip r:embed="rId8"/>
          <a:stretch>
            <a:fillRect/>
          </a:stretch>
        </p:blipFill>
        <p:spPr>
          <a:xfrm>
            <a:off x="1563066" y="5482108"/>
            <a:ext cx="823929" cy="828000"/>
          </a:xfrm>
          <a:prstGeom prst="rect">
            <a:avLst/>
          </a:prstGeom>
        </p:spPr>
      </p:pic>
      <p:pic>
        <p:nvPicPr>
          <p:cNvPr id="183" name="Immagine 182"/>
          <p:cNvPicPr>
            <a:picLocks noChangeAspect="1"/>
          </p:cNvPicPr>
          <p:nvPr/>
        </p:nvPicPr>
        <p:blipFill>
          <a:blip r:embed="rId9"/>
          <a:stretch>
            <a:fillRect/>
          </a:stretch>
        </p:blipFill>
        <p:spPr>
          <a:xfrm>
            <a:off x="5598462" y="5325216"/>
            <a:ext cx="828000" cy="828000"/>
          </a:xfrm>
          <a:prstGeom prst="rect">
            <a:avLst/>
          </a:prstGeom>
        </p:spPr>
      </p:pic>
      <p:sp>
        <p:nvSpPr>
          <p:cNvPr id="12" name="Segnaposto numero diapositiva 1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44</a:t>
            </a:fld>
            <a:endParaRPr lang="it-IT" dirty="0">
              <a:latin typeface="Calibri Light" pitchFamily="34" charset="0"/>
            </a:endParaRPr>
          </a:p>
        </p:txBody>
      </p:sp>
      <p:sp>
        <p:nvSpPr>
          <p:cNvPr id="32" name="Rectangle 44"/>
          <p:cNvSpPr>
            <a:spLocks noChangeAspect="1"/>
          </p:cNvSpPr>
          <p:nvPr>
            <p:custDataLst>
              <p:tags r:id="rId1"/>
            </p:custDataLst>
          </p:nvPr>
        </p:nvSpPr>
        <p:spPr>
          <a:xfrm>
            <a:off x="1968851" y="6555767"/>
            <a:ext cx="3537294" cy="276999"/>
          </a:xfrm>
          <a:prstGeom prst="rect">
            <a:avLst/>
          </a:prstGeom>
        </p:spPr>
        <p:txBody>
          <a:bodyPr wrap="square">
            <a:spAutoFit/>
          </a:bodyPr>
          <a:lstStyle/>
          <a:p>
            <a:r>
              <a:rPr lang="en-US" sz="1200" b="1" dirty="0">
                <a:solidFill>
                  <a:schemeClr val="bg1"/>
                </a:solidFill>
                <a:latin typeface="Calibri Light" pitchFamily="34" charset="0"/>
              </a:rPr>
              <a:t>MATERIALI DIDATTICI</a:t>
            </a:r>
          </a:p>
        </p:txBody>
      </p:sp>
      <p:pic>
        <p:nvPicPr>
          <p:cNvPr id="24" name="Immagine 23"/>
          <p:cNvPicPr>
            <a:picLocks noChangeAspect="1"/>
          </p:cNvPicPr>
          <p:nvPr/>
        </p:nvPicPr>
        <p:blipFill>
          <a:blip r:embed="rId10"/>
          <a:stretch>
            <a:fillRect/>
          </a:stretch>
        </p:blipFill>
        <p:spPr>
          <a:xfrm rot="21260237">
            <a:off x="122470" y="5059166"/>
            <a:ext cx="1408298" cy="2389839"/>
          </a:xfrm>
          <a:prstGeom prst="rect">
            <a:avLst/>
          </a:prstGeom>
          <a:scene3d>
            <a:camera prst="orthographicFront">
              <a:rot lat="3000000" lon="1200000" rev="2400000"/>
            </a:camera>
            <a:lightRig rig="threePt" dir="t"/>
          </a:scene3d>
        </p:spPr>
      </p:pic>
      <p:sp>
        <p:nvSpPr>
          <p:cNvPr id="26" name="CasellaDiTesto 25"/>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1007194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11" name="CasellaDiTesto 10"/>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12"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lvl="0" algn="r" defTabSz="-895350"/>
            <a:r>
              <a:rPr lang="en-US" sz="3200" b="1" dirty="0">
                <a:solidFill>
                  <a:prstClr val="white"/>
                </a:solidFill>
              </a:rPr>
              <a:t>INCENTIVI ALLA PRODUZIONE</a:t>
            </a:r>
            <a:endParaRPr lang="en-US" sz="2400" b="1" dirty="0">
              <a:solidFill>
                <a:schemeClr val="bg1"/>
              </a:solidFill>
            </a:endParaRPr>
          </a:p>
        </p:txBody>
      </p:sp>
      <p:sp>
        <p:nvSpPr>
          <p:cNvPr id="13"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ttangolo 3"/>
          <p:cNvSpPr/>
          <p:nvPr/>
        </p:nvSpPr>
        <p:spPr>
          <a:xfrm>
            <a:off x="1584960" y="1529308"/>
            <a:ext cx="7943353" cy="1446550"/>
          </a:xfrm>
          <a:prstGeom prst="rect">
            <a:avLst/>
          </a:prstGeom>
        </p:spPr>
        <p:txBody>
          <a:bodyPr wrap="square">
            <a:spAutoFit/>
          </a:bodyPr>
          <a:lstStyle/>
          <a:p>
            <a:pPr algn="just"/>
            <a:r>
              <a:rPr lang="it-IT" sz="1400" dirty="0">
                <a:solidFill>
                  <a:schemeClr val="tx1">
                    <a:lumMod val="75000"/>
                    <a:lumOff val="25000"/>
                  </a:schemeClr>
                </a:solidFill>
                <a:latin typeface="Century Gothic" panose="020B0502020202020204" pitchFamily="34" charset="0"/>
              </a:rPr>
              <a:t>Un elemento che è interessante porre in luce è come su 90 interviste, oltre 50 docenti, affermino di </a:t>
            </a:r>
            <a:r>
              <a:rPr lang="it-IT" sz="1400" b="1" dirty="0">
                <a:solidFill>
                  <a:schemeClr val="tx2"/>
                </a:solidFill>
                <a:latin typeface="Century Gothic" panose="020B0502020202020204" pitchFamily="34" charset="0"/>
              </a:rPr>
              <a:t>non avere intenzione di pubblicare</a:t>
            </a:r>
            <a:r>
              <a:rPr lang="it-IT" sz="1400" b="1" dirty="0">
                <a:solidFill>
                  <a:schemeClr val="tx1">
                    <a:lumMod val="75000"/>
                    <a:lumOff val="25000"/>
                  </a:schemeClr>
                </a:solidFill>
                <a:latin typeface="Century Gothic" panose="020B0502020202020204" pitchFamily="34" charset="0"/>
              </a:rPr>
              <a:t> </a:t>
            </a:r>
            <a:r>
              <a:rPr lang="it-IT" sz="1400" dirty="0">
                <a:solidFill>
                  <a:schemeClr val="tx1">
                    <a:lumMod val="75000"/>
                    <a:lumOff val="25000"/>
                  </a:schemeClr>
                </a:solidFill>
                <a:latin typeface="Century Gothic" panose="020B0502020202020204" pitchFamily="34" charset="0"/>
              </a:rPr>
              <a:t>(né ex novo, né aggiornandolo) un libro di testo. Si tratta, a parere di quasi tutti, di uno sforzo importante dal punto di vista dell’investimento di tempo che non viene adeguatamente riconosciuto dal punto di vista accademico…</a:t>
            </a:r>
          </a:p>
          <a:p>
            <a:pPr marL="285750" indent="-285750" algn="just">
              <a:buFont typeface="Wingdings" panose="05000000000000000000" pitchFamily="2" charset="2"/>
              <a:buChar char="q"/>
            </a:pPr>
            <a:endParaRPr lang="it-IT" sz="1600" dirty="0">
              <a:solidFill>
                <a:schemeClr val="tx1">
                  <a:lumMod val="75000"/>
                  <a:lumOff val="25000"/>
                </a:schemeClr>
              </a:solidFill>
              <a:latin typeface="Century Gothic" panose="020B0502020202020204" pitchFamily="34" charset="0"/>
            </a:endParaRPr>
          </a:p>
        </p:txBody>
      </p:sp>
      <p:sp>
        <p:nvSpPr>
          <p:cNvPr id="5" name="Rettangolo 4"/>
          <p:cNvSpPr/>
          <p:nvPr/>
        </p:nvSpPr>
        <p:spPr>
          <a:xfrm>
            <a:off x="2238874" y="3212300"/>
            <a:ext cx="7667126" cy="627864"/>
          </a:xfrm>
          <a:prstGeom prst="rect">
            <a:avLst/>
          </a:prstGeom>
        </p:spPr>
        <p:txBody>
          <a:bodyPr wrap="square">
            <a:spAutoFit/>
          </a:bodyPr>
          <a:lstStyle/>
          <a:p>
            <a:pPr marL="1271587" lvl="1" indent="-171450"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 #H14: «La produzione dei testi ora è solo volontariato»</a:t>
            </a:r>
          </a:p>
          <a:p>
            <a:pPr marL="1349375" lvl="1" indent="-249238"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#M01: «… Lo sforzo necessario a produrre un libro di testo non  valorizzato né dal punto di vista accademico né economico»</a:t>
            </a:r>
          </a:p>
        </p:txBody>
      </p:sp>
      <p:sp>
        <p:nvSpPr>
          <p:cNvPr id="6" name="Rettangolo 5"/>
          <p:cNvSpPr/>
          <p:nvPr/>
        </p:nvSpPr>
        <p:spPr>
          <a:xfrm>
            <a:off x="1765300" y="4151008"/>
            <a:ext cx="7988300" cy="523220"/>
          </a:xfrm>
          <a:prstGeom prst="rect">
            <a:avLst/>
          </a:prstGeom>
        </p:spPr>
        <p:txBody>
          <a:bodyPr wrap="square">
            <a:spAutoFit/>
          </a:bodyPr>
          <a:lstStyle/>
          <a:p>
            <a:pPr algn="just"/>
            <a:r>
              <a:rPr lang="it-IT" sz="1400" dirty="0">
                <a:solidFill>
                  <a:schemeClr val="tx1">
                    <a:lumMod val="75000"/>
                    <a:lumOff val="25000"/>
                  </a:schemeClr>
                </a:solidFill>
                <a:latin typeface="Century Gothic" panose="020B0502020202020204" pitchFamily="34" charset="0"/>
              </a:rPr>
              <a:t>… fa eccezione FILOSOFIA, dove scrivere un libro di testo rappresenta un modo per farsi conoscere dalla comunità nazionale e internazionale</a:t>
            </a:r>
          </a:p>
        </p:txBody>
      </p:sp>
      <p:sp>
        <p:nvSpPr>
          <p:cNvPr id="10" name="Rettangolo 9"/>
          <p:cNvSpPr/>
          <p:nvPr/>
        </p:nvSpPr>
        <p:spPr>
          <a:xfrm>
            <a:off x="3269077" y="5215139"/>
            <a:ext cx="6393161" cy="424732"/>
          </a:xfrm>
          <a:prstGeom prst="rect">
            <a:avLst/>
          </a:prstGeom>
        </p:spPr>
        <p:txBody>
          <a:bodyPr wrap="square">
            <a:spAutoFit/>
          </a:bodyPr>
          <a:lstStyle/>
          <a:p>
            <a:pPr marL="355600" lvl="1" indent="-249238"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«Ottimo strumento per farsi conoscere» (#F06) «e entrare in contatto con la comunità …» (#F01)</a:t>
            </a:r>
          </a:p>
        </p:txBody>
      </p:sp>
      <p:pic>
        <p:nvPicPr>
          <p:cNvPr id="16" name="Immagine 15"/>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7353" b="95098" l="0" r="100000">
                        <a14:foregroundMark x1="56863" y1="56373" x2="56863" y2="56373"/>
                      </a14:backgroundRemoval>
                    </a14:imgEffect>
                  </a14:imgLayer>
                </a14:imgProps>
              </a:ext>
            </a:extLst>
          </a:blip>
          <a:stretch>
            <a:fillRect/>
          </a:stretch>
        </p:blipFill>
        <p:spPr>
          <a:xfrm>
            <a:off x="2736631" y="3292367"/>
            <a:ext cx="495300" cy="495300"/>
          </a:xfrm>
          <a:prstGeom prst="rect">
            <a:avLst/>
          </a:prstGeom>
        </p:spPr>
      </p:pic>
      <p:pic>
        <p:nvPicPr>
          <p:cNvPr id="18" name="Immagine 17"/>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7353" b="95098" l="0" r="100000">
                        <a14:foregroundMark x1="56863" y1="56373" x2="56863" y2="56373"/>
                      </a14:backgroundRemoval>
                    </a14:imgEffect>
                  </a14:imgLayer>
                </a14:imgProps>
              </a:ext>
            </a:extLst>
          </a:blip>
          <a:stretch>
            <a:fillRect/>
          </a:stretch>
        </p:blipFill>
        <p:spPr>
          <a:xfrm>
            <a:off x="2773777" y="5117478"/>
            <a:ext cx="495300" cy="495300"/>
          </a:xfrm>
          <a:prstGeom prst="rect">
            <a:avLst/>
          </a:prstGeom>
        </p:spPr>
      </p:pic>
      <p:sp>
        <p:nvSpPr>
          <p:cNvPr id="30"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45</a:t>
            </a:fld>
            <a:endParaRPr lang="it-IT" dirty="0">
              <a:latin typeface="Calibri Light" pitchFamily="34" charset="0"/>
            </a:endParaRPr>
          </a:p>
        </p:txBody>
      </p:sp>
      <p:sp>
        <p:nvSpPr>
          <p:cNvPr id="39" name="Rectangle 44"/>
          <p:cNvSpPr>
            <a:spLocks noChangeAspect="1"/>
          </p:cNvSpPr>
          <p:nvPr>
            <p:custDataLst>
              <p:tags r:id="rId1"/>
            </p:custDataLst>
          </p:nvPr>
        </p:nvSpPr>
        <p:spPr>
          <a:xfrm>
            <a:off x="1968851" y="6555767"/>
            <a:ext cx="3537294" cy="276999"/>
          </a:xfrm>
          <a:prstGeom prst="rect">
            <a:avLst/>
          </a:prstGeom>
        </p:spPr>
        <p:txBody>
          <a:bodyPr wrap="square">
            <a:spAutoFit/>
          </a:bodyPr>
          <a:lstStyle/>
          <a:p>
            <a:r>
              <a:rPr lang="en-US" sz="1200" b="1" dirty="0">
                <a:solidFill>
                  <a:schemeClr val="bg1"/>
                </a:solidFill>
                <a:latin typeface="Calibri Light" pitchFamily="34" charset="0"/>
              </a:rPr>
              <a:t>MATERIALI DIDATTICI</a:t>
            </a:r>
          </a:p>
        </p:txBody>
      </p:sp>
      <p:pic>
        <p:nvPicPr>
          <p:cNvPr id="15" name="Immagine 14"/>
          <p:cNvPicPr>
            <a:picLocks noChangeAspect="1"/>
          </p:cNvPicPr>
          <p:nvPr/>
        </p:nvPicPr>
        <p:blipFill>
          <a:blip r:embed="rId6"/>
          <a:stretch>
            <a:fillRect/>
          </a:stretch>
        </p:blipFill>
        <p:spPr>
          <a:xfrm rot="21260237">
            <a:off x="122470" y="5059166"/>
            <a:ext cx="1408298" cy="2389839"/>
          </a:xfrm>
          <a:prstGeom prst="rect">
            <a:avLst/>
          </a:prstGeom>
          <a:scene3d>
            <a:camera prst="orthographicFront">
              <a:rot lat="3000000" lon="1200000" rev="2400000"/>
            </a:camera>
            <a:lightRig rig="threePt" dir="t"/>
          </a:scene3d>
        </p:spPr>
      </p:pic>
      <p:sp>
        <p:nvSpPr>
          <p:cNvPr id="17" name="CasellaDiTesto 16"/>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494493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2" name="Titolo 1"/>
          <p:cNvSpPr>
            <a:spLocks noGrp="1"/>
          </p:cNvSpPr>
          <p:nvPr>
            <p:ph type="title"/>
          </p:nvPr>
        </p:nvSpPr>
        <p:spPr/>
        <p:txBody>
          <a:bodyPr/>
          <a:lstStyle/>
          <a:p>
            <a:r>
              <a:rPr lang="it-IT" dirty="0"/>
              <a:t>Come il docente fa didattica</a:t>
            </a:r>
          </a:p>
        </p:txBody>
      </p:sp>
      <p:sp>
        <p:nvSpPr>
          <p:cNvPr id="46" name="CasellaDiTesto 45"/>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47"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600" b="1" dirty="0">
                <a:solidFill>
                  <a:schemeClr val="bg1"/>
                </a:solidFill>
              </a:rPr>
              <a:t>VALUTAZIONE E FORMAZIONE PER IL MIGLIORAMENTO CONTINUO</a:t>
            </a:r>
          </a:p>
        </p:txBody>
      </p:sp>
      <p:sp>
        <p:nvSpPr>
          <p:cNvPr id="48"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Segnaposto contenuto 2"/>
          <p:cNvSpPr>
            <a:spLocks noGrp="1"/>
          </p:cNvSpPr>
          <p:nvPr>
            <p:ph idx="1"/>
          </p:nvPr>
        </p:nvSpPr>
        <p:spPr>
          <a:xfrm>
            <a:off x="3564163" y="4369495"/>
            <a:ext cx="6465252" cy="3174476"/>
          </a:xfrm>
        </p:spPr>
        <p:txBody>
          <a:bodyPr>
            <a:normAutofit/>
          </a:bodyPr>
          <a:lstStyle/>
          <a:p>
            <a:pPr>
              <a:buFont typeface="Wingdings" panose="05000000000000000000" pitchFamily="2" charset="2"/>
              <a:buChar char="ü"/>
            </a:pPr>
            <a:r>
              <a:rPr lang="it-IT" sz="2800" b="1" dirty="0">
                <a:solidFill>
                  <a:schemeClr val="tx1">
                    <a:lumMod val="85000"/>
                    <a:lumOff val="15000"/>
                  </a:schemeClr>
                </a:solidFill>
                <a:latin typeface="Century Gothic" panose="020B0502020202020204" pitchFamily="34" charset="0"/>
              </a:rPr>
              <a:t>LA VALUTAZIONE DELLA DIDATTICA</a:t>
            </a:r>
          </a:p>
          <a:p>
            <a:pPr>
              <a:buFont typeface="Wingdings" panose="05000000000000000000" pitchFamily="2" charset="2"/>
              <a:buChar char="ü"/>
            </a:pPr>
            <a:r>
              <a:rPr lang="it-IT" sz="2800" b="1" dirty="0">
                <a:solidFill>
                  <a:schemeClr val="tx1">
                    <a:lumMod val="85000"/>
                    <a:lumOff val="15000"/>
                  </a:schemeClr>
                </a:solidFill>
                <a:latin typeface="Century Gothic" panose="020B0502020202020204" pitchFamily="34" charset="0"/>
              </a:rPr>
              <a:t>IL NODO DELLA FORMAZIONE</a:t>
            </a:r>
          </a:p>
          <a:p>
            <a:pPr>
              <a:buFont typeface="Wingdings" panose="05000000000000000000" pitchFamily="2" charset="2"/>
              <a:buChar char="ü"/>
            </a:pPr>
            <a:endParaRPr lang="it-IT" sz="2800" b="1" dirty="0">
              <a:latin typeface="Century Gothic" panose="020B0502020202020204" pitchFamily="34" charset="0"/>
            </a:endParaRPr>
          </a:p>
        </p:txBody>
      </p:sp>
      <p:sp>
        <p:nvSpPr>
          <p:cNvPr id="58" name="Rectangle 43"/>
          <p:cNvSpPr>
            <a:spLocks noChangeAspect="1"/>
          </p:cNvSpPr>
          <p:nvPr>
            <p:custDataLst>
              <p:tags r:id="rId1"/>
            </p:custDataLst>
          </p:nvPr>
        </p:nvSpPr>
        <p:spPr>
          <a:xfrm>
            <a:off x="1404604" y="1930477"/>
            <a:ext cx="1700638" cy="461665"/>
          </a:xfrm>
          <a:prstGeom prst="rect">
            <a:avLst/>
          </a:prstGeom>
        </p:spPr>
        <p:txBody>
          <a:bodyPr wrap="square">
            <a:spAutoFit/>
          </a:bodyPr>
          <a:lstStyle/>
          <a:p>
            <a:r>
              <a:rPr lang="en-US" sz="1200" b="1" dirty="0">
                <a:solidFill>
                  <a:srgbClr val="9B59B6"/>
                </a:solidFill>
                <a:latin typeface="Century Gothic" panose="020B0502020202020204" pitchFamily="34" charset="0"/>
              </a:rPr>
              <a:t>MIGLIORAMENTO</a:t>
            </a:r>
          </a:p>
          <a:p>
            <a:r>
              <a:rPr lang="en-US" sz="1200" b="1" dirty="0">
                <a:solidFill>
                  <a:srgbClr val="9B59B6"/>
                </a:solidFill>
                <a:latin typeface="Century Gothic" panose="020B0502020202020204" pitchFamily="34" charset="0"/>
              </a:rPr>
              <a:t>CONTINUO</a:t>
            </a:r>
          </a:p>
        </p:txBody>
      </p:sp>
      <p:sp>
        <p:nvSpPr>
          <p:cNvPr id="61" name="Freeform 25"/>
          <p:cNvSpPr>
            <a:spLocks noChangeAspect="1"/>
          </p:cNvSpPr>
          <p:nvPr/>
        </p:nvSpPr>
        <p:spPr bwMode="auto">
          <a:xfrm>
            <a:off x="3215119" y="1320216"/>
            <a:ext cx="781516" cy="1366350"/>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chemeClr val="bg1">
              <a:lumMod val="85000"/>
            </a:schemeClr>
          </a:solidFill>
          <a:ln w="3175" cap="flat" cmpd="sng">
            <a:noFill/>
            <a:prstDash val="solid"/>
            <a:round/>
            <a:headEnd type="none" w="med" len="med"/>
            <a:tailEnd type="none" w="med" len="med"/>
          </a:ln>
          <a:effectLst>
            <a:outerShdw blurRad="25400" dist="38100" dir="2400000" algn="ctr" rotWithShape="0">
              <a:prstClr val="black">
                <a:alpha val="10000"/>
              </a:prstClr>
            </a:outerShdw>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62" name="Freeform 25"/>
          <p:cNvSpPr>
            <a:spLocks noChangeAspect="1"/>
          </p:cNvSpPr>
          <p:nvPr/>
        </p:nvSpPr>
        <p:spPr bwMode="auto">
          <a:xfrm>
            <a:off x="3222205" y="2855846"/>
            <a:ext cx="781516" cy="1344369"/>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chemeClr val="bg1">
              <a:lumMod val="85000"/>
            </a:schemeClr>
          </a:solidFill>
          <a:ln w="3175" cap="flat" cmpd="sng">
            <a:noFill/>
            <a:prstDash val="solid"/>
            <a:round/>
            <a:headEnd type="none" w="med" len="med"/>
            <a:tailEnd type="none" w="med" len="med"/>
          </a:ln>
          <a:effectLst>
            <a:outerShdw blurRad="25400" dist="38100" dir="2400000" algn="ctr" rotWithShape="0">
              <a:prstClr val="black">
                <a:alpha val="10000"/>
              </a:prstClr>
            </a:outerShdw>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63" name="Freeform 25"/>
          <p:cNvSpPr>
            <a:spLocks noChangeAspect="1"/>
          </p:cNvSpPr>
          <p:nvPr/>
        </p:nvSpPr>
        <p:spPr bwMode="auto">
          <a:xfrm rot="5400000">
            <a:off x="4610879" y="2089396"/>
            <a:ext cx="781517" cy="1344369"/>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chemeClr val="bg1">
              <a:lumMod val="85000"/>
            </a:schemeClr>
          </a:solidFill>
          <a:ln w="3175" cap="flat" cmpd="sng">
            <a:noFill/>
            <a:prstDash val="solid"/>
            <a:round/>
            <a:headEnd type="none" w="med" len="med"/>
            <a:tailEnd type="none" w="med" len="med"/>
          </a:ln>
          <a:effectLst>
            <a:outerShdw blurRad="50800" dist="38100" dir="2700000" algn="tl" rotWithShape="0">
              <a:prstClr val="black">
                <a:alpha val="40000"/>
              </a:prstClr>
            </a:outerShdw>
          </a:effectLst>
        </p:spPr>
        <p:txBody>
          <a:bodyPr/>
          <a:lstStyle/>
          <a:p>
            <a:endParaRPr lang="da-DK" kern="0">
              <a:solidFill>
                <a:sysClr val="windowText" lastClr="000000">
                  <a:lumMod val="95000"/>
                  <a:lumOff val="5000"/>
                </a:sysClr>
              </a:solidFill>
              <a:latin typeface="Calibri"/>
            </a:endParaRPr>
          </a:p>
        </p:txBody>
      </p:sp>
      <p:sp>
        <p:nvSpPr>
          <p:cNvPr id="64" name="Freeform 44"/>
          <p:cNvSpPr>
            <a:spLocks noChangeAspect="1" noEditPoints="1"/>
          </p:cNvSpPr>
          <p:nvPr/>
        </p:nvSpPr>
        <p:spPr bwMode="auto">
          <a:xfrm>
            <a:off x="4282259" y="2380861"/>
            <a:ext cx="195231" cy="198693"/>
          </a:xfrm>
          <a:custGeom>
            <a:avLst/>
            <a:gdLst>
              <a:gd name="T0" fmla="*/ 228 w 236"/>
              <a:gd name="T1" fmla="*/ 112 h 240"/>
              <a:gd name="T2" fmla="*/ 212 w 236"/>
              <a:gd name="T3" fmla="*/ 112 h 240"/>
              <a:gd name="T4" fmla="*/ 128 w 236"/>
              <a:gd name="T5" fmla="*/ 28 h 240"/>
              <a:gd name="T6" fmla="*/ 128 w 236"/>
              <a:gd name="T7" fmla="*/ 8 h 240"/>
              <a:gd name="T8" fmla="*/ 120 w 236"/>
              <a:gd name="T9" fmla="*/ 0 h 240"/>
              <a:gd name="T10" fmla="*/ 112 w 236"/>
              <a:gd name="T11" fmla="*/ 8 h 240"/>
              <a:gd name="T12" fmla="*/ 112 w 236"/>
              <a:gd name="T13" fmla="*/ 28 h 240"/>
              <a:gd name="T14" fmla="*/ 28 w 236"/>
              <a:gd name="T15" fmla="*/ 112 h 240"/>
              <a:gd name="T16" fmla="*/ 8 w 236"/>
              <a:gd name="T17" fmla="*/ 112 h 240"/>
              <a:gd name="T18" fmla="*/ 0 w 236"/>
              <a:gd name="T19" fmla="*/ 120 h 240"/>
              <a:gd name="T20" fmla="*/ 8 w 236"/>
              <a:gd name="T21" fmla="*/ 128 h 240"/>
              <a:gd name="T22" fmla="*/ 28 w 236"/>
              <a:gd name="T23" fmla="*/ 128 h 240"/>
              <a:gd name="T24" fmla="*/ 112 w 236"/>
              <a:gd name="T25" fmla="*/ 212 h 240"/>
              <a:gd name="T26" fmla="*/ 112 w 236"/>
              <a:gd name="T27" fmla="*/ 232 h 240"/>
              <a:gd name="T28" fmla="*/ 120 w 236"/>
              <a:gd name="T29" fmla="*/ 240 h 240"/>
              <a:gd name="T30" fmla="*/ 128 w 236"/>
              <a:gd name="T31" fmla="*/ 232 h 240"/>
              <a:gd name="T32" fmla="*/ 128 w 236"/>
              <a:gd name="T33" fmla="*/ 212 h 240"/>
              <a:gd name="T34" fmla="*/ 212 w 236"/>
              <a:gd name="T35" fmla="*/ 128 h 240"/>
              <a:gd name="T36" fmla="*/ 228 w 236"/>
              <a:gd name="T37" fmla="*/ 128 h 240"/>
              <a:gd name="T38" fmla="*/ 236 w 236"/>
              <a:gd name="T39" fmla="*/ 120 h 240"/>
              <a:gd name="T40" fmla="*/ 228 w 236"/>
              <a:gd name="T41" fmla="*/ 112 h 240"/>
              <a:gd name="T42" fmla="*/ 172 w 236"/>
              <a:gd name="T43" fmla="*/ 128 h 240"/>
              <a:gd name="T44" fmla="*/ 196 w 236"/>
              <a:gd name="T45" fmla="*/ 128 h 240"/>
              <a:gd name="T46" fmla="*/ 128 w 236"/>
              <a:gd name="T47" fmla="*/ 196 h 240"/>
              <a:gd name="T48" fmla="*/ 128 w 236"/>
              <a:gd name="T49" fmla="*/ 176 h 240"/>
              <a:gd name="T50" fmla="*/ 120 w 236"/>
              <a:gd name="T51" fmla="*/ 168 h 240"/>
              <a:gd name="T52" fmla="*/ 112 w 236"/>
              <a:gd name="T53" fmla="*/ 176 h 240"/>
              <a:gd name="T54" fmla="*/ 112 w 236"/>
              <a:gd name="T55" fmla="*/ 196 h 240"/>
              <a:gd name="T56" fmla="*/ 44 w 236"/>
              <a:gd name="T57" fmla="*/ 128 h 240"/>
              <a:gd name="T58" fmla="*/ 64 w 236"/>
              <a:gd name="T59" fmla="*/ 128 h 240"/>
              <a:gd name="T60" fmla="*/ 72 w 236"/>
              <a:gd name="T61" fmla="*/ 120 h 240"/>
              <a:gd name="T62" fmla="*/ 64 w 236"/>
              <a:gd name="T63" fmla="*/ 112 h 240"/>
              <a:gd name="T64" fmla="*/ 44 w 236"/>
              <a:gd name="T65" fmla="*/ 112 h 240"/>
              <a:gd name="T66" fmla="*/ 112 w 236"/>
              <a:gd name="T67" fmla="*/ 44 h 240"/>
              <a:gd name="T68" fmla="*/ 112 w 236"/>
              <a:gd name="T69" fmla="*/ 60 h 240"/>
              <a:gd name="T70" fmla="*/ 120 w 236"/>
              <a:gd name="T71" fmla="*/ 68 h 240"/>
              <a:gd name="T72" fmla="*/ 128 w 236"/>
              <a:gd name="T73" fmla="*/ 60 h 240"/>
              <a:gd name="T74" fmla="*/ 128 w 236"/>
              <a:gd name="T75" fmla="*/ 44 h 240"/>
              <a:gd name="T76" fmla="*/ 196 w 236"/>
              <a:gd name="T77" fmla="*/ 112 h 240"/>
              <a:gd name="T78" fmla="*/ 172 w 236"/>
              <a:gd name="T79" fmla="*/ 112 h 240"/>
              <a:gd name="T80" fmla="*/ 164 w 236"/>
              <a:gd name="T81" fmla="*/ 120 h 240"/>
              <a:gd name="T82" fmla="*/ 172 w 236"/>
              <a:gd name="T83"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40">
                <a:moveTo>
                  <a:pt x="228" y="112"/>
                </a:moveTo>
                <a:cubicBezTo>
                  <a:pt x="212" y="112"/>
                  <a:pt x="212" y="112"/>
                  <a:pt x="212" y="112"/>
                </a:cubicBezTo>
                <a:cubicBezTo>
                  <a:pt x="208" y="68"/>
                  <a:pt x="172" y="32"/>
                  <a:pt x="128" y="28"/>
                </a:cubicBezTo>
                <a:cubicBezTo>
                  <a:pt x="128" y="8"/>
                  <a:pt x="128" y="8"/>
                  <a:pt x="128" y="8"/>
                </a:cubicBezTo>
                <a:cubicBezTo>
                  <a:pt x="128" y="4"/>
                  <a:pt x="124" y="0"/>
                  <a:pt x="120" y="0"/>
                </a:cubicBezTo>
                <a:cubicBezTo>
                  <a:pt x="116" y="0"/>
                  <a:pt x="112" y="4"/>
                  <a:pt x="112" y="8"/>
                </a:cubicBezTo>
                <a:cubicBezTo>
                  <a:pt x="112" y="28"/>
                  <a:pt x="112" y="28"/>
                  <a:pt x="112" y="28"/>
                </a:cubicBezTo>
                <a:cubicBezTo>
                  <a:pt x="68" y="32"/>
                  <a:pt x="32" y="68"/>
                  <a:pt x="28" y="112"/>
                </a:cubicBezTo>
                <a:cubicBezTo>
                  <a:pt x="8" y="112"/>
                  <a:pt x="8" y="112"/>
                  <a:pt x="8" y="112"/>
                </a:cubicBezTo>
                <a:cubicBezTo>
                  <a:pt x="4" y="112"/>
                  <a:pt x="0" y="116"/>
                  <a:pt x="0" y="120"/>
                </a:cubicBezTo>
                <a:cubicBezTo>
                  <a:pt x="0" y="124"/>
                  <a:pt x="4" y="128"/>
                  <a:pt x="8" y="128"/>
                </a:cubicBezTo>
                <a:cubicBezTo>
                  <a:pt x="28" y="128"/>
                  <a:pt x="28" y="128"/>
                  <a:pt x="28" y="128"/>
                </a:cubicBezTo>
                <a:cubicBezTo>
                  <a:pt x="32" y="172"/>
                  <a:pt x="68" y="208"/>
                  <a:pt x="112" y="212"/>
                </a:cubicBezTo>
                <a:cubicBezTo>
                  <a:pt x="112" y="232"/>
                  <a:pt x="112" y="232"/>
                  <a:pt x="112" y="232"/>
                </a:cubicBezTo>
                <a:cubicBezTo>
                  <a:pt x="112" y="236"/>
                  <a:pt x="116" y="240"/>
                  <a:pt x="120" y="240"/>
                </a:cubicBezTo>
                <a:cubicBezTo>
                  <a:pt x="124" y="240"/>
                  <a:pt x="128" y="236"/>
                  <a:pt x="128" y="232"/>
                </a:cubicBezTo>
                <a:cubicBezTo>
                  <a:pt x="128" y="212"/>
                  <a:pt x="128" y="212"/>
                  <a:pt x="128" y="212"/>
                </a:cubicBezTo>
                <a:cubicBezTo>
                  <a:pt x="172" y="208"/>
                  <a:pt x="208" y="172"/>
                  <a:pt x="212" y="128"/>
                </a:cubicBezTo>
                <a:cubicBezTo>
                  <a:pt x="228" y="128"/>
                  <a:pt x="228" y="128"/>
                  <a:pt x="228" y="128"/>
                </a:cubicBezTo>
                <a:cubicBezTo>
                  <a:pt x="232" y="128"/>
                  <a:pt x="236" y="124"/>
                  <a:pt x="236" y="120"/>
                </a:cubicBezTo>
                <a:cubicBezTo>
                  <a:pt x="236" y="116"/>
                  <a:pt x="232" y="112"/>
                  <a:pt x="228" y="112"/>
                </a:cubicBezTo>
                <a:close/>
                <a:moveTo>
                  <a:pt x="172" y="128"/>
                </a:moveTo>
                <a:cubicBezTo>
                  <a:pt x="196" y="128"/>
                  <a:pt x="196" y="128"/>
                  <a:pt x="196" y="128"/>
                </a:cubicBezTo>
                <a:cubicBezTo>
                  <a:pt x="192" y="164"/>
                  <a:pt x="164" y="192"/>
                  <a:pt x="128" y="196"/>
                </a:cubicBezTo>
                <a:cubicBezTo>
                  <a:pt x="128" y="176"/>
                  <a:pt x="128" y="176"/>
                  <a:pt x="128" y="176"/>
                </a:cubicBezTo>
                <a:cubicBezTo>
                  <a:pt x="128" y="172"/>
                  <a:pt x="124" y="168"/>
                  <a:pt x="120" y="168"/>
                </a:cubicBezTo>
                <a:cubicBezTo>
                  <a:pt x="116" y="168"/>
                  <a:pt x="112" y="172"/>
                  <a:pt x="112" y="176"/>
                </a:cubicBezTo>
                <a:cubicBezTo>
                  <a:pt x="112" y="196"/>
                  <a:pt x="112" y="196"/>
                  <a:pt x="112" y="196"/>
                </a:cubicBezTo>
                <a:cubicBezTo>
                  <a:pt x="76" y="192"/>
                  <a:pt x="48" y="164"/>
                  <a:pt x="44" y="128"/>
                </a:cubicBezTo>
                <a:cubicBezTo>
                  <a:pt x="64" y="128"/>
                  <a:pt x="64" y="128"/>
                  <a:pt x="64" y="128"/>
                </a:cubicBezTo>
                <a:cubicBezTo>
                  <a:pt x="68" y="128"/>
                  <a:pt x="72" y="124"/>
                  <a:pt x="72" y="120"/>
                </a:cubicBezTo>
                <a:cubicBezTo>
                  <a:pt x="72" y="116"/>
                  <a:pt x="68" y="112"/>
                  <a:pt x="64" y="112"/>
                </a:cubicBezTo>
                <a:cubicBezTo>
                  <a:pt x="44" y="112"/>
                  <a:pt x="44" y="112"/>
                  <a:pt x="44" y="112"/>
                </a:cubicBezTo>
                <a:cubicBezTo>
                  <a:pt x="48" y="76"/>
                  <a:pt x="76" y="48"/>
                  <a:pt x="112" y="44"/>
                </a:cubicBezTo>
                <a:cubicBezTo>
                  <a:pt x="112" y="60"/>
                  <a:pt x="112" y="60"/>
                  <a:pt x="112" y="60"/>
                </a:cubicBezTo>
                <a:cubicBezTo>
                  <a:pt x="112" y="64"/>
                  <a:pt x="116" y="68"/>
                  <a:pt x="120" y="68"/>
                </a:cubicBezTo>
                <a:cubicBezTo>
                  <a:pt x="124" y="68"/>
                  <a:pt x="128" y="64"/>
                  <a:pt x="128" y="60"/>
                </a:cubicBezTo>
                <a:cubicBezTo>
                  <a:pt x="128" y="44"/>
                  <a:pt x="128" y="44"/>
                  <a:pt x="128" y="44"/>
                </a:cubicBezTo>
                <a:cubicBezTo>
                  <a:pt x="164" y="48"/>
                  <a:pt x="192" y="76"/>
                  <a:pt x="196" y="112"/>
                </a:cubicBezTo>
                <a:cubicBezTo>
                  <a:pt x="172" y="112"/>
                  <a:pt x="172" y="112"/>
                  <a:pt x="172" y="112"/>
                </a:cubicBezTo>
                <a:cubicBezTo>
                  <a:pt x="168" y="112"/>
                  <a:pt x="164" y="116"/>
                  <a:pt x="164" y="120"/>
                </a:cubicBezTo>
                <a:cubicBezTo>
                  <a:pt x="164" y="124"/>
                  <a:pt x="168" y="128"/>
                  <a:pt x="172" y="128"/>
                </a:cubicBezTo>
                <a:close/>
              </a:path>
            </a:pathLst>
          </a:custGeom>
          <a:solidFill>
            <a:schemeClr val="bg1"/>
          </a:solidFill>
          <a:ln>
            <a:noFill/>
          </a:ln>
          <a:effectLst>
            <a:outerShdw blurRad="25400" dist="38100" dir="2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65" name="Freeform 8"/>
          <p:cNvSpPr>
            <a:spLocks/>
          </p:cNvSpPr>
          <p:nvPr/>
        </p:nvSpPr>
        <p:spPr bwMode="auto">
          <a:xfrm>
            <a:off x="3810554" y="1596613"/>
            <a:ext cx="688307" cy="2377575"/>
          </a:xfrm>
          <a:custGeom>
            <a:avLst/>
            <a:gdLst>
              <a:gd name="T0" fmla="*/ 1022 w 2549"/>
              <a:gd name="T1" fmla="*/ 61 h 8800"/>
              <a:gd name="T2" fmla="*/ 1240 w 2549"/>
              <a:gd name="T3" fmla="*/ 1 h 8800"/>
              <a:gd name="T4" fmla="*/ 1492 w 2549"/>
              <a:gd name="T5" fmla="*/ 36 h 8800"/>
              <a:gd name="T6" fmla="*/ 1608 w 2549"/>
              <a:gd name="T7" fmla="*/ 88 h 8800"/>
              <a:gd name="T8" fmla="*/ 1656 w 2549"/>
              <a:gd name="T9" fmla="*/ 211 h 8800"/>
              <a:gd name="T10" fmla="*/ 1665 w 2549"/>
              <a:gd name="T11" fmla="*/ 534 h 8800"/>
              <a:gd name="T12" fmla="*/ 1651 w 2549"/>
              <a:gd name="T13" fmla="*/ 691 h 8800"/>
              <a:gd name="T14" fmla="*/ 1568 w 2549"/>
              <a:gd name="T15" fmla="*/ 857 h 8800"/>
              <a:gd name="T16" fmla="*/ 1555 w 2549"/>
              <a:gd name="T17" fmla="*/ 1090 h 8800"/>
              <a:gd name="T18" fmla="*/ 2191 w 2549"/>
              <a:gd name="T19" fmla="*/ 1426 h 8800"/>
              <a:gd name="T20" fmla="*/ 2433 w 2549"/>
              <a:gd name="T21" fmla="*/ 1606 h 8800"/>
              <a:gd name="T22" fmla="*/ 2515 w 2549"/>
              <a:gd name="T23" fmla="*/ 1759 h 8800"/>
              <a:gd name="T24" fmla="*/ 2507 w 2549"/>
              <a:gd name="T25" fmla="*/ 2001 h 8800"/>
              <a:gd name="T26" fmla="*/ 2548 w 2549"/>
              <a:gd name="T27" fmla="*/ 2432 h 8800"/>
              <a:gd name="T28" fmla="*/ 2536 w 2549"/>
              <a:gd name="T29" fmla="*/ 3143 h 8800"/>
              <a:gd name="T30" fmla="*/ 2440 w 2549"/>
              <a:gd name="T31" fmla="*/ 3431 h 8800"/>
              <a:gd name="T32" fmla="*/ 2159 w 2549"/>
              <a:gd name="T33" fmla="*/ 3667 h 8800"/>
              <a:gd name="T34" fmla="*/ 2081 w 2549"/>
              <a:gd name="T35" fmla="*/ 4404 h 8800"/>
              <a:gd name="T36" fmla="*/ 2003 w 2549"/>
              <a:gd name="T37" fmla="*/ 5100 h 8800"/>
              <a:gd name="T38" fmla="*/ 2094 w 2549"/>
              <a:gd name="T39" fmla="*/ 6894 h 8800"/>
              <a:gd name="T40" fmla="*/ 2072 w 2549"/>
              <a:gd name="T41" fmla="*/ 7882 h 8800"/>
              <a:gd name="T42" fmla="*/ 1991 w 2549"/>
              <a:gd name="T43" fmla="*/ 8121 h 8800"/>
              <a:gd name="T44" fmla="*/ 2021 w 2549"/>
              <a:gd name="T45" fmla="*/ 8284 h 8800"/>
              <a:gd name="T46" fmla="*/ 1885 w 2549"/>
              <a:gd name="T47" fmla="*/ 8506 h 8800"/>
              <a:gd name="T48" fmla="*/ 1649 w 2549"/>
              <a:gd name="T49" fmla="*/ 8725 h 8800"/>
              <a:gd name="T50" fmla="*/ 1319 w 2549"/>
              <a:gd name="T51" fmla="*/ 8792 h 8800"/>
              <a:gd name="T52" fmla="*/ 1145 w 2549"/>
              <a:gd name="T53" fmla="*/ 8685 h 8800"/>
              <a:gd name="T54" fmla="*/ 1162 w 2549"/>
              <a:gd name="T55" fmla="*/ 8589 h 8800"/>
              <a:gd name="T56" fmla="*/ 1439 w 2549"/>
              <a:gd name="T57" fmla="*/ 8275 h 8800"/>
              <a:gd name="T58" fmla="*/ 1487 w 2549"/>
              <a:gd name="T59" fmla="*/ 7933 h 8800"/>
              <a:gd name="T60" fmla="*/ 1381 w 2549"/>
              <a:gd name="T61" fmla="*/ 7405 h 8800"/>
              <a:gd name="T62" fmla="*/ 1250 w 2549"/>
              <a:gd name="T63" fmla="*/ 6596 h 8800"/>
              <a:gd name="T64" fmla="*/ 1209 w 2549"/>
              <a:gd name="T65" fmla="*/ 6995 h 8800"/>
              <a:gd name="T66" fmla="*/ 1198 w 2549"/>
              <a:gd name="T67" fmla="*/ 7544 h 8800"/>
              <a:gd name="T68" fmla="*/ 1158 w 2549"/>
              <a:gd name="T69" fmla="*/ 7941 h 8800"/>
              <a:gd name="T70" fmla="*/ 1076 w 2549"/>
              <a:gd name="T71" fmla="*/ 8101 h 8800"/>
              <a:gd name="T72" fmla="*/ 874 w 2549"/>
              <a:gd name="T73" fmla="*/ 8131 h 8800"/>
              <a:gd name="T74" fmla="*/ 454 w 2549"/>
              <a:gd name="T75" fmla="*/ 8266 h 8800"/>
              <a:gd name="T76" fmla="*/ 117 w 2549"/>
              <a:gd name="T77" fmla="*/ 8257 h 8800"/>
              <a:gd name="T78" fmla="*/ 118 w 2549"/>
              <a:gd name="T79" fmla="*/ 8090 h 8800"/>
              <a:gd name="T80" fmla="*/ 529 w 2549"/>
              <a:gd name="T81" fmla="*/ 7855 h 8800"/>
              <a:gd name="T82" fmla="*/ 577 w 2549"/>
              <a:gd name="T83" fmla="*/ 7003 h 8800"/>
              <a:gd name="T84" fmla="*/ 529 w 2549"/>
              <a:gd name="T85" fmla="*/ 5796 h 8800"/>
              <a:gd name="T86" fmla="*/ 373 w 2549"/>
              <a:gd name="T87" fmla="*/ 4790 h 8800"/>
              <a:gd name="T88" fmla="*/ 323 w 2549"/>
              <a:gd name="T89" fmla="*/ 4599 h 8800"/>
              <a:gd name="T90" fmla="*/ 364 w 2549"/>
              <a:gd name="T91" fmla="*/ 4025 h 8800"/>
              <a:gd name="T92" fmla="*/ 453 w 2549"/>
              <a:gd name="T93" fmla="*/ 3410 h 8800"/>
              <a:gd name="T94" fmla="*/ 311 w 2549"/>
              <a:gd name="T95" fmla="*/ 3569 h 8800"/>
              <a:gd name="T96" fmla="*/ 113 w 2549"/>
              <a:gd name="T97" fmla="*/ 3309 h 8800"/>
              <a:gd name="T98" fmla="*/ 1 w 2549"/>
              <a:gd name="T99" fmla="*/ 2895 h 8800"/>
              <a:gd name="T100" fmla="*/ 119 w 2549"/>
              <a:gd name="T101" fmla="*/ 2561 h 8800"/>
              <a:gd name="T102" fmla="*/ 235 w 2549"/>
              <a:gd name="T103" fmla="*/ 2152 h 8800"/>
              <a:gd name="T104" fmla="*/ 292 w 2549"/>
              <a:gd name="T105" fmla="*/ 1684 h 8800"/>
              <a:gd name="T106" fmla="*/ 339 w 2549"/>
              <a:gd name="T107" fmla="*/ 1548 h 8800"/>
              <a:gd name="T108" fmla="*/ 683 w 2549"/>
              <a:gd name="T109" fmla="*/ 1385 h 8800"/>
              <a:gd name="T110" fmla="*/ 1016 w 2549"/>
              <a:gd name="T111" fmla="*/ 1218 h 8800"/>
              <a:gd name="T112" fmla="*/ 1037 w 2549"/>
              <a:gd name="T113" fmla="*/ 984 h 8800"/>
              <a:gd name="T114" fmla="*/ 926 w 2549"/>
              <a:gd name="T115" fmla="*/ 839 h 8800"/>
              <a:gd name="T116" fmla="*/ 832 w 2549"/>
              <a:gd name="T117" fmla="*/ 600 h 8800"/>
              <a:gd name="T118" fmla="*/ 852 w 2549"/>
              <a:gd name="T119" fmla="*/ 309 h 8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9" h="8800">
                <a:moveTo>
                  <a:pt x="854" y="272"/>
                </a:moveTo>
                <a:lnTo>
                  <a:pt x="867" y="246"/>
                </a:lnTo>
                <a:lnTo>
                  <a:pt x="882" y="221"/>
                </a:lnTo>
                <a:lnTo>
                  <a:pt x="897" y="198"/>
                </a:lnTo>
                <a:lnTo>
                  <a:pt x="911" y="176"/>
                </a:lnTo>
                <a:lnTo>
                  <a:pt x="926" y="155"/>
                </a:lnTo>
                <a:lnTo>
                  <a:pt x="942" y="136"/>
                </a:lnTo>
                <a:lnTo>
                  <a:pt x="958" y="118"/>
                </a:lnTo>
                <a:lnTo>
                  <a:pt x="973" y="102"/>
                </a:lnTo>
                <a:lnTo>
                  <a:pt x="989" y="86"/>
                </a:lnTo>
                <a:lnTo>
                  <a:pt x="1006" y="73"/>
                </a:lnTo>
                <a:lnTo>
                  <a:pt x="1022" y="61"/>
                </a:lnTo>
                <a:lnTo>
                  <a:pt x="1039" y="50"/>
                </a:lnTo>
                <a:lnTo>
                  <a:pt x="1056" y="40"/>
                </a:lnTo>
                <a:lnTo>
                  <a:pt x="1073" y="32"/>
                </a:lnTo>
                <a:lnTo>
                  <a:pt x="1091" y="23"/>
                </a:lnTo>
                <a:lnTo>
                  <a:pt x="1109" y="17"/>
                </a:lnTo>
                <a:lnTo>
                  <a:pt x="1127" y="12"/>
                </a:lnTo>
                <a:lnTo>
                  <a:pt x="1145" y="8"/>
                </a:lnTo>
                <a:lnTo>
                  <a:pt x="1164" y="4"/>
                </a:lnTo>
                <a:lnTo>
                  <a:pt x="1182" y="2"/>
                </a:lnTo>
                <a:lnTo>
                  <a:pt x="1201" y="1"/>
                </a:lnTo>
                <a:lnTo>
                  <a:pt x="1221" y="0"/>
                </a:lnTo>
                <a:lnTo>
                  <a:pt x="1240" y="1"/>
                </a:lnTo>
                <a:lnTo>
                  <a:pt x="1260" y="2"/>
                </a:lnTo>
                <a:lnTo>
                  <a:pt x="1280" y="4"/>
                </a:lnTo>
                <a:lnTo>
                  <a:pt x="1300" y="8"/>
                </a:lnTo>
                <a:lnTo>
                  <a:pt x="1321" y="11"/>
                </a:lnTo>
                <a:lnTo>
                  <a:pt x="1342" y="15"/>
                </a:lnTo>
                <a:lnTo>
                  <a:pt x="1384" y="25"/>
                </a:lnTo>
                <a:lnTo>
                  <a:pt x="1427" y="39"/>
                </a:lnTo>
                <a:lnTo>
                  <a:pt x="1441" y="37"/>
                </a:lnTo>
                <a:lnTo>
                  <a:pt x="1454" y="36"/>
                </a:lnTo>
                <a:lnTo>
                  <a:pt x="1468" y="35"/>
                </a:lnTo>
                <a:lnTo>
                  <a:pt x="1481" y="35"/>
                </a:lnTo>
                <a:lnTo>
                  <a:pt x="1492" y="36"/>
                </a:lnTo>
                <a:lnTo>
                  <a:pt x="1504" y="37"/>
                </a:lnTo>
                <a:lnTo>
                  <a:pt x="1515" y="39"/>
                </a:lnTo>
                <a:lnTo>
                  <a:pt x="1527" y="41"/>
                </a:lnTo>
                <a:lnTo>
                  <a:pt x="1537" y="44"/>
                </a:lnTo>
                <a:lnTo>
                  <a:pt x="1548" y="47"/>
                </a:lnTo>
                <a:lnTo>
                  <a:pt x="1557" y="52"/>
                </a:lnTo>
                <a:lnTo>
                  <a:pt x="1567" y="57"/>
                </a:lnTo>
                <a:lnTo>
                  <a:pt x="1576" y="62"/>
                </a:lnTo>
                <a:lnTo>
                  <a:pt x="1585" y="67"/>
                </a:lnTo>
                <a:lnTo>
                  <a:pt x="1593" y="75"/>
                </a:lnTo>
                <a:lnTo>
                  <a:pt x="1600" y="81"/>
                </a:lnTo>
                <a:lnTo>
                  <a:pt x="1608" y="88"/>
                </a:lnTo>
                <a:lnTo>
                  <a:pt x="1614" y="97"/>
                </a:lnTo>
                <a:lnTo>
                  <a:pt x="1620" y="105"/>
                </a:lnTo>
                <a:lnTo>
                  <a:pt x="1627" y="114"/>
                </a:lnTo>
                <a:lnTo>
                  <a:pt x="1632" y="123"/>
                </a:lnTo>
                <a:lnTo>
                  <a:pt x="1636" y="133"/>
                </a:lnTo>
                <a:lnTo>
                  <a:pt x="1640" y="143"/>
                </a:lnTo>
                <a:lnTo>
                  <a:pt x="1645" y="154"/>
                </a:lnTo>
                <a:lnTo>
                  <a:pt x="1648" y="164"/>
                </a:lnTo>
                <a:lnTo>
                  <a:pt x="1651" y="176"/>
                </a:lnTo>
                <a:lnTo>
                  <a:pt x="1653" y="187"/>
                </a:lnTo>
                <a:lnTo>
                  <a:pt x="1655" y="200"/>
                </a:lnTo>
                <a:lnTo>
                  <a:pt x="1656" y="211"/>
                </a:lnTo>
                <a:lnTo>
                  <a:pt x="1656" y="225"/>
                </a:lnTo>
                <a:lnTo>
                  <a:pt x="1656" y="238"/>
                </a:lnTo>
                <a:lnTo>
                  <a:pt x="1656" y="251"/>
                </a:lnTo>
                <a:lnTo>
                  <a:pt x="1660" y="286"/>
                </a:lnTo>
                <a:lnTo>
                  <a:pt x="1664" y="321"/>
                </a:lnTo>
                <a:lnTo>
                  <a:pt x="1666" y="355"/>
                </a:lnTo>
                <a:lnTo>
                  <a:pt x="1667" y="389"/>
                </a:lnTo>
                <a:lnTo>
                  <a:pt x="1667" y="424"/>
                </a:lnTo>
                <a:lnTo>
                  <a:pt x="1666" y="458"/>
                </a:lnTo>
                <a:lnTo>
                  <a:pt x="1665" y="492"/>
                </a:lnTo>
                <a:lnTo>
                  <a:pt x="1661" y="525"/>
                </a:lnTo>
                <a:lnTo>
                  <a:pt x="1665" y="534"/>
                </a:lnTo>
                <a:lnTo>
                  <a:pt x="1668" y="544"/>
                </a:lnTo>
                <a:lnTo>
                  <a:pt x="1670" y="555"/>
                </a:lnTo>
                <a:lnTo>
                  <a:pt x="1671" y="567"/>
                </a:lnTo>
                <a:lnTo>
                  <a:pt x="1672" y="580"/>
                </a:lnTo>
                <a:lnTo>
                  <a:pt x="1672" y="594"/>
                </a:lnTo>
                <a:lnTo>
                  <a:pt x="1671" y="607"/>
                </a:lnTo>
                <a:lnTo>
                  <a:pt x="1670" y="622"/>
                </a:lnTo>
                <a:lnTo>
                  <a:pt x="1667" y="638"/>
                </a:lnTo>
                <a:lnTo>
                  <a:pt x="1664" y="653"/>
                </a:lnTo>
                <a:lnTo>
                  <a:pt x="1660" y="667"/>
                </a:lnTo>
                <a:lnTo>
                  <a:pt x="1655" y="680"/>
                </a:lnTo>
                <a:lnTo>
                  <a:pt x="1651" y="691"/>
                </a:lnTo>
                <a:lnTo>
                  <a:pt x="1646" y="702"/>
                </a:lnTo>
                <a:lnTo>
                  <a:pt x="1639" y="710"/>
                </a:lnTo>
                <a:lnTo>
                  <a:pt x="1633" y="718"/>
                </a:lnTo>
                <a:lnTo>
                  <a:pt x="1631" y="728"/>
                </a:lnTo>
                <a:lnTo>
                  <a:pt x="1629" y="740"/>
                </a:lnTo>
                <a:lnTo>
                  <a:pt x="1627" y="750"/>
                </a:lnTo>
                <a:lnTo>
                  <a:pt x="1625" y="762"/>
                </a:lnTo>
                <a:lnTo>
                  <a:pt x="1613" y="786"/>
                </a:lnTo>
                <a:lnTo>
                  <a:pt x="1603" y="807"/>
                </a:lnTo>
                <a:lnTo>
                  <a:pt x="1591" y="826"/>
                </a:lnTo>
                <a:lnTo>
                  <a:pt x="1579" y="843"/>
                </a:lnTo>
                <a:lnTo>
                  <a:pt x="1568" y="857"/>
                </a:lnTo>
                <a:lnTo>
                  <a:pt x="1554" y="872"/>
                </a:lnTo>
                <a:lnTo>
                  <a:pt x="1540" y="886"/>
                </a:lnTo>
                <a:lnTo>
                  <a:pt x="1523" y="899"/>
                </a:lnTo>
                <a:lnTo>
                  <a:pt x="1525" y="929"/>
                </a:lnTo>
                <a:lnTo>
                  <a:pt x="1526" y="958"/>
                </a:lnTo>
                <a:lnTo>
                  <a:pt x="1529" y="988"/>
                </a:lnTo>
                <a:lnTo>
                  <a:pt x="1533" y="1017"/>
                </a:lnTo>
                <a:lnTo>
                  <a:pt x="1536" y="1032"/>
                </a:lnTo>
                <a:lnTo>
                  <a:pt x="1541" y="1047"/>
                </a:lnTo>
                <a:lnTo>
                  <a:pt x="1545" y="1060"/>
                </a:lnTo>
                <a:lnTo>
                  <a:pt x="1549" y="1075"/>
                </a:lnTo>
                <a:lnTo>
                  <a:pt x="1555" y="1090"/>
                </a:lnTo>
                <a:lnTo>
                  <a:pt x="1562" y="1104"/>
                </a:lnTo>
                <a:lnTo>
                  <a:pt x="1568" y="1119"/>
                </a:lnTo>
                <a:lnTo>
                  <a:pt x="1576" y="1134"/>
                </a:lnTo>
                <a:lnTo>
                  <a:pt x="1694" y="1184"/>
                </a:lnTo>
                <a:lnTo>
                  <a:pt x="1796" y="1228"/>
                </a:lnTo>
                <a:lnTo>
                  <a:pt x="1884" y="1268"/>
                </a:lnTo>
                <a:lnTo>
                  <a:pt x="1959" y="1303"/>
                </a:lnTo>
                <a:lnTo>
                  <a:pt x="2022" y="1333"/>
                </a:lnTo>
                <a:lnTo>
                  <a:pt x="2075" y="1361"/>
                </a:lnTo>
                <a:lnTo>
                  <a:pt x="2120" y="1385"/>
                </a:lnTo>
                <a:lnTo>
                  <a:pt x="2158" y="1407"/>
                </a:lnTo>
                <a:lnTo>
                  <a:pt x="2191" y="1426"/>
                </a:lnTo>
                <a:lnTo>
                  <a:pt x="2218" y="1445"/>
                </a:lnTo>
                <a:lnTo>
                  <a:pt x="2243" y="1462"/>
                </a:lnTo>
                <a:lnTo>
                  <a:pt x="2266" y="1477"/>
                </a:lnTo>
                <a:lnTo>
                  <a:pt x="2290" y="1494"/>
                </a:lnTo>
                <a:lnTo>
                  <a:pt x="2315" y="1511"/>
                </a:lnTo>
                <a:lnTo>
                  <a:pt x="2342" y="1529"/>
                </a:lnTo>
                <a:lnTo>
                  <a:pt x="2374" y="1549"/>
                </a:lnTo>
                <a:lnTo>
                  <a:pt x="2387" y="1559"/>
                </a:lnTo>
                <a:lnTo>
                  <a:pt x="2400" y="1571"/>
                </a:lnTo>
                <a:lnTo>
                  <a:pt x="2411" y="1582"/>
                </a:lnTo>
                <a:lnTo>
                  <a:pt x="2423" y="1593"/>
                </a:lnTo>
                <a:lnTo>
                  <a:pt x="2433" y="1606"/>
                </a:lnTo>
                <a:lnTo>
                  <a:pt x="2444" y="1617"/>
                </a:lnTo>
                <a:lnTo>
                  <a:pt x="2453" y="1629"/>
                </a:lnTo>
                <a:lnTo>
                  <a:pt x="2463" y="1641"/>
                </a:lnTo>
                <a:lnTo>
                  <a:pt x="2470" y="1654"/>
                </a:lnTo>
                <a:lnTo>
                  <a:pt x="2479" y="1666"/>
                </a:lnTo>
                <a:lnTo>
                  <a:pt x="2486" y="1679"/>
                </a:lnTo>
                <a:lnTo>
                  <a:pt x="2492" y="1692"/>
                </a:lnTo>
                <a:lnTo>
                  <a:pt x="2498" y="1705"/>
                </a:lnTo>
                <a:lnTo>
                  <a:pt x="2503" y="1718"/>
                </a:lnTo>
                <a:lnTo>
                  <a:pt x="2508" y="1732"/>
                </a:lnTo>
                <a:lnTo>
                  <a:pt x="2512" y="1745"/>
                </a:lnTo>
                <a:lnTo>
                  <a:pt x="2515" y="1759"/>
                </a:lnTo>
                <a:lnTo>
                  <a:pt x="2519" y="1773"/>
                </a:lnTo>
                <a:lnTo>
                  <a:pt x="2521" y="1787"/>
                </a:lnTo>
                <a:lnTo>
                  <a:pt x="2523" y="1801"/>
                </a:lnTo>
                <a:lnTo>
                  <a:pt x="2524" y="1816"/>
                </a:lnTo>
                <a:lnTo>
                  <a:pt x="2525" y="1830"/>
                </a:lnTo>
                <a:lnTo>
                  <a:pt x="2525" y="1845"/>
                </a:lnTo>
                <a:lnTo>
                  <a:pt x="2524" y="1860"/>
                </a:lnTo>
                <a:lnTo>
                  <a:pt x="2522" y="1890"/>
                </a:lnTo>
                <a:lnTo>
                  <a:pt x="2516" y="1921"/>
                </a:lnTo>
                <a:lnTo>
                  <a:pt x="2510" y="1952"/>
                </a:lnTo>
                <a:lnTo>
                  <a:pt x="2502" y="1985"/>
                </a:lnTo>
                <a:lnTo>
                  <a:pt x="2507" y="2001"/>
                </a:lnTo>
                <a:lnTo>
                  <a:pt x="2510" y="2011"/>
                </a:lnTo>
                <a:lnTo>
                  <a:pt x="2512" y="2018"/>
                </a:lnTo>
                <a:lnTo>
                  <a:pt x="2514" y="2025"/>
                </a:lnTo>
                <a:lnTo>
                  <a:pt x="2516" y="2031"/>
                </a:lnTo>
                <a:lnTo>
                  <a:pt x="2521" y="2042"/>
                </a:lnTo>
                <a:lnTo>
                  <a:pt x="2526" y="2057"/>
                </a:lnTo>
                <a:lnTo>
                  <a:pt x="2533" y="2080"/>
                </a:lnTo>
                <a:lnTo>
                  <a:pt x="2537" y="2154"/>
                </a:lnTo>
                <a:lnTo>
                  <a:pt x="2542" y="2225"/>
                </a:lnTo>
                <a:lnTo>
                  <a:pt x="2545" y="2296"/>
                </a:lnTo>
                <a:lnTo>
                  <a:pt x="2547" y="2365"/>
                </a:lnTo>
                <a:lnTo>
                  <a:pt x="2548" y="2432"/>
                </a:lnTo>
                <a:lnTo>
                  <a:pt x="2549" y="2499"/>
                </a:lnTo>
                <a:lnTo>
                  <a:pt x="2549" y="2564"/>
                </a:lnTo>
                <a:lnTo>
                  <a:pt x="2549" y="2628"/>
                </a:lnTo>
                <a:lnTo>
                  <a:pt x="2548" y="2691"/>
                </a:lnTo>
                <a:lnTo>
                  <a:pt x="2547" y="2753"/>
                </a:lnTo>
                <a:lnTo>
                  <a:pt x="2546" y="2814"/>
                </a:lnTo>
                <a:lnTo>
                  <a:pt x="2544" y="2875"/>
                </a:lnTo>
                <a:lnTo>
                  <a:pt x="2542" y="2935"/>
                </a:lnTo>
                <a:lnTo>
                  <a:pt x="2539" y="2993"/>
                </a:lnTo>
                <a:lnTo>
                  <a:pt x="2536" y="3053"/>
                </a:lnTo>
                <a:lnTo>
                  <a:pt x="2533" y="3111"/>
                </a:lnTo>
                <a:lnTo>
                  <a:pt x="2536" y="3143"/>
                </a:lnTo>
                <a:lnTo>
                  <a:pt x="2537" y="3173"/>
                </a:lnTo>
                <a:lnTo>
                  <a:pt x="2536" y="3202"/>
                </a:lnTo>
                <a:lnTo>
                  <a:pt x="2534" y="3230"/>
                </a:lnTo>
                <a:lnTo>
                  <a:pt x="2529" y="3256"/>
                </a:lnTo>
                <a:lnTo>
                  <a:pt x="2524" y="3281"/>
                </a:lnTo>
                <a:lnTo>
                  <a:pt x="2515" y="3306"/>
                </a:lnTo>
                <a:lnTo>
                  <a:pt x="2507" y="3330"/>
                </a:lnTo>
                <a:lnTo>
                  <a:pt x="2495" y="3352"/>
                </a:lnTo>
                <a:lnTo>
                  <a:pt x="2484" y="3373"/>
                </a:lnTo>
                <a:lnTo>
                  <a:pt x="2470" y="3394"/>
                </a:lnTo>
                <a:lnTo>
                  <a:pt x="2456" y="3414"/>
                </a:lnTo>
                <a:lnTo>
                  <a:pt x="2440" y="3431"/>
                </a:lnTo>
                <a:lnTo>
                  <a:pt x="2422" y="3449"/>
                </a:lnTo>
                <a:lnTo>
                  <a:pt x="2404" y="3467"/>
                </a:lnTo>
                <a:lnTo>
                  <a:pt x="2384" y="3484"/>
                </a:lnTo>
                <a:lnTo>
                  <a:pt x="2377" y="3486"/>
                </a:lnTo>
                <a:lnTo>
                  <a:pt x="2368" y="3489"/>
                </a:lnTo>
                <a:lnTo>
                  <a:pt x="2360" y="3491"/>
                </a:lnTo>
                <a:lnTo>
                  <a:pt x="2353" y="3495"/>
                </a:lnTo>
                <a:lnTo>
                  <a:pt x="2314" y="3529"/>
                </a:lnTo>
                <a:lnTo>
                  <a:pt x="2275" y="3563"/>
                </a:lnTo>
                <a:lnTo>
                  <a:pt x="2237" y="3597"/>
                </a:lnTo>
                <a:lnTo>
                  <a:pt x="2198" y="3632"/>
                </a:lnTo>
                <a:lnTo>
                  <a:pt x="2159" y="3667"/>
                </a:lnTo>
                <a:lnTo>
                  <a:pt x="2122" y="3701"/>
                </a:lnTo>
                <a:lnTo>
                  <a:pt x="2083" y="3736"/>
                </a:lnTo>
                <a:lnTo>
                  <a:pt x="2044" y="3771"/>
                </a:lnTo>
                <a:lnTo>
                  <a:pt x="2048" y="3841"/>
                </a:lnTo>
                <a:lnTo>
                  <a:pt x="2052" y="3912"/>
                </a:lnTo>
                <a:lnTo>
                  <a:pt x="2056" y="3982"/>
                </a:lnTo>
                <a:lnTo>
                  <a:pt x="2061" y="4052"/>
                </a:lnTo>
                <a:lnTo>
                  <a:pt x="2064" y="4123"/>
                </a:lnTo>
                <a:lnTo>
                  <a:pt x="2068" y="4193"/>
                </a:lnTo>
                <a:lnTo>
                  <a:pt x="2072" y="4264"/>
                </a:lnTo>
                <a:lnTo>
                  <a:pt x="2076" y="4334"/>
                </a:lnTo>
                <a:lnTo>
                  <a:pt x="2081" y="4404"/>
                </a:lnTo>
                <a:lnTo>
                  <a:pt x="2084" y="4475"/>
                </a:lnTo>
                <a:lnTo>
                  <a:pt x="2088" y="4545"/>
                </a:lnTo>
                <a:lnTo>
                  <a:pt x="2092" y="4616"/>
                </a:lnTo>
                <a:lnTo>
                  <a:pt x="2096" y="4686"/>
                </a:lnTo>
                <a:lnTo>
                  <a:pt x="2100" y="4756"/>
                </a:lnTo>
                <a:lnTo>
                  <a:pt x="2104" y="4828"/>
                </a:lnTo>
                <a:lnTo>
                  <a:pt x="2108" y="4898"/>
                </a:lnTo>
                <a:lnTo>
                  <a:pt x="2078" y="4911"/>
                </a:lnTo>
                <a:lnTo>
                  <a:pt x="2049" y="4924"/>
                </a:lnTo>
                <a:lnTo>
                  <a:pt x="2021" y="4938"/>
                </a:lnTo>
                <a:lnTo>
                  <a:pt x="1991" y="4951"/>
                </a:lnTo>
                <a:lnTo>
                  <a:pt x="2003" y="5100"/>
                </a:lnTo>
                <a:lnTo>
                  <a:pt x="2013" y="5250"/>
                </a:lnTo>
                <a:lnTo>
                  <a:pt x="2024" y="5399"/>
                </a:lnTo>
                <a:lnTo>
                  <a:pt x="2033" y="5548"/>
                </a:lnTo>
                <a:lnTo>
                  <a:pt x="2043" y="5699"/>
                </a:lnTo>
                <a:lnTo>
                  <a:pt x="2051" y="5848"/>
                </a:lnTo>
                <a:lnTo>
                  <a:pt x="2058" y="5997"/>
                </a:lnTo>
                <a:lnTo>
                  <a:pt x="2066" y="6147"/>
                </a:lnTo>
                <a:lnTo>
                  <a:pt x="2072" y="6297"/>
                </a:lnTo>
                <a:lnTo>
                  <a:pt x="2078" y="6446"/>
                </a:lnTo>
                <a:lnTo>
                  <a:pt x="2084" y="6596"/>
                </a:lnTo>
                <a:lnTo>
                  <a:pt x="2089" y="6745"/>
                </a:lnTo>
                <a:lnTo>
                  <a:pt x="2094" y="6894"/>
                </a:lnTo>
                <a:lnTo>
                  <a:pt x="2099" y="7045"/>
                </a:lnTo>
                <a:lnTo>
                  <a:pt x="2104" y="7194"/>
                </a:lnTo>
                <a:lnTo>
                  <a:pt x="2108" y="7343"/>
                </a:lnTo>
                <a:lnTo>
                  <a:pt x="2106" y="7411"/>
                </a:lnTo>
                <a:lnTo>
                  <a:pt x="2104" y="7480"/>
                </a:lnTo>
                <a:lnTo>
                  <a:pt x="2100" y="7547"/>
                </a:lnTo>
                <a:lnTo>
                  <a:pt x="2097" y="7613"/>
                </a:lnTo>
                <a:lnTo>
                  <a:pt x="2094" y="7677"/>
                </a:lnTo>
                <a:lnTo>
                  <a:pt x="2089" y="7739"/>
                </a:lnTo>
                <a:lnTo>
                  <a:pt x="2084" y="7798"/>
                </a:lnTo>
                <a:lnTo>
                  <a:pt x="2076" y="7855"/>
                </a:lnTo>
                <a:lnTo>
                  <a:pt x="2072" y="7882"/>
                </a:lnTo>
                <a:lnTo>
                  <a:pt x="2068" y="7908"/>
                </a:lnTo>
                <a:lnTo>
                  <a:pt x="2064" y="7933"/>
                </a:lnTo>
                <a:lnTo>
                  <a:pt x="2058" y="7958"/>
                </a:lnTo>
                <a:lnTo>
                  <a:pt x="2053" y="7981"/>
                </a:lnTo>
                <a:lnTo>
                  <a:pt x="2047" y="8003"/>
                </a:lnTo>
                <a:lnTo>
                  <a:pt x="2041" y="8023"/>
                </a:lnTo>
                <a:lnTo>
                  <a:pt x="2033" y="8043"/>
                </a:lnTo>
                <a:lnTo>
                  <a:pt x="2026" y="8062"/>
                </a:lnTo>
                <a:lnTo>
                  <a:pt x="2019" y="8078"/>
                </a:lnTo>
                <a:lnTo>
                  <a:pt x="2010" y="8094"/>
                </a:lnTo>
                <a:lnTo>
                  <a:pt x="2001" y="8109"/>
                </a:lnTo>
                <a:lnTo>
                  <a:pt x="1991" y="8121"/>
                </a:lnTo>
                <a:lnTo>
                  <a:pt x="1982" y="8133"/>
                </a:lnTo>
                <a:lnTo>
                  <a:pt x="1970" y="8142"/>
                </a:lnTo>
                <a:lnTo>
                  <a:pt x="1959" y="8151"/>
                </a:lnTo>
                <a:lnTo>
                  <a:pt x="1971" y="8163"/>
                </a:lnTo>
                <a:lnTo>
                  <a:pt x="1983" y="8177"/>
                </a:lnTo>
                <a:lnTo>
                  <a:pt x="1992" y="8191"/>
                </a:lnTo>
                <a:lnTo>
                  <a:pt x="2000" y="8206"/>
                </a:lnTo>
                <a:lnTo>
                  <a:pt x="2006" y="8220"/>
                </a:lnTo>
                <a:lnTo>
                  <a:pt x="2011" y="8236"/>
                </a:lnTo>
                <a:lnTo>
                  <a:pt x="2015" y="8252"/>
                </a:lnTo>
                <a:lnTo>
                  <a:pt x="2019" y="8267"/>
                </a:lnTo>
                <a:lnTo>
                  <a:pt x="2021" y="8284"/>
                </a:lnTo>
                <a:lnTo>
                  <a:pt x="2022" y="8301"/>
                </a:lnTo>
                <a:lnTo>
                  <a:pt x="2023" y="8319"/>
                </a:lnTo>
                <a:lnTo>
                  <a:pt x="2024" y="8336"/>
                </a:lnTo>
                <a:lnTo>
                  <a:pt x="2024" y="8372"/>
                </a:lnTo>
                <a:lnTo>
                  <a:pt x="2023" y="8406"/>
                </a:lnTo>
                <a:lnTo>
                  <a:pt x="1997" y="8415"/>
                </a:lnTo>
                <a:lnTo>
                  <a:pt x="1970" y="8422"/>
                </a:lnTo>
                <a:lnTo>
                  <a:pt x="1943" y="8430"/>
                </a:lnTo>
                <a:lnTo>
                  <a:pt x="1917" y="8439"/>
                </a:lnTo>
                <a:lnTo>
                  <a:pt x="1906" y="8461"/>
                </a:lnTo>
                <a:lnTo>
                  <a:pt x="1896" y="8484"/>
                </a:lnTo>
                <a:lnTo>
                  <a:pt x="1885" y="8506"/>
                </a:lnTo>
                <a:lnTo>
                  <a:pt x="1874" y="8529"/>
                </a:lnTo>
                <a:lnTo>
                  <a:pt x="1863" y="8551"/>
                </a:lnTo>
                <a:lnTo>
                  <a:pt x="1853" y="8574"/>
                </a:lnTo>
                <a:lnTo>
                  <a:pt x="1842" y="8596"/>
                </a:lnTo>
                <a:lnTo>
                  <a:pt x="1832" y="8619"/>
                </a:lnTo>
                <a:lnTo>
                  <a:pt x="1808" y="8637"/>
                </a:lnTo>
                <a:lnTo>
                  <a:pt x="1785" y="8654"/>
                </a:lnTo>
                <a:lnTo>
                  <a:pt x="1760" y="8670"/>
                </a:lnTo>
                <a:lnTo>
                  <a:pt x="1734" y="8685"/>
                </a:lnTo>
                <a:lnTo>
                  <a:pt x="1707" y="8699"/>
                </a:lnTo>
                <a:lnTo>
                  <a:pt x="1678" y="8712"/>
                </a:lnTo>
                <a:lnTo>
                  <a:pt x="1649" y="8725"/>
                </a:lnTo>
                <a:lnTo>
                  <a:pt x="1619" y="8736"/>
                </a:lnTo>
                <a:lnTo>
                  <a:pt x="1588" y="8747"/>
                </a:lnTo>
                <a:lnTo>
                  <a:pt x="1555" y="8757"/>
                </a:lnTo>
                <a:lnTo>
                  <a:pt x="1523" y="8765"/>
                </a:lnTo>
                <a:lnTo>
                  <a:pt x="1488" y="8774"/>
                </a:lnTo>
                <a:lnTo>
                  <a:pt x="1453" y="8781"/>
                </a:lnTo>
                <a:lnTo>
                  <a:pt x="1417" y="8789"/>
                </a:lnTo>
                <a:lnTo>
                  <a:pt x="1380" y="8795"/>
                </a:lnTo>
                <a:lnTo>
                  <a:pt x="1342" y="8800"/>
                </a:lnTo>
                <a:lnTo>
                  <a:pt x="1335" y="8797"/>
                </a:lnTo>
                <a:lnTo>
                  <a:pt x="1326" y="8795"/>
                </a:lnTo>
                <a:lnTo>
                  <a:pt x="1319" y="8792"/>
                </a:lnTo>
                <a:lnTo>
                  <a:pt x="1311" y="8790"/>
                </a:lnTo>
                <a:lnTo>
                  <a:pt x="1278" y="8776"/>
                </a:lnTo>
                <a:lnTo>
                  <a:pt x="1248" y="8763"/>
                </a:lnTo>
                <a:lnTo>
                  <a:pt x="1221" y="8750"/>
                </a:lnTo>
                <a:lnTo>
                  <a:pt x="1198" y="8736"/>
                </a:lnTo>
                <a:lnTo>
                  <a:pt x="1188" y="8729"/>
                </a:lnTo>
                <a:lnTo>
                  <a:pt x="1178" y="8721"/>
                </a:lnTo>
                <a:lnTo>
                  <a:pt x="1170" y="8714"/>
                </a:lnTo>
                <a:lnTo>
                  <a:pt x="1162" y="8708"/>
                </a:lnTo>
                <a:lnTo>
                  <a:pt x="1155" y="8700"/>
                </a:lnTo>
                <a:lnTo>
                  <a:pt x="1150" y="8693"/>
                </a:lnTo>
                <a:lnTo>
                  <a:pt x="1145" y="8685"/>
                </a:lnTo>
                <a:lnTo>
                  <a:pt x="1140" y="8677"/>
                </a:lnTo>
                <a:lnTo>
                  <a:pt x="1137" y="8670"/>
                </a:lnTo>
                <a:lnTo>
                  <a:pt x="1135" y="8663"/>
                </a:lnTo>
                <a:lnTo>
                  <a:pt x="1134" y="8654"/>
                </a:lnTo>
                <a:lnTo>
                  <a:pt x="1134" y="8647"/>
                </a:lnTo>
                <a:lnTo>
                  <a:pt x="1135" y="8638"/>
                </a:lnTo>
                <a:lnTo>
                  <a:pt x="1137" y="8630"/>
                </a:lnTo>
                <a:lnTo>
                  <a:pt x="1140" y="8623"/>
                </a:lnTo>
                <a:lnTo>
                  <a:pt x="1145" y="8614"/>
                </a:lnTo>
                <a:lnTo>
                  <a:pt x="1150" y="8606"/>
                </a:lnTo>
                <a:lnTo>
                  <a:pt x="1155" y="8597"/>
                </a:lnTo>
                <a:lnTo>
                  <a:pt x="1162" y="8589"/>
                </a:lnTo>
                <a:lnTo>
                  <a:pt x="1171" y="8581"/>
                </a:lnTo>
                <a:lnTo>
                  <a:pt x="1180" y="8571"/>
                </a:lnTo>
                <a:lnTo>
                  <a:pt x="1191" y="8563"/>
                </a:lnTo>
                <a:lnTo>
                  <a:pt x="1202" y="8553"/>
                </a:lnTo>
                <a:lnTo>
                  <a:pt x="1215" y="8545"/>
                </a:lnTo>
                <a:lnTo>
                  <a:pt x="1246" y="8506"/>
                </a:lnTo>
                <a:lnTo>
                  <a:pt x="1279" y="8467"/>
                </a:lnTo>
                <a:lnTo>
                  <a:pt x="1311" y="8429"/>
                </a:lnTo>
                <a:lnTo>
                  <a:pt x="1342" y="8390"/>
                </a:lnTo>
                <a:lnTo>
                  <a:pt x="1375" y="8352"/>
                </a:lnTo>
                <a:lnTo>
                  <a:pt x="1406" y="8314"/>
                </a:lnTo>
                <a:lnTo>
                  <a:pt x="1439" y="8275"/>
                </a:lnTo>
                <a:lnTo>
                  <a:pt x="1470" y="8236"/>
                </a:lnTo>
                <a:lnTo>
                  <a:pt x="1475" y="8210"/>
                </a:lnTo>
                <a:lnTo>
                  <a:pt x="1481" y="8183"/>
                </a:lnTo>
                <a:lnTo>
                  <a:pt x="1484" y="8156"/>
                </a:lnTo>
                <a:lnTo>
                  <a:pt x="1487" y="8129"/>
                </a:lnTo>
                <a:lnTo>
                  <a:pt x="1489" y="8101"/>
                </a:lnTo>
                <a:lnTo>
                  <a:pt x="1490" y="8074"/>
                </a:lnTo>
                <a:lnTo>
                  <a:pt x="1491" y="8046"/>
                </a:lnTo>
                <a:lnTo>
                  <a:pt x="1491" y="8018"/>
                </a:lnTo>
                <a:lnTo>
                  <a:pt x="1490" y="7990"/>
                </a:lnTo>
                <a:lnTo>
                  <a:pt x="1489" y="7962"/>
                </a:lnTo>
                <a:lnTo>
                  <a:pt x="1487" y="7933"/>
                </a:lnTo>
                <a:lnTo>
                  <a:pt x="1485" y="7905"/>
                </a:lnTo>
                <a:lnTo>
                  <a:pt x="1479" y="7847"/>
                </a:lnTo>
                <a:lnTo>
                  <a:pt x="1470" y="7789"/>
                </a:lnTo>
                <a:lnTo>
                  <a:pt x="1459" y="7757"/>
                </a:lnTo>
                <a:lnTo>
                  <a:pt x="1447" y="7722"/>
                </a:lnTo>
                <a:lnTo>
                  <a:pt x="1438" y="7686"/>
                </a:lnTo>
                <a:lnTo>
                  <a:pt x="1428" y="7649"/>
                </a:lnTo>
                <a:lnTo>
                  <a:pt x="1419" y="7611"/>
                </a:lnTo>
                <a:lnTo>
                  <a:pt x="1410" y="7571"/>
                </a:lnTo>
                <a:lnTo>
                  <a:pt x="1402" y="7531"/>
                </a:lnTo>
                <a:lnTo>
                  <a:pt x="1395" y="7490"/>
                </a:lnTo>
                <a:lnTo>
                  <a:pt x="1381" y="7405"/>
                </a:lnTo>
                <a:lnTo>
                  <a:pt x="1368" y="7318"/>
                </a:lnTo>
                <a:lnTo>
                  <a:pt x="1357" y="7229"/>
                </a:lnTo>
                <a:lnTo>
                  <a:pt x="1345" y="7140"/>
                </a:lnTo>
                <a:lnTo>
                  <a:pt x="1333" y="7052"/>
                </a:lnTo>
                <a:lnTo>
                  <a:pt x="1321" y="6963"/>
                </a:lnTo>
                <a:lnTo>
                  <a:pt x="1307" y="6876"/>
                </a:lnTo>
                <a:lnTo>
                  <a:pt x="1294" y="6791"/>
                </a:lnTo>
                <a:lnTo>
                  <a:pt x="1285" y="6750"/>
                </a:lnTo>
                <a:lnTo>
                  <a:pt x="1278" y="6710"/>
                </a:lnTo>
                <a:lnTo>
                  <a:pt x="1269" y="6672"/>
                </a:lnTo>
                <a:lnTo>
                  <a:pt x="1259" y="6633"/>
                </a:lnTo>
                <a:lnTo>
                  <a:pt x="1250" y="6596"/>
                </a:lnTo>
                <a:lnTo>
                  <a:pt x="1238" y="6560"/>
                </a:lnTo>
                <a:lnTo>
                  <a:pt x="1228" y="6526"/>
                </a:lnTo>
                <a:lnTo>
                  <a:pt x="1215" y="6493"/>
                </a:lnTo>
                <a:lnTo>
                  <a:pt x="1214" y="6549"/>
                </a:lnTo>
                <a:lnTo>
                  <a:pt x="1214" y="6604"/>
                </a:lnTo>
                <a:lnTo>
                  <a:pt x="1213" y="6660"/>
                </a:lnTo>
                <a:lnTo>
                  <a:pt x="1212" y="6716"/>
                </a:lnTo>
                <a:lnTo>
                  <a:pt x="1212" y="6771"/>
                </a:lnTo>
                <a:lnTo>
                  <a:pt x="1211" y="6827"/>
                </a:lnTo>
                <a:lnTo>
                  <a:pt x="1211" y="6884"/>
                </a:lnTo>
                <a:lnTo>
                  <a:pt x="1210" y="6940"/>
                </a:lnTo>
                <a:lnTo>
                  <a:pt x="1209" y="6995"/>
                </a:lnTo>
                <a:lnTo>
                  <a:pt x="1209" y="7051"/>
                </a:lnTo>
                <a:lnTo>
                  <a:pt x="1208" y="7107"/>
                </a:lnTo>
                <a:lnTo>
                  <a:pt x="1207" y="7162"/>
                </a:lnTo>
                <a:lnTo>
                  <a:pt x="1207" y="7218"/>
                </a:lnTo>
                <a:lnTo>
                  <a:pt x="1206" y="7274"/>
                </a:lnTo>
                <a:lnTo>
                  <a:pt x="1206" y="7330"/>
                </a:lnTo>
                <a:lnTo>
                  <a:pt x="1204" y="7386"/>
                </a:lnTo>
                <a:lnTo>
                  <a:pt x="1207" y="7410"/>
                </a:lnTo>
                <a:lnTo>
                  <a:pt x="1207" y="7436"/>
                </a:lnTo>
                <a:lnTo>
                  <a:pt x="1206" y="7463"/>
                </a:lnTo>
                <a:lnTo>
                  <a:pt x="1204" y="7489"/>
                </a:lnTo>
                <a:lnTo>
                  <a:pt x="1198" y="7544"/>
                </a:lnTo>
                <a:lnTo>
                  <a:pt x="1191" y="7598"/>
                </a:lnTo>
                <a:lnTo>
                  <a:pt x="1183" y="7653"/>
                </a:lnTo>
                <a:lnTo>
                  <a:pt x="1178" y="7708"/>
                </a:lnTo>
                <a:lnTo>
                  <a:pt x="1176" y="7734"/>
                </a:lnTo>
                <a:lnTo>
                  <a:pt x="1175" y="7760"/>
                </a:lnTo>
                <a:lnTo>
                  <a:pt x="1176" y="7786"/>
                </a:lnTo>
                <a:lnTo>
                  <a:pt x="1178" y="7810"/>
                </a:lnTo>
                <a:lnTo>
                  <a:pt x="1175" y="7839"/>
                </a:lnTo>
                <a:lnTo>
                  <a:pt x="1172" y="7865"/>
                </a:lnTo>
                <a:lnTo>
                  <a:pt x="1168" y="7891"/>
                </a:lnTo>
                <a:lnTo>
                  <a:pt x="1164" y="7917"/>
                </a:lnTo>
                <a:lnTo>
                  <a:pt x="1158" y="7941"/>
                </a:lnTo>
                <a:lnTo>
                  <a:pt x="1153" y="7963"/>
                </a:lnTo>
                <a:lnTo>
                  <a:pt x="1147" y="7985"/>
                </a:lnTo>
                <a:lnTo>
                  <a:pt x="1140" y="8005"/>
                </a:lnTo>
                <a:lnTo>
                  <a:pt x="1133" y="8024"/>
                </a:lnTo>
                <a:lnTo>
                  <a:pt x="1126" y="8041"/>
                </a:lnTo>
                <a:lnTo>
                  <a:pt x="1118" y="8056"/>
                </a:lnTo>
                <a:lnTo>
                  <a:pt x="1110" y="8070"/>
                </a:lnTo>
                <a:lnTo>
                  <a:pt x="1100" y="8082"/>
                </a:lnTo>
                <a:lnTo>
                  <a:pt x="1091" y="8091"/>
                </a:lnTo>
                <a:lnTo>
                  <a:pt x="1087" y="8095"/>
                </a:lnTo>
                <a:lnTo>
                  <a:pt x="1082" y="8098"/>
                </a:lnTo>
                <a:lnTo>
                  <a:pt x="1076" y="8101"/>
                </a:lnTo>
                <a:lnTo>
                  <a:pt x="1071" y="8104"/>
                </a:lnTo>
                <a:lnTo>
                  <a:pt x="1021" y="8109"/>
                </a:lnTo>
                <a:lnTo>
                  <a:pt x="981" y="8113"/>
                </a:lnTo>
                <a:lnTo>
                  <a:pt x="950" y="8115"/>
                </a:lnTo>
                <a:lnTo>
                  <a:pt x="928" y="8116"/>
                </a:lnTo>
                <a:lnTo>
                  <a:pt x="912" y="8117"/>
                </a:lnTo>
                <a:lnTo>
                  <a:pt x="902" y="8118"/>
                </a:lnTo>
                <a:lnTo>
                  <a:pt x="895" y="8118"/>
                </a:lnTo>
                <a:lnTo>
                  <a:pt x="890" y="8120"/>
                </a:lnTo>
                <a:lnTo>
                  <a:pt x="886" y="8123"/>
                </a:lnTo>
                <a:lnTo>
                  <a:pt x="881" y="8126"/>
                </a:lnTo>
                <a:lnTo>
                  <a:pt x="874" y="8131"/>
                </a:lnTo>
                <a:lnTo>
                  <a:pt x="862" y="8138"/>
                </a:lnTo>
                <a:lnTo>
                  <a:pt x="845" y="8148"/>
                </a:lnTo>
                <a:lnTo>
                  <a:pt x="821" y="8159"/>
                </a:lnTo>
                <a:lnTo>
                  <a:pt x="790" y="8175"/>
                </a:lnTo>
                <a:lnTo>
                  <a:pt x="748" y="8194"/>
                </a:lnTo>
                <a:lnTo>
                  <a:pt x="690" y="8207"/>
                </a:lnTo>
                <a:lnTo>
                  <a:pt x="644" y="8217"/>
                </a:lnTo>
                <a:lnTo>
                  <a:pt x="606" y="8227"/>
                </a:lnTo>
                <a:lnTo>
                  <a:pt x="572" y="8236"/>
                </a:lnTo>
                <a:lnTo>
                  <a:pt x="537" y="8245"/>
                </a:lnTo>
                <a:lnTo>
                  <a:pt x="500" y="8256"/>
                </a:lnTo>
                <a:lnTo>
                  <a:pt x="454" y="8266"/>
                </a:lnTo>
                <a:lnTo>
                  <a:pt x="397" y="8279"/>
                </a:lnTo>
                <a:lnTo>
                  <a:pt x="352" y="8280"/>
                </a:lnTo>
                <a:lnTo>
                  <a:pt x="290" y="8282"/>
                </a:lnTo>
                <a:lnTo>
                  <a:pt x="256" y="8282"/>
                </a:lnTo>
                <a:lnTo>
                  <a:pt x="221" y="8281"/>
                </a:lnTo>
                <a:lnTo>
                  <a:pt x="204" y="8280"/>
                </a:lnTo>
                <a:lnTo>
                  <a:pt x="189" y="8278"/>
                </a:lnTo>
                <a:lnTo>
                  <a:pt x="172" y="8275"/>
                </a:lnTo>
                <a:lnTo>
                  <a:pt x="157" y="8272"/>
                </a:lnTo>
                <a:lnTo>
                  <a:pt x="142" y="8267"/>
                </a:lnTo>
                <a:lnTo>
                  <a:pt x="130" y="8262"/>
                </a:lnTo>
                <a:lnTo>
                  <a:pt x="117" y="8257"/>
                </a:lnTo>
                <a:lnTo>
                  <a:pt x="107" y="8250"/>
                </a:lnTo>
                <a:lnTo>
                  <a:pt x="97" y="8241"/>
                </a:lnTo>
                <a:lnTo>
                  <a:pt x="89" y="8233"/>
                </a:lnTo>
                <a:lnTo>
                  <a:pt x="84" y="8222"/>
                </a:lnTo>
                <a:lnTo>
                  <a:pt x="79" y="8211"/>
                </a:lnTo>
                <a:lnTo>
                  <a:pt x="77" y="8198"/>
                </a:lnTo>
                <a:lnTo>
                  <a:pt x="77" y="8184"/>
                </a:lnTo>
                <a:lnTo>
                  <a:pt x="81" y="8169"/>
                </a:lnTo>
                <a:lnTo>
                  <a:pt x="86" y="8151"/>
                </a:lnTo>
                <a:lnTo>
                  <a:pt x="94" y="8133"/>
                </a:lnTo>
                <a:lnTo>
                  <a:pt x="105" y="8112"/>
                </a:lnTo>
                <a:lnTo>
                  <a:pt x="118" y="8090"/>
                </a:lnTo>
                <a:lnTo>
                  <a:pt x="136" y="8066"/>
                </a:lnTo>
                <a:lnTo>
                  <a:pt x="163" y="8055"/>
                </a:lnTo>
                <a:lnTo>
                  <a:pt x="190" y="8043"/>
                </a:lnTo>
                <a:lnTo>
                  <a:pt x="216" y="8029"/>
                </a:lnTo>
                <a:lnTo>
                  <a:pt x="242" y="8015"/>
                </a:lnTo>
                <a:lnTo>
                  <a:pt x="295" y="7986"/>
                </a:lnTo>
                <a:lnTo>
                  <a:pt x="346" y="7954"/>
                </a:lnTo>
                <a:lnTo>
                  <a:pt x="398" y="7924"/>
                </a:lnTo>
                <a:lnTo>
                  <a:pt x="449" y="7893"/>
                </a:lnTo>
                <a:lnTo>
                  <a:pt x="475" y="7880"/>
                </a:lnTo>
                <a:lnTo>
                  <a:pt x="502" y="7866"/>
                </a:lnTo>
                <a:lnTo>
                  <a:pt x="529" y="7855"/>
                </a:lnTo>
                <a:lnTo>
                  <a:pt x="556" y="7843"/>
                </a:lnTo>
                <a:lnTo>
                  <a:pt x="557" y="7766"/>
                </a:lnTo>
                <a:lnTo>
                  <a:pt x="560" y="7690"/>
                </a:lnTo>
                <a:lnTo>
                  <a:pt x="562" y="7614"/>
                </a:lnTo>
                <a:lnTo>
                  <a:pt x="564" y="7537"/>
                </a:lnTo>
                <a:lnTo>
                  <a:pt x="566" y="7461"/>
                </a:lnTo>
                <a:lnTo>
                  <a:pt x="568" y="7384"/>
                </a:lnTo>
                <a:lnTo>
                  <a:pt x="570" y="7308"/>
                </a:lnTo>
                <a:lnTo>
                  <a:pt x="572" y="7232"/>
                </a:lnTo>
                <a:lnTo>
                  <a:pt x="574" y="7155"/>
                </a:lnTo>
                <a:lnTo>
                  <a:pt x="576" y="7078"/>
                </a:lnTo>
                <a:lnTo>
                  <a:pt x="577" y="7003"/>
                </a:lnTo>
                <a:lnTo>
                  <a:pt x="579" y="6926"/>
                </a:lnTo>
                <a:lnTo>
                  <a:pt x="582" y="6849"/>
                </a:lnTo>
                <a:lnTo>
                  <a:pt x="584" y="6774"/>
                </a:lnTo>
                <a:lnTo>
                  <a:pt x="586" y="6697"/>
                </a:lnTo>
                <a:lnTo>
                  <a:pt x="588" y="6620"/>
                </a:lnTo>
                <a:lnTo>
                  <a:pt x="584" y="6495"/>
                </a:lnTo>
                <a:lnTo>
                  <a:pt x="578" y="6373"/>
                </a:lnTo>
                <a:lnTo>
                  <a:pt x="571" y="6253"/>
                </a:lnTo>
                <a:lnTo>
                  <a:pt x="563" y="6137"/>
                </a:lnTo>
                <a:lnTo>
                  <a:pt x="553" y="6021"/>
                </a:lnTo>
                <a:lnTo>
                  <a:pt x="542" y="5908"/>
                </a:lnTo>
                <a:lnTo>
                  <a:pt x="529" y="5796"/>
                </a:lnTo>
                <a:lnTo>
                  <a:pt x="515" y="5686"/>
                </a:lnTo>
                <a:lnTo>
                  <a:pt x="502" y="5577"/>
                </a:lnTo>
                <a:lnTo>
                  <a:pt x="487" y="5469"/>
                </a:lnTo>
                <a:lnTo>
                  <a:pt x="472" y="5360"/>
                </a:lnTo>
                <a:lnTo>
                  <a:pt x="457" y="5253"/>
                </a:lnTo>
                <a:lnTo>
                  <a:pt x="442" y="5146"/>
                </a:lnTo>
                <a:lnTo>
                  <a:pt x="426" y="5039"/>
                </a:lnTo>
                <a:lnTo>
                  <a:pt x="411" y="4932"/>
                </a:lnTo>
                <a:lnTo>
                  <a:pt x="397" y="4824"/>
                </a:lnTo>
                <a:lnTo>
                  <a:pt x="388" y="4813"/>
                </a:lnTo>
                <a:lnTo>
                  <a:pt x="380" y="4801"/>
                </a:lnTo>
                <a:lnTo>
                  <a:pt x="373" y="4790"/>
                </a:lnTo>
                <a:lnTo>
                  <a:pt x="366" y="4778"/>
                </a:lnTo>
                <a:lnTo>
                  <a:pt x="360" y="4765"/>
                </a:lnTo>
                <a:lnTo>
                  <a:pt x="354" y="4751"/>
                </a:lnTo>
                <a:lnTo>
                  <a:pt x="348" y="4737"/>
                </a:lnTo>
                <a:lnTo>
                  <a:pt x="343" y="4723"/>
                </a:lnTo>
                <a:lnTo>
                  <a:pt x="339" y="4707"/>
                </a:lnTo>
                <a:lnTo>
                  <a:pt x="335" y="4690"/>
                </a:lnTo>
                <a:lnTo>
                  <a:pt x="332" y="4673"/>
                </a:lnTo>
                <a:lnTo>
                  <a:pt x="328" y="4655"/>
                </a:lnTo>
                <a:lnTo>
                  <a:pt x="326" y="4638"/>
                </a:lnTo>
                <a:lnTo>
                  <a:pt x="324" y="4619"/>
                </a:lnTo>
                <a:lnTo>
                  <a:pt x="323" y="4599"/>
                </a:lnTo>
                <a:lnTo>
                  <a:pt x="322" y="4579"/>
                </a:lnTo>
                <a:lnTo>
                  <a:pt x="321" y="4525"/>
                </a:lnTo>
                <a:lnTo>
                  <a:pt x="321" y="4472"/>
                </a:lnTo>
                <a:lnTo>
                  <a:pt x="323" y="4420"/>
                </a:lnTo>
                <a:lnTo>
                  <a:pt x="325" y="4369"/>
                </a:lnTo>
                <a:lnTo>
                  <a:pt x="328" y="4317"/>
                </a:lnTo>
                <a:lnTo>
                  <a:pt x="333" y="4268"/>
                </a:lnTo>
                <a:lnTo>
                  <a:pt x="338" y="4218"/>
                </a:lnTo>
                <a:lnTo>
                  <a:pt x="343" y="4169"/>
                </a:lnTo>
                <a:lnTo>
                  <a:pt x="349" y="4121"/>
                </a:lnTo>
                <a:lnTo>
                  <a:pt x="357" y="4073"/>
                </a:lnTo>
                <a:lnTo>
                  <a:pt x="364" y="4025"/>
                </a:lnTo>
                <a:lnTo>
                  <a:pt x="371" y="3978"/>
                </a:lnTo>
                <a:lnTo>
                  <a:pt x="380" y="3932"/>
                </a:lnTo>
                <a:lnTo>
                  <a:pt x="389" y="3884"/>
                </a:lnTo>
                <a:lnTo>
                  <a:pt x="398" y="3838"/>
                </a:lnTo>
                <a:lnTo>
                  <a:pt x="407" y="3792"/>
                </a:lnTo>
                <a:lnTo>
                  <a:pt x="413" y="3737"/>
                </a:lnTo>
                <a:lnTo>
                  <a:pt x="421" y="3683"/>
                </a:lnTo>
                <a:lnTo>
                  <a:pt x="427" y="3628"/>
                </a:lnTo>
                <a:lnTo>
                  <a:pt x="433" y="3574"/>
                </a:lnTo>
                <a:lnTo>
                  <a:pt x="440" y="3520"/>
                </a:lnTo>
                <a:lnTo>
                  <a:pt x="447" y="3465"/>
                </a:lnTo>
                <a:lnTo>
                  <a:pt x="453" y="3410"/>
                </a:lnTo>
                <a:lnTo>
                  <a:pt x="460" y="3356"/>
                </a:lnTo>
                <a:lnTo>
                  <a:pt x="443" y="3383"/>
                </a:lnTo>
                <a:lnTo>
                  <a:pt x="427" y="3410"/>
                </a:lnTo>
                <a:lnTo>
                  <a:pt x="411" y="3439"/>
                </a:lnTo>
                <a:lnTo>
                  <a:pt x="397" y="3467"/>
                </a:lnTo>
                <a:lnTo>
                  <a:pt x="382" y="3498"/>
                </a:lnTo>
                <a:lnTo>
                  <a:pt x="368" y="3528"/>
                </a:lnTo>
                <a:lnTo>
                  <a:pt x="356" y="3559"/>
                </a:lnTo>
                <a:lnTo>
                  <a:pt x="343" y="3590"/>
                </a:lnTo>
                <a:lnTo>
                  <a:pt x="333" y="3584"/>
                </a:lnTo>
                <a:lnTo>
                  <a:pt x="321" y="3576"/>
                </a:lnTo>
                <a:lnTo>
                  <a:pt x="311" y="3569"/>
                </a:lnTo>
                <a:lnTo>
                  <a:pt x="299" y="3561"/>
                </a:lnTo>
                <a:lnTo>
                  <a:pt x="288" y="3551"/>
                </a:lnTo>
                <a:lnTo>
                  <a:pt x="278" y="3542"/>
                </a:lnTo>
                <a:lnTo>
                  <a:pt x="266" y="3531"/>
                </a:lnTo>
                <a:lnTo>
                  <a:pt x="256" y="3520"/>
                </a:lnTo>
                <a:lnTo>
                  <a:pt x="235" y="3496"/>
                </a:lnTo>
                <a:lnTo>
                  <a:pt x="214" y="3469"/>
                </a:lnTo>
                <a:lnTo>
                  <a:pt x="194" y="3440"/>
                </a:lnTo>
                <a:lnTo>
                  <a:pt x="173" y="3409"/>
                </a:lnTo>
                <a:lnTo>
                  <a:pt x="153" y="3378"/>
                </a:lnTo>
                <a:lnTo>
                  <a:pt x="133" y="3344"/>
                </a:lnTo>
                <a:lnTo>
                  <a:pt x="113" y="3309"/>
                </a:lnTo>
                <a:lnTo>
                  <a:pt x="93" y="3273"/>
                </a:lnTo>
                <a:lnTo>
                  <a:pt x="53" y="3198"/>
                </a:lnTo>
                <a:lnTo>
                  <a:pt x="13" y="3122"/>
                </a:lnTo>
                <a:lnTo>
                  <a:pt x="13" y="3106"/>
                </a:lnTo>
                <a:lnTo>
                  <a:pt x="13" y="3080"/>
                </a:lnTo>
                <a:lnTo>
                  <a:pt x="13" y="3053"/>
                </a:lnTo>
                <a:lnTo>
                  <a:pt x="13" y="3038"/>
                </a:lnTo>
                <a:lnTo>
                  <a:pt x="7" y="3006"/>
                </a:lnTo>
                <a:lnTo>
                  <a:pt x="3" y="2977"/>
                </a:lnTo>
                <a:lnTo>
                  <a:pt x="1" y="2948"/>
                </a:lnTo>
                <a:lnTo>
                  <a:pt x="0" y="2921"/>
                </a:lnTo>
                <a:lnTo>
                  <a:pt x="1" y="2895"/>
                </a:lnTo>
                <a:lnTo>
                  <a:pt x="4" y="2868"/>
                </a:lnTo>
                <a:lnTo>
                  <a:pt x="7" y="2843"/>
                </a:lnTo>
                <a:lnTo>
                  <a:pt x="12" y="2819"/>
                </a:lnTo>
                <a:lnTo>
                  <a:pt x="19" y="2795"/>
                </a:lnTo>
                <a:lnTo>
                  <a:pt x="26" y="2771"/>
                </a:lnTo>
                <a:lnTo>
                  <a:pt x="33" y="2748"/>
                </a:lnTo>
                <a:lnTo>
                  <a:pt x="42" y="2724"/>
                </a:lnTo>
                <a:lnTo>
                  <a:pt x="59" y="2678"/>
                </a:lnTo>
                <a:lnTo>
                  <a:pt x="77" y="2633"/>
                </a:lnTo>
                <a:lnTo>
                  <a:pt x="93" y="2610"/>
                </a:lnTo>
                <a:lnTo>
                  <a:pt x="107" y="2586"/>
                </a:lnTo>
                <a:lnTo>
                  <a:pt x="119" y="2561"/>
                </a:lnTo>
                <a:lnTo>
                  <a:pt x="132" y="2536"/>
                </a:lnTo>
                <a:lnTo>
                  <a:pt x="144" y="2510"/>
                </a:lnTo>
                <a:lnTo>
                  <a:pt x="154" y="2485"/>
                </a:lnTo>
                <a:lnTo>
                  <a:pt x="163" y="2459"/>
                </a:lnTo>
                <a:lnTo>
                  <a:pt x="173" y="2432"/>
                </a:lnTo>
                <a:lnTo>
                  <a:pt x="181" y="2405"/>
                </a:lnTo>
                <a:lnTo>
                  <a:pt x="189" y="2378"/>
                </a:lnTo>
                <a:lnTo>
                  <a:pt x="196" y="2350"/>
                </a:lnTo>
                <a:lnTo>
                  <a:pt x="202" y="2323"/>
                </a:lnTo>
                <a:lnTo>
                  <a:pt x="215" y="2266"/>
                </a:lnTo>
                <a:lnTo>
                  <a:pt x="225" y="2210"/>
                </a:lnTo>
                <a:lnTo>
                  <a:pt x="235" y="2152"/>
                </a:lnTo>
                <a:lnTo>
                  <a:pt x="243" y="2094"/>
                </a:lnTo>
                <a:lnTo>
                  <a:pt x="252" y="2036"/>
                </a:lnTo>
                <a:lnTo>
                  <a:pt x="259" y="1978"/>
                </a:lnTo>
                <a:lnTo>
                  <a:pt x="269" y="1921"/>
                </a:lnTo>
                <a:lnTo>
                  <a:pt x="278" y="1863"/>
                </a:lnTo>
                <a:lnTo>
                  <a:pt x="288" y="1806"/>
                </a:lnTo>
                <a:lnTo>
                  <a:pt x="301" y="1750"/>
                </a:lnTo>
                <a:lnTo>
                  <a:pt x="297" y="1737"/>
                </a:lnTo>
                <a:lnTo>
                  <a:pt x="295" y="1723"/>
                </a:lnTo>
                <a:lnTo>
                  <a:pt x="293" y="1711"/>
                </a:lnTo>
                <a:lnTo>
                  <a:pt x="292" y="1697"/>
                </a:lnTo>
                <a:lnTo>
                  <a:pt x="292" y="1684"/>
                </a:lnTo>
                <a:lnTo>
                  <a:pt x="292" y="1672"/>
                </a:lnTo>
                <a:lnTo>
                  <a:pt x="293" y="1659"/>
                </a:lnTo>
                <a:lnTo>
                  <a:pt x="295" y="1648"/>
                </a:lnTo>
                <a:lnTo>
                  <a:pt x="298" y="1635"/>
                </a:lnTo>
                <a:lnTo>
                  <a:pt x="301" y="1623"/>
                </a:lnTo>
                <a:lnTo>
                  <a:pt x="304" y="1612"/>
                </a:lnTo>
                <a:lnTo>
                  <a:pt x="308" y="1600"/>
                </a:lnTo>
                <a:lnTo>
                  <a:pt x="314" y="1589"/>
                </a:lnTo>
                <a:lnTo>
                  <a:pt x="320" y="1578"/>
                </a:lnTo>
                <a:lnTo>
                  <a:pt x="325" y="1568"/>
                </a:lnTo>
                <a:lnTo>
                  <a:pt x="333" y="1557"/>
                </a:lnTo>
                <a:lnTo>
                  <a:pt x="339" y="1548"/>
                </a:lnTo>
                <a:lnTo>
                  <a:pt x="347" y="1538"/>
                </a:lnTo>
                <a:lnTo>
                  <a:pt x="355" y="1529"/>
                </a:lnTo>
                <a:lnTo>
                  <a:pt x="364" y="1519"/>
                </a:lnTo>
                <a:lnTo>
                  <a:pt x="382" y="1503"/>
                </a:lnTo>
                <a:lnTo>
                  <a:pt x="402" y="1488"/>
                </a:lnTo>
                <a:lnTo>
                  <a:pt x="423" y="1473"/>
                </a:lnTo>
                <a:lnTo>
                  <a:pt x="445" y="1462"/>
                </a:lnTo>
                <a:lnTo>
                  <a:pt x="468" y="1451"/>
                </a:lnTo>
                <a:lnTo>
                  <a:pt x="492" y="1442"/>
                </a:lnTo>
                <a:lnTo>
                  <a:pt x="560" y="1421"/>
                </a:lnTo>
                <a:lnTo>
                  <a:pt x="624" y="1402"/>
                </a:lnTo>
                <a:lnTo>
                  <a:pt x="683" y="1385"/>
                </a:lnTo>
                <a:lnTo>
                  <a:pt x="741" y="1368"/>
                </a:lnTo>
                <a:lnTo>
                  <a:pt x="797" y="1350"/>
                </a:lnTo>
                <a:lnTo>
                  <a:pt x="852" y="1333"/>
                </a:lnTo>
                <a:lnTo>
                  <a:pt x="905" y="1314"/>
                </a:lnTo>
                <a:lnTo>
                  <a:pt x="960" y="1293"/>
                </a:lnTo>
                <a:lnTo>
                  <a:pt x="967" y="1287"/>
                </a:lnTo>
                <a:lnTo>
                  <a:pt x="974" y="1281"/>
                </a:lnTo>
                <a:lnTo>
                  <a:pt x="981" y="1274"/>
                </a:lnTo>
                <a:lnTo>
                  <a:pt x="987" y="1267"/>
                </a:lnTo>
                <a:lnTo>
                  <a:pt x="999" y="1251"/>
                </a:lnTo>
                <a:lnTo>
                  <a:pt x="1008" y="1236"/>
                </a:lnTo>
                <a:lnTo>
                  <a:pt x="1016" y="1218"/>
                </a:lnTo>
                <a:lnTo>
                  <a:pt x="1024" y="1200"/>
                </a:lnTo>
                <a:lnTo>
                  <a:pt x="1030" y="1181"/>
                </a:lnTo>
                <a:lnTo>
                  <a:pt x="1034" y="1161"/>
                </a:lnTo>
                <a:lnTo>
                  <a:pt x="1040" y="1140"/>
                </a:lnTo>
                <a:lnTo>
                  <a:pt x="1043" y="1119"/>
                </a:lnTo>
                <a:lnTo>
                  <a:pt x="1046" y="1097"/>
                </a:lnTo>
                <a:lnTo>
                  <a:pt x="1048" y="1075"/>
                </a:lnTo>
                <a:lnTo>
                  <a:pt x="1052" y="1031"/>
                </a:lnTo>
                <a:lnTo>
                  <a:pt x="1055" y="985"/>
                </a:lnTo>
                <a:lnTo>
                  <a:pt x="1050" y="986"/>
                </a:lnTo>
                <a:lnTo>
                  <a:pt x="1044" y="985"/>
                </a:lnTo>
                <a:lnTo>
                  <a:pt x="1037" y="984"/>
                </a:lnTo>
                <a:lnTo>
                  <a:pt x="1032" y="981"/>
                </a:lnTo>
                <a:lnTo>
                  <a:pt x="1026" y="978"/>
                </a:lnTo>
                <a:lnTo>
                  <a:pt x="1020" y="974"/>
                </a:lnTo>
                <a:lnTo>
                  <a:pt x="1013" y="970"/>
                </a:lnTo>
                <a:lnTo>
                  <a:pt x="1008" y="965"/>
                </a:lnTo>
                <a:lnTo>
                  <a:pt x="995" y="952"/>
                </a:lnTo>
                <a:lnTo>
                  <a:pt x="984" y="937"/>
                </a:lnTo>
                <a:lnTo>
                  <a:pt x="971" y="921"/>
                </a:lnTo>
                <a:lnTo>
                  <a:pt x="960" y="902"/>
                </a:lnTo>
                <a:lnTo>
                  <a:pt x="948" y="882"/>
                </a:lnTo>
                <a:lnTo>
                  <a:pt x="938" y="861"/>
                </a:lnTo>
                <a:lnTo>
                  <a:pt x="926" y="839"/>
                </a:lnTo>
                <a:lnTo>
                  <a:pt x="916" y="815"/>
                </a:lnTo>
                <a:lnTo>
                  <a:pt x="897" y="770"/>
                </a:lnTo>
                <a:lnTo>
                  <a:pt x="880" y="725"/>
                </a:lnTo>
                <a:lnTo>
                  <a:pt x="873" y="720"/>
                </a:lnTo>
                <a:lnTo>
                  <a:pt x="865" y="711"/>
                </a:lnTo>
                <a:lnTo>
                  <a:pt x="858" y="701"/>
                </a:lnTo>
                <a:lnTo>
                  <a:pt x="852" y="688"/>
                </a:lnTo>
                <a:lnTo>
                  <a:pt x="846" y="675"/>
                </a:lnTo>
                <a:lnTo>
                  <a:pt x="841" y="658"/>
                </a:lnTo>
                <a:lnTo>
                  <a:pt x="837" y="641"/>
                </a:lnTo>
                <a:lnTo>
                  <a:pt x="834" y="622"/>
                </a:lnTo>
                <a:lnTo>
                  <a:pt x="832" y="600"/>
                </a:lnTo>
                <a:lnTo>
                  <a:pt x="832" y="580"/>
                </a:lnTo>
                <a:lnTo>
                  <a:pt x="833" y="560"/>
                </a:lnTo>
                <a:lnTo>
                  <a:pt x="836" y="543"/>
                </a:lnTo>
                <a:lnTo>
                  <a:pt x="835" y="525"/>
                </a:lnTo>
                <a:lnTo>
                  <a:pt x="835" y="508"/>
                </a:lnTo>
                <a:lnTo>
                  <a:pt x="834" y="491"/>
                </a:lnTo>
                <a:lnTo>
                  <a:pt x="835" y="474"/>
                </a:lnTo>
                <a:lnTo>
                  <a:pt x="837" y="441"/>
                </a:lnTo>
                <a:lnTo>
                  <a:pt x="840" y="409"/>
                </a:lnTo>
                <a:lnTo>
                  <a:pt x="844" y="377"/>
                </a:lnTo>
                <a:lnTo>
                  <a:pt x="847" y="344"/>
                </a:lnTo>
                <a:lnTo>
                  <a:pt x="852" y="309"/>
                </a:lnTo>
                <a:lnTo>
                  <a:pt x="854" y="272"/>
                </a:lnTo>
                <a:close/>
              </a:path>
            </a:pathLst>
          </a:custGeom>
          <a:pattFill prst="dkUpDiag">
            <a:fgClr>
              <a:schemeClr val="tx1">
                <a:lumMod val="50000"/>
                <a:lumOff val="50000"/>
              </a:schemeClr>
            </a:fgClr>
            <a:bgClr>
              <a:schemeClr val="tx1">
                <a:lumMod val="75000"/>
                <a:lumOff val="2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Calibri" pitchFamily="34" charset="0"/>
            </a:endParaRPr>
          </a:p>
        </p:txBody>
      </p:sp>
      <p:sp>
        <p:nvSpPr>
          <p:cNvPr id="66" name="Freeform 9"/>
          <p:cNvSpPr>
            <a:spLocks/>
          </p:cNvSpPr>
          <p:nvPr/>
        </p:nvSpPr>
        <p:spPr bwMode="auto">
          <a:xfrm>
            <a:off x="3850219" y="2296586"/>
            <a:ext cx="520315" cy="289322"/>
          </a:xfrm>
          <a:custGeom>
            <a:avLst/>
            <a:gdLst>
              <a:gd name="T0" fmla="*/ 839 w 1924"/>
              <a:gd name="T1" fmla="*/ 1069 h 1069"/>
              <a:gd name="T2" fmla="*/ 21 w 1924"/>
              <a:gd name="T3" fmla="*/ 410 h 1069"/>
              <a:gd name="T4" fmla="*/ 0 w 1924"/>
              <a:gd name="T5" fmla="*/ 165 h 1069"/>
              <a:gd name="T6" fmla="*/ 946 w 1924"/>
              <a:gd name="T7" fmla="*/ 798 h 1069"/>
              <a:gd name="T8" fmla="*/ 1924 w 1924"/>
              <a:gd name="T9" fmla="*/ 0 h 1069"/>
              <a:gd name="T10" fmla="*/ 1765 w 1924"/>
              <a:gd name="T11" fmla="*/ 293 h 1069"/>
              <a:gd name="T12" fmla="*/ 839 w 1924"/>
              <a:gd name="T13" fmla="*/ 1069 h 1069"/>
            </a:gdLst>
            <a:ahLst/>
            <a:cxnLst>
              <a:cxn ang="0">
                <a:pos x="T0" y="T1"/>
              </a:cxn>
              <a:cxn ang="0">
                <a:pos x="T2" y="T3"/>
              </a:cxn>
              <a:cxn ang="0">
                <a:pos x="T4" y="T5"/>
              </a:cxn>
              <a:cxn ang="0">
                <a:pos x="T6" y="T7"/>
              </a:cxn>
              <a:cxn ang="0">
                <a:pos x="T8" y="T9"/>
              </a:cxn>
              <a:cxn ang="0">
                <a:pos x="T10" y="T11"/>
              </a:cxn>
              <a:cxn ang="0">
                <a:pos x="T12" y="T13"/>
              </a:cxn>
            </a:cxnLst>
            <a:rect l="0" t="0" r="r" b="b"/>
            <a:pathLst>
              <a:path w="1924" h="1069">
                <a:moveTo>
                  <a:pt x="839" y="1069"/>
                </a:moveTo>
                <a:lnTo>
                  <a:pt x="21" y="410"/>
                </a:lnTo>
                <a:lnTo>
                  <a:pt x="0" y="165"/>
                </a:lnTo>
                <a:lnTo>
                  <a:pt x="946" y="798"/>
                </a:lnTo>
                <a:lnTo>
                  <a:pt x="1924" y="0"/>
                </a:lnTo>
                <a:lnTo>
                  <a:pt x="1765" y="293"/>
                </a:lnTo>
                <a:lnTo>
                  <a:pt x="839" y="106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pitchFamily="34" charset="-128"/>
              <a:cs typeface="+mn-cs"/>
            </a:endParaRPr>
          </a:p>
        </p:txBody>
      </p:sp>
      <p:sp>
        <p:nvSpPr>
          <p:cNvPr id="67" name="Freeform 10"/>
          <p:cNvSpPr>
            <a:spLocks/>
          </p:cNvSpPr>
          <p:nvPr/>
        </p:nvSpPr>
        <p:spPr bwMode="auto">
          <a:xfrm>
            <a:off x="3861886" y="2298920"/>
            <a:ext cx="506313" cy="198325"/>
          </a:xfrm>
          <a:custGeom>
            <a:avLst/>
            <a:gdLst>
              <a:gd name="T0" fmla="*/ 53 w 1868"/>
              <a:gd name="T1" fmla="*/ 162 h 728"/>
              <a:gd name="T2" fmla="*/ 131 w 1868"/>
              <a:gd name="T3" fmla="*/ 171 h 728"/>
              <a:gd name="T4" fmla="*/ 183 w 1868"/>
              <a:gd name="T5" fmla="*/ 179 h 728"/>
              <a:gd name="T6" fmla="*/ 234 w 1868"/>
              <a:gd name="T7" fmla="*/ 192 h 728"/>
              <a:gd name="T8" fmla="*/ 286 w 1868"/>
              <a:gd name="T9" fmla="*/ 206 h 728"/>
              <a:gd name="T10" fmla="*/ 338 w 1868"/>
              <a:gd name="T11" fmla="*/ 224 h 728"/>
              <a:gd name="T12" fmla="*/ 392 w 1868"/>
              <a:gd name="T13" fmla="*/ 245 h 728"/>
              <a:gd name="T14" fmla="*/ 446 w 1868"/>
              <a:gd name="T15" fmla="*/ 270 h 728"/>
              <a:gd name="T16" fmla="*/ 500 w 1868"/>
              <a:gd name="T17" fmla="*/ 298 h 728"/>
              <a:gd name="T18" fmla="*/ 557 w 1868"/>
              <a:gd name="T19" fmla="*/ 331 h 728"/>
              <a:gd name="T20" fmla="*/ 615 w 1868"/>
              <a:gd name="T21" fmla="*/ 369 h 728"/>
              <a:gd name="T22" fmla="*/ 675 w 1868"/>
              <a:gd name="T23" fmla="*/ 411 h 728"/>
              <a:gd name="T24" fmla="*/ 735 w 1868"/>
              <a:gd name="T25" fmla="*/ 458 h 728"/>
              <a:gd name="T26" fmla="*/ 800 w 1868"/>
              <a:gd name="T27" fmla="*/ 510 h 728"/>
              <a:gd name="T28" fmla="*/ 866 w 1868"/>
              <a:gd name="T29" fmla="*/ 569 h 728"/>
              <a:gd name="T30" fmla="*/ 920 w 1868"/>
              <a:gd name="T31" fmla="*/ 567 h 728"/>
              <a:gd name="T32" fmla="*/ 964 w 1868"/>
              <a:gd name="T33" fmla="*/ 505 h 728"/>
              <a:gd name="T34" fmla="*/ 1013 w 1868"/>
              <a:gd name="T35" fmla="*/ 448 h 728"/>
              <a:gd name="T36" fmla="*/ 1064 w 1868"/>
              <a:gd name="T37" fmla="*/ 395 h 728"/>
              <a:gd name="T38" fmla="*/ 1119 w 1868"/>
              <a:gd name="T39" fmla="*/ 345 h 728"/>
              <a:gd name="T40" fmla="*/ 1177 w 1868"/>
              <a:gd name="T41" fmla="*/ 299 h 728"/>
              <a:gd name="T42" fmla="*/ 1237 w 1868"/>
              <a:gd name="T43" fmla="*/ 257 h 728"/>
              <a:gd name="T44" fmla="*/ 1300 w 1868"/>
              <a:gd name="T45" fmla="*/ 218 h 728"/>
              <a:gd name="T46" fmla="*/ 1363 w 1868"/>
              <a:gd name="T47" fmla="*/ 183 h 728"/>
              <a:gd name="T48" fmla="*/ 1429 w 1868"/>
              <a:gd name="T49" fmla="*/ 150 h 728"/>
              <a:gd name="T50" fmla="*/ 1495 w 1868"/>
              <a:gd name="T51" fmla="*/ 121 h 728"/>
              <a:gd name="T52" fmla="*/ 1562 w 1868"/>
              <a:gd name="T53" fmla="*/ 93 h 728"/>
              <a:gd name="T54" fmla="*/ 1665 w 1868"/>
              <a:gd name="T55" fmla="*/ 58 h 728"/>
              <a:gd name="T56" fmla="*/ 1801 w 1868"/>
              <a:gd name="T57" fmla="*/ 17 h 728"/>
              <a:gd name="T58" fmla="*/ 1799 w 1868"/>
              <a:gd name="T59" fmla="*/ 30 h 728"/>
              <a:gd name="T60" fmla="*/ 1659 w 1868"/>
              <a:gd name="T61" fmla="*/ 100 h 728"/>
              <a:gd name="T62" fmla="*/ 1556 w 1868"/>
              <a:gd name="T63" fmla="*/ 156 h 728"/>
              <a:gd name="T64" fmla="*/ 1488 w 1868"/>
              <a:gd name="T65" fmla="*/ 196 h 728"/>
              <a:gd name="T66" fmla="*/ 1421 w 1868"/>
              <a:gd name="T67" fmla="*/ 238 h 728"/>
              <a:gd name="T68" fmla="*/ 1356 w 1868"/>
              <a:gd name="T69" fmla="*/ 282 h 728"/>
              <a:gd name="T70" fmla="*/ 1292 w 1868"/>
              <a:gd name="T71" fmla="*/ 329 h 728"/>
              <a:gd name="T72" fmla="*/ 1230 w 1868"/>
              <a:gd name="T73" fmla="*/ 376 h 728"/>
              <a:gd name="T74" fmla="*/ 1171 w 1868"/>
              <a:gd name="T75" fmla="*/ 425 h 728"/>
              <a:gd name="T76" fmla="*/ 1115 w 1868"/>
              <a:gd name="T77" fmla="*/ 477 h 728"/>
              <a:gd name="T78" fmla="*/ 1060 w 1868"/>
              <a:gd name="T79" fmla="*/ 529 h 728"/>
              <a:gd name="T80" fmla="*/ 1010 w 1868"/>
              <a:gd name="T81" fmla="*/ 584 h 728"/>
              <a:gd name="T82" fmla="*/ 961 w 1868"/>
              <a:gd name="T83" fmla="*/ 641 h 728"/>
              <a:gd name="T84" fmla="*/ 918 w 1868"/>
              <a:gd name="T85" fmla="*/ 698 h 728"/>
              <a:gd name="T86" fmla="*/ 848 w 1868"/>
              <a:gd name="T87" fmla="*/ 684 h 728"/>
              <a:gd name="T88" fmla="*/ 747 w 1868"/>
              <a:gd name="T89" fmla="*/ 600 h 728"/>
              <a:gd name="T90" fmla="*/ 641 w 1868"/>
              <a:gd name="T91" fmla="*/ 519 h 728"/>
              <a:gd name="T92" fmla="*/ 532 w 1868"/>
              <a:gd name="T93" fmla="*/ 442 h 728"/>
              <a:gd name="T94" fmla="*/ 418 w 1868"/>
              <a:gd name="T95" fmla="*/ 370 h 728"/>
              <a:gd name="T96" fmla="*/ 303 w 1868"/>
              <a:gd name="T97" fmla="*/ 302 h 728"/>
              <a:gd name="T98" fmla="*/ 184 w 1868"/>
              <a:gd name="T99" fmla="*/ 240 h 728"/>
              <a:gd name="T100" fmla="*/ 62 w 1868"/>
              <a:gd name="T101" fmla="*/ 184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8" h="728">
                <a:moveTo>
                  <a:pt x="0" y="157"/>
                </a:moveTo>
                <a:lnTo>
                  <a:pt x="53" y="162"/>
                </a:lnTo>
                <a:lnTo>
                  <a:pt x="105" y="167"/>
                </a:lnTo>
                <a:lnTo>
                  <a:pt x="131" y="171"/>
                </a:lnTo>
                <a:lnTo>
                  <a:pt x="157" y="175"/>
                </a:lnTo>
                <a:lnTo>
                  <a:pt x="183" y="179"/>
                </a:lnTo>
                <a:lnTo>
                  <a:pt x="208" y="186"/>
                </a:lnTo>
                <a:lnTo>
                  <a:pt x="234" y="192"/>
                </a:lnTo>
                <a:lnTo>
                  <a:pt x="261" y="198"/>
                </a:lnTo>
                <a:lnTo>
                  <a:pt x="286" y="206"/>
                </a:lnTo>
                <a:lnTo>
                  <a:pt x="312" y="214"/>
                </a:lnTo>
                <a:lnTo>
                  <a:pt x="338" y="224"/>
                </a:lnTo>
                <a:lnTo>
                  <a:pt x="365" y="234"/>
                </a:lnTo>
                <a:lnTo>
                  <a:pt x="392" y="245"/>
                </a:lnTo>
                <a:lnTo>
                  <a:pt x="418" y="256"/>
                </a:lnTo>
                <a:lnTo>
                  <a:pt x="446" y="270"/>
                </a:lnTo>
                <a:lnTo>
                  <a:pt x="473" y="283"/>
                </a:lnTo>
                <a:lnTo>
                  <a:pt x="500" y="298"/>
                </a:lnTo>
                <a:lnTo>
                  <a:pt x="529" y="314"/>
                </a:lnTo>
                <a:lnTo>
                  <a:pt x="557" y="331"/>
                </a:lnTo>
                <a:lnTo>
                  <a:pt x="585" y="349"/>
                </a:lnTo>
                <a:lnTo>
                  <a:pt x="615" y="369"/>
                </a:lnTo>
                <a:lnTo>
                  <a:pt x="644" y="388"/>
                </a:lnTo>
                <a:lnTo>
                  <a:pt x="675" y="411"/>
                </a:lnTo>
                <a:lnTo>
                  <a:pt x="705" y="434"/>
                </a:lnTo>
                <a:lnTo>
                  <a:pt x="735" y="458"/>
                </a:lnTo>
                <a:lnTo>
                  <a:pt x="767" y="483"/>
                </a:lnTo>
                <a:lnTo>
                  <a:pt x="800" y="510"/>
                </a:lnTo>
                <a:lnTo>
                  <a:pt x="832" y="539"/>
                </a:lnTo>
                <a:lnTo>
                  <a:pt x="866" y="569"/>
                </a:lnTo>
                <a:lnTo>
                  <a:pt x="900" y="600"/>
                </a:lnTo>
                <a:lnTo>
                  <a:pt x="920" y="567"/>
                </a:lnTo>
                <a:lnTo>
                  <a:pt x="942" y="536"/>
                </a:lnTo>
                <a:lnTo>
                  <a:pt x="964" y="505"/>
                </a:lnTo>
                <a:lnTo>
                  <a:pt x="989" y="477"/>
                </a:lnTo>
                <a:lnTo>
                  <a:pt x="1013" y="448"/>
                </a:lnTo>
                <a:lnTo>
                  <a:pt x="1038" y="421"/>
                </a:lnTo>
                <a:lnTo>
                  <a:pt x="1064" y="395"/>
                </a:lnTo>
                <a:lnTo>
                  <a:pt x="1092" y="370"/>
                </a:lnTo>
                <a:lnTo>
                  <a:pt x="1119" y="345"/>
                </a:lnTo>
                <a:lnTo>
                  <a:pt x="1148" y="321"/>
                </a:lnTo>
                <a:lnTo>
                  <a:pt x="1177" y="299"/>
                </a:lnTo>
                <a:lnTo>
                  <a:pt x="1207" y="278"/>
                </a:lnTo>
                <a:lnTo>
                  <a:pt x="1237" y="257"/>
                </a:lnTo>
                <a:lnTo>
                  <a:pt x="1268" y="237"/>
                </a:lnTo>
                <a:lnTo>
                  <a:pt x="1300" y="218"/>
                </a:lnTo>
                <a:lnTo>
                  <a:pt x="1331" y="200"/>
                </a:lnTo>
                <a:lnTo>
                  <a:pt x="1363" y="183"/>
                </a:lnTo>
                <a:lnTo>
                  <a:pt x="1396" y="166"/>
                </a:lnTo>
                <a:lnTo>
                  <a:pt x="1429" y="150"/>
                </a:lnTo>
                <a:lnTo>
                  <a:pt x="1461" y="135"/>
                </a:lnTo>
                <a:lnTo>
                  <a:pt x="1495" y="121"/>
                </a:lnTo>
                <a:lnTo>
                  <a:pt x="1529" y="107"/>
                </a:lnTo>
                <a:lnTo>
                  <a:pt x="1562" y="93"/>
                </a:lnTo>
                <a:lnTo>
                  <a:pt x="1597" y="81"/>
                </a:lnTo>
                <a:lnTo>
                  <a:pt x="1665" y="58"/>
                </a:lnTo>
                <a:lnTo>
                  <a:pt x="1732" y="37"/>
                </a:lnTo>
                <a:lnTo>
                  <a:pt x="1801" y="17"/>
                </a:lnTo>
                <a:lnTo>
                  <a:pt x="1868" y="0"/>
                </a:lnTo>
                <a:lnTo>
                  <a:pt x="1799" y="30"/>
                </a:lnTo>
                <a:lnTo>
                  <a:pt x="1728" y="64"/>
                </a:lnTo>
                <a:lnTo>
                  <a:pt x="1659" y="100"/>
                </a:lnTo>
                <a:lnTo>
                  <a:pt x="1591" y="136"/>
                </a:lnTo>
                <a:lnTo>
                  <a:pt x="1556" y="156"/>
                </a:lnTo>
                <a:lnTo>
                  <a:pt x="1522" y="176"/>
                </a:lnTo>
                <a:lnTo>
                  <a:pt x="1488" y="196"/>
                </a:lnTo>
                <a:lnTo>
                  <a:pt x="1455" y="217"/>
                </a:lnTo>
                <a:lnTo>
                  <a:pt x="1421" y="238"/>
                </a:lnTo>
                <a:lnTo>
                  <a:pt x="1389" y="260"/>
                </a:lnTo>
                <a:lnTo>
                  <a:pt x="1356" y="282"/>
                </a:lnTo>
                <a:lnTo>
                  <a:pt x="1324" y="305"/>
                </a:lnTo>
                <a:lnTo>
                  <a:pt x="1292" y="329"/>
                </a:lnTo>
                <a:lnTo>
                  <a:pt x="1262" y="352"/>
                </a:lnTo>
                <a:lnTo>
                  <a:pt x="1230" y="376"/>
                </a:lnTo>
                <a:lnTo>
                  <a:pt x="1201" y="400"/>
                </a:lnTo>
                <a:lnTo>
                  <a:pt x="1171" y="425"/>
                </a:lnTo>
                <a:lnTo>
                  <a:pt x="1142" y="450"/>
                </a:lnTo>
                <a:lnTo>
                  <a:pt x="1115" y="477"/>
                </a:lnTo>
                <a:lnTo>
                  <a:pt x="1087" y="503"/>
                </a:lnTo>
                <a:lnTo>
                  <a:pt x="1060" y="529"/>
                </a:lnTo>
                <a:lnTo>
                  <a:pt x="1035" y="557"/>
                </a:lnTo>
                <a:lnTo>
                  <a:pt x="1010" y="584"/>
                </a:lnTo>
                <a:lnTo>
                  <a:pt x="985" y="612"/>
                </a:lnTo>
                <a:lnTo>
                  <a:pt x="961" y="641"/>
                </a:lnTo>
                <a:lnTo>
                  <a:pt x="939" y="669"/>
                </a:lnTo>
                <a:lnTo>
                  <a:pt x="918" y="698"/>
                </a:lnTo>
                <a:lnTo>
                  <a:pt x="897" y="728"/>
                </a:lnTo>
                <a:lnTo>
                  <a:pt x="848" y="684"/>
                </a:lnTo>
                <a:lnTo>
                  <a:pt x="797" y="642"/>
                </a:lnTo>
                <a:lnTo>
                  <a:pt x="747" y="600"/>
                </a:lnTo>
                <a:lnTo>
                  <a:pt x="694" y="559"/>
                </a:lnTo>
                <a:lnTo>
                  <a:pt x="641" y="519"/>
                </a:lnTo>
                <a:lnTo>
                  <a:pt x="586" y="480"/>
                </a:lnTo>
                <a:lnTo>
                  <a:pt x="532" y="442"/>
                </a:lnTo>
                <a:lnTo>
                  <a:pt x="476" y="405"/>
                </a:lnTo>
                <a:lnTo>
                  <a:pt x="418" y="370"/>
                </a:lnTo>
                <a:lnTo>
                  <a:pt x="362" y="336"/>
                </a:lnTo>
                <a:lnTo>
                  <a:pt x="303" y="302"/>
                </a:lnTo>
                <a:lnTo>
                  <a:pt x="244" y="271"/>
                </a:lnTo>
                <a:lnTo>
                  <a:pt x="184" y="240"/>
                </a:lnTo>
                <a:lnTo>
                  <a:pt x="123" y="211"/>
                </a:lnTo>
                <a:lnTo>
                  <a:pt x="62" y="184"/>
                </a:lnTo>
                <a:lnTo>
                  <a:pt x="0" y="15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pitchFamily="34" charset="-128"/>
              <a:cs typeface="+mn-cs"/>
            </a:endParaRPr>
          </a:p>
        </p:txBody>
      </p:sp>
      <p:sp>
        <p:nvSpPr>
          <p:cNvPr id="68" name="Freeform 11"/>
          <p:cNvSpPr>
            <a:spLocks/>
          </p:cNvSpPr>
          <p:nvPr/>
        </p:nvSpPr>
        <p:spPr bwMode="auto">
          <a:xfrm>
            <a:off x="4057023" y="2490375"/>
            <a:ext cx="160847" cy="107804"/>
          </a:xfrm>
          <a:custGeom>
            <a:avLst/>
            <a:gdLst>
              <a:gd name="T0" fmla="*/ 15132 w 593"/>
              <a:gd name="T1" fmla="*/ 64233 h 401"/>
              <a:gd name="T2" fmla="*/ 6274 w 593"/>
              <a:gd name="T3" fmla="*/ 47580 h 401"/>
              <a:gd name="T4" fmla="*/ 2214 w 593"/>
              <a:gd name="T5" fmla="*/ 37515 h 401"/>
              <a:gd name="T6" fmla="*/ 0 w 593"/>
              <a:gd name="T7" fmla="*/ 28914 h 401"/>
              <a:gd name="T8" fmla="*/ 3506 w 593"/>
              <a:gd name="T9" fmla="*/ 27450 h 401"/>
              <a:gd name="T10" fmla="*/ 9965 w 593"/>
              <a:gd name="T11" fmla="*/ 31110 h 401"/>
              <a:gd name="T12" fmla="*/ 17347 w 593"/>
              <a:gd name="T13" fmla="*/ 36600 h 401"/>
              <a:gd name="T14" fmla="*/ 32110 w 593"/>
              <a:gd name="T15" fmla="*/ 49227 h 401"/>
              <a:gd name="T16" fmla="*/ 34140 w 593"/>
              <a:gd name="T17" fmla="*/ 48495 h 401"/>
              <a:gd name="T18" fmla="*/ 28788 w 593"/>
              <a:gd name="T19" fmla="*/ 43188 h 401"/>
              <a:gd name="T20" fmla="*/ 24359 w 593"/>
              <a:gd name="T21" fmla="*/ 38064 h 401"/>
              <a:gd name="T22" fmla="*/ 22883 w 593"/>
              <a:gd name="T23" fmla="*/ 32025 h 401"/>
              <a:gd name="T24" fmla="*/ 23621 w 593"/>
              <a:gd name="T25" fmla="*/ 23058 h 401"/>
              <a:gd name="T26" fmla="*/ 27865 w 593"/>
              <a:gd name="T27" fmla="*/ 23058 h 401"/>
              <a:gd name="T28" fmla="*/ 31556 w 593"/>
              <a:gd name="T29" fmla="*/ 25437 h 401"/>
              <a:gd name="T30" fmla="*/ 36354 w 593"/>
              <a:gd name="T31" fmla="*/ 30927 h 401"/>
              <a:gd name="T32" fmla="*/ 40598 w 593"/>
              <a:gd name="T33" fmla="*/ 36234 h 401"/>
              <a:gd name="T34" fmla="*/ 42628 w 593"/>
              <a:gd name="T35" fmla="*/ 34953 h 401"/>
              <a:gd name="T36" fmla="*/ 42813 w 593"/>
              <a:gd name="T37" fmla="*/ 27267 h 401"/>
              <a:gd name="T38" fmla="*/ 44289 w 593"/>
              <a:gd name="T39" fmla="*/ 22326 h 401"/>
              <a:gd name="T40" fmla="*/ 47057 w 593"/>
              <a:gd name="T41" fmla="*/ 19398 h 401"/>
              <a:gd name="T42" fmla="*/ 50748 w 593"/>
              <a:gd name="T43" fmla="*/ 18483 h 401"/>
              <a:gd name="T44" fmla="*/ 55177 w 593"/>
              <a:gd name="T45" fmla="*/ 18666 h 401"/>
              <a:gd name="T46" fmla="*/ 71232 w 593"/>
              <a:gd name="T47" fmla="*/ 21594 h 401"/>
              <a:gd name="T48" fmla="*/ 76952 w 593"/>
              <a:gd name="T49" fmla="*/ 21594 h 401"/>
              <a:gd name="T50" fmla="*/ 82488 w 593"/>
              <a:gd name="T51" fmla="*/ 20496 h 401"/>
              <a:gd name="T52" fmla="*/ 87102 w 593"/>
              <a:gd name="T53" fmla="*/ 13542 h 401"/>
              <a:gd name="T54" fmla="*/ 90793 w 593"/>
              <a:gd name="T55" fmla="*/ 5856 h 401"/>
              <a:gd name="T56" fmla="*/ 94114 w 593"/>
              <a:gd name="T57" fmla="*/ 1830 h 401"/>
              <a:gd name="T58" fmla="*/ 96698 w 593"/>
              <a:gd name="T59" fmla="*/ 183 h 401"/>
              <a:gd name="T60" fmla="*/ 99650 w 593"/>
              <a:gd name="T61" fmla="*/ 183 h 401"/>
              <a:gd name="T62" fmla="*/ 102419 w 593"/>
              <a:gd name="T63" fmla="*/ 2562 h 401"/>
              <a:gd name="T64" fmla="*/ 105740 w 593"/>
              <a:gd name="T65" fmla="*/ 8052 h 401"/>
              <a:gd name="T66" fmla="*/ 108877 w 593"/>
              <a:gd name="T67" fmla="*/ 17019 h 401"/>
              <a:gd name="T68" fmla="*/ 109062 w 593"/>
              <a:gd name="T69" fmla="*/ 26901 h 401"/>
              <a:gd name="T70" fmla="*/ 105740 w 593"/>
              <a:gd name="T71" fmla="*/ 35319 h 401"/>
              <a:gd name="T72" fmla="*/ 99466 w 593"/>
              <a:gd name="T73" fmla="*/ 42639 h 401"/>
              <a:gd name="T74" fmla="*/ 90608 w 593"/>
              <a:gd name="T75" fmla="*/ 48861 h 401"/>
              <a:gd name="T76" fmla="*/ 80459 w 593"/>
              <a:gd name="T77" fmla="*/ 54168 h 401"/>
              <a:gd name="T78" fmla="*/ 57760 w 593"/>
              <a:gd name="T79" fmla="*/ 62403 h 401"/>
              <a:gd name="T80" fmla="*/ 36908 w 593"/>
              <a:gd name="T81" fmla="*/ 68625 h 401"/>
              <a:gd name="T82" fmla="*/ 25835 w 593"/>
              <a:gd name="T83" fmla="*/ 72468 h 401"/>
              <a:gd name="T84" fmla="*/ 20853 w 593"/>
              <a:gd name="T85" fmla="*/ 73383 h 4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93" h="401">
                <a:moveTo>
                  <a:pt x="113" y="401"/>
                </a:moveTo>
                <a:lnTo>
                  <a:pt x="98" y="380"/>
                </a:lnTo>
                <a:lnTo>
                  <a:pt x="82" y="351"/>
                </a:lnTo>
                <a:lnTo>
                  <a:pt x="63" y="316"/>
                </a:lnTo>
                <a:lnTo>
                  <a:pt x="44" y="279"/>
                </a:lnTo>
                <a:lnTo>
                  <a:pt x="34" y="260"/>
                </a:lnTo>
                <a:lnTo>
                  <a:pt x="27" y="241"/>
                </a:lnTo>
                <a:lnTo>
                  <a:pt x="19" y="222"/>
                </a:lnTo>
                <a:lnTo>
                  <a:pt x="12" y="205"/>
                </a:lnTo>
                <a:lnTo>
                  <a:pt x="7" y="188"/>
                </a:lnTo>
                <a:lnTo>
                  <a:pt x="3" y="172"/>
                </a:lnTo>
                <a:lnTo>
                  <a:pt x="0" y="158"/>
                </a:lnTo>
                <a:lnTo>
                  <a:pt x="0" y="146"/>
                </a:lnTo>
                <a:lnTo>
                  <a:pt x="8" y="147"/>
                </a:lnTo>
                <a:lnTo>
                  <a:pt x="19" y="150"/>
                </a:lnTo>
                <a:lnTo>
                  <a:pt x="30" y="155"/>
                </a:lnTo>
                <a:lnTo>
                  <a:pt x="42" y="163"/>
                </a:lnTo>
                <a:lnTo>
                  <a:pt x="54" y="170"/>
                </a:lnTo>
                <a:lnTo>
                  <a:pt x="67" y="179"/>
                </a:lnTo>
                <a:lnTo>
                  <a:pt x="81" y="190"/>
                </a:lnTo>
                <a:lnTo>
                  <a:pt x="94" y="200"/>
                </a:lnTo>
                <a:lnTo>
                  <a:pt x="122" y="223"/>
                </a:lnTo>
                <a:lnTo>
                  <a:pt x="149" y="247"/>
                </a:lnTo>
                <a:lnTo>
                  <a:pt x="174" y="269"/>
                </a:lnTo>
                <a:lnTo>
                  <a:pt x="196" y="286"/>
                </a:lnTo>
                <a:lnTo>
                  <a:pt x="191" y="276"/>
                </a:lnTo>
                <a:lnTo>
                  <a:pt x="185" y="265"/>
                </a:lnTo>
                <a:lnTo>
                  <a:pt x="178" y="257"/>
                </a:lnTo>
                <a:lnTo>
                  <a:pt x="171" y="250"/>
                </a:lnTo>
                <a:lnTo>
                  <a:pt x="156" y="236"/>
                </a:lnTo>
                <a:lnTo>
                  <a:pt x="144" y="222"/>
                </a:lnTo>
                <a:lnTo>
                  <a:pt x="137" y="215"/>
                </a:lnTo>
                <a:lnTo>
                  <a:pt x="132" y="208"/>
                </a:lnTo>
                <a:lnTo>
                  <a:pt x="128" y="198"/>
                </a:lnTo>
                <a:lnTo>
                  <a:pt x="125" y="188"/>
                </a:lnTo>
                <a:lnTo>
                  <a:pt x="124" y="175"/>
                </a:lnTo>
                <a:lnTo>
                  <a:pt x="124" y="161"/>
                </a:lnTo>
                <a:lnTo>
                  <a:pt x="125" y="145"/>
                </a:lnTo>
                <a:lnTo>
                  <a:pt x="128" y="126"/>
                </a:lnTo>
                <a:lnTo>
                  <a:pt x="135" y="124"/>
                </a:lnTo>
                <a:lnTo>
                  <a:pt x="144" y="124"/>
                </a:lnTo>
                <a:lnTo>
                  <a:pt x="151" y="126"/>
                </a:lnTo>
                <a:lnTo>
                  <a:pt x="157" y="129"/>
                </a:lnTo>
                <a:lnTo>
                  <a:pt x="165" y="134"/>
                </a:lnTo>
                <a:lnTo>
                  <a:pt x="171" y="139"/>
                </a:lnTo>
                <a:lnTo>
                  <a:pt x="178" y="146"/>
                </a:lnTo>
                <a:lnTo>
                  <a:pt x="185" y="153"/>
                </a:lnTo>
                <a:lnTo>
                  <a:pt x="197" y="169"/>
                </a:lnTo>
                <a:lnTo>
                  <a:pt x="209" y="185"/>
                </a:lnTo>
                <a:lnTo>
                  <a:pt x="215" y="191"/>
                </a:lnTo>
                <a:lnTo>
                  <a:pt x="220" y="198"/>
                </a:lnTo>
                <a:lnTo>
                  <a:pt x="227" y="203"/>
                </a:lnTo>
                <a:lnTo>
                  <a:pt x="233" y="209"/>
                </a:lnTo>
                <a:lnTo>
                  <a:pt x="231" y="191"/>
                </a:lnTo>
                <a:lnTo>
                  <a:pt x="231" y="175"/>
                </a:lnTo>
                <a:lnTo>
                  <a:pt x="231" y="160"/>
                </a:lnTo>
                <a:lnTo>
                  <a:pt x="232" y="149"/>
                </a:lnTo>
                <a:lnTo>
                  <a:pt x="234" y="137"/>
                </a:lnTo>
                <a:lnTo>
                  <a:pt x="237" y="129"/>
                </a:lnTo>
                <a:lnTo>
                  <a:pt x="240" y="122"/>
                </a:lnTo>
                <a:lnTo>
                  <a:pt x="244" y="115"/>
                </a:lnTo>
                <a:lnTo>
                  <a:pt x="250" y="110"/>
                </a:lnTo>
                <a:lnTo>
                  <a:pt x="255" y="106"/>
                </a:lnTo>
                <a:lnTo>
                  <a:pt x="261" y="104"/>
                </a:lnTo>
                <a:lnTo>
                  <a:pt x="268" y="102"/>
                </a:lnTo>
                <a:lnTo>
                  <a:pt x="275" y="101"/>
                </a:lnTo>
                <a:lnTo>
                  <a:pt x="282" y="101"/>
                </a:lnTo>
                <a:lnTo>
                  <a:pt x="291" y="101"/>
                </a:lnTo>
                <a:lnTo>
                  <a:pt x="299" y="102"/>
                </a:lnTo>
                <a:lnTo>
                  <a:pt x="336" y="109"/>
                </a:lnTo>
                <a:lnTo>
                  <a:pt x="377" y="117"/>
                </a:lnTo>
                <a:lnTo>
                  <a:pt x="386" y="118"/>
                </a:lnTo>
                <a:lnTo>
                  <a:pt x="397" y="118"/>
                </a:lnTo>
                <a:lnTo>
                  <a:pt x="407" y="119"/>
                </a:lnTo>
                <a:lnTo>
                  <a:pt x="417" y="118"/>
                </a:lnTo>
                <a:lnTo>
                  <a:pt x="427" y="117"/>
                </a:lnTo>
                <a:lnTo>
                  <a:pt x="437" y="115"/>
                </a:lnTo>
                <a:lnTo>
                  <a:pt x="447" y="112"/>
                </a:lnTo>
                <a:lnTo>
                  <a:pt x="457" y="108"/>
                </a:lnTo>
                <a:lnTo>
                  <a:pt x="462" y="97"/>
                </a:lnTo>
                <a:lnTo>
                  <a:pt x="472" y="74"/>
                </a:lnTo>
                <a:lnTo>
                  <a:pt x="479" y="61"/>
                </a:lnTo>
                <a:lnTo>
                  <a:pt x="485" y="46"/>
                </a:lnTo>
                <a:lnTo>
                  <a:pt x="492" y="32"/>
                </a:lnTo>
                <a:lnTo>
                  <a:pt x="501" y="20"/>
                </a:lnTo>
                <a:lnTo>
                  <a:pt x="505" y="14"/>
                </a:lnTo>
                <a:lnTo>
                  <a:pt x="510" y="10"/>
                </a:lnTo>
                <a:lnTo>
                  <a:pt x="514" y="6"/>
                </a:lnTo>
                <a:lnTo>
                  <a:pt x="519" y="3"/>
                </a:lnTo>
                <a:lnTo>
                  <a:pt x="524" y="1"/>
                </a:lnTo>
                <a:lnTo>
                  <a:pt x="529" y="0"/>
                </a:lnTo>
                <a:lnTo>
                  <a:pt x="534" y="0"/>
                </a:lnTo>
                <a:lnTo>
                  <a:pt x="540" y="1"/>
                </a:lnTo>
                <a:lnTo>
                  <a:pt x="545" y="4"/>
                </a:lnTo>
                <a:lnTo>
                  <a:pt x="550" y="8"/>
                </a:lnTo>
                <a:lnTo>
                  <a:pt x="555" y="14"/>
                </a:lnTo>
                <a:lnTo>
                  <a:pt x="562" y="22"/>
                </a:lnTo>
                <a:lnTo>
                  <a:pt x="567" y="32"/>
                </a:lnTo>
                <a:lnTo>
                  <a:pt x="573" y="44"/>
                </a:lnTo>
                <a:lnTo>
                  <a:pt x="578" y="57"/>
                </a:lnTo>
                <a:lnTo>
                  <a:pt x="585" y="73"/>
                </a:lnTo>
                <a:lnTo>
                  <a:pt x="590" y="93"/>
                </a:lnTo>
                <a:lnTo>
                  <a:pt x="593" y="112"/>
                </a:lnTo>
                <a:lnTo>
                  <a:pt x="593" y="130"/>
                </a:lnTo>
                <a:lnTo>
                  <a:pt x="591" y="147"/>
                </a:lnTo>
                <a:lnTo>
                  <a:pt x="588" y="163"/>
                </a:lnTo>
                <a:lnTo>
                  <a:pt x="582" y="178"/>
                </a:lnTo>
                <a:lnTo>
                  <a:pt x="573" y="193"/>
                </a:lnTo>
                <a:lnTo>
                  <a:pt x="563" y="207"/>
                </a:lnTo>
                <a:lnTo>
                  <a:pt x="551" y="220"/>
                </a:lnTo>
                <a:lnTo>
                  <a:pt x="539" y="233"/>
                </a:lnTo>
                <a:lnTo>
                  <a:pt x="524" y="244"/>
                </a:lnTo>
                <a:lnTo>
                  <a:pt x="508" y="256"/>
                </a:lnTo>
                <a:lnTo>
                  <a:pt x="491" y="267"/>
                </a:lnTo>
                <a:lnTo>
                  <a:pt x="473" y="277"/>
                </a:lnTo>
                <a:lnTo>
                  <a:pt x="456" y="286"/>
                </a:lnTo>
                <a:lnTo>
                  <a:pt x="436" y="296"/>
                </a:lnTo>
                <a:lnTo>
                  <a:pt x="396" y="313"/>
                </a:lnTo>
                <a:lnTo>
                  <a:pt x="355" y="327"/>
                </a:lnTo>
                <a:lnTo>
                  <a:pt x="313" y="341"/>
                </a:lnTo>
                <a:lnTo>
                  <a:pt x="273" y="354"/>
                </a:lnTo>
                <a:lnTo>
                  <a:pt x="235" y="364"/>
                </a:lnTo>
                <a:lnTo>
                  <a:pt x="200" y="375"/>
                </a:lnTo>
                <a:lnTo>
                  <a:pt x="170" y="385"/>
                </a:lnTo>
                <a:lnTo>
                  <a:pt x="146" y="395"/>
                </a:lnTo>
                <a:lnTo>
                  <a:pt x="140" y="396"/>
                </a:lnTo>
                <a:lnTo>
                  <a:pt x="130" y="398"/>
                </a:lnTo>
                <a:lnTo>
                  <a:pt x="118" y="400"/>
                </a:lnTo>
                <a:lnTo>
                  <a:pt x="113" y="401"/>
                </a:lnTo>
                <a:close/>
              </a:path>
            </a:pathLst>
          </a:custGeom>
          <a:solidFill>
            <a:schemeClr val="tx1">
              <a:lumMod val="65000"/>
              <a:lumOff val="35000"/>
            </a:schemeClr>
          </a:solidFill>
          <a:ln>
            <a:noFill/>
          </a:ln>
        </p:spPr>
        <p:txBody>
          <a:bodyPr/>
          <a:lstStyle/>
          <a:p>
            <a:endParaRPr lang="it-IT" dirty="0"/>
          </a:p>
        </p:txBody>
      </p:sp>
      <p:sp>
        <p:nvSpPr>
          <p:cNvPr id="69" name="Freeform 12"/>
          <p:cNvSpPr>
            <a:spLocks/>
          </p:cNvSpPr>
          <p:nvPr/>
        </p:nvSpPr>
        <p:spPr bwMode="auto">
          <a:xfrm>
            <a:off x="4172452" y="2543329"/>
            <a:ext cx="66232" cy="104021"/>
          </a:xfrm>
          <a:custGeom>
            <a:avLst/>
            <a:gdLst>
              <a:gd name="T0" fmla="*/ 31070 w 248"/>
              <a:gd name="T1" fmla="*/ 1839 h 385"/>
              <a:gd name="T2" fmla="*/ 28889 w 248"/>
              <a:gd name="T3" fmla="*/ 4230 h 385"/>
              <a:gd name="T4" fmla="*/ 27799 w 248"/>
              <a:gd name="T5" fmla="*/ 5701 h 385"/>
              <a:gd name="T6" fmla="*/ 26891 w 248"/>
              <a:gd name="T7" fmla="*/ 7173 h 385"/>
              <a:gd name="T8" fmla="*/ 25982 w 248"/>
              <a:gd name="T9" fmla="*/ 8460 h 385"/>
              <a:gd name="T10" fmla="*/ 25255 w 248"/>
              <a:gd name="T11" fmla="*/ 10115 h 385"/>
              <a:gd name="T12" fmla="*/ 23802 w 248"/>
              <a:gd name="T13" fmla="*/ 13426 h 385"/>
              <a:gd name="T14" fmla="*/ 22712 w 248"/>
              <a:gd name="T15" fmla="*/ 16920 h 385"/>
              <a:gd name="T16" fmla="*/ 20895 w 248"/>
              <a:gd name="T17" fmla="*/ 24461 h 385"/>
              <a:gd name="T18" fmla="*/ 18896 w 248"/>
              <a:gd name="T19" fmla="*/ 32553 h 385"/>
              <a:gd name="T20" fmla="*/ 17806 w 248"/>
              <a:gd name="T21" fmla="*/ 36783 h 385"/>
              <a:gd name="T22" fmla="*/ 16171 w 248"/>
              <a:gd name="T23" fmla="*/ 41013 h 385"/>
              <a:gd name="T24" fmla="*/ 14717 w 248"/>
              <a:gd name="T25" fmla="*/ 45244 h 385"/>
              <a:gd name="T26" fmla="*/ 12900 w 248"/>
              <a:gd name="T27" fmla="*/ 49658 h 385"/>
              <a:gd name="T28" fmla="*/ 11628 w 248"/>
              <a:gd name="T29" fmla="*/ 51865 h 385"/>
              <a:gd name="T30" fmla="*/ 10357 w 248"/>
              <a:gd name="T31" fmla="*/ 53888 h 385"/>
              <a:gd name="T32" fmla="*/ 9085 w 248"/>
              <a:gd name="T33" fmla="*/ 56095 h 385"/>
              <a:gd name="T34" fmla="*/ 7449 w 248"/>
              <a:gd name="T35" fmla="*/ 58118 h 385"/>
              <a:gd name="T36" fmla="*/ 5814 w 248"/>
              <a:gd name="T37" fmla="*/ 60325 h 385"/>
              <a:gd name="T38" fmla="*/ 3997 w 248"/>
              <a:gd name="T39" fmla="*/ 62532 h 385"/>
              <a:gd name="T40" fmla="*/ 2180 w 248"/>
              <a:gd name="T41" fmla="*/ 64555 h 385"/>
              <a:gd name="T42" fmla="*/ 0 w 248"/>
              <a:gd name="T43" fmla="*/ 66578 h 385"/>
              <a:gd name="T44" fmla="*/ 3816 w 248"/>
              <a:gd name="T45" fmla="*/ 66578 h 385"/>
              <a:gd name="T46" fmla="*/ 7268 w 248"/>
              <a:gd name="T47" fmla="*/ 66946 h 385"/>
              <a:gd name="T48" fmla="*/ 10357 w 248"/>
              <a:gd name="T49" fmla="*/ 67314 h 385"/>
              <a:gd name="T50" fmla="*/ 13264 w 248"/>
              <a:gd name="T51" fmla="*/ 68049 h 385"/>
              <a:gd name="T52" fmla="*/ 17624 w 248"/>
              <a:gd name="T53" fmla="*/ 69337 h 385"/>
              <a:gd name="T54" fmla="*/ 21258 w 248"/>
              <a:gd name="T55" fmla="*/ 70624 h 385"/>
              <a:gd name="T56" fmla="*/ 22530 w 248"/>
              <a:gd name="T57" fmla="*/ 70808 h 385"/>
              <a:gd name="T58" fmla="*/ 23802 w 248"/>
              <a:gd name="T59" fmla="*/ 70624 h 385"/>
              <a:gd name="T60" fmla="*/ 24710 w 248"/>
              <a:gd name="T61" fmla="*/ 70440 h 385"/>
              <a:gd name="T62" fmla="*/ 25255 w 248"/>
              <a:gd name="T63" fmla="*/ 70256 h 385"/>
              <a:gd name="T64" fmla="*/ 25800 w 248"/>
              <a:gd name="T65" fmla="*/ 69888 h 385"/>
              <a:gd name="T66" fmla="*/ 26346 w 248"/>
              <a:gd name="T67" fmla="*/ 69153 h 385"/>
              <a:gd name="T68" fmla="*/ 27436 w 248"/>
              <a:gd name="T69" fmla="*/ 67865 h 385"/>
              <a:gd name="T70" fmla="*/ 28708 w 248"/>
              <a:gd name="T71" fmla="*/ 65658 h 385"/>
              <a:gd name="T72" fmla="*/ 29979 w 248"/>
              <a:gd name="T73" fmla="*/ 63083 h 385"/>
              <a:gd name="T74" fmla="*/ 31251 w 248"/>
              <a:gd name="T75" fmla="*/ 59589 h 385"/>
              <a:gd name="T76" fmla="*/ 33250 w 248"/>
              <a:gd name="T77" fmla="*/ 54255 h 385"/>
              <a:gd name="T78" fmla="*/ 36157 w 248"/>
              <a:gd name="T79" fmla="*/ 47267 h 385"/>
              <a:gd name="T80" fmla="*/ 37792 w 248"/>
              <a:gd name="T81" fmla="*/ 43404 h 385"/>
              <a:gd name="T82" fmla="*/ 39428 w 248"/>
              <a:gd name="T83" fmla="*/ 38990 h 385"/>
              <a:gd name="T84" fmla="*/ 40881 w 248"/>
              <a:gd name="T85" fmla="*/ 34760 h 385"/>
              <a:gd name="T86" fmla="*/ 42153 w 248"/>
              <a:gd name="T87" fmla="*/ 30346 h 385"/>
              <a:gd name="T88" fmla="*/ 43425 w 248"/>
              <a:gd name="T89" fmla="*/ 26116 h 385"/>
              <a:gd name="T90" fmla="*/ 44333 w 248"/>
              <a:gd name="T91" fmla="*/ 21886 h 385"/>
              <a:gd name="T92" fmla="*/ 44878 w 248"/>
              <a:gd name="T93" fmla="*/ 18024 h 385"/>
              <a:gd name="T94" fmla="*/ 45060 w 248"/>
              <a:gd name="T95" fmla="*/ 14162 h 385"/>
              <a:gd name="T96" fmla="*/ 45060 w 248"/>
              <a:gd name="T97" fmla="*/ 12690 h 385"/>
              <a:gd name="T98" fmla="*/ 44878 w 248"/>
              <a:gd name="T99" fmla="*/ 10851 h 385"/>
              <a:gd name="T100" fmla="*/ 44515 w 248"/>
              <a:gd name="T101" fmla="*/ 9564 h 385"/>
              <a:gd name="T102" fmla="*/ 43970 w 248"/>
              <a:gd name="T103" fmla="*/ 7908 h 385"/>
              <a:gd name="T104" fmla="*/ 43425 w 248"/>
              <a:gd name="T105" fmla="*/ 6805 h 385"/>
              <a:gd name="T106" fmla="*/ 42516 w 248"/>
              <a:gd name="T107" fmla="*/ 5701 h 385"/>
              <a:gd name="T108" fmla="*/ 41608 w 248"/>
              <a:gd name="T109" fmla="*/ 4598 h 385"/>
              <a:gd name="T110" fmla="*/ 40518 w 248"/>
              <a:gd name="T111" fmla="*/ 3862 h 385"/>
              <a:gd name="T112" fmla="*/ 36884 w 248"/>
              <a:gd name="T113" fmla="*/ 1839 h 385"/>
              <a:gd name="T114" fmla="*/ 34522 w 248"/>
              <a:gd name="T115" fmla="*/ 184 h 385"/>
              <a:gd name="T116" fmla="*/ 33795 w 248"/>
              <a:gd name="T117" fmla="*/ 0 h 385"/>
              <a:gd name="T118" fmla="*/ 33068 w 248"/>
              <a:gd name="T119" fmla="*/ 0 h 385"/>
              <a:gd name="T120" fmla="*/ 32160 w 248"/>
              <a:gd name="T121" fmla="*/ 552 h 385"/>
              <a:gd name="T122" fmla="*/ 31070 w 248"/>
              <a:gd name="T123" fmla="*/ 1839 h 3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 h="385">
                <a:moveTo>
                  <a:pt x="171" y="10"/>
                </a:moveTo>
                <a:lnTo>
                  <a:pt x="159" y="23"/>
                </a:lnTo>
                <a:lnTo>
                  <a:pt x="153" y="31"/>
                </a:lnTo>
                <a:lnTo>
                  <a:pt x="148" y="39"/>
                </a:lnTo>
                <a:lnTo>
                  <a:pt x="143" y="46"/>
                </a:lnTo>
                <a:lnTo>
                  <a:pt x="139" y="55"/>
                </a:lnTo>
                <a:lnTo>
                  <a:pt x="131" y="73"/>
                </a:lnTo>
                <a:lnTo>
                  <a:pt x="125" y="92"/>
                </a:lnTo>
                <a:lnTo>
                  <a:pt x="115" y="133"/>
                </a:lnTo>
                <a:lnTo>
                  <a:pt x="104" y="177"/>
                </a:lnTo>
                <a:lnTo>
                  <a:pt x="98" y="200"/>
                </a:lnTo>
                <a:lnTo>
                  <a:pt x="89" y="223"/>
                </a:lnTo>
                <a:lnTo>
                  <a:pt x="81" y="246"/>
                </a:lnTo>
                <a:lnTo>
                  <a:pt x="71" y="270"/>
                </a:lnTo>
                <a:lnTo>
                  <a:pt x="64" y="282"/>
                </a:lnTo>
                <a:lnTo>
                  <a:pt x="57" y="293"/>
                </a:lnTo>
                <a:lnTo>
                  <a:pt x="50" y="305"/>
                </a:lnTo>
                <a:lnTo>
                  <a:pt x="41" y="316"/>
                </a:lnTo>
                <a:lnTo>
                  <a:pt x="32" y="328"/>
                </a:lnTo>
                <a:lnTo>
                  <a:pt x="22" y="340"/>
                </a:lnTo>
                <a:lnTo>
                  <a:pt x="12" y="351"/>
                </a:lnTo>
                <a:lnTo>
                  <a:pt x="0" y="362"/>
                </a:lnTo>
                <a:lnTo>
                  <a:pt x="21" y="362"/>
                </a:lnTo>
                <a:lnTo>
                  <a:pt x="40" y="364"/>
                </a:lnTo>
                <a:lnTo>
                  <a:pt x="57" y="366"/>
                </a:lnTo>
                <a:lnTo>
                  <a:pt x="73" y="370"/>
                </a:lnTo>
                <a:lnTo>
                  <a:pt x="97" y="377"/>
                </a:lnTo>
                <a:lnTo>
                  <a:pt x="117" y="384"/>
                </a:lnTo>
                <a:lnTo>
                  <a:pt x="124" y="385"/>
                </a:lnTo>
                <a:lnTo>
                  <a:pt x="131" y="384"/>
                </a:lnTo>
                <a:lnTo>
                  <a:pt x="136" y="383"/>
                </a:lnTo>
                <a:lnTo>
                  <a:pt x="139" y="382"/>
                </a:lnTo>
                <a:lnTo>
                  <a:pt x="142" y="380"/>
                </a:lnTo>
                <a:lnTo>
                  <a:pt x="145" y="376"/>
                </a:lnTo>
                <a:lnTo>
                  <a:pt x="151" y="369"/>
                </a:lnTo>
                <a:lnTo>
                  <a:pt x="158" y="357"/>
                </a:lnTo>
                <a:lnTo>
                  <a:pt x="165" y="343"/>
                </a:lnTo>
                <a:lnTo>
                  <a:pt x="172" y="324"/>
                </a:lnTo>
                <a:lnTo>
                  <a:pt x="183" y="295"/>
                </a:lnTo>
                <a:lnTo>
                  <a:pt x="199" y="257"/>
                </a:lnTo>
                <a:lnTo>
                  <a:pt x="208" y="236"/>
                </a:lnTo>
                <a:lnTo>
                  <a:pt x="217" y="212"/>
                </a:lnTo>
                <a:lnTo>
                  <a:pt x="225" y="189"/>
                </a:lnTo>
                <a:lnTo>
                  <a:pt x="232" y="165"/>
                </a:lnTo>
                <a:lnTo>
                  <a:pt x="239" y="142"/>
                </a:lnTo>
                <a:lnTo>
                  <a:pt x="244" y="119"/>
                </a:lnTo>
                <a:lnTo>
                  <a:pt x="247" y="98"/>
                </a:lnTo>
                <a:lnTo>
                  <a:pt x="248" y="77"/>
                </a:lnTo>
                <a:lnTo>
                  <a:pt x="248" y="69"/>
                </a:lnTo>
                <a:lnTo>
                  <a:pt x="247" y="59"/>
                </a:lnTo>
                <a:lnTo>
                  <a:pt x="245" y="52"/>
                </a:lnTo>
                <a:lnTo>
                  <a:pt x="242" y="43"/>
                </a:lnTo>
                <a:lnTo>
                  <a:pt x="239" y="37"/>
                </a:lnTo>
                <a:lnTo>
                  <a:pt x="234" y="31"/>
                </a:lnTo>
                <a:lnTo>
                  <a:pt x="229" y="25"/>
                </a:lnTo>
                <a:lnTo>
                  <a:pt x="223" y="21"/>
                </a:lnTo>
                <a:lnTo>
                  <a:pt x="203" y="10"/>
                </a:lnTo>
                <a:lnTo>
                  <a:pt x="190" y="1"/>
                </a:lnTo>
                <a:lnTo>
                  <a:pt x="186" y="0"/>
                </a:lnTo>
                <a:lnTo>
                  <a:pt x="182" y="0"/>
                </a:lnTo>
                <a:lnTo>
                  <a:pt x="177" y="3"/>
                </a:lnTo>
                <a:lnTo>
                  <a:pt x="171" y="1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70" name="Freeform 13"/>
          <p:cNvSpPr>
            <a:spLocks/>
          </p:cNvSpPr>
          <p:nvPr/>
        </p:nvSpPr>
        <p:spPr bwMode="auto">
          <a:xfrm>
            <a:off x="4064591" y="1896514"/>
            <a:ext cx="189230" cy="347993"/>
          </a:xfrm>
          <a:custGeom>
            <a:avLst/>
            <a:gdLst>
              <a:gd name="T0" fmla="*/ 115170 w 702"/>
              <a:gd name="T1" fmla="*/ 1845 h 1284"/>
              <a:gd name="T2" fmla="*/ 119388 w 702"/>
              <a:gd name="T3" fmla="*/ 4981 h 1284"/>
              <a:gd name="T4" fmla="*/ 125623 w 702"/>
              <a:gd name="T5" fmla="*/ 7749 h 1284"/>
              <a:gd name="T6" fmla="*/ 126357 w 702"/>
              <a:gd name="T7" fmla="*/ 24722 h 1284"/>
              <a:gd name="T8" fmla="*/ 120305 w 702"/>
              <a:gd name="T9" fmla="*/ 55900 h 1284"/>
              <a:gd name="T10" fmla="*/ 113519 w 702"/>
              <a:gd name="T11" fmla="*/ 86525 h 1284"/>
              <a:gd name="T12" fmla="*/ 105450 w 702"/>
              <a:gd name="T13" fmla="*/ 116228 h 1284"/>
              <a:gd name="T14" fmla="*/ 96464 w 702"/>
              <a:gd name="T15" fmla="*/ 145193 h 1284"/>
              <a:gd name="T16" fmla="*/ 86928 w 702"/>
              <a:gd name="T17" fmla="*/ 172866 h 1284"/>
              <a:gd name="T18" fmla="*/ 76658 w 702"/>
              <a:gd name="T19" fmla="*/ 199433 h 1284"/>
              <a:gd name="T20" fmla="*/ 66021 w 702"/>
              <a:gd name="T21" fmla="*/ 224523 h 1284"/>
              <a:gd name="T22" fmla="*/ 56851 w 702"/>
              <a:gd name="T23" fmla="*/ 225446 h 1284"/>
              <a:gd name="T24" fmla="*/ 49332 w 702"/>
              <a:gd name="T25" fmla="*/ 202016 h 1284"/>
              <a:gd name="T26" fmla="*/ 41813 w 702"/>
              <a:gd name="T27" fmla="*/ 177479 h 1284"/>
              <a:gd name="T28" fmla="*/ 34294 w 702"/>
              <a:gd name="T29" fmla="*/ 152572 h 1284"/>
              <a:gd name="T30" fmla="*/ 26775 w 702"/>
              <a:gd name="T31" fmla="*/ 126744 h 1284"/>
              <a:gd name="T32" fmla="*/ 19073 w 702"/>
              <a:gd name="T33" fmla="*/ 100731 h 1284"/>
              <a:gd name="T34" fmla="*/ 11554 w 702"/>
              <a:gd name="T35" fmla="*/ 74349 h 1284"/>
              <a:gd name="T36" fmla="*/ 3851 w 702"/>
              <a:gd name="T37" fmla="*/ 47598 h 1284"/>
              <a:gd name="T38" fmla="*/ 1467 w 702"/>
              <a:gd name="T39" fmla="*/ 33762 h 1284"/>
              <a:gd name="T40" fmla="*/ 4401 w 702"/>
              <a:gd name="T41" fmla="*/ 31917 h 1284"/>
              <a:gd name="T42" fmla="*/ 6969 w 702"/>
              <a:gd name="T43" fmla="*/ 29518 h 1284"/>
              <a:gd name="T44" fmla="*/ 10270 w 702"/>
              <a:gd name="T45" fmla="*/ 25091 h 1284"/>
              <a:gd name="T46" fmla="*/ 12837 w 702"/>
              <a:gd name="T47" fmla="*/ 21401 h 1284"/>
              <a:gd name="T48" fmla="*/ 24024 w 702"/>
              <a:gd name="T49" fmla="*/ 30441 h 1284"/>
              <a:gd name="T50" fmla="*/ 34661 w 702"/>
              <a:gd name="T51" fmla="*/ 39481 h 1284"/>
              <a:gd name="T52" fmla="*/ 45298 w 702"/>
              <a:gd name="T53" fmla="*/ 47967 h 1284"/>
              <a:gd name="T54" fmla="*/ 50983 w 702"/>
              <a:gd name="T55" fmla="*/ 52026 h 1284"/>
              <a:gd name="T56" fmla="*/ 56851 w 702"/>
              <a:gd name="T57" fmla="*/ 55716 h 1284"/>
              <a:gd name="T58" fmla="*/ 64371 w 702"/>
              <a:gd name="T59" fmla="*/ 55716 h 1284"/>
              <a:gd name="T60" fmla="*/ 66938 w 702"/>
              <a:gd name="T61" fmla="*/ 55162 h 1284"/>
              <a:gd name="T62" fmla="*/ 71890 w 702"/>
              <a:gd name="T63" fmla="*/ 53502 h 1284"/>
              <a:gd name="T64" fmla="*/ 83260 w 702"/>
              <a:gd name="T65" fmla="*/ 40772 h 1284"/>
              <a:gd name="T66" fmla="*/ 94080 w 702"/>
              <a:gd name="T67" fmla="*/ 27304 h 1284"/>
              <a:gd name="T68" fmla="*/ 104167 w 702"/>
              <a:gd name="T69" fmla="*/ 13468 h 1284"/>
              <a:gd name="T70" fmla="*/ 114253 w 702"/>
              <a:gd name="T71" fmla="*/ 0 h 12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2" h="1284">
                <a:moveTo>
                  <a:pt x="623" y="0"/>
                </a:moveTo>
                <a:lnTo>
                  <a:pt x="628" y="10"/>
                </a:lnTo>
                <a:lnTo>
                  <a:pt x="633" y="20"/>
                </a:lnTo>
                <a:lnTo>
                  <a:pt x="651" y="27"/>
                </a:lnTo>
                <a:lnTo>
                  <a:pt x="668" y="34"/>
                </a:lnTo>
                <a:lnTo>
                  <a:pt x="685" y="42"/>
                </a:lnTo>
                <a:lnTo>
                  <a:pt x="702" y="49"/>
                </a:lnTo>
                <a:lnTo>
                  <a:pt x="689" y="134"/>
                </a:lnTo>
                <a:lnTo>
                  <a:pt x="673" y="219"/>
                </a:lnTo>
                <a:lnTo>
                  <a:pt x="656" y="303"/>
                </a:lnTo>
                <a:lnTo>
                  <a:pt x="639" y="387"/>
                </a:lnTo>
                <a:lnTo>
                  <a:pt x="619" y="469"/>
                </a:lnTo>
                <a:lnTo>
                  <a:pt x="597" y="550"/>
                </a:lnTo>
                <a:lnTo>
                  <a:pt x="575" y="630"/>
                </a:lnTo>
                <a:lnTo>
                  <a:pt x="550" y="709"/>
                </a:lnTo>
                <a:lnTo>
                  <a:pt x="526" y="787"/>
                </a:lnTo>
                <a:lnTo>
                  <a:pt x="500" y="862"/>
                </a:lnTo>
                <a:lnTo>
                  <a:pt x="474" y="937"/>
                </a:lnTo>
                <a:lnTo>
                  <a:pt x="446" y="1009"/>
                </a:lnTo>
                <a:lnTo>
                  <a:pt x="418" y="1081"/>
                </a:lnTo>
                <a:lnTo>
                  <a:pt x="390" y="1150"/>
                </a:lnTo>
                <a:lnTo>
                  <a:pt x="360" y="1217"/>
                </a:lnTo>
                <a:lnTo>
                  <a:pt x="331" y="1284"/>
                </a:lnTo>
                <a:lnTo>
                  <a:pt x="310" y="1222"/>
                </a:lnTo>
                <a:lnTo>
                  <a:pt x="290" y="1159"/>
                </a:lnTo>
                <a:lnTo>
                  <a:pt x="269" y="1095"/>
                </a:lnTo>
                <a:lnTo>
                  <a:pt x="249" y="1028"/>
                </a:lnTo>
                <a:lnTo>
                  <a:pt x="228" y="962"/>
                </a:lnTo>
                <a:lnTo>
                  <a:pt x="208" y="895"/>
                </a:lnTo>
                <a:lnTo>
                  <a:pt x="187" y="827"/>
                </a:lnTo>
                <a:lnTo>
                  <a:pt x="166" y="757"/>
                </a:lnTo>
                <a:lnTo>
                  <a:pt x="146" y="687"/>
                </a:lnTo>
                <a:lnTo>
                  <a:pt x="125" y="617"/>
                </a:lnTo>
                <a:lnTo>
                  <a:pt x="104" y="546"/>
                </a:lnTo>
                <a:lnTo>
                  <a:pt x="84" y="475"/>
                </a:lnTo>
                <a:lnTo>
                  <a:pt x="63" y="403"/>
                </a:lnTo>
                <a:lnTo>
                  <a:pt x="42" y="331"/>
                </a:lnTo>
                <a:lnTo>
                  <a:pt x="21" y="258"/>
                </a:lnTo>
                <a:lnTo>
                  <a:pt x="0" y="186"/>
                </a:lnTo>
                <a:lnTo>
                  <a:pt x="8" y="183"/>
                </a:lnTo>
                <a:lnTo>
                  <a:pt x="17" y="179"/>
                </a:lnTo>
                <a:lnTo>
                  <a:pt x="24" y="173"/>
                </a:lnTo>
                <a:lnTo>
                  <a:pt x="31" y="167"/>
                </a:lnTo>
                <a:lnTo>
                  <a:pt x="38" y="160"/>
                </a:lnTo>
                <a:lnTo>
                  <a:pt x="44" y="152"/>
                </a:lnTo>
                <a:lnTo>
                  <a:pt x="56" y="136"/>
                </a:lnTo>
                <a:lnTo>
                  <a:pt x="65" y="121"/>
                </a:lnTo>
                <a:lnTo>
                  <a:pt x="70" y="116"/>
                </a:lnTo>
                <a:lnTo>
                  <a:pt x="101" y="141"/>
                </a:lnTo>
                <a:lnTo>
                  <a:pt x="131" y="165"/>
                </a:lnTo>
                <a:lnTo>
                  <a:pt x="160" y="189"/>
                </a:lnTo>
                <a:lnTo>
                  <a:pt x="189" y="214"/>
                </a:lnTo>
                <a:lnTo>
                  <a:pt x="217" y="237"/>
                </a:lnTo>
                <a:lnTo>
                  <a:pt x="247" y="260"/>
                </a:lnTo>
                <a:lnTo>
                  <a:pt x="263" y="272"/>
                </a:lnTo>
                <a:lnTo>
                  <a:pt x="278" y="282"/>
                </a:lnTo>
                <a:lnTo>
                  <a:pt x="294" y="292"/>
                </a:lnTo>
                <a:lnTo>
                  <a:pt x="310" y="302"/>
                </a:lnTo>
                <a:lnTo>
                  <a:pt x="336" y="302"/>
                </a:lnTo>
                <a:lnTo>
                  <a:pt x="351" y="302"/>
                </a:lnTo>
                <a:lnTo>
                  <a:pt x="357" y="301"/>
                </a:lnTo>
                <a:lnTo>
                  <a:pt x="365" y="299"/>
                </a:lnTo>
                <a:lnTo>
                  <a:pt x="376" y="296"/>
                </a:lnTo>
                <a:lnTo>
                  <a:pt x="392" y="290"/>
                </a:lnTo>
                <a:lnTo>
                  <a:pt x="423" y="256"/>
                </a:lnTo>
                <a:lnTo>
                  <a:pt x="454" y="221"/>
                </a:lnTo>
                <a:lnTo>
                  <a:pt x="483" y="185"/>
                </a:lnTo>
                <a:lnTo>
                  <a:pt x="513" y="148"/>
                </a:lnTo>
                <a:lnTo>
                  <a:pt x="541" y="111"/>
                </a:lnTo>
                <a:lnTo>
                  <a:pt x="568" y="73"/>
                </a:lnTo>
                <a:lnTo>
                  <a:pt x="596" y="37"/>
                </a:lnTo>
                <a:lnTo>
                  <a:pt x="623"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p>
        </p:txBody>
      </p:sp>
      <p:sp>
        <p:nvSpPr>
          <p:cNvPr id="71" name="Freeform 14"/>
          <p:cNvSpPr>
            <a:spLocks/>
          </p:cNvSpPr>
          <p:nvPr/>
        </p:nvSpPr>
        <p:spPr bwMode="auto">
          <a:xfrm>
            <a:off x="4111542" y="1979265"/>
            <a:ext cx="93330" cy="265990"/>
          </a:xfrm>
          <a:custGeom>
            <a:avLst/>
            <a:gdLst>
              <a:gd name="T0" fmla="*/ 218 w 343"/>
              <a:gd name="T1" fmla="*/ 2 h 976"/>
              <a:gd name="T2" fmla="*/ 222 w 343"/>
              <a:gd name="T3" fmla="*/ 0 h 976"/>
              <a:gd name="T4" fmla="*/ 226 w 343"/>
              <a:gd name="T5" fmla="*/ 3 h 976"/>
              <a:gd name="T6" fmla="*/ 226 w 343"/>
              <a:gd name="T7" fmla="*/ 25 h 976"/>
              <a:gd name="T8" fmla="*/ 219 w 343"/>
              <a:gd name="T9" fmla="*/ 71 h 976"/>
              <a:gd name="T10" fmla="*/ 214 w 343"/>
              <a:gd name="T11" fmla="*/ 104 h 976"/>
              <a:gd name="T12" fmla="*/ 213 w 343"/>
              <a:gd name="T13" fmla="*/ 117 h 976"/>
              <a:gd name="T14" fmla="*/ 225 w 343"/>
              <a:gd name="T15" fmla="*/ 135 h 976"/>
              <a:gd name="T16" fmla="*/ 246 w 343"/>
              <a:gd name="T17" fmla="*/ 171 h 976"/>
              <a:gd name="T18" fmla="*/ 264 w 343"/>
              <a:gd name="T19" fmla="*/ 215 h 976"/>
              <a:gd name="T20" fmla="*/ 281 w 343"/>
              <a:gd name="T21" fmla="*/ 265 h 976"/>
              <a:gd name="T22" fmla="*/ 303 w 343"/>
              <a:gd name="T23" fmla="*/ 346 h 976"/>
              <a:gd name="T24" fmla="*/ 329 w 343"/>
              <a:gd name="T25" fmla="*/ 452 h 976"/>
              <a:gd name="T26" fmla="*/ 321 w 343"/>
              <a:gd name="T27" fmla="*/ 564 h 976"/>
              <a:gd name="T28" fmla="*/ 276 w 343"/>
              <a:gd name="T29" fmla="*/ 688 h 976"/>
              <a:gd name="T30" fmla="*/ 228 w 343"/>
              <a:gd name="T31" fmla="*/ 807 h 976"/>
              <a:gd name="T32" fmla="*/ 179 w 343"/>
              <a:gd name="T33" fmla="*/ 921 h 976"/>
              <a:gd name="T34" fmla="*/ 136 w 343"/>
              <a:gd name="T35" fmla="*/ 918 h 976"/>
              <a:gd name="T36" fmla="*/ 97 w 343"/>
              <a:gd name="T37" fmla="*/ 798 h 976"/>
              <a:gd name="T38" fmla="*/ 58 w 343"/>
              <a:gd name="T39" fmla="*/ 675 h 976"/>
              <a:gd name="T40" fmla="*/ 20 w 343"/>
              <a:gd name="T41" fmla="*/ 549 h 976"/>
              <a:gd name="T42" fmla="*/ 11 w 343"/>
              <a:gd name="T43" fmla="*/ 445 h 976"/>
              <a:gd name="T44" fmla="*/ 34 w 343"/>
              <a:gd name="T45" fmla="*/ 367 h 976"/>
              <a:gd name="T46" fmla="*/ 59 w 343"/>
              <a:gd name="T47" fmla="*/ 296 h 976"/>
              <a:gd name="T48" fmla="*/ 84 w 343"/>
              <a:gd name="T49" fmla="*/ 234 h 976"/>
              <a:gd name="T50" fmla="*/ 102 w 343"/>
              <a:gd name="T51" fmla="*/ 195 h 976"/>
              <a:gd name="T52" fmla="*/ 110 w 343"/>
              <a:gd name="T53" fmla="*/ 173 h 976"/>
              <a:gd name="T54" fmla="*/ 113 w 343"/>
              <a:gd name="T55" fmla="*/ 152 h 976"/>
              <a:gd name="T56" fmla="*/ 113 w 343"/>
              <a:gd name="T57" fmla="*/ 134 h 976"/>
              <a:gd name="T58" fmla="*/ 110 w 343"/>
              <a:gd name="T59" fmla="*/ 117 h 976"/>
              <a:gd name="T60" fmla="*/ 103 w 343"/>
              <a:gd name="T61" fmla="*/ 104 h 976"/>
              <a:gd name="T62" fmla="*/ 93 w 343"/>
              <a:gd name="T63" fmla="*/ 85 h 976"/>
              <a:gd name="T64" fmla="*/ 76 w 343"/>
              <a:gd name="T65" fmla="*/ 63 h 976"/>
              <a:gd name="T66" fmla="*/ 63 w 343"/>
              <a:gd name="T67" fmla="*/ 45 h 976"/>
              <a:gd name="T68" fmla="*/ 58 w 343"/>
              <a:gd name="T69" fmla="*/ 32 h 976"/>
              <a:gd name="T70" fmla="*/ 59 w 343"/>
              <a:gd name="T71" fmla="*/ 24 h 976"/>
              <a:gd name="T72" fmla="*/ 64 w 343"/>
              <a:gd name="T73" fmla="*/ 15 h 976"/>
              <a:gd name="T74" fmla="*/ 74 w 343"/>
              <a:gd name="T75" fmla="*/ 6 h 976"/>
              <a:gd name="T76" fmla="*/ 89 w 343"/>
              <a:gd name="T77" fmla="*/ 5 h 976"/>
              <a:gd name="T78" fmla="*/ 124 w 343"/>
              <a:gd name="T79" fmla="*/ 12 h 976"/>
              <a:gd name="T80" fmla="*/ 159 w 343"/>
              <a:gd name="T81" fmla="*/ 15 h 976"/>
              <a:gd name="T82" fmla="*/ 180 w 343"/>
              <a:gd name="T83" fmla="*/ 15 h 976"/>
              <a:gd name="T84" fmla="*/ 199 w 343"/>
              <a:gd name="T85" fmla="*/ 13 h 976"/>
              <a:gd name="T86" fmla="*/ 213 w 343"/>
              <a:gd name="T87" fmla="*/ 8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3" h="976">
                <a:moveTo>
                  <a:pt x="216" y="4"/>
                </a:moveTo>
                <a:lnTo>
                  <a:pt x="218" y="2"/>
                </a:lnTo>
                <a:lnTo>
                  <a:pt x="221" y="0"/>
                </a:lnTo>
                <a:lnTo>
                  <a:pt x="222" y="0"/>
                </a:lnTo>
                <a:lnTo>
                  <a:pt x="224" y="0"/>
                </a:lnTo>
                <a:lnTo>
                  <a:pt x="226" y="3"/>
                </a:lnTo>
                <a:lnTo>
                  <a:pt x="226" y="8"/>
                </a:lnTo>
                <a:lnTo>
                  <a:pt x="226" y="25"/>
                </a:lnTo>
                <a:lnTo>
                  <a:pt x="223" y="47"/>
                </a:lnTo>
                <a:lnTo>
                  <a:pt x="219" y="71"/>
                </a:lnTo>
                <a:lnTo>
                  <a:pt x="215" y="94"/>
                </a:lnTo>
                <a:lnTo>
                  <a:pt x="214" y="104"/>
                </a:lnTo>
                <a:lnTo>
                  <a:pt x="213" y="112"/>
                </a:lnTo>
                <a:lnTo>
                  <a:pt x="213" y="117"/>
                </a:lnTo>
                <a:lnTo>
                  <a:pt x="214" y="120"/>
                </a:lnTo>
                <a:lnTo>
                  <a:pt x="225" y="135"/>
                </a:lnTo>
                <a:lnTo>
                  <a:pt x="236" y="152"/>
                </a:lnTo>
                <a:lnTo>
                  <a:pt x="246" y="171"/>
                </a:lnTo>
                <a:lnTo>
                  <a:pt x="256" y="192"/>
                </a:lnTo>
                <a:lnTo>
                  <a:pt x="264" y="215"/>
                </a:lnTo>
                <a:lnTo>
                  <a:pt x="272" y="239"/>
                </a:lnTo>
                <a:lnTo>
                  <a:pt x="281" y="265"/>
                </a:lnTo>
                <a:lnTo>
                  <a:pt x="288" y="292"/>
                </a:lnTo>
                <a:lnTo>
                  <a:pt x="303" y="346"/>
                </a:lnTo>
                <a:lnTo>
                  <a:pt x="317" y="400"/>
                </a:lnTo>
                <a:lnTo>
                  <a:pt x="329" y="452"/>
                </a:lnTo>
                <a:lnTo>
                  <a:pt x="343" y="501"/>
                </a:lnTo>
                <a:lnTo>
                  <a:pt x="321" y="564"/>
                </a:lnTo>
                <a:lnTo>
                  <a:pt x="299" y="626"/>
                </a:lnTo>
                <a:lnTo>
                  <a:pt x="276" y="688"/>
                </a:lnTo>
                <a:lnTo>
                  <a:pt x="252" y="748"/>
                </a:lnTo>
                <a:lnTo>
                  <a:pt x="228" y="807"/>
                </a:lnTo>
                <a:lnTo>
                  <a:pt x="204" y="864"/>
                </a:lnTo>
                <a:lnTo>
                  <a:pt x="179" y="921"/>
                </a:lnTo>
                <a:lnTo>
                  <a:pt x="155" y="976"/>
                </a:lnTo>
                <a:lnTo>
                  <a:pt x="136" y="918"/>
                </a:lnTo>
                <a:lnTo>
                  <a:pt x="116" y="859"/>
                </a:lnTo>
                <a:lnTo>
                  <a:pt x="97" y="798"/>
                </a:lnTo>
                <a:lnTo>
                  <a:pt x="78" y="737"/>
                </a:lnTo>
                <a:lnTo>
                  <a:pt x="58" y="675"/>
                </a:lnTo>
                <a:lnTo>
                  <a:pt x="39" y="613"/>
                </a:lnTo>
                <a:lnTo>
                  <a:pt x="20" y="549"/>
                </a:lnTo>
                <a:lnTo>
                  <a:pt x="0" y="485"/>
                </a:lnTo>
                <a:lnTo>
                  <a:pt x="11" y="445"/>
                </a:lnTo>
                <a:lnTo>
                  <a:pt x="21" y="406"/>
                </a:lnTo>
                <a:lnTo>
                  <a:pt x="34" y="367"/>
                </a:lnTo>
                <a:lnTo>
                  <a:pt x="47" y="331"/>
                </a:lnTo>
                <a:lnTo>
                  <a:pt x="59" y="296"/>
                </a:lnTo>
                <a:lnTo>
                  <a:pt x="72" y="263"/>
                </a:lnTo>
                <a:lnTo>
                  <a:pt x="84" y="234"/>
                </a:lnTo>
                <a:lnTo>
                  <a:pt x="97" y="208"/>
                </a:lnTo>
                <a:lnTo>
                  <a:pt x="102" y="195"/>
                </a:lnTo>
                <a:lnTo>
                  <a:pt x="106" y="184"/>
                </a:lnTo>
                <a:lnTo>
                  <a:pt x="110" y="173"/>
                </a:lnTo>
                <a:lnTo>
                  <a:pt x="112" y="162"/>
                </a:lnTo>
                <a:lnTo>
                  <a:pt x="113" y="152"/>
                </a:lnTo>
                <a:lnTo>
                  <a:pt x="114" y="143"/>
                </a:lnTo>
                <a:lnTo>
                  <a:pt x="113" y="134"/>
                </a:lnTo>
                <a:lnTo>
                  <a:pt x="112" y="126"/>
                </a:lnTo>
                <a:lnTo>
                  <a:pt x="110" y="117"/>
                </a:lnTo>
                <a:lnTo>
                  <a:pt x="106" y="110"/>
                </a:lnTo>
                <a:lnTo>
                  <a:pt x="103" y="104"/>
                </a:lnTo>
                <a:lnTo>
                  <a:pt x="100" y="96"/>
                </a:lnTo>
                <a:lnTo>
                  <a:pt x="93" y="85"/>
                </a:lnTo>
                <a:lnTo>
                  <a:pt x="84" y="73"/>
                </a:lnTo>
                <a:lnTo>
                  <a:pt x="76" y="63"/>
                </a:lnTo>
                <a:lnTo>
                  <a:pt x="69" y="53"/>
                </a:lnTo>
                <a:lnTo>
                  <a:pt x="63" y="45"/>
                </a:lnTo>
                <a:lnTo>
                  <a:pt x="59" y="36"/>
                </a:lnTo>
                <a:lnTo>
                  <a:pt x="58" y="32"/>
                </a:lnTo>
                <a:lnTo>
                  <a:pt x="58" y="28"/>
                </a:lnTo>
                <a:lnTo>
                  <a:pt x="59" y="24"/>
                </a:lnTo>
                <a:lnTo>
                  <a:pt x="61" y="20"/>
                </a:lnTo>
                <a:lnTo>
                  <a:pt x="64" y="15"/>
                </a:lnTo>
                <a:lnTo>
                  <a:pt x="69" y="11"/>
                </a:lnTo>
                <a:lnTo>
                  <a:pt x="74" y="6"/>
                </a:lnTo>
                <a:lnTo>
                  <a:pt x="80" y="2"/>
                </a:lnTo>
                <a:lnTo>
                  <a:pt x="89" y="5"/>
                </a:lnTo>
                <a:lnTo>
                  <a:pt x="104" y="8"/>
                </a:lnTo>
                <a:lnTo>
                  <a:pt x="124" y="12"/>
                </a:lnTo>
                <a:lnTo>
                  <a:pt x="147" y="14"/>
                </a:lnTo>
                <a:lnTo>
                  <a:pt x="159" y="15"/>
                </a:lnTo>
                <a:lnTo>
                  <a:pt x="170" y="15"/>
                </a:lnTo>
                <a:lnTo>
                  <a:pt x="180" y="15"/>
                </a:lnTo>
                <a:lnTo>
                  <a:pt x="191" y="14"/>
                </a:lnTo>
                <a:lnTo>
                  <a:pt x="199" y="13"/>
                </a:lnTo>
                <a:lnTo>
                  <a:pt x="206" y="11"/>
                </a:lnTo>
                <a:lnTo>
                  <a:pt x="213" y="8"/>
                </a:lnTo>
                <a:lnTo>
                  <a:pt x="216" y="4"/>
                </a:ln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ea typeface="MS PGothic" pitchFamily="34" charset="-128"/>
              <a:cs typeface="+mn-cs"/>
            </a:endParaRPr>
          </a:p>
        </p:txBody>
      </p:sp>
      <p:sp>
        <p:nvSpPr>
          <p:cNvPr id="72" name="Freeform 25"/>
          <p:cNvSpPr>
            <a:spLocks noChangeAspect="1"/>
          </p:cNvSpPr>
          <p:nvPr/>
        </p:nvSpPr>
        <p:spPr bwMode="auto">
          <a:xfrm>
            <a:off x="4608738" y="1348129"/>
            <a:ext cx="768661" cy="1304214"/>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chemeClr val="bg1">
              <a:lumMod val="85000"/>
            </a:schemeClr>
          </a:solidFill>
          <a:ln w="9525" cap="flat" cmpd="sng" algn="ctr">
            <a:noFill/>
            <a:prstDash val="solid"/>
          </a:ln>
          <a:effectLst>
            <a:outerShdw blurRad="25400" dist="38100" dir="2400000" algn="ctr" rotWithShape="0">
              <a:prstClr val="black">
                <a:alpha val="10000"/>
              </a:prstClr>
            </a:outerShdw>
          </a:effectLst>
        </p:spPr>
        <p:txBody>
          <a:bodyPr anchor="ctr"/>
          <a:lstStyle/>
          <a:p>
            <a:pPr algn="ctr">
              <a:defRPr/>
            </a:pPr>
            <a:endParaRPr lang="da-DK" kern="0">
              <a:solidFill>
                <a:sysClr val="window" lastClr="FFFFFF"/>
              </a:solidFill>
              <a:latin typeface="Calibri"/>
            </a:endParaRPr>
          </a:p>
        </p:txBody>
      </p:sp>
      <p:sp>
        <p:nvSpPr>
          <p:cNvPr id="73" name="Freeform 149"/>
          <p:cNvSpPr>
            <a:spLocks noChangeAspect="1" noEditPoints="1"/>
          </p:cNvSpPr>
          <p:nvPr/>
        </p:nvSpPr>
        <p:spPr bwMode="auto">
          <a:xfrm>
            <a:off x="4854691" y="1670208"/>
            <a:ext cx="290044" cy="240092"/>
          </a:xfrm>
          <a:custGeom>
            <a:avLst/>
            <a:gdLst>
              <a:gd name="T0" fmla="*/ 870 w 900"/>
              <a:gd name="T1" fmla="*/ 73 h 748"/>
              <a:gd name="T2" fmla="*/ 451 w 900"/>
              <a:gd name="T3" fmla="*/ 583 h 748"/>
              <a:gd name="T4" fmla="*/ 446 w 900"/>
              <a:gd name="T5" fmla="*/ 622 h 748"/>
              <a:gd name="T6" fmla="*/ 433 w 900"/>
              <a:gd name="T7" fmla="*/ 654 h 748"/>
              <a:gd name="T8" fmla="*/ 412 w 900"/>
              <a:gd name="T9" fmla="*/ 678 h 748"/>
              <a:gd name="T10" fmla="*/ 384 w 900"/>
              <a:gd name="T11" fmla="*/ 695 h 748"/>
              <a:gd name="T12" fmla="*/ 350 w 900"/>
              <a:gd name="T13" fmla="*/ 703 h 748"/>
              <a:gd name="T14" fmla="*/ 314 w 900"/>
              <a:gd name="T15" fmla="*/ 702 h 748"/>
              <a:gd name="T16" fmla="*/ 279 w 900"/>
              <a:gd name="T17" fmla="*/ 692 h 748"/>
              <a:gd name="T18" fmla="*/ 249 w 900"/>
              <a:gd name="T19" fmla="*/ 674 h 748"/>
              <a:gd name="T20" fmla="*/ 227 w 900"/>
              <a:gd name="T21" fmla="*/ 647 h 748"/>
              <a:gd name="T22" fmla="*/ 213 w 900"/>
              <a:gd name="T23" fmla="*/ 612 h 748"/>
              <a:gd name="T24" fmla="*/ 210 w 900"/>
              <a:gd name="T25" fmla="*/ 505 h 748"/>
              <a:gd name="T26" fmla="*/ 885 w 900"/>
              <a:gd name="T27" fmla="*/ 0 h 748"/>
              <a:gd name="T28" fmla="*/ 876 w 900"/>
              <a:gd name="T29" fmla="*/ 2 h 748"/>
              <a:gd name="T30" fmla="*/ 871 w 900"/>
              <a:gd name="T31" fmla="*/ 9 h 748"/>
              <a:gd name="T32" fmla="*/ 870 w 900"/>
              <a:gd name="T33" fmla="*/ 42 h 748"/>
              <a:gd name="T34" fmla="*/ 30 w 900"/>
              <a:gd name="T35" fmla="*/ 276 h 748"/>
              <a:gd name="T36" fmla="*/ 26 w 900"/>
              <a:gd name="T37" fmla="*/ 269 h 748"/>
              <a:gd name="T38" fmla="*/ 18 w 900"/>
              <a:gd name="T39" fmla="*/ 264 h 748"/>
              <a:gd name="T40" fmla="*/ 10 w 900"/>
              <a:gd name="T41" fmla="*/ 265 h 748"/>
              <a:gd name="T42" fmla="*/ 3 w 900"/>
              <a:gd name="T43" fmla="*/ 271 h 748"/>
              <a:gd name="T44" fmla="*/ 0 w 900"/>
              <a:gd name="T45" fmla="*/ 279 h 748"/>
              <a:gd name="T46" fmla="*/ 0 w 900"/>
              <a:gd name="T47" fmla="*/ 469 h 748"/>
              <a:gd name="T48" fmla="*/ 3 w 900"/>
              <a:gd name="T49" fmla="*/ 476 h 748"/>
              <a:gd name="T50" fmla="*/ 10 w 900"/>
              <a:gd name="T51" fmla="*/ 482 h 748"/>
              <a:gd name="T52" fmla="*/ 18 w 900"/>
              <a:gd name="T53" fmla="*/ 482 h 748"/>
              <a:gd name="T54" fmla="*/ 26 w 900"/>
              <a:gd name="T55" fmla="*/ 479 h 748"/>
              <a:gd name="T56" fmla="*/ 30 w 900"/>
              <a:gd name="T57" fmla="*/ 471 h 748"/>
              <a:gd name="T58" fmla="*/ 180 w 900"/>
              <a:gd name="T59" fmla="*/ 496 h 748"/>
              <a:gd name="T60" fmla="*/ 184 w 900"/>
              <a:gd name="T61" fmla="*/ 618 h 748"/>
              <a:gd name="T62" fmla="*/ 201 w 900"/>
              <a:gd name="T63" fmla="*/ 663 h 748"/>
              <a:gd name="T64" fmla="*/ 230 w 900"/>
              <a:gd name="T65" fmla="*/ 696 h 748"/>
              <a:gd name="T66" fmla="*/ 268 w 900"/>
              <a:gd name="T67" fmla="*/ 719 h 748"/>
              <a:gd name="T68" fmla="*/ 308 w 900"/>
              <a:gd name="T69" fmla="*/ 731 h 748"/>
              <a:gd name="T70" fmla="*/ 352 w 900"/>
              <a:gd name="T71" fmla="*/ 733 h 748"/>
              <a:gd name="T72" fmla="*/ 395 w 900"/>
              <a:gd name="T73" fmla="*/ 723 h 748"/>
              <a:gd name="T74" fmla="*/ 430 w 900"/>
              <a:gd name="T75" fmla="*/ 703 h 748"/>
              <a:gd name="T76" fmla="*/ 456 w 900"/>
              <a:gd name="T77" fmla="*/ 672 h 748"/>
              <a:gd name="T78" fmla="*/ 473 w 900"/>
              <a:gd name="T79" fmla="*/ 633 h 748"/>
              <a:gd name="T80" fmla="*/ 479 w 900"/>
              <a:gd name="T81" fmla="*/ 587 h 748"/>
              <a:gd name="T82" fmla="*/ 870 w 900"/>
              <a:gd name="T83" fmla="*/ 736 h 748"/>
              <a:gd name="T84" fmla="*/ 874 w 900"/>
              <a:gd name="T85" fmla="*/ 744 h 748"/>
              <a:gd name="T86" fmla="*/ 882 w 900"/>
              <a:gd name="T87" fmla="*/ 748 h 748"/>
              <a:gd name="T88" fmla="*/ 890 w 900"/>
              <a:gd name="T89" fmla="*/ 747 h 748"/>
              <a:gd name="T90" fmla="*/ 898 w 900"/>
              <a:gd name="T91" fmla="*/ 741 h 748"/>
              <a:gd name="T92" fmla="*/ 900 w 900"/>
              <a:gd name="T93" fmla="*/ 733 h 748"/>
              <a:gd name="T94" fmla="*/ 900 w 900"/>
              <a:gd name="T95" fmla="*/ 15 h 748"/>
              <a:gd name="T96" fmla="*/ 898 w 900"/>
              <a:gd name="T97" fmla="*/ 6 h 748"/>
              <a:gd name="T98" fmla="*/ 890 w 900"/>
              <a:gd name="T99" fmla="*/ 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0" h="748">
                <a:moveTo>
                  <a:pt x="30" y="419"/>
                </a:moveTo>
                <a:lnTo>
                  <a:pt x="30" y="328"/>
                </a:lnTo>
                <a:lnTo>
                  <a:pt x="870" y="73"/>
                </a:lnTo>
                <a:lnTo>
                  <a:pt x="870" y="675"/>
                </a:lnTo>
                <a:lnTo>
                  <a:pt x="30" y="419"/>
                </a:lnTo>
                <a:close/>
                <a:moveTo>
                  <a:pt x="451" y="583"/>
                </a:moveTo>
                <a:lnTo>
                  <a:pt x="449" y="597"/>
                </a:lnTo>
                <a:lnTo>
                  <a:pt x="448" y="610"/>
                </a:lnTo>
                <a:lnTo>
                  <a:pt x="446" y="622"/>
                </a:lnTo>
                <a:lnTo>
                  <a:pt x="442" y="633"/>
                </a:lnTo>
                <a:lnTo>
                  <a:pt x="438" y="644"/>
                </a:lnTo>
                <a:lnTo>
                  <a:pt x="433" y="654"/>
                </a:lnTo>
                <a:lnTo>
                  <a:pt x="427" y="663"/>
                </a:lnTo>
                <a:lnTo>
                  <a:pt x="421" y="671"/>
                </a:lnTo>
                <a:lnTo>
                  <a:pt x="412" y="678"/>
                </a:lnTo>
                <a:lnTo>
                  <a:pt x="403" y="685"/>
                </a:lnTo>
                <a:lnTo>
                  <a:pt x="395" y="690"/>
                </a:lnTo>
                <a:lnTo>
                  <a:pt x="384" y="695"/>
                </a:lnTo>
                <a:lnTo>
                  <a:pt x="373" y="699"/>
                </a:lnTo>
                <a:lnTo>
                  <a:pt x="362" y="701"/>
                </a:lnTo>
                <a:lnTo>
                  <a:pt x="350" y="703"/>
                </a:lnTo>
                <a:lnTo>
                  <a:pt x="337" y="703"/>
                </a:lnTo>
                <a:lnTo>
                  <a:pt x="325" y="703"/>
                </a:lnTo>
                <a:lnTo>
                  <a:pt x="314" y="702"/>
                </a:lnTo>
                <a:lnTo>
                  <a:pt x="302" y="699"/>
                </a:lnTo>
                <a:lnTo>
                  <a:pt x="290" y="696"/>
                </a:lnTo>
                <a:lnTo>
                  <a:pt x="279" y="692"/>
                </a:lnTo>
                <a:lnTo>
                  <a:pt x="269" y="687"/>
                </a:lnTo>
                <a:lnTo>
                  <a:pt x="259" y="681"/>
                </a:lnTo>
                <a:lnTo>
                  <a:pt x="249" y="674"/>
                </a:lnTo>
                <a:lnTo>
                  <a:pt x="242" y="666"/>
                </a:lnTo>
                <a:lnTo>
                  <a:pt x="233" y="657"/>
                </a:lnTo>
                <a:lnTo>
                  <a:pt x="227" y="647"/>
                </a:lnTo>
                <a:lnTo>
                  <a:pt x="222" y="637"/>
                </a:lnTo>
                <a:lnTo>
                  <a:pt x="216" y="625"/>
                </a:lnTo>
                <a:lnTo>
                  <a:pt x="213" y="612"/>
                </a:lnTo>
                <a:lnTo>
                  <a:pt x="211" y="598"/>
                </a:lnTo>
                <a:lnTo>
                  <a:pt x="210" y="583"/>
                </a:lnTo>
                <a:lnTo>
                  <a:pt x="210" y="505"/>
                </a:lnTo>
                <a:lnTo>
                  <a:pt x="451" y="579"/>
                </a:lnTo>
                <a:lnTo>
                  <a:pt x="451" y="583"/>
                </a:lnTo>
                <a:close/>
                <a:moveTo>
                  <a:pt x="885" y="0"/>
                </a:moveTo>
                <a:lnTo>
                  <a:pt x="882" y="0"/>
                </a:lnTo>
                <a:lnTo>
                  <a:pt x="878" y="1"/>
                </a:lnTo>
                <a:lnTo>
                  <a:pt x="876" y="2"/>
                </a:lnTo>
                <a:lnTo>
                  <a:pt x="874" y="4"/>
                </a:lnTo>
                <a:lnTo>
                  <a:pt x="872" y="6"/>
                </a:lnTo>
                <a:lnTo>
                  <a:pt x="871" y="9"/>
                </a:lnTo>
                <a:lnTo>
                  <a:pt x="870" y="12"/>
                </a:lnTo>
                <a:lnTo>
                  <a:pt x="870" y="15"/>
                </a:lnTo>
                <a:lnTo>
                  <a:pt x="870" y="42"/>
                </a:lnTo>
                <a:lnTo>
                  <a:pt x="30" y="296"/>
                </a:lnTo>
                <a:lnTo>
                  <a:pt x="30" y="279"/>
                </a:lnTo>
                <a:lnTo>
                  <a:pt x="30" y="276"/>
                </a:lnTo>
                <a:lnTo>
                  <a:pt x="29" y="274"/>
                </a:lnTo>
                <a:lnTo>
                  <a:pt x="28" y="271"/>
                </a:lnTo>
                <a:lnTo>
                  <a:pt x="26" y="269"/>
                </a:lnTo>
                <a:lnTo>
                  <a:pt x="24" y="266"/>
                </a:lnTo>
                <a:lnTo>
                  <a:pt x="22" y="265"/>
                </a:lnTo>
                <a:lnTo>
                  <a:pt x="18" y="264"/>
                </a:lnTo>
                <a:lnTo>
                  <a:pt x="15" y="264"/>
                </a:lnTo>
                <a:lnTo>
                  <a:pt x="13" y="264"/>
                </a:lnTo>
                <a:lnTo>
                  <a:pt x="10" y="265"/>
                </a:lnTo>
                <a:lnTo>
                  <a:pt x="8" y="266"/>
                </a:lnTo>
                <a:lnTo>
                  <a:pt x="4" y="269"/>
                </a:lnTo>
                <a:lnTo>
                  <a:pt x="3" y="271"/>
                </a:lnTo>
                <a:lnTo>
                  <a:pt x="1" y="274"/>
                </a:lnTo>
                <a:lnTo>
                  <a:pt x="1" y="276"/>
                </a:lnTo>
                <a:lnTo>
                  <a:pt x="0" y="279"/>
                </a:lnTo>
                <a:lnTo>
                  <a:pt x="0" y="317"/>
                </a:lnTo>
                <a:lnTo>
                  <a:pt x="0" y="430"/>
                </a:lnTo>
                <a:lnTo>
                  <a:pt x="0" y="469"/>
                </a:lnTo>
                <a:lnTo>
                  <a:pt x="1" y="471"/>
                </a:lnTo>
                <a:lnTo>
                  <a:pt x="1" y="474"/>
                </a:lnTo>
                <a:lnTo>
                  <a:pt x="3" y="476"/>
                </a:lnTo>
                <a:lnTo>
                  <a:pt x="4" y="479"/>
                </a:lnTo>
                <a:lnTo>
                  <a:pt x="8" y="480"/>
                </a:lnTo>
                <a:lnTo>
                  <a:pt x="10" y="482"/>
                </a:lnTo>
                <a:lnTo>
                  <a:pt x="13" y="482"/>
                </a:lnTo>
                <a:lnTo>
                  <a:pt x="15" y="484"/>
                </a:lnTo>
                <a:lnTo>
                  <a:pt x="18" y="482"/>
                </a:lnTo>
                <a:lnTo>
                  <a:pt x="22" y="482"/>
                </a:lnTo>
                <a:lnTo>
                  <a:pt x="24" y="480"/>
                </a:lnTo>
                <a:lnTo>
                  <a:pt x="26" y="479"/>
                </a:lnTo>
                <a:lnTo>
                  <a:pt x="28" y="476"/>
                </a:lnTo>
                <a:lnTo>
                  <a:pt x="29" y="474"/>
                </a:lnTo>
                <a:lnTo>
                  <a:pt x="30" y="471"/>
                </a:lnTo>
                <a:lnTo>
                  <a:pt x="30" y="469"/>
                </a:lnTo>
                <a:lnTo>
                  <a:pt x="30" y="450"/>
                </a:lnTo>
                <a:lnTo>
                  <a:pt x="180" y="496"/>
                </a:lnTo>
                <a:lnTo>
                  <a:pt x="180" y="583"/>
                </a:lnTo>
                <a:lnTo>
                  <a:pt x="181" y="601"/>
                </a:lnTo>
                <a:lnTo>
                  <a:pt x="184" y="618"/>
                </a:lnTo>
                <a:lnTo>
                  <a:pt x="188" y="635"/>
                </a:lnTo>
                <a:lnTo>
                  <a:pt x="194" y="649"/>
                </a:lnTo>
                <a:lnTo>
                  <a:pt x="201" y="663"/>
                </a:lnTo>
                <a:lnTo>
                  <a:pt x="210" y="676"/>
                </a:lnTo>
                <a:lnTo>
                  <a:pt x="219" y="687"/>
                </a:lnTo>
                <a:lnTo>
                  <a:pt x="230" y="696"/>
                </a:lnTo>
                <a:lnTo>
                  <a:pt x="242" y="705"/>
                </a:lnTo>
                <a:lnTo>
                  <a:pt x="254" y="712"/>
                </a:lnTo>
                <a:lnTo>
                  <a:pt x="268" y="719"/>
                </a:lnTo>
                <a:lnTo>
                  <a:pt x="280" y="724"/>
                </a:lnTo>
                <a:lnTo>
                  <a:pt x="294" y="727"/>
                </a:lnTo>
                <a:lnTo>
                  <a:pt x="308" y="731"/>
                </a:lnTo>
                <a:lnTo>
                  <a:pt x="322" y="733"/>
                </a:lnTo>
                <a:lnTo>
                  <a:pt x="337" y="733"/>
                </a:lnTo>
                <a:lnTo>
                  <a:pt x="352" y="733"/>
                </a:lnTo>
                <a:lnTo>
                  <a:pt x="367" y="731"/>
                </a:lnTo>
                <a:lnTo>
                  <a:pt x="382" y="727"/>
                </a:lnTo>
                <a:lnTo>
                  <a:pt x="395" y="723"/>
                </a:lnTo>
                <a:lnTo>
                  <a:pt x="408" y="717"/>
                </a:lnTo>
                <a:lnTo>
                  <a:pt x="419" y="710"/>
                </a:lnTo>
                <a:lnTo>
                  <a:pt x="430" y="703"/>
                </a:lnTo>
                <a:lnTo>
                  <a:pt x="440" y="693"/>
                </a:lnTo>
                <a:lnTo>
                  <a:pt x="448" y="684"/>
                </a:lnTo>
                <a:lnTo>
                  <a:pt x="456" y="672"/>
                </a:lnTo>
                <a:lnTo>
                  <a:pt x="463" y="660"/>
                </a:lnTo>
                <a:lnTo>
                  <a:pt x="469" y="647"/>
                </a:lnTo>
                <a:lnTo>
                  <a:pt x="473" y="633"/>
                </a:lnTo>
                <a:lnTo>
                  <a:pt x="477" y="619"/>
                </a:lnTo>
                <a:lnTo>
                  <a:pt x="479" y="603"/>
                </a:lnTo>
                <a:lnTo>
                  <a:pt x="479" y="587"/>
                </a:lnTo>
                <a:lnTo>
                  <a:pt x="870" y="706"/>
                </a:lnTo>
                <a:lnTo>
                  <a:pt x="870" y="733"/>
                </a:lnTo>
                <a:lnTo>
                  <a:pt x="870" y="736"/>
                </a:lnTo>
                <a:lnTo>
                  <a:pt x="871" y="738"/>
                </a:lnTo>
                <a:lnTo>
                  <a:pt x="872" y="741"/>
                </a:lnTo>
                <a:lnTo>
                  <a:pt x="874" y="744"/>
                </a:lnTo>
                <a:lnTo>
                  <a:pt x="876" y="746"/>
                </a:lnTo>
                <a:lnTo>
                  <a:pt x="878" y="747"/>
                </a:lnTo>
                <a:lnTo>
                  <a:pt x="882" y="748"/>
                </a:lnTo>
                <a:lnTo>
                  <a:pt x="885" y="748"/>
                </a:lnTo>
                <a:lnTo>
                  <a:pt x="888" y="748"/>
                </a:lnTo>
                <a:lnTo>
                  <a:pt x="890" y="747"/>
                </a:lnTo>
                <a:lnTo>
                  <a:pt x="893" y="746"/>
                </a:lnTo>
                <a:lnTo>
                  <a:pt x="895" y="744"/>
                </a:lnTo>
                <a:lnTo>
                  <a:pt x="898" y="741"/>
                </a:lnTo>
                <a:lnTo>
                  <a:pt x="899" y="738"/>
                </a:lnTo>
                <a:lnTo>
                  <a:pt x="900" y="736"/>
                </a:lnTo>
                <a:lnTo>
                  <a:pt x="900" y="733"/>
                </a:lnTo>
                <a:lnTo>
                  <a:pt x="900" y="695"/>
                </a:lnTo>
                <a:lnTo>
                  <a:pt x="900" y="52"/>
                </a:lnTo>
                <a:lnTo>
                  <a:pt x="900" y="15"/>
                </a:lnTo>
                <a:lnTo>
                  <a:pt x="900" y="12"/>
                </a:lnTo>
                <a:lnTo>
                  <a:pt x="899" y="9"/>
                </a:lnTo>
                <a:lnTo>
                  <a:pt x="898" y="6"/>
                </a:lnTo>
                <a:lnTo>
                  <a:pt x="895" y="4"/>
                </a:lnTo>
                <a:lnTo>
                  <a:pt x="893" y="2"/>
                </a:lnTo>
                <a:lnTo>
                  <a:pt x="890" y="1"/>
                </a:lnTo>
                <a:lnTo>
                  <a:pt x="888" y="0"/>
                </a:lnTo>
                <a:lnTo>
                  <a:pt x="885" y="0"/>
                </a:lnTo>
                <a:close/>
              </a:path>
            </a:pathLst>
          </a:custGeom>
          <a:solidFill>
            <a:schemeClr val="bg1"/>
          </a:solidFill>
          <a:ln w="19050">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nvGrpSpPr>
          <p:cNvPr id="74" name="Group 94"/>
          <p:cNvGrpSpPr>
            <a:grpSpLocks noChangeAspect="1"/>
          </p:cNvGrpSpPr>
          <p:nvPr/>
        </p:nvGrpSpPr>
        <p:grpSpPr>
          <a:xfrm>
            <a:off x="5098012" y="2616250"/>
            <a:ext cx="291541" cy="291541"/>
            <a:chOff x="885825" y="1925638"/>
            <a:chExt cx="287338" cy="287338"/>
          </a:xfrm>
          <a:solidFill>
            <a:schemeClr val="bg1"/>
          </a:solidFill>
        </p:grpSpPr>
        <p:sp>
          <p:nvSpPr>
            <p:cNvPr id="88" name="Freeform 50"/>
            <p:cNvSpPr>
              <a:spLocks noEditPoints="1"/>
            </p:cNvSpPr>
            <p:nvPr/>
          </p:nvSpPr>
          <p:spPr bwMode="auto">
            <a:xfrm>
              <a:off x="885825" y="1925638"/>
              <a:ext cx="228600" cy="287338"/>
            </a:xfrm>
            <a:custGeom>
              <a:avLst/>
              <a:gdLst>
                <a:gd name="T0" fmla="*/ 230 w 722"/>
                <a:gd name="T1" fmla="*/ 221 h 905"/>
                <a:gd name="T2" fmla="*/ 252 w 722"/>
                <a:gd name="T3" fmla="*/ 167 h 905"/>
                <a:gd name="T4" fmla="*/ 252 w 722"/>
                <a:gd name="T5" fmla="*/ 105 h 905"/>
                <a:gd name="T6" fmla="*/ 227 w 722"/>
                <a:gd name="T7" fmla="*/ 52 h 905"/>
                <a:gd name="T8" fmla="*/ 598 w 722"/>
                <a:gd name="T9" fmla="*/ 30 h 905"/>
                <a:gd name="T10" fmla="*/ 635 w 722"/>
                <a:gd name="T11" fmla="*/ 43 h 905"/>
                <a:gd name="T12" fmla="*/ 668 w 722"/>
                <a:gd name="T13" fmla="*/ 70 h 905"/>
                <a:gd name="T14" fmla="*/ 688 w 722"/>
                <a:gd name="T15" fmla="*/ 106 h 905"/>
                <a:gd name="T16" fmla="*/ 692 w 722"/>
                <a:gd name="T17" fmla="*/ 145 h 905"/>
                <a:gd name="T18" fmla="*/ 679 w 722"/>
                <a:gd name="T19" fmla="*/ 184 h 905"/>
                <a:gd name="T20" fmla="*/ 652 w 722"/>
                <a:gd name="T21" fmla="*/ 216 h 905"/>
                <a:gd name="T22" fmla="*/ 617 w 722"/>
                <a:gd name="T23" fmla="*/ 236 h 905"/>
                <a:gd name="T24" fmla="*/ 587 w 722"/>
                <a:gd name="T25" fmla="*/ 241 h 905"/>
                <a:gd name="T26" fmla="*/ 572 w 722"/>
                <a:gd name="T27" fmla="*/ 271 h 905"/>
                <a:gd name="T28" fmla="*/ 217 w 722"/>
                <a:gd name="T29" fmla="*/ 181 h 905"/>
                <a:gd name="T30" fmla="*/ 191 w 722"/>
                <a:gd name="T31" fmla="*/ 220 h 905"/>
                <a:gd name="T32" fmla="*/ 150 w 722"/>
                <a:gd name="T33" fmla="*/ 240 h 905"/>
                <a:gd name="T34" fmla="*/ 30 w 722"/>
                <a:gd name="T35" fmla="*/ 125 h 905"/>
                <a:gd name="T36" fmla="*/ 42 w 722"/>
                <a:gd name="T37" fmla="*/ 86 h 905"/>
                <a:gd name="T38" fmla="*/ 66 w 722"/>
                <a:gd name="T39" fmla="*/ 55 h 905"/>
                <a:gd name="T40" fmla="*/ 100 w 722"/>
                <a:gd name="T41" fmla="*/ 35 h 905"/>
                <a:gd name="T42" fmla="*/ 138 w 722"/>
                <a:gd name="T43" fmla="*/ 30 h 905"/>
                <a:gd name="T44" fmla="*/ 174 w 722"/>
                <a:gd name="T45" fmla="*/ 43 h 905"/>
                <a:gd name="T46" fmla="*/ 203 w 722"/>
                <a:gd name="T47" fmla="*/ 69 h 905"/>
                <a:gd name="T48" fmla="*/ 221 w 722"/>
                <a:gd name="T49" fmla="*/ 105 h 905"/>
                <a:gd name="T50" fmla="*/ 225 w 722"/>
                <a:gd name="T51" fmla="*/ 143 h 905"/>
                <a:gd name="T52" fmla="*/ 129 w 722"/>
                <a:gd name="T53" fmla="*/ 152 h 905"/>
                <a:gd name="T54" fmla="*/ 121 w 722"/>
                <a:gd name="T55" fmla="*/ 160 h 905"/>
                <a:gd name="T56" fmla="*/ 120 w 722"/>
                <a:gd name="T57" fmla="*/ 604 h 905"/>
                <a:gd name="T58" fmla="*/ 720 w 722"/>
                <a:gd name="T59" fmla="*/ 110 h 905"/>
                <a:gd name="T60" fmla="*/ 699 w 722"/>
                <a:gd name="T61" fmla="*/ 62 h 905"/>
                <a:gd name="T62" fmla="*/ 661 w 722"/>
                <a:gd name="T63" fmla="*/ 24 h 905"/>
                <a:gd name="T64" fmla="*/ 614 w 722"/>
                <a:gd name="T65" fmla="*/ 3 h 905"/>
                <a:gd name="T66" fmla="*/ 134 w 722"/>
                <a:gd name="T67" fmla="*/ 0 h 905"/>
                <a:gd name="T68" fmla="*/ 116 w 722"/>
                <a:gd name="T69" fmla="*/ 1 h 905"/>
                <a:gd name="T70" fmla="*/ 67 w 722"/>
                <a:gd name="T71" fmla="*/ 16 h 905"/>
                <a:gd name="T72" fmla="*/ 29 w 722"/>
                <a:gd name="T73" fmla="*/ 50 h 905"/>
                <a:gd name="T74" fmla="*/ 5 w 722"/>
                <a:gd name="T75" fmla="*/ 96 h 905"/>
                <a:gd name="T76" fmla="*/ 0 w 722"/>
                <a:gd name="T77" fmla="*/ 619 h 905"/>
                <a:gd name="T78" fmla="*/ 4 w 722"/>
                <a:gd name="T79" fmla="*/ 629 h 905"/>
                <a:gd name="T80" fmla="*/ 15 w 722"/>
                <a:gd name="T81" fmla="*/ 634 h 905"/>
                <a:gd name="T82" fmla="*/ 121 w 722"/>
                <a:gd name="T83" fmla="*/ 895 h 905"/>
                <a:gd name="T84" fmla="*/ 129 w 722"/>
                <a:gd name="T85" fmla="*/ 904 h 905"/>
                <a:gd name="T86" fmla="*/ 590 w 722"/>
                <a:gd name="T87" fmla="*/ 905 h 905"/>
                <a:gd name="T88" fmla="*/ 600 w 722"/>
                <a:gd name="T89" fmla="*/ 898 h 905"/>
                <a:gd name="T90" fmla="*/ 602 w 722"/>
                <a:gd name="T91" fmla="*/ 270 h 905"/>
                <a:gd name="T92" fmla="*/ 648 w 722"/>
                <a:gd name="T93" fmla="*/ 255 h 905"/>
                <a:gd name="T94" fmla="*/ 687 w 722"/>
                <a:gd name="T95" fmla="*/ 225 h 905"/>
                <a:gd name="T96" fmla="*/ 713 w 722"/>
                <a:gd name="T97" fmla="*/ 183 h 905"/>
                <a:gd name="T98" fmla="*/ 722 w 722"/>
                <a:gd name="T99" fmla="*/ 136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2" h="905">
                  <a:moveTo>
                    <a:pt x="587" y="241"/>
                  </a:moveTo>
                  <a:lnTo>
                    <a:pt x="211" y="241"/>
                  </a:lnTo>
                  <a:lnTo>
                    <a:pt x="221" y="231"/>
                  </a:lnTo>
                  <a:lnTo>
                    <a:pt x="230" y="221"/>
                  </a:lnTo>
                  <a:lnTo>
                    <a:pt x="237" y="209"/>
                  </a:lnTo>
                  <a:lnTo>
                    <a:pt x="244" y="195"/>
                  </a:lnTo>
                  <a:lnTo>
                    <a:pt x="249" y="182"/>
                  </a:lnTo>
                  <a:lnTo>
                    <a:pt x="252" y="167"/>
                  </a:lnTo>
                  <a:lnTo>
                    <a:pt x="254" y="152"/>
                  </a:lnTo>
                  <a:lnTo>
                    <a:pt x="256" y="136"/>
                  </a:lnTo>
                  <a:lnTo>
                    <a:pt x="254" y="120"/>
                  </a:lnTo>
                  <a:lnTo>
                    <a:pt x="252" y="105"/>
                  </a:lnTo>
                  <a:lnTo>
                    <a:pt x="248" y="91"/>
                  </a:lnTo>
                  <a:lnTo>
                    <a:pt x="243" y="77"/>
                  </a:lnTo>
                  <a:lnTo>
                    <a:pt x="235" y="64"/>
                  </a:lnTo>
                  <a:lnTo>
                    <a:pt x="227" y="52"/>
                  </a:lnTo>
                  <a:lnTo>
                    <a:pt x="218" y="40"/>
                  </a:lnTo>
                  <a:lnTo>
                    <a:pt x="207" y="30"/>
                  </a:lnTo>
                  <a:lnTo>
                    <a:pt x="587" y="30"/>
                  </a:lnTo>
                  <a:lnTo>
                    <a:pt x="598" y="30"/>
                  </a:lnTo>
                  <a:lnTo>
                    <a:pt x="607" y="33"/>
                  </a:lnTo>
                  <a:lnTo>
                    <a:pt x="617" y="36"/>
                  </a:lnTo>
                  <a:lnTo>
                    <a:pt x="627" y="39"/>
                  </a:lnTo>
                  <a:lnTo>
                    <a:pt x="635" y="43"/>
                  </a:lnTo>
                  <a:lnTo>
                    <a:pt x="645" y="50"/>
                  </a:lnTo>
                  <a:lnTo>
                    <a:pt x="652" y="56"/>
                  </a:lnTo>
                  <a:lnTo>
                    <a:pt x="660" y="63"/>
                  </a:lnTo>
                  <a:lnTo>
                    <a:pt x="668" y="70"/>
                  </a:lnTo>
                  <a:lnTo>
                    <a:pt x="674" y="79"/>
                  </a:lnTo>
                  <a:lnTo>
                    <a:pt x="679" y="87"/>
                  </a:lnTo>
                  <a:lnTo>
                    <a:pt x="684" y="96"/>
                  </a:lnTo>
                  <a:lnTo>
                    <a:pt x="688" y="106"/>
                  </a:lnTo>
                  <a:lnTo>
                    <a:pt x="690" y="115"/>
                  </a:lnTo>
                  <a:lnTo>
                    <a:pt x="692" y="126"/>
                  </a:lnTo>
                  <a:lnTo>
                    <a:pt x="692" y="136"/>
                  </a:lnTo>
                  <a:lnTo>
                    <a:pt x="692" y="145"/>
                  </a:lnTo>
                  <a:lnTo>
                    <a:pt x="690" y="156"/>
                  </a:lnTo>
                  <a:lnTo>
                    <a:pt x="688" y="166"/>
                  </a:lnTo>
                  <a:lnTo>
                    <a:pt x="684" y="176"/>
                  </a:lnTo>
                  <a:lnTo>
                    <a:pt x="679" y="184"/>
                  </a:lnTo>
                  <a:lnTo>
                    <a:pt x="674" y="193"/>
                  </a:lnTo>
                  <a:lnTo>
                    <a:pt x="668" y="201"/>
                  </a:lnTo>
                  <a:lnTo>
                    <a:pt x="660" y="209"/>
                  </a:lnTo>
                  <a:lnTo>
                    <a:pt x="652" y="216"/>
                  </a:lnTo>
                  <a:lnTo>
                    <a:pt x="645" y="222"/>
                  </a:lnTo>
                  <a:lnTo>
                    <a:pt x="635" y="228"/>
                  </a:lnTo>
                  <a:lnTo>
                    <a:pt x="627" y="233"/>
                  </a:lnTo>
                  <a:lnTo>
                    <a:pt x="617" y="236"/>
                  </a:lnTo>
                  <a:lnTo>
                    <a:pt x="607" y="239"/>
                  </a:lnTo>
                  <a:lnTo>
                    <a:pt x="598" y="241"/>
                  </a:lnTo>
                  <a:lnTo>
                    <a:pt x="587" y="241"/>
                  </a:lnTo>
                  <a:lnTo>
                    <a:pt x="587" y="241"/>
                  </a:lnTo>
                  <a:close/>
                  <a:moveTo>
                    <a:pt x="572" y="874"/>
                  </a:moveTo>
                  <a:lnTo>
                    <a:pt x="150" y="874"/>
                  </a:lnTo>
                  <a:lnTo>
                    <a:pt x="150" y="271"/>
                  </a:lnTo>
                  <a:lnTo>
                    <a:pt x="572" y="271"/>
                  </a:lnTo>
                  <a:lnTo>
                    <a:pt x="572" y="874"/>
                  </a:lnTo>
                  <a:close/>
                  <a:moveTo>
                    <a:pt x="150" y="240"/>
                  </a:moveTo>
                  <a:lnTo>
                    <a:pt x="150" y="181"/>
                  </a:lnTo>
                  <a:lnTo>
                    <a:pt x="217" y="181"/>
                  </a:lnTo>
                  <a:lnTo>
                    <a:pt x="211" y="192"/>
                  </a:lnTo>
                  <a:lnTo>
                    <a:pt x="206" y="201"/>
                  </a:lnTo>
                  <a:lnTo>
                    <a:pt x="199" y="211"/>
                  </a:lnTo>
                  <a:lnTo>
                    <a:pt x="191" y="220"/>
                  </a:lnTo>
                  <a:lnTo>
                    <a:pt x="182" y="226"/>
                  </a:lnTo>
                  <a:lnTo>
                    <a:pt x="172" y="233"/>
                  </a:lnTo>
                  <a:lnTo>
                    <a:pt x="161" y="237"/>
                  </a:lnTo>
                  <a:lnTo>
                    <a:pt x="150" y="240"/>
                  </a:lnTo>
                  <a:lnTo>
                    <a:pt x="150" y="240"/>
                  </a:lnTo>
                  <a:close/>
                  <a:moveTo>
                    <a:pt x="30" y="604"/>
                  </a:moveTo>
                  <a:lnTo>
                    <a:pt x="30" y="136"/>
                  </a:lnTo>
                  <a:lnTo>
                    <a:pt x="30" y="125"/>
                  </a:lnTo>
                  <a:lnTo>
                    <a:pt x="32" y="115"/>
                  </a:lnTo>
                  <a:lnTo>
                    <a:pt x="34" y="105"/>
                  </a:lnTo>
                  <a:lnTo>
                    <a:pt x="37" y="96"/>
                  </a:lnTo>
                  <a:lnTo>
                    <a:pt x="42" y="86"/>
                  </a:lnTo>
                  <a:lnTo>
                    <a:pt x="47" y="78"/>
                  </a:lnTo>
                  <a:lnTo>
                    <a:pt x="52" y="69"/>
                  </a:lnTo>
                  <a:lnTo>
                    <a:pt x="59" y="62"/>
                  </a:lnTo>
                  <a:lnTo>
                    <a:pt x="66" y="55"/>
                  </a:lnTo>
                  <a:lnTo>
                    <a:pt x="74" y="49"/>
                  </a:lnTo>
                  <a:lnTo>
                    <a:pt x="82" y="43"/>
                  </a:lnTo>
                  <a:lnTo>
                    <a:pt x="91" y="39"/>
                  </a:lnTo>
                  <a:lnTo>
                    <a:pt x="100" y="35"/>
                  </a:lnTo>
                  <a:lnTo>
                    <a:pt x="109" y="33"/>
                  </a:lnTo>
                  <a:lnTo>
                    <a:pt x="119" y="30"/>
                  </a:lnTo>
                  <a:lnTo>
                    <a:pt x="129" y="30"/>
                  </a:lnTo>
                  <a:lnTo>
                    <a:pt x="138" y="30"/>
                  </a:lnTo>
                  <a:lnTo>
                    <a:pt x="148" y="33"/>
                  </a:lnTo>
                  <a:lnTo>
                    <a:pt x="157" y="35"/>
                  </a:lnTo>
                  <a:lnTo>
                    <a:pt x="165" y="39"/>
                  </a:lnTo>
                  <a:lnTo>
                    <a:pt x="174" y="43"/>
                  </a:lnTo>
                  <a:lnTo>
                    <a:pt x="182" y="49"/>
                  </a:lnTo>
                  <a:lnTo>
                    <a:pt x="190" y="55"/>
                  </a:lnTo>
                  <a:lnTo>
                    <a:pt x="196" y="62"/>
                  </a:lnTo>
                  <a:lnTo>
                    <a:pt x="203" y="69"/>
                  </a:lnTo>
                  <a:lnTo>
                    <a:pt x="208" y="78"/>
                  </a:lnTo>
                  <a:lnTo>
                    <a:pt x="214" y="86"/>
                  </a:lnTo>
                  <a:lnTo>
                    <a:pt x="218" y="95"/>
                  </a:lnTo>
                  <a:lnTo>
                    <a:pt x="221" y="105"/>
                  </a:lnTo>
                  <a:lnTo>
                    <a:pt x="223" y="115"/>
                  </a:lnTo>
                  <a:lnTo>
                    <a:pt x="224" y="125"/>
                  </a:lnTo>
                  <a:lnTo>
                    <a:pt x="225" y="136"/>
                  </a:lnTo>
                  <a:lnTo>
                    <a:pt x="225" y="143"/>
                  </a:lnTo>
                  <a:lnTo>
                    <a:pt x="224" y="151"/>
                  </a:lnTo>
                  <a:lnTo>
                    <a:pt x="135" y="151"/>
                  </a:lnTo>
                  <a:lnTo>
                    <a:pt x="132" y="151"/>
                  </a:lnTo>
                  <a:lnTo>
                    <a:pt x="129" y="152"/>
                  </a:lnTo>
                  <a:lnTo>
                    <a:pt x="126" y="153"/>
                  </a:lnTo>
                  <a:lnTo>
                    <a:pt x="124" y="155"/>
                  </a:lnTo>
                  <a:lnTo>
                    <a:pt x="122" y="157"/>
                  </a:lnTo>
                  <a:lnTo>
                    <a:pt x="121" y="160"/>
                  </a:lnTo>
                  <a:lnTo>
                    <a:pt x="120" y="163"/>
                  </a:lnTo>
                  <a:lnTo>
                    <a:pt x="120" y="166"/>
                  </a:lnTo>
                  <a:lnTo>
                    <a:pt x="120" y="256"/>
                  </a:lnTo>
                  <a:lnTo>
                    <a:pt x="120" y="604"/>
                  </a:lnTo>
                  <a:lnTo>
                    <a:pt x="30" y="604"/>
                  </a:lnTo>
                  <a:close/>
                  <a:moveTo>
                    <a:pt x="722" y="136"/>
                  </a:moveTo>
                  <a:lnTo>
                    <a:pt x="722" y="123"/>
                  </a:lnTo>
                  <a:lnTo>
                    <a:pt x="720" y="110"/>
                  </a:lnTo>
                  <a:lnTo>
                    <a:pt x="717" y="97"/>
                  </a:lnTo>
                  <a:lnTo>
                    <a:pt x="712" y="84"/>
                  </a:lnTo>
                  <a:lnTo>
                    <a:pt x="706" y="72"/>
                  </a:lnTo>
                  <a:lnTo>
                    <a:pt x="699" y="62"/>
                  </a:lnTo>
                  <a:lnTo>
                    <a:pt x="691" y="51"/>
                  </a:lnTo>
                  <a:lnTo>
                    <a:pt x="682" y="41"/>
                  </a:lnTo>
                  <a:lnTo>
                    <a:pt x="672" y="33"/>
                  </a:lnTo>
                  <a:lnTo>
                    <a:pt x="661" y="24"/>
                  </a:lnTo>
                  <a:lnTo>
                    <a:pt x="650" y="17"/>
                  </a:lnTo>
                  <a:lnTo>
                    <a:pt x="638" y="11"/>
                  </a:lnTo>
                  <a:lnTo>
                    <a:pt x="626" y="7"/>
                  </a:lnTo>
                  <a:lnTo>
                    <a:pt x="614" y="3"/>
                  </a:lnTo>
                  <a:lnTo>
                    <a:pt x="601" y="1"/>
                  </a:lnTo>
                  <a:lnTo>
                    <a:pt x="587" y="0"/>
                  </a:lnTo>
                  <a:lnTo>
                    <a:pt x="135" y="0"/>
                  </a:lnTo>
                  <a:lnTo>
                    <a:pt x="134" y="0"/>
                  </a:lnTo>
                  <a:lnTo>
                    <a:pt x="133" y="0"/>
                  </a:lnTo>
                  <a:lnTo>
                    <a:pt x="131" y="0"/>
                  </a:lnTo>
                  <a:lnTo>
                    <a:pt x="129" y="0"/>
                  </a:lnTo>
                  <a:lnTo>
                    <a:pt x="116" y="1"/>
                  </a:lnTo>
                  <a:lnTo>
                    <a:pt x="103" y="2"/>
                  </a:lnTo>
                  <a:lnTo>
                    <a:pt x="90" y="7"/>
                  </a:lnTo>
                  <a:lnTo>
                    <a:pt x="78" y="11"/>
                  </a:lnTo>
                  <a:lnTo>
                    <a:pt x="67" y="16"/>
                  </a:lnTo>
                  <a:lnTo>
                    <a:pt x="57" y="24"/>
                  </a:lnTo>
                  <a:lnTo>
                    <a:pt x="47" y="31"/>
                  </a:lnTo>
                  <a:lnTo>
                    <a:pt x="37" y="40"/>
                  </a:lnTo>
                  <a:lnTo>
                    <a:pt x="29" y="50"/>
                  </a:lnTo>
                  <a:lnTo>
                    <a:pt x="21" y="60"/>
                  </a:lnTo>
                  <a:lnTo>
                    <a:pt x="15" y="71"/>
                  </a:lnTo>
                  <a:lnTo>
                    <a:pt x="9" y="83"/>
                  </a:lnTo>
                  <a:lnTo>
                    <a:pt x="5" y="96"/>
                  </a:lnTo>
                  <a:lnTo>
                    <a:pt x="2" y="109"/>
                  </a:lnTo>
                  <a:lnTo>
                    <a:pt x="0" y="122"/>
                  </a:lnTo>
                  <a:lnTo>
                    <a:pt x="0" y="136"/>
                  </a:lnTo>
                  <a:lnTo>
                    <a:pt x="0" y="619"/>
                  </a:lnTo>
                  <a:lnTo>
                    <a:pt x="0" y="621"/>
                  </a:lnTo>
                  <a:lnTo>
                    <a:pt x="1" y="624"/>
                  </a:lnTo>
                  <a:lnTo>
                    <a:pt x="2" y="626"/>
                  </a:lnTo>
                  <a:lnTo>
                    <a:pt x="4" y="629"/>
                  </a:lnTo>
                  <a:lnTo>
                    <a:pt x="6" y="630"/>
                  </a:lnTo>
                  <a:lnTo>
                    <a:pt x="8" y="633"/>
                  </a:lnTo>
                  <a:lnTo>
                    <a:pt x="11" y="633"/>
                  </a:lnTo>
                  <a:lnTo>
                    <a:pt x="15" y="634"/>
                  </a:lnTo>
                  <a:lnTo>
                    <a:pt x="120" y="634"/>
                  </a:lnTo>
                  <a:lnTo>
                    <a:pt x="120" y="890"/>
                  </a:lnTo>
                  <a:lnTo>
                    <a:pt x="120" y="893"/>
                  </a:lnTo>
                  <a:lnTo>
                    <a:pt x="121" y="895"/>
                  </a:lnTo>
                  <a:lnTo>
                    <a:pt x="122" y="898"/>
                  </a:lnTo>
                  <a:lnTo>
                    <a:pt x="124" y="900"/>
                  </a:lnTo>
                  <a:lnTo>
                    <a:pt x="126" y="902"/>
                  </a:lnTo>
                  <a:lnTo>
                    <a:pt x="129" y="904"/>
                  </a:lnTo>
                  <a:lnTo>
                    <a:pt x="132" y="905"/>
                  </a:lnTo>
                  <a:lnTo>
                    <a:pt x="135" y="905"/>
                  </a:lnTo>
                  <a:lnTo>
                    <a:pt x="587" y="905"/>
                  </a:lnTo>
                  <a:lnTo>
                    <a:pt x="590" y="905"/>
                  </a:lnTo>
                  <a:lnTo>
                    <a:pt x="593" y="904"/>
                  </a:lnTo>
                  <a:lnTo>
                    <a:pt x="595" y="902"/>
                  </a:lnTo>
                  <a:lnTo>
                    <a:pt x="598" y="900"/>
                  </a:lnTo>
                  <a:lnTo>
                    <a:pt x="600" y="898"/>
                  </a:lnTo>
                  <a:lnTo>
                    <a:pt x="601" y="895"/>
                  </a:lnTo>
                  <a:lnTo>
                    <a:pt x="602" y="893"/>
                  </a:lnTo>
                  <a:lnTo>
                    <a:pt x="602" y="890"/>
                  </a:lnTo>
                  <a:lnTo>
                    <a:pt x="602" y="270"/>
                  </a:lnTo>
                  <a:lnTo>
                    <a:pt x="615" y="268"/>
                  </a:lnTo>
                  <a:lnTo>
                    <a:pt x="626" y="265"/>
                  </a:lnTo>
                  <a:lnTo>
                    <a:pt x="637" y="260"/>
                  </a:lnTo>
                  <a:lnTo>
                    <a:pt x="648" y="255"/>
                  </a:lnTo>
                  <a:lnTo>
                    <a:pt x="659" y="249"/>
                  </a:lnTo>
                  <a:lnTo>
                    <a:pt x="669" y="241"/>
                  </a:lnTo>
                  <a:lnTo>
                    <a:pt x="678" y="234"/>
                  </a:lnTo>
                  <a:lnTo>
                    <a:pt x="687" y="225"/>
                  </a:lnTo>
                  <a:lnTo>
                    <a:pt x="694" y="215"/>
                  </a:lnTo>
                  <a:lnTo>
                    <a:pt x="702" y="206"/>
                  </a:lnTo>
                  <a:lnTo>
                    <a:pt x="708" y="195"/>
                  </a:lnTo>
                  <a:lnTo>
                    <a:pt x="713" y="183"/>
                  </a:lnTo>
                  <a:lnTo>
                    <a:pt x="717" y="172"/>
                  </a:lnTo>
                  <a:lnTo>
                    <a:pt x="720" y="160"/>
                  </a:lnTo>
                  <a:lnTo>
                    <a:pt x="722" y="148"/>
                  </a:lnTo>
                  <a:lnTo>
                    <a:pt x="722" y="136"/>
                  </a:lnTo>
                  <a:lnTo>
                    <a:pt x="722" y="136"/>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89" name="Freeform 51"/>
            <p:cNvSpPr>
              <a:spLocks/>
            </p:cNvSpPr>
            <p:nvPr/>
          </p:nvSpPr>
          <p:spPr bwMode="auto">
            <a:xfrm>
              <a:off x="995363" y="2051050"/>
              <a:ext cx="57150" cy="9525"/>
            </a:xfrm>
            <a:custGeom>
              <a:avLst/>
              <a:gdLst>
                <a:gd name="T0" fmla="*/ 15 w 181"/>
                <a:gd name="T1" fmla="*/ 30 h 30"/>
                <a:gd name="T2" fmla="*/ 166 w 181"/>
                <a:gd name="T3" fmla="*/ 30 h 30"/>
                <a:gd name="T4" fmla="*/ 169 w 181"/>
                <a:gd name="T5" fmla="*/ 30 h 30"/>
                <a:gd name="T6" fmla="*/ 172 w 181"/>
                <a:gd name="T7" fmla="*/ 29 h 30"/>
                <a:gd name="T8" fmla="*/ 174 w 181"/>
                <a:gd name="T9" fmla="*/ 28 h 30"/>
                <a:gd name="T10" fmla="*/ 176 w 181"/>
                <a:gd name="T11" fmla="*/ 25 h 30"/>
                <a:gd name="T12" fmla="*/ 178 w 181"/>
                <a:gd name="T13" fmla="*/ 23 h 30"/>
                <a:gd name="T14" fmla="*/ 180 w 181"/>
                <a:gd name="T15" fmla="*/ 21 h 30"/>
                <a:gd name="T16" fmla="*/ 181 w 181"/>
                <a:gd name="T17" fmla="*/ 18 h 30"/>
                <a:gd name="T18" fmla="*/ 181 w 181"/>
                <a:gd name="T19" fmla="*/ 15 h 30"/>
                <a:gd name="T20" fmla="*/ 181 w 181"/>
                <a:gd name="T21" fmla="*/ 13 h 30"/>
                <a:gd name="T22" fmla="*/ 180 w 181"/>
                <a:gd name="T23" fmla="*/ 9 h 30"/>
                <a:gd name="T24" fmla="*/ 178 w 181"/>
                <a:gd name="T25" fmla="*/ 7 h 30"/>
                <a:gd name="T26" fmla="*/ 176 w 181"/>
                <a:gd name="T27" fmla="*/ 4 h 30"/>
                <a:gd name="T28" fmla="*/ 174 w 181"/>
                <a:gd name="T29" fmla="*/ 3 h 30"/>
                <a:gd name="T30" fmla="*/ 172 w 181"/>
                <a:gd name="T31" fmla="*/ 1 h 30"/>
                <a:gd name="T32" fmla="*/ 169 w 181"/>
                <a:gd name="T33" fmla="*/ 1 h 30"/>
                <a:gd name="T34" fmla="*/ 166 w 181"/>
                <a:gd name="T35" fmla="*/ 0 h 30"/>
                <a:gd name="T36" fmla="*/ 15 w 181"/>
                <a:gd name="T37" fmla="*/ 0 h 30"/>
                <a:gd name="T38" fmla="*/ 12 w 181"/>
                <a:gd name="T39" fmla="*/ 1 h 30"/>
                <a:gd name="T40" fmla="*/ 10 w 181"/>
                <a:gd name="T41" fmla="*/ 1 h 30"/>
                <a:gd name="T42" fmla="*/ 6 w 181"/>
                <a:gd name="T43" fmla="*/ 3 h 30"/>
                <a:gd name="T44" fmla="*/ 4 w 181"/>
                <a:gd name="T45" fmla="*/ 4 h 30"/>
                <a:gd name="T46" fmla="*/ 2 w 181"/>
                <a:gd name="T47" fmla="*/ 7 h 30"/>
                <a:gd name="T48" fmla="*/ 1 w 181"/>
                <a:gd name="T49" fmla="*/ 9 h 30"/>
                <a:gd name="T50" fmla="*/ 0 w 181"/>
                <a:gd name="T51" fmla="*/ 13 h 30"/>
                <a:gd name="T52" fmla="*/ 0 w 181"/>
                <a:gd name="T53" fmla="*/ 15 h 30"/>
                <a:gd name="T54" fmla="*/ 0 w 181"/>
                <a:gd name="T55" fmla="*/ 18 h 30"/>
                <a:gd name="T56" fmla="*/ 1 w 181"/>
                <a:gd name="T57" fmla="*/ 21 h 30"/>
                <a:gd name="T58" fmla="*/ 2 w 181"/>
                <a:gd name="T59" fmla="*/ 23 h 30"/>
                <a:gd name="T60" fmla="*/ 4 w 181"/>
                <a:gd name="T61" fmla="*/ 25 h 30"/>
                <a:gd name="T62" fmla="*/ 6 w 181"/>
                <a:gd name="T63" fmla="*/ 28 h 30"/>
                <a:gd name="T64" fmla="*/ 10 w 181"/>
                <a:gd name="T65" fmla="*/ 29 h 30"/>
                <a:gd name="T66" fmla="*/ 12 w 181"/>
                <a:gd name="T67" fmla="*/ 30 h 30"/>
                <a:gd name="T68" fmla="*/ 15 w 181"/>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0">
                  <a:moveTo>
                    <a:pt x="15" y="30"/>
                  </a:moveTo>
                  <a:lnTo>
                    <a:pt x="166" y="30"/>
                  </a:lnTo>
                  <a:lnTo>
                    <a:pt x="169" y="30"/>
                  </a:lnTo>
                  <a:lnTo>
                    <a:pt x="172" y="29"/>
                  </a:lnTo>
                  <a:lnTo>
                    <a:pt x="174" y="28"/>
                  </a:lnTo>
                  <a:lnTo>
                    <a:pt x="176" y="25"/>
                  </a:lnTo>
                  <a:lnTo>
                    <a:pt x="178" y="23"/>
                  </a:lnTo>
                  <a:lnTo>
                    <a:pt x="180" y="21"/>
                  </a:lnTo>
                  <a:lnTo>
                    <a:pt x="181" y="18"/>
                  </a:lnTo>
                  <a:lnTo>
                    <a:pt x="181" y="15"/>
                  </a:lnTo>
                  <a:lnTo>
                    <a:pt x="181" y="13"/>
                  </a:lnTo>
                  <a:lnTo>
                    <a:pt x="180" y="9"/>
                  </a:lnTo>
                  <a:lnTo>
                    <a:pt x="178" y="7"/>
                  </a:lnTo>
                  <a:lnTo>
                    <a:pt x="176" y="4"/>
                  </a:lnTo>
                  <a:lnTo>
                    <a:pt x="174" y="3"/>
                  </a:lnTo>
                  <a:lnTo>
                    <a:pt x="172" y="1"/>
                  </a:lnTo>
                  <a:lnTo>
                    <a:pt x="169" y="1"/>
                  </a:lnTo>
                  <a:lnTo>
                    <a:pt x="166" y="0"/>
                  </a:lnTo>
                  <a:lnTo>
                    <a:pt x="15" y="0"/>
                  </a:lnTo>
                  <a:lnTo>
                    <a:pt x="12" y="1"/>
                  </a:lnTo>
                  <a:lnTo>
                    <a:pt x="10" y="1"/>
                  </a:lnTo>
                  <a:lnTo>
                    <a:pt x="6" y="3"/>
                  </a:lnTo>
                  <a:lnTo>
                    <a:pt x="4" y="4"/>
                  </a:lnTo>
                  <a:lnTo>
                    <a:pt x="2" y="7"/>
                  </a:lnTo>
                  <a:lnTo>
                    <a:pt x="1" y="9"/>
                  </a:lnTo>
                  <a:lnTo>
                    <a:pt x="0" y="13"/>
                  </a:lnTo>
                  <a:lnTo>
                    <a:pt x="0" y="15"/>
                  </a:lnTo>
                  <a:lnTo>
                    <a:pt x="0" y="18"/>
                  </a:lnTo>
                  <a:lnTo>
                    <a:pt x="1" y="21"/>
                  </a:lnTo>
                  <a:lnTo>
                    <a:pt x="2" y="23"/>
                  </a:lnTo>
                  <a:lnTo>
                    <a:pt x="4" y="25"/>
                  </a:lnTo>
                  <a:lnTo>
                    <a:pt x="6" y="28"/>
                  </a:lnTo>
                  <a:lnTo>
                    <a:pt x="10" y="29"/>
                  </a:lnTo>
                  <a:lnTo>
                    <a:pt x="12" y="30"/>
                  </a:lnTo>
                  <a:lnTo>
                    <a:pt x="15" y="3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90" name="Freeform 52"/>
            <p:cNvSpPr>
              <a:spLocks/>
            </p:cNvSpPr>
            <p:nvPr/>
          </p:nvSpPr>
          <p:spPr bwMode="auto">
            <a:xfrm>
              <a:off x="995363" y="2098675"/>
              <a:ext cx="57150" cy="9525"/>
            </a:xfrm>
            <a:custGeom>
              <a:avLst/>
              <a:gdLst>
                <a:gd name="T0" fmla="*/ 15 w 181"/>
                <a:gd name="T1" fmla="*/ 31 h 31"/>
                <a:gd name="T2" fmla="*/ 166 w 181"/>
                <a:gd name="T3" fmla="*/ 31 h 31"/>
                <a:gd name="T4" fmla="*/ 169 w 181"/>
                <a:gd name="T5" fmla="*/ 30 h 31"/>
                <a:gd name="T6" fmla="*/ 172 w 181"/>
                <a:gd name="T7" fmla="*/ 30 h 31"/>
                <a:gd name="T8" fmla="*/ 174 w 181"/>
                <a:gd name="T9" fmla="*/ 28 h 31"/>
                <a:gd name="T10" fmla="*/ 176 w 181"/>
                <a:gd name="T11" fmla="*/ 27 h 31"/>
                <a:gd name="T12" fmla="*/ 178 w 181"/>
                <a:gd name="T13" fmla="*/ 24 h 31"/>
                <a:gd name="T14" fmla="*/ 180 w 181"/>
                <a:gd name="T15" fmla="*/ 22 h 31"/>
                <a:gd name="T16" fmla="*/ 181 w 181"/>
                <a:gd name="T17" fmla="*/ 19 h 31"/>
                <a:gd name="T18" fmla="*/ 181 w 181"/>
                <a:gd name="T19" fmla="*/ 16 h 31"/>
                <a:gd name="T20" fmla="*/ 181 w 181"/>
                <a:gd name="T21" fmla="*/ 13 h 31"/>
                <a:gd name="T22" fmla="*/ 180 w 181"/>
                <a:gd name="T23" fmla="*/ 10 h 31"/>
                <a:gd name="T24" fmla="*/ 178 w 181"/>
                <a:gd name="T25" fmla="*/ 8 h 31"/>
                <a:gd name="T26" fmla="*/ 176 w 181"/>
                <a:gd name="T27" fmla="*/ 6 h 31"/>
                <a:gd name="T28" fmla="*/ 174 w 181"/>
                <a:gd name="T29" fmla="*/ 3 h 31"/>
                <a:gd name="T30" fmla="*/ 172 w 181"/>
                <a:gd name="T31" fmla="*/ 2 h 31"/>
                <a:gd name="T32" fmla="*/ 169 w 181"/>
                <a:gd name="T33" fmla="*/ 1 h 31"/>
                <a:gd name="T34" fmla="*/ 166 w 181"/>
                <a:gd name="T35" fmla="*/ 1 h 31"/>
                <a:gd name="T36" fmla="*/ 15 w 181"/>
                <a:gd name="T37" fmla="*/ 0 h 31"/>
                <a:gd name="T38" fmla="*/ 12 w 181"/>
                <a:gd name="T39" fmla="*/ 1 h 31"/>
                <a:gd name="T40" fmla="*/ 10 w 181"/>
                <a:gd name="T41" fmla="*/ 2 h 31"/>
                <a:gd name="T42" fmla="*/ 6 w 181"/>
                <a:gd name="T43" fmla="*/ 3 h 31"/>
                <a:gd name="T44" fmla="*/ 4 w 181"/>
                <a:gd name="T45" fmla="*/ 6 h 31"/>
                <a:gd name="T46" fmla="*/ 2 w 181"/>
                <a:gd name="T47" fmla="*/ 8 h 31"/>
                <a:gd name="T48" fmla="*/ 1 w 181"/>
                <a:gd name="T49" fmla="*/ 10 h 31"/>
                <a:gd name="T50" fmla="*/ 0 w 181"/>
                <a:gd name="T51" fmla="*/ 13 h 31"/>
                <a:gd name="T52" fmla="*/ 0 w 181"/>
                <a:gd name="T53" fmla="*/ 16 h 31"/>
                <a:gd name="T54" fmla="*/ 0 w 181"/>
                <a:gd name="T55" fmla="*/ 19 h 31"/>
                <a:gd name="T56" fmla="*/ 1 w 181"/>
                <a:gd name="T57" fmla="*/ 22 h 31"/>
                <a:gd name="T58" fmla="*/ 2 w 181"/>
                <a:gd name="T59" fmla="*/ 24 h 31"/>
                <a:gd name="T60" fmla="*/ 4 w 181"/>
                <a:gd name="T61" fmla="*/ 27 h 31"/>
                <a:gd name="T62" fmla="*/ 6 w 181"/>
                <a:gd name="T63" fmla="*/ 28 h 31"/>
                <a:gd name="T64" fmla="*/ 10 w 181"/>
                <a:gd name="T65" fmla="*/ 30 h 31"/>
                <a:gd name="T66" fmla="*/ 12 w 181"/>
                <a:gd name="T67" fmla="*/ 30 h 31"/>
                <a:gd name="T68" fmla="*/ 15 w 181"/>
                <a:gd name="T6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1">
                  <a:moveTo>
                    <a:pt x="15" y="31"/>
                  </a:moveTo>
                  <a:lnTo>
                    <a:pt x="166" y="31"/>
                  </a:lnTo>
                  <a:lnTo>
                    <a:pt x="169" y="30"/>
                  </a:lnTo>
                  <a:lnTo>
                    <a:pt x="172" y="30"/>
                  </a:lnTo>
                  <a:lnTo>
                    <a:pt x="174" y="28"/>
                  </a:lnTo>
                  <a:lnTo>
                    <a:pt x="176" y="27"/>
                  </a:lnTo>
                  <a:lnTo>
                    <a:pt x="178" y="24"/>
                  </a:lnTo>
                  <a:lnTo>
                    <a:pt x="180" y="22"/>
                  </a:lnTo>
                  <a:lnTo>
                    <a:pt x="181" y="19"/>
                  </a:lnTo>
                  <a:lnTo>
                    <a:pt x="181" y="16"/>
                  </a:lnTo>
                  <a:lnTo>
                    <a:pt x="181" y="13"/>
                  </a:lnTo>
                  <a:lnTo>
                    <a:pt x="180" y="10"/>
                  </a:lnTo>
                  <a:lnTo>
                    <a:pt x="178" y="8"/>
                  </a:lnTo>
                  <a:lnTo>
                    <a:pt x="176" y="6"/>
                  </a:lnTo>
                  <a:lnTo>
                    <a:pt x="174" y="3"/>
                  </a:lnTo>
                  <a:lnTo>
                    <a:pt x="172" y="2"/>
                  </a:lnTo>
                  <a:lnTo>
                    <a:pt x="169" y="1"/>
                  </a:lnTo>
                  <a:lnTo>
                    <a:pt x="166" y="1"/>
                  </a:lnTo>
                  <a:lnTo>
                    <a:pt x="15" y="0"/>
                  </a:lnTo>
                  <a:lnTo>
                    <a:pt x="12" y="1"/>
                  </a:lnTo>
                  <a:lnTo>
                    <a:pt x="10" y="2"/>
                  </a:lnTo>
                  <a:lnTo>
                    <a:pt x="6" y="3"/>
                  </a:lnTo>
                  <a:lnTo>
                    <a:pt x="4" y="6"/>
                  </a:lnTo>
                  <a:lnTo>
                    <a:pt x="2" y="8"/>
                  </a:lnTo>
                  <a:lnTo>
                    <a:pt x="1" y="10"/>
                  </a:lnTo>
                  <a:lnTo>
                    <a:pt x="0" y="13"/>
                  </a:lnTo>
                  <a:lnTo>
                    <a:pt x="0" y="16"/>
                  </a:lnTo>
                  <a:lnTo>
                    <a:pt x="0" y="19"/>
                  </a:lnTo>
                  <a:lnTo>
                    <a:pt x="1" y="22"/>
                  </a:lnTo>
                  <a:lnTo>
                    <a:pt x="2" y="24"/>
                  </a:lnTo>
                  <a:lnTo>
                    <a:pt x="4" y="27"/>
                  </a:lnTo>
                  <a:lnTo>
                    <a:pt x="6" y="28"/>
                  </a:lnTo>
                  <a:lnTo>
                    <a:pt x="10" y="30"/>
                  </a:lnTo>
                  <a:lnTo>
                    <a:pt x="12" y="30"/>
                  </a:lnTo>
                  <a:lnTo>
                    <a:pt x="15" y="31"/>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91" name="Freeform 53"/>
            <p:cNvSpPr>
              <a:spLocks/>
            </p:cNvSpPr>
            <p:nvPr/>
          </p:nvSpPr>
          <p:spPr bwMode="auto">
            <a:xfrm>
              <a:off x="995363" y="2146300"/>
              <a:ext cx="57150" cy="9525"/>
            </a:xfrm>
            <a:custGeom>
              <a:avLst/>
              <a:gdLst>
                <a:gd name="T0" fmla="*/ 15 w 181"/>
                <a:gd name="T1" fmla="*/ 30 h 30"/>
                <a:gd name="T2" fmla="*/ 166 w 181"/>
                <a:gd name="T3" fmla="*/ 30 h 30"/>
                <a:gd name="T4" fmla="*/ 169 w 181"/>
                <a:gd name="T5" fmla="*/ 30 h 30"/>
                <a:gd name="T6" fmla="*/ 172 w 181"/>
                <a:gd name="T7" fmla="*/ 29 h 30"/>
                <a:gd name="T8" fmla="*/ 174 w 181"/>
                <a:gd name="T9" fmla="*/ 27 h 30"/>
                <a:gd name="T10" fmla="*/ 176 w 181"/>
                <a:gd name="T11" fmla="*/ 26 h 30"/>
                <a:gd name="T12" fmla="*/ 178 w 181"/>
                <a:gd name="T13" fmla="*/ 23 h 30"/>
                <a:gd name="T14" fmla="*/ 180 w 181"/>
                <a:gd name="T15" fmla="*/ 20 h 30"/>
                <a:gd name="T16" fmla="*/ 181 w 181"/>
                <a:gd name="T17" fmla="*/ 18 h 30"/>
                <a:gd name="T18" fmla="*/ 181 w 181"/>
                <a:gd name="T19" fmla="*/ 15 h 30"/>
                <a:gd name="T20" fmla="*/ 181 w 181"/>
                <a:gd name="T21" fmla="*/ 12 h 30"/>
                <a:gd name="T22" fmla="*/ 180 w 181"/>
                <a:gd name="T23" fmla="*/ 8 h 30"/>
                <a:gd name="T24" fmla="*/ 178 w 181"/>
                <a:gd name="T25" fmla="*/ 6 h 30"/>
                <a:gd name="T26" fmla="*/ 176 w 181"/>
                <a:gd name="T27" fmla="*/ 4 h 30"/>
                <a:gd name="T28" fmla="*/ 174 w 181"/>
                <a:gd name="T29" fmla="*/ 2 h 30"/>
                <a:gd name="T30" fmla="*/ 172 w 181"/>
                <a:gd name="T31" fmla="*/ 1 h 30"/>
                <a:gd name="T32" fmla="*/ 169 w 181"/>
                <a:gd name="T33" fmla="*/ 0 h 30"/>
                <a:gd name="T34" fmla="*/ 166 w 181"/>
                <a:gd name="T35" fmla="*/ 0 h 30"/>
                <a:gd name="T36" fmla="*/ 15 w 181"/>
                <a:gd name="T37" fmla="*/ 0 h 30"/>
                <a:gd name="T38" fmla="*/ 12 w 181"/>
                <a:gd name="T39" fmla="*/ 0 h 30"/>
                <a:gd name="T40" fmla="*/ 10 w 181"/>
                <a:gd name="T41" fmla="*/ 1 h 30"/>
                <a:gd name="T42" fmla="*/ 6 w 181"/>
                <a:gd name="T43" fmla="*/ 2 h 30"/>
                <a:gd name="T44" fmla="*/ 4 w 181"/>
                <a:gd name="T45" fmla="*/ 4 h 30"/>
                <a:gd name="T46" fmla="*/ 2 w 181"/>
                <a:gd name="T47" fmla="*/ 6 h 30"/>
                <a:gd name="T48" fmla="*/ 1 w 181"/>
                <a:gd name="T49" fmla="*/ 8 h 30"/>
                <a:gd name="T50" fmla="*/ 0 w 181"/>
                <a:gd name="T51" fmla="*/ 12 h 30"/>
                <a:gd name="T52" fmla="*/ 0 w 181"/>
                <a:gd name="T53" fmla="*/ 15 h 30"/>
                <a:gd name="T54" fmla="*/ 0 w 181"/>
                <a:gd name="T55" fmla="*/ 18 h 30"/>
                <a:gd name="T56" fmla="*/ 1 w 181"/>
                <a:gd name="T57" fmla="*/ 20 h 30"/>
                <a:gd name="T58" fmla="*/ 2 w 181"/>
                <a:gd name="T59" fmla="*/ 23 h 30"/>
                <a:gd name="T60" fmla="*/ 4 w 181"/>
                <a:gd name="T61" fmla="*/ 26 h 30"/>
                <a:gd name="T62" fmla="*/ 6 w 181"/>
                <a:gd name="T63" fmla="*/ 27 h 30"/>
                <a:gd name="T64" fmla="*/ 10 w 181"/>
                <a:gd name="T65" fmla="*/ 29 h 30"/>
                <a:gd name="T66" fmla="*/ 12 w 181"/>
                <a:gd name="T67" fmla="*/ 30 h 30"/>
                <a:gd name="T68" fmla="*/ 15 w 181"/>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0">
                  <a:moveTo>
                    <a:pt x="15" y="30"/>
                  </a:moveTo>
                  <a:lnTo>
                    <a:pt x="166" y="30"/>
                  </a:lnTo>
                  <a:lnTo>
                    <a:pt x="169" y="30"/>
                  </a:lnTo>
                  <a:lnTo>
                    <a:pt x="172" y="29"/>
                  </a:lnTo>
                  <a:lnTo>
                    <a:pt x="174" y="27"/>
                  </a:lnTo>
                  <a:lnTo>
                    <a:pt x="176" y="26"/>
                  </a:lnTo>
                  <a:lnTo>
                    <a:pt x="178" y="23"/>
                  </a:lnTo>
                  <a:lnTo>
                    <a:pt x="180" y="20"/>
                  </a:lnTo>
                  <a:lnTo>
                    <a:pt x="181" y="18"/>
                  </a:lnTo>
                  <a:lnTo>
                    <a:pt x="181" y="15"/>
                  </a:lnTo>
                  <a:lnTo>
                    <a:pt x="181" y="12"/>
                  </a:lnTo>
                  <a:lnTo>
                    <a:pt x="180" y="8"/>
                  </a:lnTo>
                  <a:lnTo>
                    <a:pt x="178" y="6"/>
                  </a:lnTo>
                  <a:lnTo>
                    <a:pt x="176" y="4"/>
                  </a:lnTo>
                  <a:lnTo>
                    <a:pt x="174" y="2"/>
                  </a:lnTo>
                  <a:lnTo>
                    <a:pt x="172" y="1"/>
                  </a:lnTo>
                  <a:lnTo>
                    <a:pt x="169" y="0"/>
                  </a:lnTo>
                  <a:lnTo>
                    <a:pt x="166" y="0"/>
                  </a:lnTo>
                  <a:lnTo>
                    <a:pt x="15" y="0"/>
                  </a:lnTo>
                  <a:lnTo>
                    <a:pt x="12" y="0"/>
                  </a:lnTo>
                  <a:lnTo>
                    <a:pt x="10" y="1"/>
                  </a:lnTo>
                  <a:lnTo>
                    <a:pt x="6" y="2"/>
                  </a:lnTo>
                  <a:lnTo>
                    <a:pt x="4" y="4"/>
                  </a:lnTo>
                  <a:lnTo>
                    <a:pt x="2" y="6"/>
                  </a:lnTo>
                  <a:lnTo>
                    <a:pt x="1" y="8"/>
                  </a:lnTo>
                  <a:lnTo>
                    <a:pt x="0" y="12"/>
                  </a:lnTo>
                  <a:lnTo>
                    <a:pt x="0" y="15"/>
                  </a:lnTo>
                  <a:lnTo>
                    <a:pt x="0" y="18"/>
                  </a:lnTo>
                  <a:lnTo>
                    <a:pt x="1" y="20"/>
                  </a:lnTo>
                  <a:lnTo>
                    <a:pt x="2" y="23"/>
                  </a:lnTo>
                  <a:lnTo>
                    <a:pt x="4" y="26"/>
                  </a:lnTo>
                  <a:lnTo>
                    <a:pt x="6" y="27"/>
                  </a:lnTo>
                  <a:lnTo>
                    <a:pt x="10" y="29"/>
                  </a:lnTo>
                  <a:lnTo>
                    <a:pt x="12" y="30"/>
                  </a:lnTo>
                  <a:lnTo>
                    <a:pt x="15" y="3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92" name="Freeform 54"/>
            <p:cNvSpPr>
              <a:spLocks/>
            </p:cNvSpPr>
            <p:nvPr/>
          </p:nvSpPr>
          <p:spPr bwMode="auto">
            <a:xfrm>
              <a:off x="947738" y="2022475"/>
              <a:ext cx="38100" cy="33338"/>
            </a:xfrm>
            <a:custGeom>
              <a:avLst/>
              <a:gdLst>
                <a:gd name="T0" fmla="*/ 20 w 121"/>
                <a:gd name="T1" fmla="*/ 101 h 106"/>
                <a:gd name="T2" fmla="*/ 22 w 121"/>
                <a:gd name="T3" fmla="*/ 104 h 106"/>
                <a:gd name="T4" fmla="*/ 25 w 121"/>
                <a:gd name="T5" fmla="*/ 105 h 106"/>
                <a:gd name="T6" fmla="*/ 27 w 121"/>
                <a:gd name="T7" fmla="*/ 106 h 106"/>
                <a:gd name="T8" fmla="*/ 30 w 121"/>
                <a:gd name="T9" fmla="*/ 106 h 106"/>
                <a:gd name="T10" fmla="*/ 36 w 121"/>
                <a:gd name="T11" fmla="*/ 105 h 106"/>
                <a:gd name="T12" fmla="*/ 41 w 121"/>
                <a:gd name="T13" fmla="*/ 101 h 106"/>
                <a:gd name="T14" fmla="*/ 116 w 121"/>
                <a:gd name="T15" fmla="*/ 26 h 106"/>
                <a:gd name="T16" fmla="*/ 119 w 121"/>
                <a:gd name="T17" fmla="*/ 24 h 106"/>
                <a:gd name="T18" fmla="*/ 120 w 121"/>
                <a:gd name="T19" fmla="*/ 21 h 106"/>
                <a:gd name="T20" fmla="*/ 121 w 121"/>
                <a:gd name="T21" fmla="*/ 19 h 106"/>
                <a:gd name="T22" fmla="*/ 121 w 121"/>
                <a:gd name="T23" fmla="*/ 15 h 106"/>
                <a:gd name="T24" fmla="*/ 121 w 121"/>
                <a:gd name="T25" fmla="*/ 13 h 106"/>
                <a:gd name="T26" fmla="*/ 120 w 121"/>
                <a:gd name="T27" fmla="*/ 10 h 106"/>
                <a:gd name="T28" fmla="*/ 119 w 121"/>
                <a:gd name="T29" fmla="*/ 8 h 106"/>
                <a:gd name="T30" fmla="*/ 116 w 121"/>
                <a:gd name="T31" fmla="*/ 5 h 106"/>
                <a:gd name="T32" fmla="*/ 114 w 121"/>
                <a:gd name="T33" fmla="*/ 4 h 106"/>
                <a:gd name="T34" fmla="*/ 111 w 121"/>
                <a:gd name="T35" fmla="*/ 1 h 106"/>
                <a:gd name="T36" fmla="*/ 109 w 121"/>
                <a:gd name="T37" fmla="*/ 0 h 106"/>
                <a:gd name="T38" fmla="*/ 106 w 121"/>
                <a:gd name="T39" fmla="*/ 0 h 106"/>
                <a:gd name="T40" fmla="*/ 103 w 121"/>
                <a:gd name="T41" fmla="*/ 0 h 106"/>
                <a:gd name="T42" fmla="*/ 100 w 121"/>
                <a:gd name="T43" fmla="*/ 1 h 106"/>
                <a:gd name="T44" fmla="*/ 97 w 121"/>
                <a:gd name="T45" fmla="*/ 4 h 106"/>
                <a:gd name="T46" fmla="*/ 95 w 121"/>
                <a:gd name="T47" fmla="*/ 5 h 106"/>
                <a:gd name="T48" fmla="*/ 30 w 121"/>
                <a:gd name="T49" fmla="*/ 69 h 106"/>
                <a:gd name="T50" fmla="*/ 26 w 121"/>
                <a:gd name="T51" fmla="*/ 65 h 106"/>
                <a:gd name="T52" fmla="*/ 24 w 121"/>
                <a:gd name="T53" fmla="*/ 64 h 106"/>
                <a:gd name="T54" fmla="*/ 21 w 121"/>
                <a:gd name="T55" fmla="*/ 62 h 106"/>
                <a:gd name="T56" fmla="*/ 18 w 121"/>
                <a:gd name="T57" fmla="*/ 62 h 106"/>
                <a:gd name="T58" fmla="*/ 15 w 121"/>
                <a:gd name="T59" fmla="*/ 61 h 106"/>
                <a:gd name="T60" fmla="*/ 12 w 121"/>
                <a:gd name="T61" fmla="*/ 62 h 106"/>
                <a:gd name="T62" fmla="*/ 10 w 121"/>
                <a:gd name="T63" fmla="*/ 62 h 106"/>
                <a:gd name="T64" fmla="*/ 7 w 121"/>
                <a:gd name="T65" fmla="*/ 64 h 106"/>
                <a:gd name="T66" fmla="*/ 5 w 121"/>
                <a:gd name="T67" fmla="*/ 65 h 106"/>
                <a:gd name="T68" fmla="*/ 2 w 121"/>
                <a:gd name="T69" fmla="*/ 68 h 106"/>
                <a:gd name="T70" fmla="*/ 1 w 121"/>
                <a:gd name="T71" fmla="*/ 70 h 106"/>
                <a:gd name="T72" fmla="*/ 0 w 121"/>
                <a:gd name="T73" fmla="*/ 73 h 106"/>
                <a:gd name="T74" fmla="*/ 0 w 121"/>
                <a:gd name="T75" fmla="*/ 76 h 106"/>
                <a:gd name="T76" fmla="*/ 0 w 121"/>
                <a:gd name="T77" fmla="*/ 79 h 106"/>
                <a:gd name="T78" fmla="*/ 1 w 121"/>
                <a:gd name="T79" fmla="*/ 82 h 106"/>
                <a:gd name="T80" fmla="*/ 2 w 121"/>
                <a:gd name="T81" fmla="*/ 84 h 106"/>
                <a:gd name="T82" fmla="*/ 5 w 121"/>
                <a:gd name="T83" fmla="*/ 86 h 106"/>
                <a:gd name="T84" fmla="*/ 20 w 121"/>
                <a:gd name="T85"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1" h="106">
                  <a:moveTo>
                    <a:pt x="20" y="101"/>
                  </a:moveTo>
                  <a:lnTo>
                    <a:pt x="22" y="104"/>
                  </a:lnTo>
                  <a:lnTo>
                    <a:pt x="25" y="105"/>
                  </a:lnTo>
                  <a:lnTo>
                    <a:pt x="27" y="106"/>
                  </a:lnTo>
                  <a:lnTo>
                    <a:pt x="30" y="106"/>
                  </a:lnTo>
                  <a:lnTo>
                    <a:pt x="36" y="105"/>
                  </a:lnTo>
                  <a:lnTo>
                    <a:pt x="41" y="101"/>
                  </a:lnTo>
                  <a:lnTo>
                    <a:pt x="116" y="26"/>
                  </a:lnTo>
                  <a:lnTo>
                    <a:pt x="119" y="24"/>
                  </a:lnTo>
                  <a:lnTo>
                    <a:pt x="120" y="21"/>
                  </a:lnTo>
                  <a:lnTo>
                    <a:pt x="121" y="19"/>
                  </a:lnTo>
                  <a:lnTo>
                    <a:pt x="121" y="15"/>
                  </a:lnTo>
                  <a:lnTo>
                    <a:pt x="121" y="13"/>
                  </a:lnTo>
                  <a:lnTo>
                    <a:pt x="120" y="10"/>
                  </a:lnTo>
                  <a:lnTo>
                    <a:pt x="119" y="8"/>
                  </a:lnTo>
                  <a:lnTo>
                    <a:pt x="116" y="5"/>
                  </a:lnTo>
                  <a:lnTo>
                    <a:pt x="114" y="4"/>
                  </a:lnTo>
                  <a:lnTo>
                    <a:pt x="111" y="1"/>
                  </a:lnTo>
                  <a:lnTo>
                    <a:pt x="109" y="0"/>
                  </a:lnTo>
                  <a:lnTo>
                    <a:pt x="106" y="0"/>
                  </a:lnTo>
                  <a:lnTo>
                    <a:pt x="103" y="0"/>
                  </a:lnTo>
                  <a:lnTo>
                    <a:pt x="100" y="1"/>
                  </a:lnTo>
                  <a:lnTo>
                    <a:pt x="97" y="4"/>
                  </a:lnTo>
                  <a:lnTo>
                    <a:pt x="95" y="5"/>
                  </a:lnTo>
                  <a:lnTo>
                    <a:pt x="30" y="69"/>
                  </a:lnTo>
                  <a:lnTo>
                    <a:pt x="26" y="65"/>
                  </a:lnTo>
                  <a:lnTo>
                    <a:pt x="24" y="64"/>
                  </a:lnTo>
                  <a:lnTo>
                    <a:pt x="21" y="62"/>
                  </a:lnTo>
                  <a:lnTo>
                    <a:pt x="18" y="62"/>
                  </a:lnTo>
                  <a:lnTo>
                    <a:pt x="15" y="61"/>
                  </a:lnTo>
                  <a:lnTo>
                    <a:pt x="12" y="62"/>
                  </a:lnTo>
                  <a:lnTo>
                    <a:pt x="10" y="62"/>
                  </a:lnTo>
                  <a:lnTo>
                    <a:pt x="7" y="64"/>
                  </a:lnTo>
                  <a:lnTo>
                    <a:pt x="5" y="65"/>
                  </a:lnTo>
                  <a:lnTo>
                    <a:pt x="2" y="68"/>
                  </a:lnTo>
                  <a:lnTo>
                    <a:pt x="1" y="70"/>
                  </a:lnTo>
                  <a:lnTo>
                    <a:pt x="0" y="73"/>
                  </a:lnTo>
                  <a:lnTo>
                    <a:pt x="0" y="76"/>
                  </a:lnTo>
                  <a:lnTo>
                    <a:pt x="0" y="79"/>
                  </a:lnTo>
                  <a:lnTo>
                    <a:pt x="1" y="82"/>
                  </a:lnTo>
                  <a:lnTo>
                    <a:pt x="2" y="84"/>
                  </a:lnTo>
                  <a:lnTo>
                    <a:pt x="5" y="86"/>
                  </a:lnTo>
                  <a:lnTo>
                    <a:pt x="20" y="101"/>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93" name="Freeform 55"/>
            <p:cNvSpPr>
              <a:spLocks/>
            </p:cNvSpPr>
            <p:nvPr/>
          </p:nvSpPr>
          <p:spPr bwMode="auto">
            <a:xfrm>
              <a:off x="947738" y="2070100"/>
              <a:ext cx="38100" cy="33338"/>
            </a:xfrm>
            <a:custGeom>
              <a:avLst/>
              <a:gdLst>
                <a:gd name="T0" fmla="*/ 20 w 121"/>
                <a:gd name="T1" fmla="*/ 101 h 106"/>
                <a:gd name="T2" fmla="*/ 22 w 121"/>
                <a:gd name="T3" fmla="*/ 103 h 106"/>
                <a:gd name="T4" fmla="*/ 25 w 121"/>
                <a:gd name="T5" fmla="*/ 105 h 106"/>
                <a:gd name="T6" fmla="*/ 27 w 121"/>
                <a:gd name="T7" fmla="*/ 105 h 106"/>
                <a:gd name="T8" fmla="*/ 30 w 121"/>
                <a:gd name="T9" fmla="*/ 106 h 106"/>
                <a:gd name="T10" fmla="*/ 34 w 121"/>
                <a:gd name="T11" fmla="*/ 105 h 106"/>
                <a:gd name="T12" fmla="*/ 36 w 121"/>
                <a:gd name="T13" fmla="*/ 105 h 106"/>
                <a:gd name="T14" fmla="*/ 39 w 121"/>
                <a:gd name="T15" fmla="*/ 103 h 106"/>
                <a:gd name="T16" fmla="*/ 41 w 121"/>
                <a:gd name="T17" fmla="*/ 102 h 106"/>
                <a:gd name="T18" fmla="*/ 116 w 121"/>
                <a:gd name="T19" fmla="*/ 26 h 106"/>
                <a:gd name="T20" fmla="*/ 119 w 121"/>
                <a:gd name="T21" fmla="*/ 24 h 106"/>
                <a:gd name="T22" fmla="*/ 120 w 121"/>
                <a:gd name="T23" fmla="*/ 21 h 106"/>
                <a:gd name="T24" fmla="*/ 121 w 121"/>
                <a:gd name="T25" fmla="*/ 18 h 106"/>
                <a:gd name="T26" fmla="*/ 121 w 121"/>
                <a:gd name="T27" fmla="*/ 15 h 106"/>
                <a:gd name="T28" fmla="*/ 121 w 121"/>
                <a:gd name="T29" fmla="*/ 13 h 106"/>
                <a:gd name="T30" fmla="*/ 120 w 121"/>
                <a:gd name="T31" fmla="*/ 10 h 106"/>
                <a:gd name="T32" fmla="*/ 119 w 121"/>
                <a:gd name="T33" fmla="*/ 7 h 106"/>
                <a:gd name="T34" fmla="*/ 116 w 121"/>
                <a:gd name="T35" fmla="*/ 5 h 106"/>
                <a:gd name="T36" fmla="*/ 114 w 121"/>
                <a:gd name="T37" fmla="*/ 3 h 106"/>
                <a:gd name="T38" fmla="*/ 111 w 121"/>
                <a:gd name="T39" fmla="*/ 1 h 106"/>
                <a:gd name="T40" fmla="*/ 109 w 121"/>
                <a:gd name="T41" fmla="*/ 1 h 106"/>
                <a:gd name="T42" fmla="*/ 106 w 121"/>
                <a:gd name="T43" fmla="*/ 0 h 106"/>
                <a:gd name="T44" fmla="*/ 103 w 121"/>
                <a:gd name="T45" fmla="*/ 1 h 106"/>
                <a:gd name="T46" fmla="*/ 100 w 121"/>
                <a:gd name="T47" fmla="*/ 1 h 106"/>
                <a:gd name="T48" fmla="*/ 97 w 121"/>
                <a:gd name="T49" fmla="*/ 3 h 106"/>
                <a:gd name="T50" fmla="*/ 95 w 121"/>
                <a:gd name="T51" fmla="*/ 5 h 106"/>
                <a:gd name="T52" fmla="*/ 30 w 121"/>
                <a:gd name="T53" fmla="*/ 70 h 106"/>
                <a:gd name="T54" fmla="*/ 26 w 121"/>
                <a:gd name="T55" fmla="*/ 65 h 106"/>
                <a:gd name="T56" fmla="*/ 24 w 121"/>
                <a:gd name="T57" fmla="*/ 63 h 106"/>
                <a:gd name="T58" fmla="*/ 21 w 121"/>
                <a:gd name="T59" fmla="*/ 61 h 106"/>
                <a:gd name="T60" fmla="*/ 18 w 121"/>
                <a:gd name="T61" fmla="*/ 61 h 106"/>
                <a:gd name="T62" fmla="*/ 15 w 121"/>
                <a:gd name="T63" fmla="*/ 60 h 106"/>
                <a:gd name="T64" fmla="*/ 12 w 121"/>
                <a:gd name="T65" fmla="*/ 61 h 106"/>
                <a:gd name="T66" fmla="*/ 10 w 121"/>
                <a:gd name="T67" fmla="*/ 62 h 106"/>
                <a:gd name="T68" fmla="*/ 7 w 121"/>
                <a:gd name="T69" fmla="*/ 63 h 106"/>
                <a:gd name="T70" fmla="*/ 5 w 121"/>
                <a:gd name="T71" fmla="*/ 65 h 106"/>
                <a:gd name="T72" fmla="*/ 2 w 121"/>
                <a:gd name="T73" fmla="*/ 68 h 106"/>
                <a:gd name="T74" fmla="*/ 1 w 121"/>
                <a:gd name="T75" fmla="*/ 70 h 106"/>
                <a:gd name="T76" fmla="*/ 0 w 121"/>
                <a:gd name="T77" fmla="*/ 73 h 106"/>
                <a:gd name="T78" fmla="*/ 0 w 121"/>
                <a:gd name="T79" fmla="*/ 76 h 106"/>
                <a:gd name="T80" fmla="*/ 0 w 121"/>
                <a:gd name="T81" fmla="*/ 78 h 106"/>
                <a:gd name="T82" fmla="*/ 1 w 121"/>
                <a:gd name="T83" fmla="*/ 82 h 106"/>
                <a:gd name="T84" fmla="*/ 2 w 121"/>
                <a:gd name="T85" fmla="*/ 84 h 106"/>
                <a:gd name="T86" fmla="*/ 5 w 121"/>
                <a:gd name="T87" fmla="*/ 87 h 106"/>
                <a:gd name="T88" fmla="*/ 20 w 121"/>
                <a:gd name="T89"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106">
                  <a:moveTo>
                    <a:pt x="20" y="101"/>
                  </a:moveTo>
                  <a:lnTo>
                    <a:pt x="22" y="103"/>
                  </a:lnTo>
                  <a:lnTo>
                    <a:pt x="25" y="105"/>
                  </a:lnTo>
                  <a:lnTo>
                    <a:pt x="27" y="105"/>
                  </a:lnTo>
                  <a:lnTo>
                    <a:pt x="30" y="106"/>
                  </a:lnTo>
                  <a:lnTo>
                    <a:pt x="34" y="105"/>
                  </a:lnTo>
                  <a:lnTo>
                    <a:pt x="36" y="105"/>
                  </a:lnTo>
                  <a:lnTo>
                    <a:pt x="39" y="103"/>
                  </a:lnTo>
                  <a:lnTo>
                    <a:pt x="41" y="102"/>
                  </a:lnTo>
                  <a:lnTo>
                    <a:pt x="116" y="26"/>
                  </a:lnTo>
                  <a:lnTo>
                    <a:pt x="119" y="24"/>
                  </a:lnTo>
                  <a:lnTo>
                    <a:pt x="120" y="21"/>
                  </a:lnTo>
                  <a:lnTo>
                    <a:pt x="121" y="18"/>
                  </a:lnTo>
                  <a:lnTo>
                    <a:pt x="121" y="15"/>
                  </a:lnTo>
                  <a:lnTo>
                    <a:pt x="121" y="13"/>
                  </a:lnTo>
                  <a:lnTo>
                    <a:pt x="120" y="10"/>
                  </a:lnTo>
                  <a:lnTo>
                    <a:pt x="119" y="7"/>
                  </a:lnTo>
                  <a:lnTo>
                    <a:pt x="116" y="5"/>
                  </a:lnTo>
                  <a:lnTo>
                    <a:pt x="114" y="3"/>
                  </a:lnTo>
                  <a:lnTo>
                    <a:pt x="111" y="1"/>
                  </a:lnTo>
                  <a:lnTo>
                    <a:pt x="109" y="1"/>
                  </a:lnTo>
                  <a:lnTo>
                    <a:pt x="106" y="0"/>
                  </a:lnTo>
                  <a:lnTo>
                    <a:pt x="103" y="1"/>
                  </a:lnTo>
                  <a:lnTo>
                    <a:pt x="100" y="1"/>
                  </a:lnTo>
                  <a:lnTo>
                    <a:pt x="97" y="3"/>
                  </a:lnTo>
                  <a:lnTo>
                    <a:pt x="95" y="5"/>
                  </a:lnTo>
                  <a:lnTo>
                    <a:pt x="30" y="70"/>
                  </a:lnTo>
                  <a:lnTo>
                    <a:pt x="26" y="65"/>
                  </a:lnTo>
                  <a:lnTo>
                    <a:pt x="24" y="63"/>
                  </a:lnTo>
                  <a:lnTo>
                    <a:pt x="21" y="61"/>
                  </a:lnTo>
                  <a:lnTo>
                    <a:pt x="18" y="61"/>
                  </a:lnTo>
                  <a:lnTo>
                    <a:pt x="15" y="60"/>
                  </a:lnTo>
                  <a:lnTo>
                    <a:pt x="12" y="61"/>
                  </a:lnTo>
                  <a:lnTo>
                    <a:pt x="10" y="62"/>
                  </a:lnTo>
                  <a:lnTo>
                    <a:pt x="7" y="63"/>
                  </a:lnTo>
                  <a:lnTo>
                    <a:pt x="5" y="65"/>
                  </a:lnTo>
                  <a:lnTo>
                    <a:pt x="2" y="68"/>
                  </a:lnTo>
                  <a:lnTo>
                    <a:pt x="1" y="70"/>
                  </a:lnTo>
                  <a:lnTo>
                    <a:pt x="0" y="73"/>
                  </a:lnTo>
                  <a:lnTo>
                    <a:pt x="0" y="76"/>
                  </a:lnTo>
                  <a:lnTo>
                    <a:pt x="0" y="78"/>
                  </a:lnTo>
                  <a:lnTo>
                    <a:pt x="1" y="82"/>
                  </a:lnTo>
                  <a:lnTo>
                    <a:pt x="2" y="84"/>
                  </a:lnTo>
                  <a:lnTo>
                    <a:pt x="5" y="87"/>
                  </a:lnTo>
                  <a:lnTo>
                    <a:pt x="20" y="101"/>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94" name="Freeform 56"/>
            <p:cNvSpPr>
              <a:spLocks noEditPoints="1"/>
            </p:cNvSpPr>
            <p:nvPr/>
          </p:nvSpPr>
          <p:spPr bwMode="auto">
            <a:xfrm>
              <a:off x="1104900" y="1993900"/>
              <a:ext cx="68263" cy="219075"/>
            </a:xfrm>
            <a:custGeom>
              <a:avLst/>
              <a:gdLst>
                <a:gd name="T0" fmla="*/ 120 w 212"/>
                <a:gd name="T1" fmla="*/ 659 h 694"/>
                <a:gd name="T2" fmla="*/ 99 w 212"/>
                <a:gd name="T3" fmla="*/ 643 h 694"/>
                <a:gd name="T4" fmla="*/ 92 w 212"/>
                <a:gd name="T5" fmla="*/ 618 h 694"/>
                <a:gd name="T6" fmla="*/ 181 w 212"/>
                <a:gd name="T7" fmla="*/ 616 h 694"/>
                <a:gd name="T8" fmla="*/ 167 w 212"/>
                <a:gd name="T9" fmla="*/ 647 h 694"/>
                <a:gd name="T10" fmla="*/ 144 w 212"/>
                <a:gd name="T11" fmla="*/ 662 h 694"/>
                <a:gd name="T12" fmla="*/ 145 w 212"/>
                <a:gd name="T13" fmla="*/ 31 h 694"/>
                <a:gd name="T14" fmla="*/ 168 w 212"/>
                <a:gd name="T15" fmla="*/ 43 h 694"/>
                <a:gd name="T16" fmla="*/ 181 w 212"/>
                <a:gd name="T17" fmla="*/ 57 h 694"/>
                <a:gd name="T18" fmla="*/ 92 w 212"/>
                <a:gd name="T19" fmla="*/ 331 h 694"/>
                <a:gd name="T20" fmla="*/ 95 w 212"/>
                <a:gd name="T21" fmla="*/ 53 h 694"/>
                <a:gd name="T22" fmla="*/ 112 w 212"/>
                <a:gd name="T23" fmla="*/ 38 h 694"/>
                <a:gd name="T24" fmla="*/ 137 w 212"/>
                <a:gd name="T25" fmla="*/ 30 h 694"/>
                <a:gd name="T26" fmla="*/ 182 w 212"/>
                <a:gd name="T27" fmla="*/ 362 h 694"/>
                <a:gd name="T28" fmla="*/ 92 w 212"/>
                <a:gd name="T29" fmla="*/ 362 h 694"/>
                <a:gd name="T30" fmla="*/ 113 w 212"/>
                <a:gd name="T31" fmla="*/ 4 h 694"/>
                <a:gd name="T32" fmla="*/ 84 w 212"/>
                <a:gd name="T33" fmla="*/ 22 h 694"/>
                <a:gd name="T34" fmla="*/ 65 w 212"/>
                <a:gd name="T35" fmla="*/ 46 h 694"/>
                <a:gd name="T36" fmla="*/ 36 w 212"/>
                <a:gd name="T37" fmla="*/ 55 h 694"/>
                <a:gd name="T38" fmla="*/ 21 w 212"/>
                <a:gd name="T39" fmla="*/ 67 h 694"/>
                <a:gd name="T40" fmla="*/ 9 w 212"/>
                <a:gd name="T41" fmla="*/ 82 h 694"/>
                <a:gd name="T42" fmla="*/ 2 w 212"/>
                <a:gd name="T43" fmla="*/ 103 h 694"/>
                <a:gd name="T44" fmla="*/ 0 w 212"/>
                <a:gd name="T45" fmla="*/ 394 h 694"/>
                <a:gd name="T46" fmla="*/ 3 w 212"/>
                <a:gd name="T47" fmla="*/ 402 h 694"/>
                <a:gd name="T48" fmla="*/ 10 w 212"/>
                <a:gd name="T49" fmla="*/ 408 h 694"/>
                <a:gd name="T50" fmla="*/ 19 w 212"/>
                <a:gd name="T51" fmla="*/ 409 h 694"/>
                <a:gd name="T52" fmla="*/ 26 w 212"/>
                <a:gd name="T53" fmla="*/ 404 h 694"/>
                <a:gd name="T54" fmla="*/ 30 w 212"/>
                <a:gd name="T55" fmla="*/ 397 h 694"/>
                <a:gd name="T56" fmla="*/ 31 w 212"/>
                <a:gd name="T57" fmla="*/ 111 h 694"/>
                <a:gd name="T58" fmla="*/ 40 w 212"/>
                <a:gd name="T59" fmla="*/ 89 h 694"/>
                <a:gd name="T60" fmla="*/ 55 w 212"/>
                <a:gd name="T61" fmla="*/ 79 h 694"/>
                <a:gd name="T62" fmla="*/ 62 w 212"/>
                <a:gd name="T63" fmla="*/ 626 h 694"/>
                <a:gd name="T64" fmla="*/ 67 w 212"/>
                <a:gd name="T65" fmla="*/ 647 h 694"/>
                <a:gd name="T66" fmla="*/ 79 w 212"/>
                <a:gd name="T67" fmla="*/ 666 h 694"/>
                <a:gd name="T68" fmla="*/ 95 w 212"/>
                <a:gd name="T69" fmla="*/ 681 h 694"/>
                <a:gd name="T70" fmla="*/ 114 w 212"/>
                <a:gd name="T71" fmla="*/ 690 h 694"/>
                <a:gd name="T72" fmla="*/ 137 w 212"/>
                <a:gd name="T73" fmla="*/ 694 h 694"/>
                <a:gd name="T74" fmla="*/ 157 w 212"/>
                <a:gd name="T75" fmla="*/ 690 h 694"/>
                <a:gd name="T76" fmla="*/ 177 w 212"/>
                <a:gd name="T77" fmla="*/ 680 h 694"/>
                <a:gd name="T78" fmla="*/ 193 w 212"/>
                <a:gd name="T79" fmla="*/ 663 h 694"/>
                <a:gd name="T80" fmla="*/ 206 w 212"/>
                <a:gd name="T81" fmla="*/ 641 h 694"/>
                <a:gd name="T82" fmla="*/ 211 w 212"/>
                <a:gd name="T83" fmla="*/ 613 h 694"/>
                <a:gd name="T84" fmla="*/ 211 w 212"/>
                <a:gd name="T85" fmla="*/ 56 h 694"/>
                <a:gd name="T86" fmla="*/ 206 w 212"/>
                <a:gd name="T87" fmla="*/ 41 h 694"/>
                <a:gd name="T88" fmla="*/ 177 w 212"/>
                <a:gd name="T89" fmla="*/ 13 h 694"/>
                <a:gd name="T90" fmla="*/ 151 w 212"/>
                <a:gd name="T91" fmla="*/ 2 h 694"/>
                <a:gd name="T92" fmla="*/ 137 w 212"/>
                <a:gd name="T93"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2" h="694">
                  <a:moveTo>
                    <a:pt x="137" y="663"/>
                  </a:moveTo>
                  <a:lnTo>
                    <a:pt x="128" y="662"/>
                  </a:lnTo>
                  <a:lnTo>
                    <a:pt x="120" y="659"/>
                  </a:lnTo>
                  <a:lnTo>
                    <a:pt x="112" y="655"/>
                  </a:lnTo>
                  <a:lnTo>
                    <a:pt x="105" y="650"/>
                  </a:lnTo>
                  <a:lnTo>
                    <a:pt x="99" y="643"/>
                  </a:lnTo>
                  <a:lnTo>
                    <a:pt x="95" y="636"/>
                  </a:lnTo>
                  <a:lnTo>
                    <a:pt x="92" y="627"/>
                  </a:lnTo>
                  <a:lnTo>
                    <a:pt x="92" y="618"/>
                  </a:lnTo>
                  <a:lnTo>
                    <a:pt x="92" y="603"/>
                  </a:lnTo>
                  <a:lnTo>
                    <a:pt x="182" y="603"/>
                  </a:lnTo>
                  <a:lnTo>
                    <a:pt x="181" y="616"/>
                  </a:lnTo>
                  <a:lnTo>
                    <a:pt x="178" y="628"/>
                  </a:lnTo>
                  <a:lnTo>
                    <a:pt x="173" y="639"/>
                  </a:lnTo>
                  <a:lnTo>
                    <a:pt x="167" y="647"/>
                  </a:lnTo>
                  <a:lnTo>
                    <a:pt x="161" y="654"/>
                  </a:lnTo>
                  <a:lnTo>
                    <a:pt x="153" y="659"/>
                  </a:lnTo>
                  <a:lnTo>
                    <a:pt x="144" y="662"/>
                  </a:lnTo>
                  <a:lnTo>
                    <a:pt x="137" y="663"/>
                  </a:lnTo>
                  <a:close/>
                  <a:moveTo>
                    <a:pt x="137" y="30"/>
                  </a:moveTo>
                  <a:lnTo>
                    <a:pt x="145" y="31"/>
                  </a:lnTo>
                  <a:lnTo>
                    <a:pt x="153" y="34"/>
                  </a:lnTo>
                  <a:lnTo>
                    <a:pt x="161" y="38"/>
                  </a:lnTo>
                  <a:lnTo>
                    <a:pt x="168" y="43"/>
                  </a:lnTo>
                  <a:lnTo>
                    <a:pt x="173" y="47"/>
                  </a:lnTo>
                  <a:lnTo>
                    <a:pt x="178" y="53"/>
                  </a:lnTo>
                  <a:lnTo>
                    <a:pt x="181" y="57"/>
                  </a:lnTo>
                  <a:lnTo>
                    <a:pt x="182" y="60"/>
                  </a:lnTo>
                  <a:lnTo>
                    <a:pt x="182" y="331"/>
                  </a:lnTo>
                  <a:lnTo>
                    <a:pt x="92" y="331"/>
                  </a:lnTo>
                  <a:lnTo>
                    <a:pt x="92" y="60"/>
                  </a:lnTo>
                  <a:lnTo>
                    <a:pt x="93" y="57"/>
                  </a:lnTo>
                  <a:lnTo>
                    <a:pt x="95" y="53"/>
                  </a:lnTo>
                  <a:lnTo>
                    <a:pt x="99" y="48"/>
                  </a:lnTo>
                  <a:lnTo>
                    <a:pt x="106" y="43"/>
                  </a:lnTo>
                  <a:lnTo>
                    <a:pt x="112" y="38"/>
                  </a:lnTo>
                  <a:lnTo>
                    <a:pt x="120" y="34"/>
                  </a:lnTo>
                  <a:lnTo>
                    <a:pt x="127" y="31"/>
                  </a:lnTo>
                  <a:lnTo>
                    <a:pt x="137" y="30"/>
                  </a:lnTo>
                  <a:lnTo>
                    <a:pt x="137" y="30"/>
                  </a:lnTo>
                  <a:close/>
                  <a:moveTo>
                    <a:pt x="92" y="362"/>
                  </a:moveTo>
                  <a:lnTo>
                    <a:pt x="182" y="362"/>
                  </a:lnTo>
                  <a:lnTo>
                    <a:pt x="182" y="573"/>
                  </a:lnTo>
                  <a:lnTo>
                    <a:pt x="92" y="573"/>
                  </a:lnTo>
                  <a:lnTo>
                    <a:pt x="92" y="362"/>
                  </a:lnTo>
                  <a:close/>
                  <a:moveTo>
                    <a:pt x="137" y="0"/>
                  </a:moveTo>
                  <a:lnTo>
                    <a:pt x="125" y="1"/>
                  </a:lnTo>
                  <a:lnTo>
                    <a:pt x="113" y="4"/>
                  </a:lnTo>
                  <a:lnTo>
                    <a:pt x="102" y="9"/>
                  </a:lnTo>
                  <a:lnTo>
                    <a:pt x="93" y="15"/>
                  </a:lnTo>
                  <a:lnTo>
                    <a:pt x="84" y="22"/>
                  </a:lnTo>
                  <a:lnTo>
                    <a:pt x="76" y="29"/>
                  </a:lnTo>
                  <a:lnTo>
                    <a:pt x="69" y="38"/>
                  </a:lnTo>
                  <a:lnTo>
                    <a:pt x="65" y="46"/>
                  </a:lnTo>
                  <a:lnTo>
                    <a:pt x="53" y="48"/>
                  </a:lnTo>
                  <a:lnTo>
                    <a:pt x="41" y="53"/>
                  </a:lnTo>
                  <a:lnTo>
                    <a:pt x="36" y="55"/>
                  </a:lnTo>
                  <a:lnTo>
                    <a:pt x="30" y="58"/>
                  </a:lnTo>
                  <a:lnTo>
                    <a:pt x="25" y="62"/>
                  </a:lnTo>
                  <a:lnTo>
                    <a:pt x="21" y="67"/>
                  </a:lnTo>
                  <a:lnTo>
                    <a:pt x="16" y="71"/>
                  </a:lnTo>
                  <a:lnTo>
                    <a:pt x="12" y="76"/>
                  </a:lnTo>
                  <a:lnTo>
                    <a:pt x="9" y="82"/>
                  </a:lnTo>
                  <a:lnTo>
                    <a:pt x="6" y="88"/>
                  </a:lnTo>
                  <a:lnTo>
                    <a:pt x="3" y="96"/>
                  </a:lnTo>
                  <a:lnTo>
                    <a:pt x="2" y="103"/>
                  </a:lnTo>
                  <a:lnTo>
                    <a:pt x="1" y="112"/>
                  </a:lnTo>
                  <a:lnTo>
                    <a:pt x="0" y="120"/>
                  </a:lnTo>
                  <a:lnTo>
                    <a:pt x="0" y="394"/>
                  </a:lnTo>
                  <a:lnTo>
                    <a:pt x="1" y="397"/>
                  </a:lnTo>
                  <a:lnTo>
                    <a:pt x="2" y="399"/>
                  </a:lnTo>
                  <a:lnTo>
                    <a:pt x="3" y="402"/>
                  </a:lnTo>
                  <a:lnTo>
                    <a:pt x="6" y="404"/>
                  </a:lnTo>
                  <a:lnTo>
                    <a:pt x="8" y="406"/>
                  </a:lnTo>
                  <a:lnTo>
                    <a:pt x="10" y="408"/>
                  </a:lnTo>
                  <a:lnTo>
                    <a:pt x="13" y="409"/>
                  </a:lnTo>
                  <a:lnTo>
                    <a:pt x="15" y="409"/>
                  </a:lnTo>
                  <a:lnTo>
                    <a:pt x="19" y="409"/>
                  </a:lnTo>
                  <a:lnTo>
                    <a:pt x="22" y="408"/>
                  </a:lnTo>
                  <a:lnTo>
                    <a:pt x="24" y="406"/>
                  </a:lnTo>
                  <a:lnTo>
                    <a:pt x="26" y="404"/>
                  </a:lnTo>
                  <a:lnTo>
                    <a:pt x="28" y="402"/>
                  </a:lnTo>
                  <a:lnTo>
                    <a:pt x="29" y="399"/>
                  </a:lnTo>
                  <a:lnTo>
                    <a:pt x="30" y="397"/>
                  </a:lnTo>
                  <a:lnTo>
                    <a:pt x="30" y="394"/>
                  </a:lnTo>
                  <a:lnTo>
                    <a:pt x="30" y="120"/>
                  </a:lnTo>
                  <a:lnTo>
                    <a:pt x="31" y="111"/>
                  </a:lnTo>
                  <a:lnTo>
                    <a:pt x="34" y="102"/>
                  </a:lnTo>
                  <a:lnTo>
                    <a:pt x="36" y="96"/>
                  </a:lnTo>
                  <a:lnTo>
                    <a:pt x="40" y="89"/>
                  </a:lnTo>
                  <a:lnTo>
                    <a:pt x="44" y="85"/>
                  </a:lnTo>
                  <a:lnTo>
                    <a:pt x="50" y="82"/>
                  </a:lnTo>
                  <a:lnTo>
                    <a:pt x="55" y="79"/>
                  </a:lnTo>
                  <a:lnTo>
                    <a:pt x="62" y="77"/>
                  </a:lnTo>
                  <a:lnTo>
                    <a:pt x="62" y="618"/>
                  </a:lnTo>
                  <a:lnTo>
                    <a:pt x="62" y="626"/>
                  </a:lnTo>
                  <a:lnTo>
                    <a:pt x="63" y="633"/>
                  </a:lnTo>
                  <a:lnTo>
                    <a:pt x="65" y="640"/>
                  </a:lnTo>
                  <a:lnTo>
                    <a:pt x="67" y="647"/>
                  </a:lnTo>
                  <a:lnTo>
                    <a:pt x="70" y="654"/>
                  </a:lnTo>
                  <a:lnTo>
                    <a:pt x="74" y="660"/>
                  </a:lnTo>
                  <a:lnTo>
                    <a:pt x="79" y="666"/>
                  </a:lnTo>
                  <a:lnTo>
                    <a:pt x="84" y="671"/>
                  </a:lnTo>
                  <a:lnTo>
                    <a:pt x="90" y="676"/>
                  </a:lnTo>
                  <a:lnTo>
                    <a:pt x="95" y="681"/>
                  </a:lnTo>
                  <a:lnTo>
                    <a:pt x="101" y="684"/>
                  </a:lnTo>
                  <a:lnTo>
                    <a:pt x="108" y="687"/>
                  </a:lnTo>
                  <a:lnTo>
                    <a:pt x="114" y="690"/>
                  </a:lnTo>
                  <a:lnTo>
                    <a:pt x="122" y="693"/>
                  </a:lnTo>
                  <a:lnTo>
                    <a:pt x="129" y="694"/>
                  </a:lnTo>
                  <a:lnTo>
                    <a:pt x="137" y="694"/>
                  </a:lnTo>
                  <a:lnTo>
                    <a:pt x="143" y="694"/>
                  </a:lnTo>
                  <a:lnTo>
                    <a:pt x="150" y="693"/>
                  </a:lnTo>
                  <a:lnTo>
                    <a:pt x="157" y="690"/>
                  </a:lnTo>
                  <a:lnTo>
                    <a:pt x="164" y="687"/>
                  </a:lnTo>
                  <a:lnTo>
                    <a:pt x="170" y="684"/>
                  </a:lnTo>
                  <a:lnTo>
                    <a:pt x="177" y="680"/>
                  </a:lnTo>
                  <a:lnTo>
                    <a:pt x="182" y="675"/>
                  </a:lnTo>
                  <a:lnTo>
                    <a:pt x="187" y="669"/>
                  </a:lnTo>
                  <a:lnTo>
                    <a:pt x="193" y="663"/>
                  </a:lnTo>
                  <a:lnTo>
                    <a:pt x="197" y="656"/>
                  </a:lnTo>
                  <a:lnTo>
                    <a:pt x="201" y="648"/>
                  </a:lnTo>
                  <a:lnTo>
                    <a:pt x="206" y="641"/>
                  </a:lnTo>
                  <a:lnTo>
                    <a:pt x="208" y="632"/>
                  </a:lnTo>
                  <a:lnTo>
                    <a:pt x="210" y="623"/>
                  </a:lnTo>
                  <a:lnTo>
                    <a:pt x="211" y="613"/>
                  </a:lnTo>
                  <a:lnTo>
                    <a:pt x="212" y="603"/>
                  </a:lnTo>
                  <a:lnTo>
                    <a:pt x="212" y="60"/>
                  </a:lnTo>
                  <a:lnTo>
                    <a:pt x="211" y="56"/>
                  </a:lnTo>
                  <a:lnTo>
                    <a:pt x="210" y="51"/>
                  </a:lnTo>
                  <a:lnTo>
                    <a:pt x="208" y="45"/>
                  </a:lnTo>
                  <a:lnTo>
                    <a:pt x="206" y="41"/>
                  </a:lnTo>
                  <a:lnTo>
                    <a:pt x="198" y="30"/>
                  </a:lnTo>
                  <a:lnTo>
                    <a:pt x="188" y="20"/>
                  </a:lnTo>
                  <a:lnTo>
                    <a:pt x="177" y="13"/>
                  </a:lnTo>
                  <a:lnTo>
                    <a:pt x="164" y="6"/>
                  </a:lnTo>
                  <a:lnTo>
                    <a:pt x="157" y="3"/>
                  </a:lnTo>
                  <a:lnTo>
                    <a:pt x="151" y="2"/>
                  </a:lnTo>
                  <a:lnTo>
                    <a:pt x="143" y="1"/>
                  </a:lnTo>
                  <a:lnTo>
                    <a:pt x="137" y="0"/>
                  </a:lnTo>
                  <a:lnTo>
                    <a:pt x="137" y="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75" name="Group 130"/>
          <p:cNvGrpSpPr>
            <a:grpSpLocks noChangeAspect="1"/>
          </p:cNvGrpSpPr>
          <p:nvPr/>
        </p:nvGrpSpPr>
        <p:grpSpPr>
          <a:xfrm>
            <a:off x="3487715" y="3581699"/>
            <a:ext cx="255819" cy="308690"/>
            <a:chOff x="11630025" y="1360488"/>
            <a:chExt cx="238125" cy="287338"/>
          </a:xfrm>
          <a:solidFill>
            <a:schemeClr val="bg1"/>
          </a:solidFill>
        </p:grpSpPr>
        <p:sp>
          <p:nvSpPr>
            <p:cNvPr id="84" name="Freeform 197"/>
            <p:cNvSpPr>
              <a:spLocks noEditPoints="1"/>
            </p:cNvSpPr>
            <p:nvPr/>
          </p:nvSpPr>
          <p:spPr bwMode="auto">
            <a:xfrm>
              <a:off x="11763375" y="1360488"/>
              <a:ext cx="104775" cy="133350"/>
            </a:xfrm>
            <a:custGeom>
              <a:avLst/>
              <a:gdLst>
                <a:gd name="T0" fmla="*/ 30 w 331"/>
                <a:gd name="T1" fmla="*/ 390 h 420"/>
                <a:gd name="T2" fmla="*/ 30 w 331"/>
                <a:gd name="T3" fmla="*/ 30 h 420"/>
                <a:gd name="T4" fmla="*/ 180 w 331"/>
                <a:gd name="T5" fmla="*/ 30 h 420"/>
                <a:gd name="T6" fmla="*/ 180 w 331"/>
                <a:gd name="T7" fmla="*/ 135 h 420"/>
                <a:gd name="T8" fmla="*/ 181 w 331"/>
                <a:gd name="T9" fmla="*/ 138 h 420"/>
                <a:gd name="T10" fmla="*/ 182 w 331"/>
                <a:gd name="T11" fmla="*/ 141 h 420"/>
                <a:gd name="T12" fmla="*/ 183 w 331"/>
                <a:gd name="T13" fmla="*/ 143 h 420"/>
                <a:gd name="T14" fmla="*/ 186 w 331"/>
                <a:gd name="T15" fmla="*/ 145 h 420"/>
                <a:gd name="T16" fmla="*/ 188 w 331"/>
                <a:gd name="T17" fmla="*/ 147 h 420"/>
                <a:gd name="T18" fmla="*/ 190 w 331"/>
                <a:gd name="T19" fmla="*/ 148 h 420"/>
                <a:gd name="T20" fmla="*/ 193 w 331"/>
                <a:gd name="T21" fmla="*/ 150 h 420"/>
                <a:gd name="T22" fmla="*/ 196 w 331"/>
                <a:gd name="T23" fmla="*/ 150 h 420"/>
                <a:gd name="T24" fmla="*/ 301 w 331"/>
                <a:gd name="T25" fmla="*/ 150 h 420"/>
                <a:gd name="T26" fmla="*/ 301 w 331"/>
                <a:gd name="T27" fmla="*/ 390 h 420"/>
                <a:gd name="T28" fmla="*/ 30 w 331"/>
                <a:gd name="T29" fmla="*/ 390 h 420"/>
                <a:gd name="T30" fmla="*/ 211 w 331"/>
                <a:gd name="T31" fmla="*/ 52 h 420"/>
                <a:gd name="T32" fmla="*/ 280 w 331"/>
                <a:gd name="T33" fmla="*/ 120 h 420"/>
                <a:gd name="T34" fmla="*/ 211 w 331"/>
                <a:gd name="T35" fmla="*/ 120 h 420"/>
                <a:gd name="T36" fmla="*/ 211 w 331"/>
                <a:gd name="T37" fmla="*/ 52 h 420"/>
                <a:gd name="T38" fmla="*/ 327 w 331"/>
                <a:gd name="T39" fmla="*/ 124 h 420"/>
                <a:gd name="T40" fmla="*/ 206 w 331"/>
                <a:gd name="T41" fmla="*/ 4 h 420"/>
                <a:gd name="T42" fmla="*/ 204 w 331"/>
                <a:gd name="T43" fmla="*/ 2 h 420"/>
                <a:gd name="T44" fmla="*/ 202 w 331"/>
                <a:gd name="T45" fmla="*/ 1 h 420"/>
                <a:gd name="T46" fmla="*/ 198 w 331"/>
                <a:gd name="T47" fmla="*/ 0 h 420"/>
                <a:gd name="T48" fmla="*/ 196 w 331"/>
                <a:gd name="T49" fmla="*/ 0 h 420"/>
                <a:gd name="T50" fmla="*/ 15 w 331"/>
                <a:gd name="T51" fmla="*/ 0 h 420"/>
                <a:gd name="T52" fmla="*/ 12 w 331"/>
                <a:gd name="T53" fmla="*/ 0 h 420"/>
                <a:gd name="T54" fmla="*/ 10 w 331"/>
                <a:gd name="T55" fmla="*/ 1 h 420"/>
                <a:gd name="T56" fmla="*/ 7 w 331"/>
                <a:gd name="T57" fmla="*/ 2 h 420"/>
                <a:gd name="T58" fmla="*/ 5 w 331"/>
                <a:gd name="T59" fmla="*/ 4 h 420"/>
                <a:gd name="T60" fmla="*/ 3 w 331"/>
                <a:gd name="T61" fmla="*/ 6 h 420"/>
                <a:gd name="T62" fmla="*/ 2 w 331"/>
                <a:gd name="T63" fmla="*/ 9 h 420"/>
                <a:gd name="T64" fmla="*/ 0 w 331"/>
                <a:gd name="T65" fmla="*/ 11 h 420"/>
                <a:gd name="T66" fmla="*/ 0 w 331"/>
                <a:gd name="T67" fmla="*/ 15 h 420"/>
                <a:gd name="T68" fmla="*/ 0 w 331"/>
                <a:gd name="T69" fmla="*/ 405 h 420"/>
                <a:gd name="T70" fmla="*/ 0 w 331"/>
                <a:gd name="T71" fmla="*/ 408 h 420"/>
                <a:gd name="T72" fmla="*/ 2 w 331"/>
                <a:gd name="T73" fmla="*/ 411 h 420"/>
                <a:gd name="T74" fmla="*/ 3 w 331"/>
                <a:gd name="T75" fmla="*/ 414 h 420"/>
                <a:gd name="T76" fmla="*/ 5 w 331"/>
                <a:gd name="T77" fmla="*/ 416 h 420"/>
                <a:gd name="T78" fmla="*/ 7 w 331"/>
                <a:gd name="T79" fmla="*/ 417 h 420"/>
                <a:gd name="T80" fmla="*/ 10 w 331"/>
                <a:gd name="T81" fmla="*/ 419 h 420"/>
                <a:gd name="T82" fmla="*/ 12 w 331"/>
                <a:gd name="T83" fmla="*/ 419 h 420"/>
                <a:gd name="T84" fmla="*/ 15 w 331"/>
                <a:gd name="T85" fmla="*/ 420 h 420"/>
                <a:gd name="T86" fmla="*/ 316 w 331"/>
                <a:gd name="T87" fmla="*/ 420 h 420"/>
                <a:gd name="T88" fmla="*/ 319 w 331"/>
                <a:gd name="T89" fmla="*/ 419 h 420"/>
                <a:gd name="T90" fmla="*/ 321 w 331"/>
                <a:gd name="T91" fmla="*/ 419 h 420"/>
                <a:gd name="T92" fmla="*/ 325 w 331"/>
                <a:gd name="T93" fmla="*/ 417 h 420"/>
                <a:gd name="T94" fmla="*/ 327 w 331"/>
                <a:gd name="T95" fmla="*/ 416 h 420"/>
                <a:gd name="T96" fmla="*/ 328 w 331"/>
                <a:gd name="T97" fmla="*/ 414 h 420"/>
                <a:gd name="T98" fmla="*/ 330 w 331"/>
                <a:gd name="T99" fmla="*/ 411 h 420"/>
                <a:gd name="T100" fmla="*/ 331 w 331"/>
                <a:gd name="T101" fmla="*/ 408 h 420"/>
                <a:gd name="T102" fmla="*/ 331 w 331"/>
                <a:gd name="T103" fmla="*/ 405 h 420"/>
                <a:gd name="T104" fmla="*/ 331 w 331"/>
                <a:gd name="T105" fmla="*/ 135 h 420"/>
                <a:gd name="T106" fmla="*/ 330 w 331"/>
                <a:gd name="T107" fmla="*/ 129 h 420"/>
                <a:gd name="T108" fmla="*/ 327 w 331"/>
                <a:gd name="T109" fmla="*/ 12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20">
                  <a:moveTo>
                    <a:pt x="30" y="390"/>
                  </a:moveTo>
                  <a:lnTo>
                    <a:pt x="30" y="30"/>
                  </a:lnTo>
                  <a:lnTo>
                    <a:pt x="180" y="30"/>
                  </a:lnTo>
                  <a:lnTo>
                    <a:pt x="180" y="135"/>
                  </a:lnTo>
                  <a:lnTo>
                    <a:pt x="181" y="138"/>
                  </a:lnTo>
                  <a:lnTo>
                    <a:pt x="182" y="141"/>
                  </a:lnTo>
                  <a:lnTo>
                    <a:pt x="183" y="143"/>
                  </a:lnTo>
                  <a:lnTo>
                    <a:pt x="186" y="145"/>
                  </a:lnTo>
                  <a:lnTo>
                    <a:pt x="188" y="147"/>
                  </a:lnTo>
                  <a:lnTo>
                    <a:pt x="190" y="148"/>
                  </a:lnTo>
                  <a:lnTo>
                    <a:pt x="193" y="150"/>
                  </a:lnTo>
                  <a:lnTo>
                    <a:pt x="196" y="150"/>
                  </a:lnTo>
                  <a:lnTo>
                    <a:pt x="301" y="150"/>
                  </a:lnTo>
                  <a:lnTo>
                    <a:pt x="301" y="390"/>
                  </a:lnTo>
                  <a:lnTo>
                    <a:pt x="30" y="390"/>
                  </a:lnTo>
                  <a:close/>
                  <a:moveTo>
                    <a:pt x="211" y="52"/>
                  </a:moveTo>
                  <a:lnTo>
                    <a:pt x="280" y="120"/>
                  </a:lnTo>
                  <a:lnTo>
                    <a:pt x="211" y="120"/>
                  </a:lnTo>
                  <a:lnTo>
                    <a:pt x="211" y="52"/>
                  </a:lnTo>
                  <a:close/>
                  <a:moveTo>
                    <a:pt x="327" y="124"/>
                  </a:moveTo>
                  <a:lnTo>
                    <a:pt x="206" y="4"/>
                  </a:lnTo>
                  <a:lnTo>
                    <a:pt x="204" y="2"/>
                  </a:lnTo>
                  <a:lnTo>
                    <a:pt x="202" y="1"/>
                  </a:lnTo>
                  <a:lnTo>
                    <a:pt x="198" y="0"/>
                  </a:lnTo>
                  <a:lnTo>
                    <a:pt x="196" y="0"/>
                  </a:lnTo>
                  <a:lnTo>
                    <a:pt x="15" y="0"/>
                  </a:lnTo>
                  <a:lnTo>
                    <a:pt x="12" y="0"/>
                  </a:lnTo>
                  <a:lnTo>
                    <a:pt x="10" y="1"/>
                  </a:lnTo>
                  <a:lnTo>
                    <a:pt x="7" y="2"/>
                  </a:lnTo>
                  <a:lnTo>
                    <a:pt x="5" y="4"/>
                  </a:lnTo>
                  <a:lnTo>
                    <a:pt x="3" y="6"/>
                  </a:lnTo>
                  <a:lnTo>
                    <a:pt x="2" y="9"/>
                  </a:lnTo>
                  <a:lnTo>
                    <a:pt x="0" y="11"/>
                  </a:lnTo>
                  <a:lnTo>
                    <a:pt x="0" y="15"/>
                  </a:lnTo>
                  <a:lnTo>
                    <a:pt x="0" y="405"/>
                  </a:lnTo>
                  <a:lnTo>
                    <a:pt x="0" y="408"/>
                  </a:lnTo>
                  <a:lnTo>
                    <a:pt x="2" y="411"/>
                  </a:lnTo>
                  <a:lnTo>
                    <a:pt x="3" y="414"/>
                  </a:lnTo>
                  <a:lnTo>
                    <a:pt x="5" y="416"/>
                  </a:lnTo>
                  <a:lnTo>
                    <a:pt x="7" y="417"/>
                  </a:lnTo>
                  <a:lnTo>
                    <a:pt x="10" y="419"/>
                  </a:lnTo>
                  <a:lnTo>
                    <a:pt x="12" y="419"/>
                  </a:lnTo>
                  <a:lnTo>
                    <a:pt x="15" y="420"/>
                  </a:lnTo>
                  <a:lnTo>
                    <a:pt x="316" y="420"/>
                  </a:lnTo>
                  <a:lnTo>
                    <a:pt x="319" y="419"/>
                  </a:lnTo>
                  <a:lnTo>
                    <a:pt x="321" y="419"/>
                  </a:lnTo>
                  <a:lnTo>
                    <a:pt x="325" y="417"/>
                  </a:lnTo>
                  <a:lnTo>
                    <a:pt x="327" y="416"/>
                  </a:lnTo>
                  <a:lnTo>
                    <a:pt x="328" y="414"/>
                  </a:lnTo>
                  <a:lnTo>
                    <a:pt x="330" y="411"/>
                  </a:lnTo>
                  <a:lnTo>
                    <a:pt x="331" y="408"/>
                  </a:lnTo>
                  <a:lnTo>
                    <a:pt x="331" y="405"/>
                  </a:lnTo>
                  <a:lnTo>
                    <a:pt x="331" y="135"/>
                  </a:lnTo>
                  <a:lnTo>
                    <a:pt x="330" y="129"/>
                  </a:lnTo>
                  <a:lnTo>
                    <a:pt x="327" y="12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85" name="Freeform 198"/>
            <p:cNvSpPr>
              <a:spLocks noEditPoints="1"/>
            </p:cNvSpPr>
            <p:nvPr/>
          </p:nvSpPr>
          <p:spPr bwMode="auto">
            <a:xfrm>
              <a:off x="11630025" y="1360488"/>
              <a:ext cx="104775" cy="133350"/>
            </a:xfrm>
            <a:custGeom>
              <a:avLst/>
              <a:gdLst>
                <a:gd name="T0" fmla="*/ 30 w 331"/>
                <a:gd name="T1" fmla="*/ 390 h 420"/>
                <a:gd name="T2" fmla="*/ 30 w 331"/>
                <a:gd name="T3" fmla="*/ 30 h 420"/>
                <a:gd name="T4" fmla="*/ 180 w 331"/>
                <a:gd name="T5" fmla="*/ 30 h 420"/>
                <a:gd name="T6" fmla="*/ 180 w 331"/>
                <a:gd name="T7" fmla="*/ 135 h 420"/>
                <a:gd name="T8" fmla="*/ 181 w 331"/>
                <a:gd name="T9" fmla="*/ 138 h 420"/>
                <a:gd name="T10" fmla="*/ 182 w 331"/>
                <a:gd name="T11" fmla="*/ 141 h 420"/>
                <a:gd name="T12" fmla="*/ 183 w 331"/>
                <a:gd name="T13" fmla="*/ 143 h 420"/>
                <a:gd name="T14" fmla="*/ 185 w 331"/>
                <a:gd name="T15" fmla="*/ 145 h 420"/>
                <a:gd name="T16" fmla="*/ 187 w 331"/>
                <a:gd name="T17" fmla="*/ 147 h 420"/>
                <a:gd name="T18" fmla="*/ 189 w 331"/>
                <a:gd name="T19" fmla="*/ 148 h 420"/>
                <a:gd name="T20" fmla="*/ 193 w 331"/>
                <a:gd name="T21" fmla="*/ 150 h 420"/>
                <a:gd name="T22" fmla="*/ 196 w 331"/>
                <a:gd name="T23" fmla="*/ 150 h 420"/>
                <a:gd name="T24" fmla="*/ 301 w 331"/>
                <a:gd name="T25" fmla="*/ 150 h 420"/>
                <a:gd name="T26" fmla="*/ 301 w 331"/>
                <a:gd name="T27" fmla="*/ 390 h 420"/>
                <a:gd name="T28" fmla="*/ 30 w 331"/>
                <a:gd name="T29" fmla="*/ 390 h 420"/>
                <a:gd name="T30" fmla="*/ 211 w 331"/>
                <a:gd name="T31" fmla="*/ 52 h 420"/>
                <a:gd name="T32" fmla="*/ 279 w 331"/>
                <a:gd name="T33" fmla="*/ 120 h 420"/>
                <a:gd name="T34" fmla="*/ 211 w 331"/>
                <a:gd name="T35" fmla="*/ 120 h 420"/>
                <a:gd name="T36" fmla="*/ 211 w 331"/>
                <a:gd name="T37" fmla="*/ 52 h 420"/>
                <a:gd name="T38" fmla="*/ 205 w 331"/>
                <a:gd name="T39" fmla="*/ 4 h 420"/>
                <a:gd name="T40" fmla="*/ 203 w 331"/>
                <a:gd name="T41" fmla="*/ 2 h 420"/>
                <a:gd name="T42" fmla="*/ 201 w 331"/>
                <a:gd name="T43" fmla="*/ 1 h 420"/>
                <a:gd name="T44" fmla="*/ 198 w 331"/>
                <a:gd name="T45" fmla="*/ 0 h 420"/>
                <a:gd name="T46" fmla="*/ 196 w 331"/>
                <a:gd name="T47" fmla="*/ 0 h 420"/>
                <a:gd name="T48" fmla="*/ 15 w 331"/>
                <a:gd name="T49" fmla="*/ 0 h 420"/>
                <a:gd name="T50" fmla="*/ 12 w 331"/>
                <a:gd name="T51" fmla="*/ 0 h 420"/>
                <a:gd name="T52" fmla="*/ 10 w 331"/>
                <a:gd name="T53" fmla="*/ 1 h 420"/>
                <a:gd name="T54" fmla="*/ 6 w 331"/>
                <a:gd name="T55" fmla="*/ 2 h 420"/>
                <a:gd name="T56" fmla="*/ 4 w 331"/>
                <a:gd name="T57" fmla="*/ 4 h 420"/>
                <a:gd name="T58" fmla="*/ 2 w 331"/>
                <a:gd name="T59" fmla="*/ 6 h 420"/>
                <a:gd name="T60" fmla="*/ 1 w 331"/>
                <a:gd name="T61" fmla="*/ 9 h 420"/>
                <a:gd name="T62" fmla="*/ 0 w 331"/>
                <a:gd name="T63" fmla="*/ 11 h 420"/>
                <a:gd name="T64" fmla="*/ 0 w 331"/>
                <a:gd name="T65" fmla="*/ 15 h 420"/>
                <a:gd name="T66" fmla="*/ 0 w 331"/>
                <a:gd name="T67" fmla="*/ 405 h 420"/>
                <a:gd name="T68" fmla="*/ 0 w 331"/>
                <a:gd name="T69" fmla="*/ 408 h 420"/>
                <a:gd name="T70" fmla="*/ 1 w 331"/>
                <a:gd name="T71" fmla="*/ 411 h 420"/>
                <a:gd name="T72" fmla="*/ 2 w 331"/>
                <a:gd name="T73" fmla="*/ 414 h 420"/>
                <a:gd name="T74" fmla="*/ 4 w 331"/>
                <a:gd name="T75" fmla="*/ 416 h 420"/>
                <a:gd name="T76" fmla="*/ 6 w 331"/>
                <a:gd name="T77" fmla="*/ 417 h 420"/>
                <a:gd name="T78" fmla="*/ 10 w 331"/>
                <a:gd name="T79" fmla="*/ 419 h 420"/>
                <a:gd name="T80" fmla="*/ 12 w 331"/>
                <a:gd name="T81" fmla="*/ 419 h 420"/>
                <a:gd name="T82" fmla="*/ 15 w 331"/>
                <a:gd name="T83" fmla="*/ 420 h 420"/>
                <a:gd name="T84" fmla="*/ 316 w 331"/>
                <a:gd name="T85" fmla="*/ 420 h 420"/>
                <a:gd name="T86" fmla="*/ 319 w 331"/>
                <a:gd name="T87" fmla="*/ 419 h 420"/>
                <a:gd name="T88" fmla="*/ 321 w 331"/>
                <a:gd name="T89" fmla="*/ 419 h 420"/>
                <a:gd name="T90" fmla="*/ 324 w 331"/>
                <a:gd name="T91" fmla="*/ 417 h 420"/>
                <a:gd name="T92" fmla="*/ 326 w 331"/>
                <a:gd name="T93" fmla="*/ 416 h 420"/>
                <a:gd name="T94" fmla="*/ 327 w 331"/>
                <a:gd name="T95" fmla="*/ 414 h 420"/>
                <a:gd name="T96" fmla="*/ 330 w 331"/>
                <a:gd name="T97" fmla="*/ 411 h 420"/>
                <a:gd name="T98" fmla="*/ 331 w 331"/>
                <a:gd name="T99" fmla="*/ 408 h 420"/>
                <a:gd name="T100" fmla="*/ 331 w 331"/>
                <a:gd name="T101" fmla="*/ 405 h 420"/>
                <a:gd name="T102" fmla="*/ 331 w 331"/>
                <a:gd name="T103" fmla="*/ 135 h 420"/>
                <a:gd name="T104" fmla="*/ 330 w 331"/>
                <a:gd name="T105" fmla="*/ 129 h 420"/>
                <a:gd name="T106" fmla="*/ 326 w 331"/>
                <a:gd name="T107" fmla="*/ 124 h 420"/>
                <a:gd name="T108" fmla="*/ 205 w 331"/>
                <a:gd name="T109" fmla="*/ 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20">
                  <a:moveTo>
                    <a:pt x="30" y="390"/>
                  </a:moveTo>
                  <a:lnTo>
                    <a:pt x="30" y="30"/>
                  </a:lnTo>
                  <a:lnTo>
                    <a:pt x="180" y="30"/>
                  </a:lnTo>
                  <a:lnTo>
                    <a:pt x="180" y="135"/>
                  </a:lnTo>
                  <a:lnTo>
                    <a:pt x="181" y="138"/>
                  </a:lnTo>
                  <a:lnTo>
                    <a:pt x="182" y="141"/>
                  </a:lnTo>
                  <a:lnTo>
                    <a:pt x="183" y="143"/>
                  </a:lnTo>
                  <a:lnTo>
                    <a:pt x="185" y="145"/>
                  </a:lnTo>
                  <a:lnTo>
                    <a:pt x="187" y="147"/>
                  </a:lnTo>
                  <a:lnTo>
                    <a:pt x="189" y="148"/>
                  </a:lnTo>
                  <a:lnTo>
                    <a:pt x="193" y="150"/>
                  </a:lnTo>
                  <a:lnTo>
                    <a:pt x="196" y="150"/>
                  </a:lnTo>
                  <a:lnTo>
                    <a:pt x="301" y="150"/>
                  </a:lnTo>
                  <a:lnTo>
                    <a:pt x="301" y="390"/>
                  </a:lnTo>
                  <a:lnTo>
                    <a:pt x="30" y="390"/>
                  </a:lnTo>
                  <a:close/>
                  <a:moveTo>
                    <a:pt x="211" y="52"/>
                  </a:moveTo>
                  <a:lnTo>
                    <a:pt x="279" y="120"/>
                  </a:lnTo>
                  <a:lnTo>
                    <a:pt x="211" y="120"/>
                  </a:lnTo>
                  <a:lnTo>
                    <a:pt x="211" y="52"/>
                  </a:lnTo>
                  <a:close/>
                  <a:moveTo>
                    <a:pt x="205" y="4"/>
                  </a:moveTo>
                  <a:lnTo>
                    <a:pt x="203" y="2"/>
                  </a:lnTo>
                  <a:lnTo>
                    <a:pt x="201" y="1"/>
                  </a:lnTo>
                  <a:lnTo>
                    <a:pt x="198" y="0"/>
                  </a:lnTo>
                  <a:lnTo>
                    <a:pt x="196" y="0"/>
                  </a:lnTo>
                  <a:lnTo>
                    <a:pt x="15" y="0"/>
                  </a:lnTo>
                  <a:lnTo>
                    <a:pt x="12" y="0"/>
                  </a:lnTo>
                  <a:lnTo>
                    <a:pt x="10" y="1"/>
                  </a:lnTo>
                  <a:lnTo>
                    <a:pt x="6" y="2"/>
                  </a:lnTo>
                  <a:lnTo>
                    <a:pt x="4" y="4"/>
                  </a:lnTo>
                  <a:lnTo>
                    <a:pt x="2" y="6"/>
                  </a:lnTo>
                  <a:lnTo>
                    <a:pt x="1" y="9"/>
                  </a:lnTo>
                  <a:lnTo>
                    <a:pt x="0" y="11"/>
                  </a:lnTo>
                  <a:lnTo>
                    <a:pt x="0" y="15"/>
                  </a:lnTo>
                  <a:lnTo>
                    <a:pt x="0" y="405"/>
                  </a:lnTo>
                  <a:lnTo>
                    <a:pt x="0" y="408"/>
                  </a:lnTo>
                  <a:lnTo>
                    <a:pt x="1" y="411"/>
                  </a:lnTo>
                  <a:lnTo>
                    <a:pt x="2" y="414"/>
                  </a:lnTo>
                  <a:lnTo>
                    <a:pt x="4" y="416"/>
                  </a:lnTo>
                  <a:lnTo>
                    <a:pt x="6" y="417"/>
                  </a:lnTo>
                  <a:lnTo>
                    <a:pt x="10" y="419"/>
                  </a:lnTo>
                  <a:lnTo>
                    <a:pt x="12" y="419"/>
                  </a:lnTo>
                  <a:lnTo>
                    <a:pt x="15" y="420"/>
                  </a:lnTo>
                  <a:lnTo>
                    <a:pt x="316" y="420"/>
                  </a:lnTo>
                  <a:lnTo>
                    <a:pt x="319" y="419"/>
                  </a:lnTo>
                  <a:lnTo>
                    <a:pt x="321" y="419"/>
                  </a:lnTo>
                  <a:lnTo>
                    <a:pt x="324" y="417"/>
                  </a:lnTo>
                  <a:lnTo>
                    <a:pt x="326" y="416"/>
                  </a:lnTo>
                  <a:lnTo>
                    <a:pt x="327" y="414"/>
                  </a:lnTo>
                  <a:lnTo>
                    <a:pt x="330" y="411"/>
                  </a:lnTo>
                  <a:lnTo>
                    <a:pt x="331" y="408"/>
                  </a:lnTo>
                  <a:lnTo>
                    <a:pt x="331" y="405"/>
                  </a:lnTo>
                  <a:lnTo>
                    <a:pt x="331" y="135"/>
                  </a:lnTo>
                  <a:lnTo>
                    <a:pt x="330" y="129"/>
                  </a:lnTo>
                  <a:lnTo>
                    <a:pt x="326" y="124"/>
                  </a:lnTo>
                  <a:lnTo>
                    <a:pt x="205" y="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86" name="Freeform 199"/>
            <p:cNvSpPr>
              <a:spLocks noEditPoints="1"/>
            </p:cNvSpPr>
            <p:nvPr/>
          </p:nvSpPr>
          <p:spPr bwMode="auto">
            <a:xfrm>
              <a:off x="11763375" y="1512888"/>
              <a:ext cx="104775" cy="134938"/>
            </a:xfrm>
            <a:custGeom>
              <a:avLst/>
              <a:gdLst>
                <a:gd name="T0" fmla="*/ 30 w 331"/>
                <a:gd name="T1" fmla="*/ 391 h 421"/>
                <a:gd name="T2" fmla="*/ 30 w 331"/>
                <a:gd name="T3" fmla="*/ 30 h 421"/>
                <a:gd name="T4" fmla="*/ 180 w 331"/>
                <a:gd name="T5" fmla="*/ 30 h 421"/>
                <a:gd name="T6" fmla="*/ 180 w 331"/>
                <a:gd name="T7" fmla="*/ 135 h 421"/>
                <a:gd name="T8" fmla="*/ 181 w 331"/>
                <a:gd name="T9" fmla="*/ 138 h 421"/>
                <a:gd name="T10" fmla="*/ 182 w 331"/>
                <a:gd name="T11" fmla="*/ 141 h 421"/>
                <a:gd name="T12" fmla="*/ 183 w 331"/>
                <a:gd name="T13" fmla="*/ 144 h 421"/>
                <a:gd name="T14" fmla="*/ 186 w 331"/>
                <a:gd name="T15" fmla="*/ 146 h 421"/>
                <a:gd name="T16" fmla="*/ 188 w 331"/>
                <a:gd name="T17" fmla="*/ 148 h 421"/>
                <a:gd name="T18" fmla="*/ 190 w 331"/>
                <a:gd name="T19" fmla="*/ 149 h 421"/>
                <a:gd name="T20" fmla="*/ 193 w 331"/>
                <a:gd name="T21" fmla="*/ 150 h 421"/>
                <a:gd name="T22" fmla="*/ 196 w 331"/>
                <a:gd name="T23" fmla="*/ 150 h 421"/>
                <a:gd name="T24" fmla="*/ 301 w 331"/>
                <a:gd name="T25" fmla="*/ 150 h 421"/>
                <a:gd name="T26" fmla="*/ 301 w 331"/>
                <a:gd name="T27" fmla="*/ 391 h 421"/>
                <a:gd name="T28" fmla="*/ 30 w 331"/>
                <a:gd name="T29" fmla="*/ 391 h 421"/>
                <a:gd name="T30" fmla="*/ 211 w 331"/>
                <a:gd name="T31" fmla="*/ 53 h 421"/>
                <a:gd name="T32" fmla="*/ 280 w 331"/>
                <a:gd name="T33" fmla="*/ 120 h 421"/>
                <a:gd name="T34" fmla="*/ 211 w 331"/>
                <a:gd name="T35" fmla="*/ 120 h 421"/>
                <a:gd name="T36" fmla="*/ 211 w 331"/>
                <a:gd name="T37" fmla="*/ 53 h 421"/>
                <a:gd name="T38" fmla="*/ 206 w 331"/>
                <a:gd name="T39" fmla="*/ 4 h 421"/>
                <a:gd name="T40" fmla="*/ 204 w 331"/>
                <a:gd name="T41" fmla="*/ 2 h 421"/>
                <a:gd name="T42" fmla="*/ 202 w 331"/>
                <a:gd name="T43" fmla="*/ 1 h 421"/>
                <a:gd name="T44" fmla="*/ 198 w 331"/>
                <a:gd name="T45" fmla="*/ 0 h 421"/>
                <a:gd name="T46" fmla="*/ 196 w 331"/>
                <a:gd name="T47" fmla="*/ 0 h 421"/>
                <a:gd name="T48" fmla="*/ 15 w 331"/>
                <a:gd name="T49" fmla="*/ 0 h 421"/>
                <a:gd name="T50" fmla="*/ 12 w 331"/>
                <a:gd name="T51" fmla="*/ 0 h 421"/>
                <a:gd name="T52" fmla="*/ 10 w 331"/>
                <a:gd name="T53" fmla="*/ 1 h 421"/>
                <a:gd name="T54" fmla="*/ 7 w 331"/>
                <a:gd name="T55" fmla="*/ 2 h 421"/>
                <a:gd name="T56" fmla="*/ 5 w 331"/>
                <a:gd name="T57" fmla="*/ 4 h 421"/>
                <a:gd name="T58" fmla="*/ 3 w 331"/>
                <a:gd name="T59" fmla="*/ 7 h 421"/>
                <a:gd name="T60" fmla="*/ 2 w 331"/>
                <a:gd name="T61" fmla="*/ 10 h 421"/>
                <a:gd name="T62" fmla="*/ 0 w 331"/>
                <a:gd name="T63" fmla="*/ 12 h 421"/>
                <a:gd name="T64" fmla="*/ 0 w 331"/>
                <a:gd name="T65" fmla="*/ 15 h 421"/>
                <a:gd name="T66" fmla="*/ 0 w 331"/>
                <a:gd name="T67" fmla="*/ 406 h 421"/>
                <a:gd name="T68" fmla="*/ 0 w 331"/>
                <a:gd name="T69" fmla="*/ 409 h 421"/>
                <a:gd name="T70" fmla="*/ 2 w 331"/>
                <a:gd name="T71" fmla="*/ 411 h 421"/>
                <a:gd name="T72" fmla="*/ 3 w 331"/>
                <a:gd name="T73" fmla="*/ 414 h 421"/>
                <a:gd name="T74" fmla="*/ 5 w 331"/>
                <a:gd name="T75" fmla="*/ 417 h 421"/>
                <a:gd name="T76" fmla="*/ 7 w 331"/>
                <a:gd name="T77" fmla="*/ 418 h 421"/>
                <a:gd name="T78" fmla="*/ 10 w 331"/>
                <a:gd name="T79" fmla="*/ 420 h 421"/>
                <a:gd name="T80" fmla="*/ 12 w 331"/>
                <a:gd name="T81" fmla="*/ 420 h 421"/>
                <a:gd name="T82" fmla="*/ 15 w 331"/>
                <a:gd name="T83" fmla="*/ 421 h 421"/>
                <a:gd name="T84" fmla="*/ 316 w 331"/>
                <a:gd name="T85" fmla="*/ 421 h 421"/>
                <a:gd name="T86" fmla="*/ 319 w 331"/>
                <a:gd name="T87" fmla="*/ 420 h 421"/>
                <a:gd name="T88" fmla="*/ 321 w 331"/>
                <a:gd name="T89" fmla="*/ 420 h 421"/>
                <a:gd name="T90" fmla="*/ 325 w 331"/>
                <a:gd name="T91" fmla="*/ 418 h 421"/>
                <a:gd name="T92" fmla="*/ 327 w 331"/>
                <a:gd name="T93" fmla="*/ 417 h 421"/>
                <a:gd name="T94" fmla="*/ 328 w 331"/>
                <a:gd name="T95" fmla="*/ 414 h 421"/>
                <a:gd name="T96" fmla="*/ 330 w 331"/>
                <a:gd name="T97" fmla="*/ 411 h 421"/>
                <a:gd name="T98" fmla="*/ 331 w 331"/>
                <a:gd name="T99" fmla="*/ 409 h 421"/>
                <a:gd name="T100" fmla="*/ 331 w 331"/>
                <a:gd name="T101" fmla="*/ 406 h 421"/>
                <a:gd name="T102" fmla="*/ 331 w 331"/>
                <a:gd name="T103" fmla="*/ 135 h 421"/>
                <a:gd name="T104" fmla="*/ 330 w 331"/>
                <a:gd name="T105" fmla="*/ 130 h 421"/>
                <a:gd name="T106" fmla="*/ 327 w 331"/>
                <a:gd name="T107" fmla="*/ 124 h 421"/>
                <a:gd name="T108" fmla="*/ 206 w 331"/>
                <a:gd name="T109" fmla="*/ 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21">
                  <a:moveTo>
                    <a:pt x="30" y="391"/>
                  </a:moveTo>
                  <a:lnTo>
                    <a:pt x="30" y="30"/>
                  </a:lnTo>
                  <a:lnTo>
                    <a:pt x="180" y="30"/>
                  </a:lnTo>
                  <a:lnTo>
                    <a:pt x="180" y="135"/>
                  </a:lnTo>
                  <a:lnTo>
                    <a:pt x="181" y="138"/>
                  </a:lnTo>
                  <a:lnTo>
                    <a:pt x="182" y="141"/>
                  </a:lnTo>
                  <a:lnTo>
                    <a:pt x="183" y="144"/>
                  </a:lnTo>
                  <a:lnTo>
                    <a:pt x="186" y="146"/>
                  </a:lnTo>
                  <a:lnTo>
                    <a:pt x="188" y="148"/>
                  </a:lnTo>
                  <a:lnTo>
                    <a:pt x="190" y="149"/>
                  </a:lnTo>
                  <a:lnTo>
                    <a:pt x="193" y="150"/>
                  </a:lnTo>
                  <a:lnTo>
                    <a:pt x="196" y="150"/>
                  </a:lnTo>
                  <a:lnTo>
                    <a:pt x="301" y="150"/>
                  </a:lnTo>
                  <a:lnTo>
                    <a:pt x="301" y="391"/>
                  </a:lnTo>
                  <a:lnTo>
                    <a:pt x="30" y="391"/>
                  </a:lnTo>
                  <a:close/>
                  <a:moveTo>
                    <a:pt x="211" y="53"/>
                  </a:moveTo>
                  <a:lnTo>
                    <a:pt x="280" y="120"/>
                  </a:lnTo>
                  <a:lnTo>
                    <a:pt x="211" y="120"/>
                  </a:lnTo>
                  <a:lnTo>
                    <a:pt x="211" y="53"/>
                  </a:lnTo>
                  <a:close/>
                  <a:moveTo>
                    <a:pt x="206" y="4"/>
                  </a:moveTo>
                  <a:lnTo>
                    <a:pt x="204" y="2"/>
                  </a:lnTo>
                  <a:lnTo>
                    <a:pt x="202" y="1"/>
                  </a:lnTo>
                  <a:lnTo>
                    <a:pt x="198" y="0"/>
                  </a:lnTo>
                  <a:lnTo>
                    <a:pt x="196" y="0"/>
                  </a:lnTo>
                  <a:lnTo>
                    <a:pt x="15" y="0"/>
                  </a:lnTo>
                  <a:lnTo>
                    <a:pt x="12" y="0"/>
                  </a:lnTo>
                  <a:lnTo>
                    <a:pt x="10" y="1"/>
                  </a:lnTo>
                  <a:lnTo>
                    <a:pt x="7" y="2"/>
                  </a:lnTo>
                  <a:lnTo>
                    <a:pt x="5" y="4"/>
                  </a:lnTo>
                  <a:lnTo>
                    <a:pt x="3" y="7"/>
                  </a:lnTo>
                  <a:lnTo>
                    <a:pt x="2" y="10"/>
                  </a:lnTo>
                  <a:lnTo>
                    <a:pt x="0" y="12"/>
                  </a:lnTo>
                  <a:lnTo>
                    <a:pt x="0" y="15"/>
                  </a:lnTo>
                  <a:lnTo>
                    <a:pt x="0" y="406"/>
                  </a:lnTo>
                  <a:lnTo>
                    <a:pt x="0" y="409"/>
                  </a:lnTo>
                  <a:lnTo>
                    <a:pt x="2" y="411"/>
                  </a:lnTo>
                  <a:lnTo>
                    <a:pt x="3" y="414"/>
                  </a:lnTo>
                  <a:lnTo>
                    <a:pt x="5" y="417"/>
                  </a:lnTo>
                  <a:lnTo>
                    <a:pt x="7" y="418"/>
                  </a:lnTo>
                  <a:lnTo>
                    <a:pt x="10" y="420"/>
                  </a:lnTo>
                  <a:lnTo>
                    <a:pt x="12" y="420"/>
                  </a:lnTo>
                  <a:lnTo>
                    <a:pt x="15" y="421"/>
                  </a:lnTo>
                  <a:lnTo>
                    <a:pt x="316" y="421"/>
                  </a:lnTo>
                  <a:lnTo>
                    <a:pt x="319" y="420"/>
                  </a:lnTo>
                  <a:lnTo>
                    <a:pt x="321" y="420"/>
                  </a:lnTo>
                  <a:lnTo>
                    <a:pt x="325" y="418"/>
                  </a:lnTo>
                  <a:lnTo>
                    <a:pt x="327" y="417"/>
                  </a:lnTo>
                  <a:lnTo>
                    <a:pt x="328" y="414"/>
                  </a:lnTo>
                  <a:lnTo>
                    <a:pt x="330" y="411"/>
                  </a:lnTo>
                  <a:lnTo>
                    <a:pt x="331" y="409"/>
                  </a:lnTo>
                  <a:lnTo>
                    <a:pt x="331" y="406"/>
                  </a:lnTo>
                  <a:lnTo>
                    <a:pt x="331" y="135"/>
                  </a:lnTo>
                  <a:lnTo>
                    <a:pt x="330" y="130"/>
                  </a:lnTo>
                  <a:lnTo>
                    <a:pt x="327" y="124"/>
                  </a:lnTo>
                  <a:lnTo>
                    <a:pt x="206" y="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87" name="Freeform 200"/>
            <p:cNvSpPr>
              <a:spLocks noEditPoints="1"/>
            </p:cNvSpPr>
            <p:nvPr/>
          </p:nvSpPr>
          <p:spPr bwMode="auto">
            <a:xfrm>
              <a:off x="11630025" y="1512888"/>
              <a:ext cx="104775" cy="134938"/>
            </a:xfrm>
            <a:custGeom>
              <a:avLst/>
              <a:gdLst>
                <a:gd name="T0" fmla="*/ 30 w 331"/>
                <a:gd name="T1" fmla="*/ 391 h 421"/>
                <a:gd name="T2" fmla="*/ 30 w 331"/>
                <a:gd name="T3" fmla="*/ 30 h 421"/>
                <a:gd name="T4" fmla="*/ 180 w 331"/>
                <a:gd name="T5" fmla="*/ 30 h 421"/>
                <a:gd name="T6" fmla="*/ 180 w 331"/>
                <a:gd name="T7" fmla="*/ 135 h 421"/>
                <a:gd name="T8" fmla="*/ 181 w 331"/>
                <a:gd name="T9" fmla="*/ 138 h 421"/>
                <a:gd name="T10" fmla="*/ 182 w 331"/>
                <a:gd name="T11" fmla="*/ 141 h 421"/>
                <a:gd name="T12" fmla="*/ 183 w 331"/>
                <a:gd name="T13" fmla="*/ 144 h 421"/>
                <a:gd name="T14" fmla="*/ 185 w 331"/>
                <a:gd name="T15" fmla="*/ 146 h 421"/>
                <a:gd name="T16" fmla="*/ 187 w 331"/>
                <a:gd name="T17" fmla="*/ 148 h 421"/>
                <a:gd name="T18" fmla="*/ 189 w 331"/>
                <a:gd name="T19" fmla="*/ 149 h 421"/>
                <a:gd name="T20" fmla="*/ 193 w 331"/>
                <a:gd name="T21" fmla="*/ 150 h 421"/>
                <a:gd name="T22" fmla="*/ 196 w 331"/>
                <a:gd name="T23" fmla="*/ 150 h 421"/>
                <a:gd name="T24" fmla="*/ 301 w 331"/>
                <a:gd name="T25" fmla="*/ 150 h 421"/>
                <a:gd name="T26" fmla="*/ 301 w 331"/>
                <a:gd name="T27" fmla="*/ 391 h 421"/>
                <a:gd name="T28" fmla="*/ 30 w 331"/>
                <a:gd name="T29" fmla="*/ 391 h 421"/>
                <a:gd name="T30" fmla="*/ 211 w 331"/>
                <a:gd name="T31" fmla="*/ 53 h 421"/>
                <a:gd name="T32" fmla="*/ 279 w 331"/>
                <a:gd name="T33" fmla="*/ 120 h 421"/>
                <a:gd name="T34" fmla="*/ 211 w 331"/>
                <a:gd name="T35" fmla="*/ 120 h 421"/>
                <a:gd name="T36" fmla="*/ 211 w 331"/>
                <a:gd name="T37" fmla="*/ 53 h 421"/>
                <a:gd name="T38" fmla="*/ 205 w 331"/>
                <a:gd name="T39" fmla="*/ 4 h 421"/>
                <a:gd name="T40" fmla="*/ 203 w 331"/>
                <a:gd name="T41" fmla="*/ 2 h 421"/>
                <a:gd name="T42" fmla="*/ 201 w 331"/>
                <a:gd name="T43" fmla="*/ 1 h 421"/>
                <a:gd name="T44" fmla="*/ 198 w 331"/>
                <a:gd name="T45" fmla="*/ 0 h 421"/>
                <a:gd name="T46" fmla="*/ 196 w 331"/>
                <a:gd name="T47" fmla="*/ 0 h 421"/>
                <a:gd name="T48" fmla="*/ 15 w 331"/>
                <a:gd name="T49" fmla="*/ 0 h 421"/>
                <a:gd name="T50" fmla="*/ 12 w 331"/>
                <a:gd name="T51" fmla="*/ 0 h 421"/>
                <a:gd name="T52" fmla="*/ 10 w 331"/>
                <a:gd name="T53" fmla="*/ 1 h 421"/>
                <a:gd name="T54" fmla="*/ 6 w 331"/>
                <a:gd name="T55" fmla="*/ 2 h 421"/>
                <a:gd name="T56" fmla="*/ 4 w 331"/>
                <a:gd name="T57" fmla="*/ 4 h 421"/>
                <a:gd name="T58" fmla="*/ 2 w 331"/>
                <a:gd name="T59" fmla="*/ 7 h 421"/>
                <a:gd name="T60" fmla="*/ 1 w 331"/>
                <a:gd name="T61" fmla="*/ 10 h 421"/>
                <a:gd name="T62" fmla="*/ 0 w 331"/>
                <a:gd name="T63" fmla="*/ 12 h 421"/>
                <a:gd name="T64" fmla="*/ 0 w 331"/>
                <a:gd name="T65" fmla="*/ 15 h 421"/>
                <a:gd name="T66" fmla="*/ 0 w 331"/>
                <a:gd name="T67" fmla="*/ 406 h 421"/>
                <a:gd name="T68" fmla="*/ 0 w 331"/>
                <a:gd name="T69" fmla="*/ 409 h 421"/>
                <a:gd name="T70" fmla="*/ 1 w 331"/>
                <a:gd name="T71" fmla="*/ 411 h 421"/>
                <a:gd name="T72" fmla="*/ 2 w 331"/>
                <a:gd name="T73" fmla="*/ 414 h 421"/>
                <a:gd name="T74" fmla="*/ 4 w 331"/>
                <a:gd name="T75" fmla="*/ 417 h 421"/>
                <a:gd name="T76" fmla="*/ 6 w 331"/>
                <a:gd name="T77" fmla="*/ 418 h 421"/>
                <a:gd name="T78" fmla="*/ 10 w 331"/>
                <a:gd name="T79" fmla="*/ 420 h 421"/>
                <a:gd name="T80" fmla="*/ 12 w 331"/>
                <a:gd name="T81" fmla="*/ 420 h 421"/>
                <a:gd name="T82" fmla="*/ 15 w 331"/>
                <a:gd name="T83" fmla="*/ 421 h 421"/>
                <a:gd name="T84" fmla="*/ 316 w 331"/>
                <a:gd name="T85" fmla="*/ 421 h 421"/>
                <a:gd name="T86" fmla="*/ 319 w 331"/>
                <a:gd name="T87" fmla="*/ 420 h 421"/>
                <a:gd name="T88" fmla="*/ 321 w 331"/>
                <a:gd name="T89" fmla="*/ 420 h 421"/>
                <a:gd name="T90" fmla="*/ 324 w 331"/>
                <a:gd name="T91" fmla="*/ 418 h 421"/>
                <a:gd name="T92" fmla="*/ 326 w 331"/>
                <a:gd name="T93" fmla="*/ 417 h 421"/>
                <a:gd name="T94" fmla="*/ 327 w 331"/>
                <a:gd name="T95" fmla="*/ 414 h 421"/>
                <a:gd name="T96" fmla="*/ 330 w 331"/>
                <a:gd name="T97" fmla="*/ 411 h 421"/>
                <a:gd name="T98" fmla="*/ 331 w 331"/>
                <a:gd name="T99" fmla="*/ 409 h 421"/>
                <a:gd name="T100" fmla="*/ 331 w 331"/>
                <a:gd name="T101" fmla="*/ 406 h 421"/>
                <a:gd name="T102" fmla="*/ 331 w 331"/>
                <a:gd name="T103" fmla="*/ 135 h 421"/>
                <a:gd name="T104" fmla="*/ 330 w 331"/>
                <a:gd name="T105" fmla="*/ 130 h 421"/>
                <a:gd name="T106" fmla="*/ 326 w 331"/>
                <a:gd name="T107" fmla="*/ 124 h 421"/>
                <a:gd name="T108" fmla="*/ 205 w 331"/>
                <a:gd name="T109" fmla="*/ 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21">
                  <a:moveTo>
                    <a:pt x="30" y="391"/>
                  </a:moveTo>
                  <a:lnTo>
                    <a:pt x="30" y="30"/>
                  </a:lnTo>
                  <a:lnTo>
                    <a:pt x="180" y="30"/>
                  </a:lnTo>
                  <a:lnTo>
                    <a:pt x="180" y="135"/>
                  </a:lnTo>
                  <a:lnTo>
                    <a:pt x="181" y="138"/>
                  </a:lnTo>
                  <a:lnTo>
                    <a:pt x="182" y="141"/>
                  </a:lnTo>
                  <a:lnTo>
                    <a:pt x="183" y="144"/>
                  </a:lnTo>
                  <a:lnTo>
                    <a:pt x="185" y="146"/>
                  </a:lnTo>
                  <a:lnTo>
                    <a:pt x="187" y="148"/>
                  </a:lnTo>
                  <a:lnTo>
                    <a:pt x="189" y="149"/>
                  </a:lnTo>
                  <a:lnTo>
                    <a:pt x="193" y="150"/>
                  </a:lnTo>
                  <a:lnTo>
                    <a:pt x="196" y="150"/>
                  </a:lnTo>
                  <a:lnTo>
                    <a:pt x="301" y="150"/>
                  </a:lnTo>
                  <a:lnTo>
                    <a:pt x="301" y="391"/>
                  </a:lnTo>
                  <a:lnTo>
                    <a:pt x="30" y="391"/>
                  </a:lnTo>
                  <a:close/>
                  <a:moveTo>
                    <a:pt x="211" y="53"/>
                  </a:moveTo>
                  <a:lnTo>
                    <a:pt x="279" y="120"/>
                  </a:lnTo>
                  <a:lnTo>
                    <a:pt x="211" y="120"/>
                  </a:lnTo>
                  <a:lnTo>
                    <a:pt x="211" y="53"/>
                  </a:lnTo>
                  <a:close/>
                  <a:moveTo>
                    <a:pt x="205" y="4"/>
                  </a:moveTo>
                  <a:lnTo>
                    <a:pt x="203" y="2"/>
                  </a:lnTo>
                  <a:lnTo>
                    <a:pt x="201" y="1"/>
                  </a:lnTo>
                  <a:lnTo>
                    <a:pt x="198" y="0"/>
                  </a:lnTo>
                  <a:lnTo>
                    <a:pt x="196" y="0"/>
                  </a:lnTo>
                  <a:lnTo>
                    <a:pt x="15" y="0"/>
                  </a:lnTo>
                  <a:lnTo>
                    <a:pt x="12" y="0"/>
                  </a:lnTo>
                  <a:lnTo>
                    <a:pt x="10" y="1"/>
                  </a:lnTo>
                  <a:lnTo>
                    <a:pt x="6" y="2"/>
                  </a:lnTo>
                  <a:lnTo>
                    <a:pt x="4" y="4"/>
                  </a:lnTo>
                  <a:lnTo>
                    <a:pt x="2" y="7"/>
                  </a:lnTo>
                  <a:lnTo>
                    <a:pt x="1" y="10"/>
                  </a:lnTo>
                  <a:lnTo>
                    <a:pt x="0" y="12"/>
                  </a:lnTo>
                  <a:lnTo>
                    <a:pt x="0" y="15"/>
                  </a:lnTo>
                  <a:lnTo>
                    <a:pt x="0" y="406"/>
                  </a:lnTo>
                  <a:lnTo>
                    <a:pt x="0" y="409"/>
                  </a:lnTo>
                  <a:lnTo>
                    <a:pt x="1" y="411"/>
                  </a:lnTo>
                  <a:lnTo>
                    <a:pt x="2" y="414"/>
                  </a:lnTo>
                  <a:lnTo>
                    <a:pt x="4" y="417"/>
                  </a:lnTo>
                  <a:lnTo>
                    <a:pt x="6" y="418"/>
                  </a:lnTo>
                  <a:lnTo>
                    <a:pt x="10" y="420"/>
                  </a:lnTo>
                  <a:lnTo>
                    <a:pt x="12" y="420"/>
                  </a:lnTo>
                  <a:lnTo>
                    <a:pt x="15" y="421"/>
                  </a:lnTo>
                  <a:lnTo>
                    <a:pt x="316" y="421"/>
                  </a:lnTo>
                  <a:lnTo>
                    <a:pt x="319" y="420"/>
                  </a:lnTo>
                  <a:lnTo>
                    <a:pt x="321" y="420"/>
                  </a:lnTo>
                  <a:lnTo>
                    <a:pt x="324" y="418"/>
                  </a:lnTo>
                  <a:lnTo>
                    <a:pt x="326" y="417"/>
                  </a:lnTo>
                  <a:lnTo>
                    <a:pt x="327" y="414"/>
                  </a:lnTo>
                  <a:lnTo>
                    <a:pt x="330" y="411"/>
                  </a:lnTo>
                  <a:lnTo>
                    <a:pt x="331" y="409"/>
                  </a:lnTo>
                  <a:lnTo>
                    <a:pt x="331" y="406"/>
                  </a:lnTo>
                  <a:lnTo>
                    <a:pt x="331" y="135"/>
                  </a:lnTo>
                  <a:lnTo>
                    <a:pt x="330" y="130"/>
                  </a:lnTo>
                  <a:lnTo>
                    <a:pt x="326" y="124"/>
                  </a:lnTo>
                  <a:lnTo>
                    <a:pt x="205" y="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76" name="Group 90"/>
          <p:cNvGrpSpPr>
            <a:grpSpLocks noChangeAspect="1"/>
          </p:cNvGrpSpPr>
          <p:nvPr/>
        </p:nvGrpSpPr>
        <p:grpSpPr>
          <a:xfrm>
            <a:off x="3412993" y="1638594"/>
            <a:ext cx="384404" cy="291541"/>
            <a:chOff x="882650" y="830263"/>
            <a:chExt cx="282576" cy="214312"/>
          </a:xfrm>
          <a:solidFill>
            <a:schemeClr val="bg1"/>
          </a:solidFill>
        </p:grpSpPr>
        <p:sp>
          <p:nvSpPr>
            <p:cNvPr id="81" name="Freeform 36"/>
            <p:cNvSpPr>
              <a:spLocks/>
            </p:cNvSpPr>
            <p:nvPr/>
          </p:nvSpPr>
          <p:spPr bwMode="auto">
            <a:xfrm>
              <a:off x="882650" y="830263"/>
              <a:ext cx="222250" cy="142875"/>
            </a:xfrm>
            <a:custGeom>
              <a:avLst/>
              <a:gdLst>
                <a:gd name="T0" fmla="*/ 258 w 700"/>
                <a:gd name="T1" fmla="*/ 292 h 448"/>
                <a:gd name="T2" fmla="*/ 258 w 700"/>
                <a:gd name="T3" fmla="*/ 283 h 448"/>
                <a:gd name="T4" fmla="*/ 252 w 700"/>
                <a:gd name="T5" fmla="*/ 277 h 448"/>
                <a:gd name="T6" fmla="*/ 245 w 700"/>
                <a:gd name="T7" fmla="*/ 272 h 448"/>
                <a:gd name="T8" fmla="*/ 236 w 700"/>
                <a:gd name="T9" fmla="*/ 275 h 448"/>
                <a:gd name="T10" fmla="*/ 130 w 700"/>
                <a:gd name="T11" fmla="*/ 398 h 448"/>
                <a:gd name="T12" fmla="*/ 127 w 700"/>
                <a:gd name="T13" fmla="*/ 357 h 448"/>
                <a:gd name="T14" fmla="*/ 129 w 700"/>
                <a:gd name="T15" fmla="*/ 315 h 448"/>
                <a:gd name="T16" fmla="*/ 137 w 700"/>
                <a:gd name="T17" fmla="*/ 275 h 448"/>
                <a:gd name="T18" fmla="*/ 150 w 700"/>
                <a:gd name="T19" fmla="*/ 235 h 448"/>
                <a:gd name="T20" fmla="*/ 168 w 700"/>
                <a:gd name="T21" fmla="*/ 195 h 448"/>
                <a:gd name="T22" fmla="*/ 194 w 700"/>
                <a:gd name="T23" fmla="*/ 157 h 448"/>
                <a:gd name="T24" fmla="*/ 225 w 700"/>
                <a:gd name="T25" fmla="*/ 121 h 448"/>
                <a:gd name="T26" fmla="*/ 261 w 700"/>
                <a:gd name="T27" fmla="*/ 91 h 448"/>
                <a:gd name="T28" fmla="*/ 300 w 700"/>
                <a:gd name="T29" fmla="*/ 66 h 448"/>
                <a:gd name="T30" fmla="*/ 343 w 700"/>
                <a:gd name="T31" fmla="*/ 47 h 448"/>
                <a:gd name="T32" fmla="*/ 394 w 700"/>
                <a:gd name="T33" fmla="*/ 34 h 448"/>
                <a:gd name="T34" fmla="*/ 456 w 700"/>
                <a:gd name="T35" fmla="*/ 31 h 448"/>
                <a:gd name="T36" fmla="*/ 517 w 700"/>
                <a:gd name="T37" fmla="*/ 40 h 448"/>
                <a:gd name="T38" fmla="*/ 575 w 700"/>
                <a:gd name="T39" fmla="*/ 60 h 448"/>
                <a:gd name="T40" fmla="*/ 628 w 700"/>
                <a:gd name="T41" fmla="*/ 91 h 448"/>
                <a:gd name="T42" fmla="*/ 675 w 700"/>
                <a:gd name="T43" fmla="*/ 133 h 448"/>
                <a:gd name="T44" fmla="*/ 682 w 700"/>
                <a:gd name="T45" fmla="*/ 138 h 448"/>
                <a:gd name="T46" fmla="*/ 691 w 700"/>
                <a:gd name="T47" fmla="*/ 138 h 448"/>
                <a:gd name="T48" fmla="*/ 697 w 700"/>
                <a:gd name="T49" fmla="*/ 133 h 448"/>
                <a:gd name="T50" fmla="*/ 700 w 700"/>
                <a:gd name="T51" fmla="*/ 125 h 448"/>
                <a:gd name="T52" fmla="*/ 698 w 700"/>
                <a:gd name="T53" fmla="*/ 117 h 448"/>
                <a:gd name="T54" fmla="*/ 664 w 700"/>
                <a:gd name="T55" fmla="*/ 81 h 448"/>
                <a:gd name="T56" fmla="*/ 608 w 700"/>
                <a:gd name="T57" fmla="*/ 43 h 448"/>
                <a:gd name="T58" fmla="*/ 546 w 700"/>
                <a:gd name="T59" fmla="*/ 15 h 448"/>
                <a:gd name="T60" fmla="*/ 480 w 700"/>
                <a:gd name="T61" fmla="*/ 1 h 448"/>
                <a:gd name="T62" fmla="*/ 412 w 700"/>
                <a:gd name="T63" fmla="*/ 1 h 448"/>
                <a:gd name="T64" fmla="*/ 350 w 700"/>
                <a:gd name="T65" fmla="*/ 13 h 448"/>
                <a:gd name="T66" fmla="*/ 303 w 700"/>
                <a:gd name="T67" fmla="*/ 31 h 448"/>
                <a:gd name="T68" fmla="*/ 258 w 700"/>
                <a:gd name="T69" fmla="*/ 57 h 448"/>
                <a:gd name="T70" fmla="*/ 217 w 700"/>
                <a:gd name="T71" fmla="*/ 88 h 448"/>
                <a:gd name="T72" fmla="*/ 180 w 700"/>
                <a:gd name="T73" fmla="*/ 125 h 448"/>
                <a:gd name="T74" fmla="*/ 150 w 700"/>
                <a:gd name="T75" fmla="*/ 168 h 448"/>
                <a:gd name="T76" fmla="*/ 116 w 700"/>
                <a:gd name="T77" fmla="*/ 240 h 448"/>
                <a:gd name="T78" fmla="*/ 99 w 700"/>
                <a:gd name="T79" fmla="*/ 317 h 448"/>
                <a:gd name="T80" fmla="*/ 28 w 700"/>
                <a:gd name="T81" fmla="*/ 267 h 448"/>
                <a:gd name="T82" fmla="*/ 22 w 700"/>
                <a:gd name="T83" fmla="*/ 262 h 448"/>
                <a:gd name="T84" fmla="*/ 13 w 700"/>
                <a:gd name="T85" fmla="*/ 261 h 448"/>
                <a:gd name="T86" fmla="*/ 4 w 700"/>
                <a:gd name="T87" fmla="*/ 265 h 448"/>
                <a:gd name="T88" fmla="*/ 0 w 700"/>
                <a:gd name="T89" fmla="*/ 272 h 448"/>
                <a:gd name="T90" fmla="*/ 1 w 700"/>
                <a:gd name="T91" fmla="*/ 281 h 448"/>
                <a:gd name="T92" fmla="*/ 111 w 700"/>
                <a:gd name="T93" fmla="*/ 443 h 448"/>
                <a:gd name="T94" fmla="*/ 115 w 700"/>
                <a:gd name="T95" fmla="*/ 446 h 448"/>
                <a:gd name="T96" fmla="*/ 119 w 700"/>
                <a:gd name="T97" fmla="*/ 448 h 448"/>
                <a:gd name="T98" fmla="*/ 121 w 700"/>
                <a:gd name="T99" fmla="*/ 448 h 448"/>
                <a:gd name="T100" fmla="*/ 123 w 700"/>
                <a:gd name="T101" fmla="*/ 448 h 448"/>
                <a:gd name="T102" fmla="*/ 126 w 700"/>
                <a:gd name="T103" fmla="*/ 446 h 448"/>
                <a:gd name="T104" fmla="*/ 130 w 700"/>
                <a:gd name="T105" fmla="*/ 445 h 448"/>
                <a:gd name="T106" fmla="*/ 133 w 700"/>
                <a:gd name="T107"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0" h="448">
                  <a:moveTo>
                    <a:pt x="254" y="297"/>
                  </a:moveTo>
                  <a:lnTo>
                    <a:pt x="256" y="295"/>
                  </a:lnTo>
                  <a:lnTo>
                    <a:pt x="258" y="292"/>
                  </a:lnTo>
                  <a:lnTo>
                    <a:pt x="258" y="288"/>
                  </a:lnTo>
                  <a:lnTo>
                    <a:pt x="258" y="286"/>
                  </a:lnTo>
                  <a:lnTo>
                    <a:pt x="258" y="283"/>
                  </a:lnTo>
                  <a:lnTo>
                    <a:pt x="256" y="281"/>
                  </a:lnTo>
                  <a:lnTo>
                    <a:pt x="254" y="279"/>
                  </a:lnTo>
                  <a:lnTo>
                    <a:pt x="252" y="277"/>
                  </a:lnTo>
                  <a:lnTo>
                    <a:pt x="250" y="275"/>
                  </a:lnTo>
                  <a:lnTo>
                    <a:pt x="247" y="273"/>
                  </a:lnTo>
                  <a:lnTo>
                    <a:pt x="245" y="272"/>
                  </a:lnTo>
                  <a:lnTo>
                    <a:pt x="241" y="272"/>
                  </a:lnTo>
                  <a:lnTo>
                    <a:pt x="238" y="273"/>
                  </a:lnTo>
                  <a:lnTo>
                    <a:pt x="236" y="275"/>
                  </a:lnTo>
                  <a:lnTo>
                    <a:pt x="234" y="276"/>
                  </a:lnTo>
                  <a:lnTo>
                    <a:pt x="232" y="278"/>
                  </a:lnTo>
                  <a:lnTo>
                    <a:pt x="130" y="398"/>
                  </a:lnTo>
                  <a:lnTo>
                    <a:pt x="129" y="385"/>
                  </a:lnTo>
                  <a:lnTo>
                    <a:pt x="128" y="371"/>
                  </a:lnTo>
                  <a:lnTo>
                    <a:pt x="127" y="357"/>
                  </a:lnTo>
                  <a:lnTo>
                    <a:pt x="127" y="343"/>
                  </a:lnTo>
                  <a:lnTo>
                    <a:pt x="128" y="329"/>
                  </a:lnTo>
                  <a:lnTo>
                    <a:pt x="129" y="315"/>
                  </a:lnTo>
                  <a:lnTo>
                    <a:pt x="131" y="301"/>
                  </a:lnTo>
                  <a:lnTo>
                    <a:pt x="134" y="288"/>
                  </a:lnTo>
                  <a:lnTo>
                    <a:pt x="137" y="275"/>
                  </a:lnTo>
                  <a:lnTo>
                    <a:pt x="141" y="261"/>
                  </a:lnTo>
                  <a:lnTo>
                    <a:pt x="145" y="248"/>
                  </a:lnTo>
                  <a:lnTo>
                    <a:pt x="150" y="235"/>
                  </a:lnTo>
                  <a:lnTo>
                    <a:pt x="156" y="221"/>
                  </a:lnTo>
                  <a:lnTo>
                    <a:pt x="162" y="208"/>
                  </a:lnTo>
                  <a:lnTo>
                    <a:pt x="168" y="195"/>
                  </a:lnTo>
                  <a:lnTo>
                    <a:pt x="176" y="183"/>
                  </a:lnTo>
                  <a:lnTo>
                    <a:pt x="185" y="169"/>
                  </a:lnTo>
                  <a:lnTo>
                    <a:pt x="194" y="157"/>
                  </a:lnTo>
                  <a:lnTo>
                    <a:pt x="204" y="145"/>
                  </a:lnTo>
                  <a:lnTo>
                    <a:pt x="215" y="133"/>
                  </a:lnTo>
                  <a:lnTo>
                    <a:pt x="225" y="121"/>
                  </a:lnTo>
                  <a:lnTo>
                    <a:pt x="237" y="110"/>
                  </a:lnTo>
                  <a:lnTo>
                    <a:pt x="249" y="101"/>
                  </a:lnTo>
                  <a:lnTo>
                    <a:pt x="261" y="91"/>
                  </a:lnTo>
                  <a:lnTo>
                    <a:pt x="274" y="83"/>
                  </a:lnTo>
                  <a:lnTo>
                    <a:pt x="288" y="74"/>
                  </a:lnTo>
                  <a:lnTo>
                    <a:pt x="300" y="66"/>
                  </a:lnTo>
                  <a:lnTo>
                    <a:pt x="314" y="59"/>
                  </a:lnTo>
                  <a:lnTo>
                    <a:pt x="328" y="53"/>
                  </a:lnTo>
                  <a:lnTo>
                    <a:pt x="343" y="47"/>
                  </a:lnTo>
                  <a:lnTo>
                    <a:pt x="358" y="43"/>
                  </a:lnTo>
                  <a:lnTo>
                    <a:pt x="373" y="39"/>
                  </a:lnTo>
                  <a:lnTo>
                    <a:pt x="394" y="34"/>
                  </a:lnTo>
                  <a:lnTo>
                    <a:pt x="414" y="32"/>
                  </a:lnTo>
                  <a:lnTo>
                    <a:pt x="436" y="31"/>
                  </a:lnTo>
                  <a:lnTo>
                    <a:pt x="456" y="31"/>
                  </a:lnTo>
                  <a:lnTo>
                    <a:pt x="476" y="32"/>
                  </a:lnTo>
                  <a:lnTo>
                    <a:pt x="497" y="35"/>
                  </a:lnTo>
                  <a:lnTo>
                    <a:pt x="517" y="40"/>
                  </a:lnTo>
                  <a:lnTo>
                    <a:pt x="536" y="45"/>
                  </a:lnTo>
                  <a:lnTo>
                    <a:pt x="556" y="51"/>
                  </a:lnTo>
                  <a:lnTo>
                    <a:pt x="575" y="60"/>
                  </a:lnTo>
                  <a:lnTo>
                    <a:pt x="593" y="69"/>
                  </a:lnTo>
                  <a:lnTo>
                    <a:pt x="611" y="79"/>
                  </a:lnTo>
                  <a:lnTo>
                    <a:pt x="628" y="91"/>
                  </a:lnTo>
                  <a:lnTo>
                    <a:pt x="645" y="104"/>
                  </a:lnTo>
                  <a:lnTo>
                    <a:pt x="660" y="118"/>
                  </a:lnTo>
                  <a:lnTo>
                    <a:pt x="675" y="133"/>
                  </a:lnTo>
                  <a:lnTo>
                    <a:pt x="677" y="136"/>
                  </a:lnTo>
                  <a:lnTo>
                    <a:pt x="679" y="137"/>
                  </a:lnTo>
                  <a:lnTo>
                    <a:pt x="682" y="138"/>
                  </a:lnTo>
                  <a:lnTo>
                    <a:pt x="684" y="139"/>
                  </a:lnTo>
                  <a:lnTo>
                    <a:pt x="688" y="139"/>
                  </a:lnTo>
                  <a:lnTo>
                    <a:pt x="691" y="138"/>
                  </a:lnTo>
                  <a:lnTo>
                    <a:pt x="693" y="137"/>
                  </a:lnTo>
                  <a:lnTo>
                    <a:pt x="695" y="135"/>
                  </a:lnTo>
                  <a:lnTo>
                    <a:pt x="697" y="133"/>
                  </a:lnTo>
                  <a:lnTo>
                    <a:pt x="699" y="131"/>
                  </a:lnTo>
                  <a:lnTo>
                    <a:pt x="700" y="128"/>
                  </a:lnTo>
                  <a:lnTo>
                    <a:pt x="700" y="125"/>
                  </a:lnTo>
                  <a:lnTo>
                    <a:pt x="700" y="122"/>
                  </a:lnTo>
                  <a:lnTo>
                    <a:pt x="699" y="119"/>
                  </a:lnTo>
                  <a:lnTo>
                    <a:pt x="698" y="117"/>
                  </a:lnTo>
                  <a:lnTo>
                    <a:pt x="697" y="114"/>
                  </a:lnTo>
                  <a:lnTo>
                    <a:pt x="681" y="96"/>
                  </a:lnTo>
                  <a:lnTo>
                    <a:pt x="664" y="81"/>
                  </a:lnTo>
                  <a:lnTo>
                    <a:pt x="646" y="68"/>
                  </a:lnTo>
                  <a:lnTo>
                    <a:pt x="628" y="54"/>
                  </a:lnTo>
                  <a:lnTo>
                    <a:pt x="608" y="43"/>
                  </a:lnTo>
                  <a:lnTo>
                    <a:pt x="588" y="32"/>
                  </a:lnTo>
                  <a:lnTo>
                    <a:pt x="567" y="24"/>
                  </a:lnTo>
                  <a:lnTo>
                    <a:pt x="546" y="15"/>
                  </a:lnTo>
                  <a:lnTo>
                    <a:pt x="525" y="10"/>
                  </a:lnTo>
                  <a:lnTo>
                    <a:pt x="502" y="4"/>
                  </a:lnTo>
                  <a:lnTo>
                    <a:pt x="480" y="1"/>
                  </a:lnTo>
                  <a:lnTo>
                    <a:pt x="457" y="0"/>
                  </a:lnTo>
                  <a:lnTo>
                    <a:pt x="434" y="0"/>
                  </a:lnTo>
                  <a:lnTo>
                    <a:pt x="412" y="1"/>
                  </a:lnTo>
                  <a:lnTo>
                    <a:pt x="389" y="4"/>
                  </a:lnTo>
                  <a:lnTo>
                    <a:pt x="366" y="9"/>
                  </a:lnTo>
                  <a:lnTo>
                    <a:pt x="350" y="13"/>
                  </a:lnTo>
                  <a:lnTo>
                    <a:pt x="334" y="18"/>
                  </a:lnTo>
                  <a:lnTo>
                    <a:pt x="318" y="25"/>
                  </a:lnTo>
                  <a:lnTo>
                    <a:pt x="303" y="31"/>
                  </a:lnTo>
                  <a:lnTo>
                    <a:pt x="286" y="39"/>
                  </a:lnTo>
                  <a:lnTo>
                    <a:pt x="271" y="47"/>
                  </a:lnTo>
                  <a:lnTo>
                    <a:pt x="258" y="57"/>
                  </a:lnTo>
                  <a:lnTo>
                    <a:pt x="244" y="66"/>
                  </a:lnTo>
                  <a:lnTo>
                    <a:pt x="230" y="77"/>
                  </a:lnTo>
                  <a:lnTo>
                    <a:pt x="217" y="88"/>
                  </a:lnTo>
                  <a:lnTo>
                    <a:pt x="204" y="100"/>
                  </a:lnTo>
                  <a:lnTo>
                    <a:pt x="192" y="113"/>
                  </a:lnTo>
                  <a:lnTo>
                    <a:pt x="180" y="125"/>
                  </a:lnTo>
                  <a:lnTo>
                    <a:pt x="170" y="139"/>
                  </a:lnTo>
                  <a:lnTo>
                    <a:pt x="160" y="153"/>
                  </a:lnTo>
                  <a:lnTo>
                    <a:pt x="150" y="168"/>
                  </a:lnTo>
                  <a:lnTo>
                    <a:pt x="136" y="192"/>
                  </a:lnTo>
                  <a:lnTo>
                    <a:pt x="126" y="216"/>
                  </a:lnTo>
                  <a:lnTo>
                    <a:pt x="116" y="240"/>
                  </a:lnTo>
                  <a:lnTo>
                    <a:pt x="108" y="266"/>
                  </a:lnTo>
                  <a:lnTo>
                    <a:pt x="102" y="292"/>
                  </a:lnTo>
                  <a:lnTo>
                    <a:pt x="99" y="317"/>
                  </a:lnTo>
                  <a:lnTo>
                    <a:pt x="97" y="343"/>
                  </a:lnTo>
                  <a:lnTo>
                    <a:pt x="97" y="370"/>
                  </a:lnTo>
                  <a:lnTo>
                    <a:pt x="28" y="267"/>
                  </a:lnTo>
                  <a:lnTo>
                    <a:pt x="26" y="265"/>
                  </a:lnTo>
                  <a:lnTo>
                    <a:pt x="24" y="263"/>
                  </a:lnTo>
                  <a:lnTo>
                    <a:pt x="22" y="262"/>
                  </a:lnTo>
                  <a:lnTo>
                    <a:pt x="18" y="261"/>
                  </a:lnTo>
                  <a:lnTo>
                    <a:pt x="15" y="261"/>
                  </a:lnTo>
                  <a:lnTo>
                    <a:pt x="13" y="261"/>
                  </a:lnTo>
                  <a:lnTo>
                    <a:pt x="10" y="262"/>
                  </a:lnTo>
                  <a:lnTo>
                    <a:pt x="7" y="263"/>
                  </a:lnTo>
                  <a:lnTo>
                    <a:pt x="4" y="265"/>
                  </a:lnTo>
                  <a:lnTo>
                    <a:pt x="3" y="267"/>
                  </a:lnTo>
                  <a:lnTo>
                    <a:pt x="1" y="269"/>
                  </a:lnTo>
                  <a:lnTo>
                    <a:pt x="0" y="272"/>
                  </a:lnTo>
                  <a:lnTo>
                    <a:pt x="0" y="276"/>
                  </a:lnTo>
                  <a:lnTo>
                    <a:pt x="0" y="278"/>
                  </a:lnTo>
                  <a:lnTo>
                    <a:pt x="1" y="281"/>
                  </a:lnTo>
                  <a:lnTo>
                    <a:pt x="3" y="284"/>
                  </a:lnTo>
                  <a:lnTo>
                    <a:pt x="108" y="441"/>
                  </a:lnTo>
                  <a:lnTo>
                    <a:pt x="111" y="443"/>
                  </a:lnTo>
                  <a:lnTo>
                    <a:pt x="113" y="445"/>
                  </a:lnTo>
                  <a:lnTo>
                    <a:pt x="114" y="446"/>
                  </a:lnTo>
                  <a:lnTo>
                    <a:pt x="115" y="446"/>
                  </a:lnTo>
                  <a:lnTo>
                    <a:pt x="117" y="447"/>
                  </a:lnTo>
                  <a:lnTo>
                    <a:pt x="118" y="448"/>
                  </a:lnTo>
                  <a:lnTo>
                    <a:pt x="119" y="448"/>
                  </a:lnTo>
                  <a:lnTo>
                    <a:pt x="120" y="448"/>
                  </a:lnTo>
                  <a:lnTo>
                    <a:pt x="121" y="448"/>
                  </a:lnTo>
                  <a:lnTo>
                    <a:pt x="121" y="448"/>
                  </a:lnTo>
                  <a:lnTo>
                    <a:pt x="122" y="448"/>
                  </a:lnTo>
                  <a:lnTo>
                    <a:pt x="123" y="448"/>
                  </a:lnTo>
                  <a:lnTo>
                    <a:pt x="123" y="448"/>
                  </a:lnTo>
                  <a:lnTo>
                    <a:pt x="125" y="448"/>
                  </a:lnTo>
                  <a:lnTo>
                    <a:pt x="125" y="447"/>
                  </a:lnTo>
                  <a:lnTo>
                    <a:pt x="126" y="446"/>
                  </a:lnTo>
                  <a:lnTo>
                    <a:pt x="128" y="446"/>
                  </a:lnTo>
                  <a:lnTo>
                    <a:pt x="130" y="445"/>
                  </a:lnTo>
                  <a:lnTo>
                    <a:pt x="130" y="445"/>
                  </a:lnTo>
                  <a:lnTo>
                    <a:pt x="130" y="445"/>
                  </a:lnTo>
                  <a:lnTo>
                    <a:pt x="132" y="444"/>
                  </a:lnTo>
                  <a:lnTo>
                    <a:pt x="133" y="442"/>
                  </a:lnTo>
                  <a:lnTo>
                    <a:pt x="254" y="297"/>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82" name="Freeform 37"/>
            <p:cNvSpPr>
              <a:spLocks/>
            </p:cNvSpPr>
            <p:nvPr/>
          </p:nvSpPr>
          <p:spPr bwMode="auto">
            <a:xfrm>
              <a:off x="947738" y="914400"/>
              <a:ext cx="217488" cy="130175"/>
            </a:xfrm>
            <a:custGeom>
              <a:avLst/>
              <a:gdLst>
                <a:gd name="T0" fmla="*/ 575 w 685"/>
                <a:gd name="T1" fmla="*/ 4 h 410"/>
                <a:gd name="T2" fmla="*/ 565 w 685"/>
                <a:gd name="T3" fmla="*/ 0 h 410"/>
                <a:gd name="T4" fmla="*/ 555 w 685"/>
                <a:gd name="T5" fmla="*/ 3 h 410"/>
                <a:gd name="T6" fmla="*/ 430 w 685"/>
                <a:gd name="T7" fmla="*/ 153 h 410"/>
                <a:gd name="T8" fmla="*/ 428 w 685"/>
                <a:gd name="T9" fmla="*/ 162 h 410"/>
                <a:gd name="T10" fmla="*/ 431 w 685"/>
                <a:gd name="T11" fmla="*/ 170 h 410"/>
                <a:gd name="T12" fmla="*/ 444 w 685"/>
                <a:gd name="T13" fmla="*/ 176 h 410"/>
                <a:gd name="T14" fmla="*/ 452 w 685"/>
                <a:gd name="T15" fmla="*/ 173 h 410"/>
                <a:gd name="T16" fmla="*/ 553 w 685"/>
                <a:gd name="T17" fmla="*/ 66 h 410"/>
                <a:gd name="T18" fmla="*/ 551 w 685"/>
                <a:gd name="T19" fmla="*/ 107 h 410"/>
                <a:gd name="T20" fmla="*/ 542 w 685"/>
                <a:gd name="T21" fmla="*/ 147 h 410"/>
                <a:gd name="T22" fmla="*/ 530 w 685"/>
                <a:gd name="T23" fmla="*/ 184 h 410"/>
                <a:gd name="T24" fmla="*/ 512 w 685"/>
                <a:gd name="T25" fmla="*/ 221 h 410"/>
                <a:gd name="T26" fmla="*/ 490 w 685"/>
                <a:gd name="T27" fmla="*/ 254 h 410"/>
                <a:gd name="T28" fmla="*/ 464 w 685"/>
                <a:gd name="T29" fmla="*/ 284 h 410"/>
                <a:gd name="T30" fmla="*/ 434 w 685"/>
                <a:gd name="T31" fmla="*/ 312 h 410"/>
                <a:gd name="T32" fmla="*/ 402 w 685"/>
                <a:gd name="T33" fmla="*/ 336 h 410"/>
                <a:gd name="T34" fmla="*/ 365 w 685"/>
                <a:gd name="T35" fmla="*/ 354 h 410"/>
                <a:gd name="T36" fmla="*/ 326 w 685"/>
                <a:gd name="T37" fmla="*/ 368 h 410"/>
                <a:gd name="T38" fmla="*/ 273 w 685"/>
                <a:gd name="T39" fmla="*/ 379 h 410"/>
                <a:gd name="T40" fmla="*/ 215 w 685"/>
                <a:gd name="T41" fmla="*/ 379 h 410"/>
                <a:gd name="T42" fmla="*/ 158 w 685"/>
                <a:gd name="T43" fmla="*/ 368 h 410"/>
                <a:gd name="T44" fmla="*/ 105 w 685"/>
                <a:gd name="T45" fmla="*/ 347 h 410"/>
                <a:gd name="T46" fmla="*/ 56 w 685"/>
                <a:gd name="T47" fmla="*/ 316 h 410"/>
                <a:gd name="T48" fmla="*/ 23 w 685"/>
                <a:gd name="T49" fmla="*/ 288 h 410"/>
                <a:gd name="T50" fmla="*/ 15 w 685"/>
                <a:gd name="T51" fmla="*/ 286 h 410"/>
                <a:gd name="T52" fmla="*/ 6 w 685"/>
                <a:gd name="T53" fmla="*/ 288 h 410"/>
                <a:gd name="T54" fmla="*/ 1 w 685"/>
                <a:gd name="T55" fmla="*/ 296 h 410"/>
                <a:gd name="T56" fmla="*/ 0 w 685"/>
                <a:gd name="T57" fmla="*/ 305 h 410"/>
                <a:gd name="T58" fmla="*/ 4 w 685"/>
                <a:gd name="T59" fmla="*/ 312 h 410"/>
                <a:gd name="T60" fmla="*/ 43 w 685"/>
                <a:gd name="T61" fmla="*/ 344 h 410"/>
                <a:gd name="T62" fmla="*/ 84 w 685"/>
                <a:gd name="T63" fmla="*/ 371 h 410"/>
                <a:gd name="T64" fmla="*/ 130 w 685"/>
                <a:gd name="T65" fmla="*/ 390 h 410"/>
                <a:gd name="T66" fmla="*/ 176 w 685"/>
                <a:gd name="T67" fmla="*/ 403 h 410"/>
                <a:gd name="T68" fmla="*/ 225 w 685"/>
                <a:gd name="T69" fmla="*/ 409 h 410"/>
                <a:gd name="T70" fmla="*/ 281 w 685"/>
                <a:gd name="T71" fmla="*/ 408 h 410"/>
                <a:gd name="T72" fmla="*/ 333 w 685"/>
                <a:gd name="T73" fmla="*/ 397 h 410"/>
                <a:gd name="T74" fmla="*/ 375 w 685"/>
                <a:gd name="T75" fmla="*/ 382 h 410"/>
                <a:gd name="T76" fmla="*/ 414 w 685"/>
                <a:gd name="T77" fmla="*/ 362 h 410"/>
                <a:gd name="T78" fmla="*/ 448 w 685"/>
                <a:gd name="T79" fmla="*/ 339 h 410"/>
                <a:gd name="T80" fmla="*/ 480 w 685"/>
                <a:gd name="T81" fmla="*/ 311 h 410"/>
                <a:gd name="T82" fmla="*/ 508 w 685"/>
                <a:gd name="T83" fmla="*/ 279 h 410"/>
                <a:gd name="T84" fmla="*/ 533 w 685"/>
                <a:gd name="T85" fmla="*/ 245 h 410"/>
                <a:gd name="T86" fmla="*/ 552 w 685"/>
                <a:gd name="T87" fmla="*/ 207 h 410"/>
                <a:gd name="T88" fmla="*/ 568 w 685"/>
                <a:gd name="T89" fmla="*/ 168 h 410"/>
                <a:gd name="T90" fmla="*/ 578 w 685"/>
                <a:gd name="T91" fmla="*/ 127 h 410"/>
                <a:gd name="T92" fmla="*/ 583 w 685"/>
                <a:gd name="T93" fmla="*/ 85 h 410"/>
                <a:gd name="T94" fmla="*/ 660 w 685"/>
                <a:gd name="T95" fmla="*/ 183 h 410"/>
                <a:gd name="T96" fmla="*/ 670 w 685"/>
                <a:gd name="T97" fmla="*/ 188 h 410"/>
                <a:gd name="T98" fmla="*/ 681 w 685"/>
                <a:gd name="T99" fmla="*/ 183 h 410"/>
                <a:gd name="T100" fmla="*/ 685 w 685"/>
                <a:gd name="T101" fmla="*/ 176 h 410"/>
                <a:gd name="T102" fmla="*/ 684 w 685"/>
                <a:gd name="T103" fmla="*/ 16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5" h="410">
                  <a:moveTo>
                    <a:pt x="683" y="164"/>
                  </a:moveTo>
                  <a:lnTo>
                    <a:pt x="577" y="7"/>
                  </a:lnTo>
                  <a:lnTo>
                    <a:pt x="575" y="4"/>
                  </a:lnTo>
                  <a:lnTo>
                    <a:pt x="571" y="2"/>
                  </a:lnTo>
                  <a:lnTo>
                    <a:pt x="569" y="0"/>
                  </a:lnTo>
                  <a:lnTo>
                    <a:pt x="565" y="0"/>
                  </a:lnTo>
                  <a:lnTo>
                    <a:pt x="562" y="0"/>
                  </a:lnTo>
                  <a:lnTo>
                    <a:pt x="559" y="1"/>
                  </a:lnTo>
                  <a:lnTo>
                    <a:pt x="555" y="3"/>
                  </a:lnTo>
                  <a:lnTo>
                    <a:pt x="553" y="6"/>
                  </a:lnTo>
                  <a:lnTo>
                    <a:pt x="431" y="150"/>
                  </a:lnTo>
                  <a:lnTo>
                    <a:pt x="430" y="153"/>
                  </a:lnTo>
                  <a:lnTo>
                    <a:pt x="429" y="157"/>
                  </a:lnTo>
                  <a:lnTo>
                    <a:pt x="428" y="160"/>
                  </a:lnTo>
                  <a:lnTo>
                    <a:pt x="428" y="162"/>
                  </a:lnTo>
                  <a:lnTo>
                    <a:pt x="429" y="165"/>
                  </a:lnTo>
                  <a:lnTo>
                    <a:pt x="430" y="168"/>
                  </a:lnTo>
                  <a:lnTo>
                    <a:pt x="431" y="170"/>
                  </a:lnTo>
                  <a:lnTo>
                    <a:pt x="433" y="173"/>
                  </a:lnTo>
                  <a:lnTo>
                    <a:pt x="438" y="176"/>
                  </a:lnTo>
                  <a:lnTo>
                    <a:pt x="444" y="176"/>
                  </a:lnTo>
                  <a:lnTo>
                    <a:pt x="447" y="176"/>
                  </a:lnTo>
                  <a:lnTo>
                    <a:pt x="450" y="175"/>
                  </a:lnTo>
                  <a:lnTo>
                    <a:pt x="452" y="173"/>
                  </a:lnTo>
                  <a:lnTo>
                    <a:pt x="454" y="170"/>
                  </a:lnTo>
                  <a:lnTo>
                    <a:pt x="553" y="53"/>
                  </a:lnTo>
                  <a:lnTo>
                    <a:pt x="553" y="66"/>
                  </a:lnTo>
                  <a:lnTo>
                    <a:pt x="553" y="80"/>
                  </a:lnTo>
                  <a:lnTo>
                    <a:pt x="552" y="93"/>
                  </a:lnTo>
                  <a:lnTo>
                    <a:pt x="551" y="107"/>
                  </a:lnTo>
                  <a:lnTo>
                    <a:pt x="549" y="120"/>
                  </a:lnTo>
                  <a:lnTo>
                    <a:pt x="546" y="133"/>
                  </a:lnTo>
                  <a:lnTo>
                    <a:pt x="542" y="147"/>
                  </a:lnTo>
                  <a:lnTo>
                    <a:pt x="539" y="159"/>
                  </a:lnTo>
                  <a:lnTo>
                    <a:pt x="535" y="172"/>
                  </a:lnTo>
                  <a:lnTo>
                    <a:pt x="530" y="184"/>
                  </a:lnTo>
                  <a:lnTo>
                    <a:pt x="524" y="196"/>
                  </a:lnTo>
                  <a:lnTo>
                    <a:pt x="519" y="209"/>
                  </a:lnTo>
                  <a:lnTo>
                    <a:pt x="512" y="221"/>
                  </a:lnTo>
                  <a:lnTo>
                    <a:pt x="506" y="232"/>
                  </a:lnTo>
                  <a:lnTo>
                    <a:pt x="498" y="243"/>
                  </a:lnTo>
                  <a:lnTo>
                    <a:pt x="490" y="254"/>
                  </a:lnTo>
                  <a:lnTo>
                    <a:pt x="482" y="265"/>
                  </a:lnTo>
                  <a:lnTo>
                    <a:pt x="474" y="275"/>
                  </a:lnTo>
                  <a:lnTo>
                    <a:pt x="464" y="284"/>
                  </a:lnTo>
                  <a:lnTo>
                    <a:pt x="454" y="294"/>
                  </a:lnTo>
                  <a:lnTo>
                    <a:pt x="445" y="303"/>
                  </a:lnTo>
                  <a:lnTo>
                    <a:pt x="434" y="312"/>
                  </a:lnTo>
                  <a:lnTo>
                    <a:pt x="423" y="320"/>
                  </a:lnTo>
                  <a:lnTo>
                    <a:pt x="413" y="328"/>
                  </a:lnTo>
                  <a:lnTo>
                    <a:pt x="402" y="336"/>
                  </a:lnTo>
                  <a:lnTo>
                    <a:pt x="390" y="342"/>
                  </a:lnTo>
                  <a:lnTo>
                    <a:pt x="377" y="349"/>
                  </a:lnTo>
                  <a:lnTo>
                    <a:pt x="365" y="354"/>
                  </a:lnTo>
                  <a:lnTo>
                    <a:pt x="353" y="359"/>
                  </a:lnTo>
                  <a:lnTo>
                    <a:pt x="340" y="364"/>
                  </a:lnTo>
                  <a:lnTo>
                    <a:pt x="326" y="368"/>
                  </a:lnTo>
                  <a:lnTo>
                    <a:pt x="313" y="372"/>
                  </a:lnTo>
                  <a:lnTo>
                    <a:pt x="294" y="375"/>
                  </a:lnTo>
                  <a:lnTo>
                    <a:pt x="273" y="379"/>
                  </a:lnTo>
                  <a:lnTo>
                    <a:pt x="254" y="380"/>
                  </a:lnTo>
                  <a:lnTo>
                    <a:pt x="235" y="380"/>
                  </a:lnTo>
                  <a:lnTo>
                    <a:pt x="215" y="379"/>
                  </a:lnTo>
                  <a:lnTo>
                    <a:pt x="196" y="376"/>
                  </a:lnTo>
                  <a:lnTo>
                    <a:pt x="178" y="373"/>
                  </a:lnTo>
                  <a:lnTo>
                    <a:pt x="158" y="368"/>
                  </a:lnTo>
                  <a:lnTo>
                    <a:pt x="140" y="362"/>
                  </a:lnTo>
                  <a:lnTo>
                    <a:pt x="122" y="356"/>
                  </a:lnTo>
                  <a:lnTo>
                    <a:pt x="105" y="347"/>
                  </a:lnTo>
                  <a:lnTo>
                    <a:pt x="88" y="338"/>
                  </a:lnTo>
                  <a:lnTo>
                    <a:pt x="72" y="328"/>
                  </a:lnTo>
                  <a:lnTo>
                    <a:pt x="56" y="316"/>
                  </a:lnTo>
                  <a:lnTo>
                    <a:pt x="40" y="305"/>
                  </a:lnTo>
                  <a:lnTo>
                    <a:pt x="25" y="291"/>
                  </a:lnTo>
                  <a:lnTo>
                    <a:pt x="23" y="288"/>
                  </a:lnTo>
                  <a:lnTo>
                    <a:pt x="20" y="287"/>
                  </a:lnTo>
                  <a:lnTo>
                    <a:pt x="18" y="286"/>
                  </a:lnTo>
                  <a:lnTo>
                    <a:pt x="15" y="286"/>
                  </a:lnTo>
                  <a:lnTo>
                    <a:pt x="12" y="286"/>
                  </a:lnTo>
                  <a:lnTo>
                    <a:pt x="9" y="287"/>
                  </a:lnTo>
                  <a:lnTo>
                    <a:pt x="6" y="288"/>
                  </a:lnTo>
                  <a:lnTo>
                    <a:pt x="4" y="291"/>
                  </a:lnTo>
                  <a:lnTo>
                    <a:pt x="2" y="293"/>
                  </a:lnTo>
                  <a:lnTo>
                    <a:pt x="1" y="296"/>
                  </a:lnTo>
                  <a:lnTo>
                    <a:pt x="0" y="298"/>
                  </a:lnTo>
                  <a:lnTo>
                    <a:pt x="0" y="301"/>
                  </a:lnTo>
                  <a:lnTo>
                    <a:pt x="0" y="305"/>
                  </a:lnTo>
                  <a:lnTo>
                    <a:pt x="1" y="307"/>
                  </a:lnTo>
                  <a:lnTo>
                    <a:pt x="3" y="310"/>
                  </a:lnTo>
                  <a:lnTo>
                    <a:pt x="4" y="312"/>
                  </a:lnTo>
                  <a:lnTo>
                    <a:pt x="17" y="323"/>
                  </a:lnTo>
                  <a:lnTo>
                    <a:pt x="30" y="335"/>
                  </a:lnTo>
                  <a:lnTo>
                    <a:pt x="43" y="344"/>
                  </a:lnTo>
                  <a:lnTo>
                    <a:pt x="57" y="354"/>
                  </a:lnTo>
                  <a:lnTo>
                    <a:pt x="71" y="362"/>
                  </a:lnTo>
                  <a:lnTo>
                    <a:pt x="84" y="371"/>
                  </a:lnTo>
                  <a:lnTo>
                    <a:pt x="99" y="379"/>
                  </a:lnTo>
                  <a:lnTo>
                    <a:pt x="114" y="385"/>
                  </a:lnTo>
                  <a:lnTo>
                    <a:pt x="130" y="390"/>
                  </a:lnTo>
                  <a:lnTo>
                    <a:pt x="145" y="396"/>
                  </a:lnTo>
                  <a:lnTo>
                    <a:pt x="161" y="400"/>
                  </a:lnTo>
                  <a:lnTo>
                    <a:pt x="176" y="403"/>
                  </a:lnTo>
                  <a:lnTo>
                    <a:pt x="192" y="405"/>
                  </a:lnTo>
                  <a:lnTo>
                    <a:pt x="208" y="408"/>
                  </a:lnTo>
                  <a:lnTo>
                    <a:pt x="225" y="409"/>
                  </a:lnTo>
                  <a:lnTo>
                    <a:pt x="241" y="410"/>
                  </a:lnTo>
                  <a:lnTo>
                    <a:pt x="260" y="409"/>
                  </a:lnTo>
                  <a:lnTo>
                    <a:pt x="281" y="408"/>
                  </a:lnTo>
                  <a:lnTo>
                    <a:pt x="300" y="404"/>
                  </a:lnTo>
                  <a:lnTo>
                    <a:pt x="319" y="400"/>
                  </a:lnTo>
                  <a:lnTo>
                    <a:pt x="333" y="397"/>
                  </a:lnTo>
                  <a:lnTo>
                    <a:pt x="347" y="393"/>
                  </a:lnTo>
                  <a:lnTo>
                    <a:pt x="361" y="387"/>
                  </a:lnTo>
                  <a:lnTo>
                    <a:pt x="375" y="382"/>
                  </a:lnTo>
                  <a:lnTo>
                    <a:pt x="388" y="376"/>
                  </a:lnTo>
                  <a:lnTo>
                    <a:pt x="401" y="370"/>
                  </a:lnTo>
                  <a:lnTo>
                    <a:pt x="414" y="362"/>
                  </a:lnTo>
                  <a:lnTo>
                    <a:pt x="426" y="355"/>
                  </a:lnTo>
                  <a:lnTo>
                    <a:pt x="437" y="347"/>
                  </a:lnTo>
                  <a:lnTo>
                    <a:pt x="448" y="339"/>
                  </a:lnTo>
                  <a:lnTo>
                    <a:pt x="460" y="329"/>
                  </a:lnTo>
                  <a:lnTo>
                    <a:pt x="471" y="321"/>
                  </a:lnTo>
                  <a:lnTo>
                    <a:pt x="480" y="311"/>
                  </a:lnTo>
                  <a:lnTo>
                    <a:pt x="490" y="300"/>
                  </a:lnTo>
                  <a:lnTo>
                    <a:pt x="500" y="290"/>
                  </a:lnTo>
                  <a:lnTo>
                    <a:pt x="508" y="279"/>
                  </a:lnTo>
                  <a:lnTo>
                    <a:pt x="517" y="268"/>
                  </a:lnTo>
                  <a:lnTo>
                    <a:pt x="525" y="256"/>
                  </a:lnTo>
                  <a:lnTo>
                    <a:pt x="533" y="245"/>
                  </a:lnTo>
                  <a:lnTo>
                    <a:pt x="540" y="233"/>
                  </a:lnTo>
                  <a:lnTo>
                    <a:pt x="547" y="220"/>
                  </a:lnTo>
                  <a:lnTo>
                    <a:pt x="552" y="207"/>
                  </a:lnTo>
                  <a:lnTo>
                    <a:pt x="559" y="194"/>
                  </a:lnTo>
                  <a:lnTo>
                    <a:pt x="563" y="181"/>
                  </a:lnTo>
                  <a:lnTo>
                    <a:pt x="568" y="168"/>
                  </a:lnTo>
                  <a:lnTo>
                    <a:pt x="571" y="154"/>
                  </a:lnTo>
                  <a:lnTo>
                    <a:pt x="576" y="140"/>
                  </a:lnTo>
                  <a:lnTo>
                    <a:pt x="578" y="127"/>
                  </a:lnTo>
                  <a:lnTo>
                    <a:pt x="580" y="113"/>
                  </a:lnTo>
                  <a:lnTo>
                    <a:pt x="582" y="99"/>
                  </a:lnTo>
                  <a:lnTo>
                    <a:pt x="583" y="85"/>
                  </a:lnTo>
                  <a:lnTo>
                    <a:pt x="583" y="71"/>
                  </a:lnTo>
                  <a:lnTo>
                    <a:pt x="658" y="180"/>
                  </a:lnTo>
                  <a:lnTo>
                    <a:pt x="660" y="183"/>
                  </a:lnTo>
                  <a:lnTo>
                    <a:pt x="664" y="186"/>
                  </a:lnTo>
                  <a:lnTo>
                    <a:pt x="667" y="188"/>
                  </a:lnTo>
                  <a:lnTo>
                    <a:pt x="670" y="188"/>
                  </a:lnTo>
                  <a:lnTo>
                    <a:pt x="674" y="188"/>
                  </a:lnTo>
                  <a:lnTo>
                    <a:pt x="679" y="186"/>
                  </a:lnTo>
                  <a:lnTo>
                    <a:pt x="681" y="183"/>
                  </a:lnTo>
                  <a:lnTo>
                    <a:pt x="683" y="181"/>
                  </a:lnTo>
                  <a:lnTo>
                    <a:pt x="684" y="178"/>
                  </a:lnTo>
                  <a:lnTo>
                    <a:pt x="685" y="176"/>
                  </a:lnTo>
                  <a:lnTo>
                    <a:pt x="685" y="173"/>
                  </a:lnTo>
                  <a:lnTo>
                    <a:pt x="685" y="169"/>
                  </a:lnTo>
                  <a:lnTo>
                    <a:pt x="684" y="167"/>
                  </a:lnTo>
                  <a:lnTo>
                    <a:pt x="683" y="16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83" name="Freeform 38"/>
            <p:cNvSpPr>
              <a:spLocks noEditPoints="1"/>
            </p:cNvSpPr>
            <p:nvPr/>
          </p:nvSpPr>
          <p:spPr bwMode="auto">
            <a:xfrm>
              <a:off x="993775" y="906463"/>
              <a:ext cx="57150" cy="57150"/>
            </a:xfrm>
            <a:custGeom>
              <a:avLst/>
              <a:gdLst>
                <a:gd name="T0" fmla="*/ 128 w 180"/>
                <a:gd name="T1" fmla="*/ 139 h 181"/>
                <a:gd name="T2" fmla="*/ 119 w 180"/>
                <a:gd name="T3" fmla="*/ 144 h 181"/>
                <a:gd name="T4" fmla="*/ 108 w 180"/>
                <a:gd name="T5" fmla="*/ 148 h 181"/>
                <a:gd name="T6" fmla="*/ 96 w 180"/>
                <a:gd name="T7" fmla="*/ 150 h 181"/>
                <a:gd name="T8" fmla="*/ 84 w 180"/>
                <a:gd name="T9" fmla="*/ 150 h 181"/>
                <a:gd name="T10" fmla="*/ 72 w 180"/>
                <a:gd name="T11" fmla="*/ 148 h 181"/>
                <a:gd name="T12" fmla="*/ 62 w 180"/>
                <a:gd name="T13" fmla="*/ 144 h 181"/>
                <a:gd name="T14" fmla="*/ 52 w 180"/>
                <a:gd name="T15" fmla="*/ 139 h 181"/>
                <a:gd name="T16" fmla="*/ 43 w 180"/>
                <a:gd name="T17" fmla="*/ 130 h 181"/>
                <a:gd name="T18" fmla="*/ 37 w 180"/>
                <a:gd name="T19" fmla="*/ 119 h 181"/>
                <a:gd name="T20" fmla="*/ 32 w 180"/>
                <a:gd name="T21" fmla="*/ 109 h 181"/>
                <a:gd name="T22" fmla="*/ 30 w 180"/>
                <a:gd name="T23" fmla="*/ 97 h 181"/>
                <a:gd name="T24" fmla="*/ 30 w 180"/>
                <a:gd name="T25" fmla="*/ 86 h 181"/>
                <a:gd name="T26" fmla="*/ 32 w 180"/>
                <a:gd name="T27" fmla="*/ 74 h 181"/>
                <a:gd name="T28" fmla="*/ 37 w 180"/>
                <a:gd name="T29" fmla="*/ 63 h 181"/>
                <a:gd name="T30" fmla="*/ 43 w 180"/>
                <a:gd name="T31" fmla="*/ 53 h 181"/>
                <a:gd name="T32" fmla="*/ 56 w 180"/>
                <a:gd name="T33" fmla="*/ 41 h 181"/>
                <a:gd name="T34" fmla="*/ 72 w 180"/>
                <a:gd name="T35" fmla="*/ 33 h 181"/>
                <a:gd name="T36" fmla="*/ 84 w 180"/>
                <a:gd name="T37" fmla="*/ 31 h 181"/>
                <a:gd name="T38" fmla="*/ 96 w 180"/>
                <a:gd name="T39" fmla="*/ 31 h 181"/>
                <a:gd name="T40" fmla="*/ 108 w 180"/>
                <a:gd name="T41" fmla="*/ 33 h 181"/>
                <a:gd name="T42" fmla="*/ 123 w 180"/>
                <a:gd name="T43" fmla="*/ 41 h 181"/>
                <a:gd name="T44" fmla="*/ 137 w 180"/>
                <a:gd name="T45" fmla="*/ 53 h 181"/>
                <a:gd name="T46" fmla="*/ 143 w 180"/>
                <a:gd name="T47" fmla="*/ 63 h 181"/>
                <a:gd name="T48" fmla="*/ 148 w 180"/>
                <a:gd name="T49" fmla="*/ 74 h 181"/>
                <a:gd name="T50" fmla="*/ 150 w 180"/>
                <a:gd name="T51" fmla="*/ 86 h 181"/>
                <a:gd name="T52" fmla="*/ 150 w 180"/>
                <a:gd name="T53" fmla="*/ 97 h 181"/>
                <a:gd name="T54" fmla="*/ 148 w 180"/>
                <a:gd name="T55" fmla="*/ 109 h 181"/>
                <a:gd name="T56" fmla="*/ 143 w 180"/>
                <a:gd name="T57" fmla="*/ 119 h 181"/>
                <a:gd name="T58" fmla="*/ 137 w 180"/>
                <a:gd name="T59" fmla="*/ 130 h 181"/>
                <a:gd name="T60" fmla="*/ 26 w 180"/>
                <a:gd name="T61" fmla="*/ 27 h 181"/>
                <a:gd name="T62" fmla="*/ 15 w 180"/>
                <a:gd name="T63" fmla="*/ 41 h 181"/>
                <a:gd name="T64" fmla="*/ 6 w 180"/>
                <a:gd name="T65" fmla="*/ 57 h 181"/>
                <a:gd name="T66" fmla="*/ 2 w 180"/>
                <a:gd name="T67" fmla="*/ 73 h 181"/>
                <a:gd name="T68" fmla="*/ 0 w 180"/>
                <a:gd name="T69" fmla="*/ 91 h 181"/>
                <a:gd name="T70" fmla="*/ 2 w 180"/>
                <a:gd name="T71" fmla="*/ 109 h 181"/>
                <a:gd name="T72" fmla="*/ 6 w 180"/>
                <a:gd name="T73" fmla="*/ 125 h 181"/>
                <a:gd name="T74" fmla="*/ 15 w 180"/>
                <a:gd name="T75" fmla="*/ 141 h 181"/>
                <a:gd name="T76" fmla="*/ 26 w 180"/>
                <a:gd name="T77" fmla="*/ 156 h 181"/>
                <a:gd name="T78" fmla="*/ 40 w 180"/>
                <a:gd name="T79" fmla="*/ 166 h 181"/>
                <a:gd name="T80" fmla="*/ 55 w 180"/>
                <a:gd name="T81" fmla="*/ 174 h 181"/>
                <a:gd name="T82" fmla="*/ 72 w 180"/>
                <a:gd name="T83" fmla="*/ 179 h 181"/>
                <a:gd name="T84" fmla="*/ 90 w 180"/>
                <a:gd name="T85" fmla="*/ 181 h 181"/>
                <a:gd name="T86" fmla="*/ 108 w 180"/>
                <a:gd name="T87" fmla="*/ 179 h 181"/>
                <a:gd name="T88" fmla="*/ 124 w 180"/>
                <a:gd name="T89" fmla="*/ 174 h 181"/>
                <a:gd name="T90" fmla="*/ 140 w 180"/>
                <a:gd name="T91" fmla="*/ 166 h 181"/>
                <a:gd name="T92" fmla="*/ 154 w 180"/>
                <a:gd name="T93" fmla="*/ 156 h 181"/>
                <a:gd name="T94" fmla="*/ 166 w 180"/>
                <a:gd name="T95" fmla="*/ 141 h 181"/>
                <a:gd name="T96" fmla="*/ 173 w 180"/>
                <a:gd name="T97" fmla="*/ 125 h 181"/>
                <a:gd name="T98" fmla="*/ 179 w 180"/>
                <a:gd name="T99" fmla="*/ 109 h 181"/>
                <a:gd name="T100" fmla="*/ 180 w 180"/>
                <a:gd name="T101" fmla="*/ 91 h 181"/>
                <a:gd name="T102" fmla="*/ 179 w 180"/>
                <a:gd name="T103" fmla="*/ 73 h 181"/>
                <a:gd name="T104" fmla="*/ 173 w 180"/>
                <a:gd name="T105" fmla="*/ 57 h 181"/>
                <a:gd name="T106" fmla="*/ 166 w 180"/>
                <a:gd name="T107" fmla="*/ 41 h 181"/>
                <a:gd name="T108" fmla="*/ 154 w 180"/>
                <a:gd name="T109" fmla="*/ 27 h 181"/>
                <a:gd name="T110" fmla="*/ 140 w 180"/>
                <a:gd name="T111" fmla="*/ 16 h 181"/>
                <a:gd name="T112" fmla="*/ 124 w 180"/>
                <a:gd name="T113" fmla="*/ 8 h 181"/>
                <a:gd name="T114" fmla="*/ 108 w 180"/>
                <a:gd name="T115" fmla="*/ 2 h 181"/>
                <a:gd name="T116" fmla="*/ 90 w 180"/>
                <a:gd name="T117" fmla="*/ 0 h 181"/>
                <a:gd name="T118" fmla="*/ 72 w 180"/>
                <a:gd name="T119" fmla="*/ 2 h 181"/>
                <a:gd name="T120" fmla="*/ 55 w 180"/>
                <a:gd name="T121" fmla="*/ 8 h 181"/>
                <a:gd name="T122" fmla="*/ 40 w 180"/>
                <a:gd name="T123" fmla="*/ 16 h 181"/>
                <a:gd name="T124" fmla="*/ 26 w 180"/>
                <a:gd name="T125" fmla="*/ 2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 h="181">
                  <a:moveTo>
                    <a:pt x="133" y="134"/>
                  </a:moveTo>
                  <a:lnTo>
                    <a:pt x="128" y="139"/>
                  </a:lnTo>
                  <a:lnTo>
                    <a:pt x="123" y="142"/>
                  </a:lnTo>
                  <a:lnTo>
                    <a:pt x="119" y="144"/>
                  </a:lnTo>
                  <a:lnTo>
                    <a:pt x="113" y="146"/>
                  </a:lnTo>
                  <a:lnTo>
                    <a:pt x="108" y="148"/>
                  </a:lnTo>
                  <a:lnTo>
                    <a:pt x="101" y="149"/>
                  </a:lnTo>
                  <a:lnTo>
                    <a:pt x="96" y="150"/>
                  </a:lnTo>
                  <a:lnTo>
                    <a:pt x="90" y="150"/>
                  </a:lnTo>
                  <a:lnTo>
                    <a:pt x="84" y="150"/>
                  </a:lnTo>
                  <a:lnTo>
                    <a:pt x="78" y="149"/>
                  </a:lnTo>
                  <a:lnTo>
                    <a:pt x="72" y="148"/>
                  </a:lnTo>
                  <a:lnTo>
                    <a:pt x="67" y="146"/>
                  </a:lnTo>
                  <a:lnTo>
                    <a:pt x="62" y="144"/>
                  </a:lnTo>
                  <a:lnTo>
                    <a:pt x="56" y="142"/>
                  </a:lnTo>
                  <a:lnTo>
                    <a:pt x="52" y="139"/>
                  </a:lnTo>
                  <a:lnTo>
                    <a:pt x="48" y="134"/>
                  </a:lnTo>
                  <a:lnTo>
                    <a:pt x="43" y="130"/>
                  </a:lnTo>
                  <a:lnTo>
                    <a:pt x="39" y="125"/>
                  </a:lnTo>
                  <a:lnTo>
                    <a:pt x="37" y="119"/>
                  </a:lnTo>
                  <a:lnTo>
                    <a:pt x="34" y="114"/>
                  </a:lnTo>
                  <a:lnTo>
                    <a:pt x="32" y="109"/>
                  </a:lnTo>
                  <a:lnTo>
                    <a:pt x="31" y="103"/>
                  </a:lnTo>
                  <a:lnTo>
                    <a:pt x="30" y="97"/>
                  </a:lnTo>
                  <a:lnTo>
                    <a:pt x="30" y="91"/>
                  </a:lnTo>
                  <a:lnTo>
                    <a:pt x="30" y="86"/>
                  </a:lnTo>
                  <a:lnTo>
                    <a:pt x="31" y="80"/>
                  </a:lnTo>
                  <a:lnTo>
                    <a:pt x="32" y="74"/>
                  </a:lnTo>
                  <a:lnTo>
                    <a:pt x="34" y="69"/>
                  </a:lnTo>
                  <a:lnTo>
                    <a:pt x="37" y="63"/>
                  </a:lnTo>
                  <a:lnTo>
                    <a:pt x="39" y="58"/>
                  </a:lnTo>
                  <a:lnTo>
                    <a:pt x="43" y="53"/>
                  </a:lnTo>
                  <a:lnTo>
                    <a:pt x="48" y="48"/>
                  </a:lnTo>
                  <a:lnTo>
                    <a:pt x="56" y="41"/>
                  </a:lnTo>
                  <a:lnTo>
                    <a:pt x="67" y="36"/>
                  </a:lnTo>
                  <a:lnTo>
                    <a:pt x="72" y="33"/>
                  </a:lnTo>
                  <a:lnTo>
                    <a:pt x="78" y="31"/>
                  </a:lnTo>
                  <a:lnTo>
                    <a:pt x="84" y="31"/>
                  </a:lnTo>
                  <a:lnTo>
                    <a:pt x="90" y="30"/>
                  </a:lnTo>
                  <a:lnTo>
                    <a:pt x="96" y="31"/>
                  </a:lnTo>
                  <a:lnTo>
                    <a:pt x="101" y="31"/>
                  </a:lnTo>
                  <a:lnTo>
                    <a:pt x="108" y="33"/>
                  </a:lnTo>
                  <a:lnTo>
                    <a:pt x="113" y="36"/>
                  </a:lnTo>
                  <a:lnTo>
                    <a:pt x="123" y="41"/>
                  </a:lnTo>
                  <a:lnTo>
                    <a:pt x="133" y="48"/>
                  </a:lnTo>
                  <a:lnTo>
                    <a:pt x="137" y="53"/>
                  </a:lnTo>
                  <a:lnTo>
                    <a:pt x="140" y="58"/>
                  </a:lnTo>
                  <a:lnTo>
                    <a:pt x="143" y="63"/>
                  </a:lnTo>
                  <a:lnTo>
                    <a:pt x="145" y="69"/>
                  </a:lnTo>
                  <a:lnTo>
                    <a:pt x="148" y="74"/>
                  </a:lnTo>
                  <a:lnTo>
                    <a:pt x="149" y="80"/>
                  </a:lnTo>
                  <a:lnTo>
                    <a:pt x="150" y="86"/>
                  </a:lnTo>
                  <a:lnTo>
                    <a:pt x="150" y="91"/>
                  </a:lnTo>
                  <a:lnTo>
                    <a:pt x="150" y="97"/>
                  </a:lnTo>
                  <a:lnTo>
                    <a:pt x="149" y="103"/>
                  </a:lnTo>
                  <a:lnTo>
                    <a:pt x="148" y="109"/>
                  </a:lnTo>
                  <a:lnTo>
                    <a:pt x="145" y="114"/>
                  </a:lnTo>
                  <a:lnTo>
                    <a:pt x="143" y="119"/>
                  </a:lnTo>
                  <a:lnTo>
                    <a:pt x="140" y="125"/>
                  </a:lnTo>
                  <a:lnTo>
                    <a:pt x="137" y="130"/>
                  </a:lnTo>
                  <a:lnTo>
                    <a:pt x="133" y="134"/>
                  </a:lnTo>
                  <a:close/>
                  <a:moveTo>
                    <a:pt x="26" y="27"/>
                  </a:moveTo>
                  <a:lnTo>
                    <a:pt x="20" y="35"/>
                  </a:lnTo>
                  <a:lnTo>
                    <a:pt x="15" y="41"/>
                  </a:lnTo>
                  <a:lnTo>
                    <a:pt x="10" y="48"/>
                  </a:lnTo>
                  <a:lnTo>
                    <a:pt x="6" y="57"/>
                  </a:lnTo>
                  <a:lnTo>
                    <a:pt x="4" y="66"/>
                  </a:lnTo>
                  <a:lnTo>
                    <a:pt x="2" y="73"/>
                  </a:lnTo>
                  <a:lnTo>
                    <a:pt x="0" y="82"/>
                  </a:lnTo>
                  <a:lnTo>
                    <a:pt x="0" y="91"/>
                  </a:lnTo>
                  <a:lnTo>
                    <a:pt x="0" y="100"/>
                  </a:lnTo>
                  <a:lnTo>
                    <a:pt x="2" y="109"/>
                  </a:lnTo>
                  <a:lnTo>
                    <a:pt x="4" y="117"/>
                  </a:lnTo>
                  <a:lnTo>
                    <a:pt x="6" y="125"/>
                  </a:lnTo>
                  <a:lnTo>
                    <a:pt x="10" y="133"/>
                  </a:lnTo>
                  <a:lnTo>
                    <a:pt x="15" y="141"/>
                  </a:lnTo>
                  <a:lnTo>
                    <a:pt x="20" y="148"/>
                  </a:lnTo>
                  <a:lnTo>
                    <a:pt x="26" y="156"/>
                  </a:lnTo>
                  <a:lnTo>
                    <a:pt x="33" y="161"/>
                  </a:lnTo>
                  <a:lnTo>
                    <a:pt x="40" y="166"/>
                  </a:lnTo>
                  <a:lnTo>
                    <a:pt x="48" y="171"/>
                  </a:lnTo>
                  <a:lnTo>
                    <a:pt x="55" y="174"/>
                  </a:lnTo>
                  <a:lnTo>
                    <a:pt x="64" y="177"/>
                  </a:lnTo>
                  <a:lnTo>
                    <a:pt x="72" y="179"/>
                  </a:lnTo>
                  <a:lnTo>
                    <a:pt x="81" y="180"/>
                  </a:lnTo>
                  <a:lnTo>
                    <a:pt x="90" y="181"/>
                  </a:lnTo>
                  <a:lnTo>
                    <a:pt x="99" y="180"/>
                  </a:lnTo>
                  <a:lnTo>
                    <a:pt x="108" y="179"/>
                  </a:lnTo>
                  <a:lnTo>
                    <a:pt x="116" y="177"/>
                  </a:lnTo>
                  <a:lnTo>
                    <a:pt x="124" y="174"/>
                  </a:lnTo>
                  <a:lnTo>
                    <a:pt x="133" y="171"/>
                  </a:lnTo>
                  <a:lnTo>
                    <a:pt x="140" y="166"/>
                  </a:lnTo>
                  <a:lnTo>
                    <a:pt x="148" y="161"/>
                  </a:lnTo>
                  <a:lnTo>
                    <a:pt x="154" y="156"/>
                  </a:lnTo>
                  <a:lnTo>
                    <a:pt x="160" y="148"/>
                  </a:lnTo>
                  <a:lnTo>
                    <a:pt x="166" y="141"/>
                  </a:lnTo>
                  <a:lnTo>
                    <a:pt x="170" y="133"/>
                  </a:lnTo>
                  <a:lnTo>
                    <a:pt x="173" y="125"/>
                  </a:lnTo>
                  <a:lnTo>
                    <a:pt x="176" y="117"/>
                  </a:lnTo>
                  <a:lnTo>
                    <a:pt x="179" y="109"/>
                  </a:lnTo>
                  <a:lnTo>
                    <a:pt x="180" y="100"/>
                  </a:lnTo>
                  <a:lnTo>
                    <a:pt x="180" y="91"/>
                  </a:lnTo>
                  <a:lnTo>
                    <a:pt x="180" y="82"/>
                  </a:lnTo>
                  <a:lnTo>
                    <a:pt x="179" y="73"/>
                  </a:lnTo>
                  <a:lnTo>
                    <a:pt x="176" y="66"/>
                  </a:lnTo>
                  <a:lnTo>
                    <a:pt x="173" y="57"/>
                  </a:lnTo>
                  <a:lnTo>
                    <a:pt x="170" y="48"/>
                  </a:lnTo>
                  <a:lnTo>
                    <a:pt x="166" y="41"/>
                  </a:lnTo>
                  <a:lnTo>
                    <a:pt x="160" y="35"/>
                  </a:lnTo>
                  <a:lnTo>
                    <a:pt x="154" y="27"/>
                  </a:lnTo>
                  <a:lnTo>
                    <a:pt x="148" y="22"/>
                  </a:lnTo>
                  <a:lnTo>
                    <a:pt x="140" y="16"/>
                  </a:lnTo>
                  <a:lnTo>
                    <a:pt x="133" y="12"/>
                  </a:lnTo>
                  <a:lnTo>
                    <a:pt x="124" y="8"/>
                  </a:lnTo>
                  <a:lnTo>
                    <a:pt x="116" y="5"/>
                  </a:lnTo>
                  <a:lnTo>
                    <a:pt x="108" y="2"/>
                  </a:lnTo>
                  <a:lnTo>
                    <a:pt x="99" y="1"/>
                  </a:lnTo>
                  <a:lnTo>
                    <a:pt x="90" y="0"/>
                  </a:lnTo>
                  <a:lnTo>
                    <a:pt x="81" y="1"/>
                  </a:lnTo>
                  <a:lnTo>
                    <a:pt x="72" y="2"/>
                  </a:lnTo>
                  <a:lnTo>
                    <a:pt x="64" y="5"/>
                  </a:lnTo>
                  <a:lnTo>
                    <a:pt x="55" y="8"/>
                  </a:lnTo>
                  <a:lnTo>
                    <a:pt x="48" y="12"/>
                  </a:lnTo>
                  <a:lnTo>
                    <a:pt x="40" y="16"/>
                  </a:lnTo>
                  <a:lnTo>
                    <a:pt x="33" y="22"/>
                  </a:lnTo>
                  <a:lnTo>
                    <a:pt x="26" y="27"/>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77" name="Freeform 25"/>
          <p:cNvSpPr>
            <a:spLocks noChangeAspect="1"/>
          </p:cNvSpPr>
          <p:nvPr/>
        </p:nvSpPr>
        <p:spPr bwMode="auto">
          <a:xfrm rot="10800000">
            <a:off x="2440688" y="2098965"/>
            <a:ext cx="781517" cy="1344368"/>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rgbClr val="9B59B6">
              <a:alpha val="80000"/>
            </a:srgbClr>
          </a:solidFill>
          <a:ln w="9525" cap="flat" cmpd="sng" algn="ctr">
            <a:noFill/>
            <a:prstDash val="solid"/>
          </a:ln>
          <a:effectLst>
            <a:outerShdw blurRad="25400" dist="38100" dir="2400000" algn="ctr" rotWithShape="0">
              <a:prstClr val="black">
                <a:alpha val="10000"/>
              </a:prstClr>
            </a:outerShdw>
          </a:effectLst>
        </p:spPr>
        <p:txBody>
          <a:bodyPr anchor="ctr"/>
          <a:lstStyle/>
          <a:p>
            <a:pPr algn="ctr"/>
            <a:endParaRPr lang="da-DK" kern="0">
              <a:solidFill>
                <a:sysClr val="window" lastClr="FFFFFF"/>
              </a:solidFill>
              <a:latin typeface="Calibri"/>
            </a:endParaRPr>
          </a:p>
        </p:txBody>
      </p:sp>
      <p:grpSp>
        <p:nvGrpSpPr>
          <p:cNvPr id="78" name="Group 148"/>
          <p:cNvGrpSpPr>
            <a:grpSpLocks noChangeAspect="1"/>
          </p:cNvGrpSpPr>
          <p:nvPr/>
        </p:nvGrpSpPr>
        <p:grpSpPr>
          <a:xfrm>
            <a:off x="2680903" y="2755525"/>
            <a:ext cx="377287" cy="377288"/>
            <a:chOff x="5465763" y="1343025"/>
            <a:chExt cx="285750" cy="285751"/>
          </a:xfrm>
          <a:solidFill>
            <a:schemeClr val="bg1"/>
          </a:solidFill>
        </p:grpSpPr>
        <p:sp>
          <p:nvSpPr>
            <p:cNvPr id="79" name="Freeform 77"/>
            <p:cNvSpPr>
              <a:spLocks noEditPoints="1"/>
            </p:cNvSpPr>
            <p:nvPr/>
          </p:nvSpPr>
          <p:spPr bwMode="auto">
            <a:xfrm>
              <a:off x="5622925" y="1500188"/>
              <a:ext cx="128588" cy="128588"/>
            </a:xfrm>
            <a:custGeom>
              <a:avLst/>
              <a:gdLst>
                <a:gd name="T0" fmla="*/ 264 w 406"/>
                <a:gd name="T1" fmla="*/ 230 h 405"/>
                <a:gd name="T2" fmla="*/ 262 w 406"/>
                <a:gd name="T3" fmla="*/ 239 h 405"/>
                <a:gd name="T4" fmla="*/ 302 w 406"/>
                <a:gd name="T5" fmla="*/ 352 h 405"/>
                <a:gd name="T6" fmla="*/ 200 w 406"/>
                <a:gd name="T7" fmla="*/ 286 h 405"/>
                <a:gd name="T8" fmla="*/ 192 w 406"/>
                <a:gd name="T9" fmla="*/ 286 h 405"/>
                <a:gd name="T10" fmla="*/ 94 w 406"/>
                <a:gd name="T11" fmla="*/ 349 h 405"/>
                <a:gd name="T12" fmla="*/ 140 w 406"/>
                <a:gd name="T13" fmla="*/ 240 h 405"/>
                <a:gd name="T14" fmla="*/ 138 w 406"/>
                <a:gd name="T15" fmla="*/ 230 h 405"/>
                <a:gd name="T16" fmla="*/ 58 w 406"/>
                <a:gd name="T17" fmla="*/ 165 h 405"/>
                <a:gd name="T18" fmla="*/ 155 w 406"/>
                <a:gd name="T19" fmla="*/ 164 h 405"/>
                <a:gd name="T20" fmla="*/ 163 w 406"/>
                <a:gd name="T21" fmla="*/ 158 h 405"/>
                <a:gd name="T22" fmla="*/ 197 w 406"/>
                <a:gd name="T23" fmla="*/ 55 h 405"/>
                <a:gd name="T24" fmla="*/ 244 w 406"/>
                <a:gd name="T25" fmla="*/ 159 h 405"/>
                <a:gd name="T26" fmla="*/ 252 w 406"/>
                <a:gd name="T27" fmla="*/ 164 h 405"/>
                <a:gd name="T28" fmla="*/ 347 w 406"/>
                <a:gd name="T29" fmla="*/ 165 h 405"/>
                <a:gd name="T30" fmla="*/ 405 w 406"/>
                <a:gd name="T31" fmla="*/ 144 h 405"/>
                <a:gd name="T32" fmla="*/ 400 w 406"/>
                <a:gd name="T33" fmla="*/ 138 h 405"/>
                <a:gd name="T34" fmla="*/ 391 w 406"/>
                <a:gd name="T35" fmla="*/ 135 h 405"/>
                <a:gd name="T36" fmla="*/ 209 w 406"/>
                <a:gd name="T37" fmla="*/ 8 h 405"/>
                <a:gd name="T38" fmla="*/ 203 w 406"/>
                <a:gd name="T39" fmla="*/ 2 h 405"/>
                <a:gd name="T40" fmla="*/ 195 w 406"/>
                <a:gd name="T41" fmla="*/ 0 h 405"/>
                <a:gd name="T42" fmla="*/ 186 w 406"/>
                <a:gd name="T43" fmla="*/ 3 h 405"/>
                <a:gd name="T44" fmla="*/ 181 w 406"/>
                <a:gd name="T45" fmla="*/ 9 h 405"/>
                <a:gd name="T46" fmla="*/ 15 w 406"/>
                <a:gd name="T47" fmla="*/ 135 h 405"/>
                <a:gd name="T48" fmla="*/ 6 w 406"/>
                <a:gd name="T49" fmla="*/ 138 h 405"/>
                <a:gd name="T50" fmla="*/ 1 w 406"/>
                <a:gd name="T51" fmla="*/ 144 h 405"/>
                <a:gd name="T52" fmla="*/ 1 w 406"/>
                <a:gd name="T53" fmla="*/ 154 h 405"/>
                <a:gd name="T54" fmla="*/ 5 w 406"/>
                <a:gd name="T55" fmla="*/ 161 h 405"/>
                <a:gd name="T56" fmla="*/ 46 w 406"/>
                <a:gd name="T57" fmla="*/ 384 h 405"/>
                <a:gd name="T58" fmla="*/ 46 w 406"/>
                <a:gd name="T59" fmla="*/ 394 h 405"/>
                <a:gd name="T60" fmla="*/ 50 w 406"/>
                <a:gd name="T61" fmla="*/ 402 h 405"/>
                <a:gd name="T62" fmla="*/ 60 w 406"/>
                <a:gd name="T63" fmla="*/ 405 h 405"/>
                <a:gd name="T64" fmla="*/ 68 w 406"/>
                <a:gd name="T65" fmla="*/ 403 h 405"/>
                <a:gd name="T66" fmla="*/ 322 w 406"/>
                <a:gd name="T67" fmla="*/ 403 h 405"/>
                <a:gd name="T68" fmla="*/ 331 w 406"/>
                <a:gd name="T69" fmla="*/ 405 h 405"/>
                <a:gd name="T70" fmla="*/ 340 w 406"/>
                <a:gd name="T71" fmla="*/ 403 h 405"/>
                <a:gd name="T72" fmla="*/ 345 w 406"/>
                <a:gd name="T73" fmla="*/ 394 h 405"/>
                <a:gd name="T74" fmla="*/ 345 w 406"/>
                <a:gd name="T75" fmla="*/ 385 h 405"/>
                <a:gd name="T76" fmla="*/ 401 w 406"/>
                <a:gd name="T77" fmla="*/ 161 h 405"/>
                <a:gd name="T78" fmla="*/ 405 w 406"/>
                <a:gd name="T79" fmla="*/ 154 h 405"/>
                <a:gd name="T80" fmla="*/ 405 w 406"/>
                <a:gd name="T81" fmla="*/ 14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6" h="405">
                  <a:moveTo>
                    <a:pt x="268" y="227"/>
                  </a:moveTo>
                  <a:lnTo>
                    <a:pt x="264" y="230"/>
                  </a:lnTo>
                  <a:lnTo>
                    <a:pt x="262" y="234"/>
                  </a:lnTo>
                  <a:lnTo>
                    <a:pt x="262" y="239"/>
                  </a:lnTo>
                  <a:lnTo>
                    <a:pt x="263" y="244"/>
                  </a:lnTo>
                  <a:lnTo>
                    <a:pt x="302" y="352"/>
                  </a:lnTo>
                  <a:lnTo>
                    <a:pt x="203" y="288"/>
                  </a:lnTo>
                  <a:lnTo>
                    <a:pt x="200" y="286"/>
                  </a:lnTo>
                  <a:lnTo>
                    <a:pt x="196" y="285"/>
                  </a:lnTo>
                  <a:lnTo>
                    <a:pt x="192" y="286"/>
                  </a:lnTo>
                  <a:lnTo>
                    <a:pt x="187" y="288"/>
                  </a:lnTo>
                  <a:lnTo>
                    <a:pt x="94" y="349"/>
                  </a:lnTo>
                  <a:lnTo>
                    <a:pt x="139" y="244"/>
                  </a:lnTo>
                  <a:lnTo>
                    <a:pt x="140" y="240"/>
                  </a:lnTo>
                  <a:lnTo>
                    <a:pt x="140" y="234"/>
                  </a:lnTo>
                  <a:lnTo>
                    <a:pt x="138" y="230"/>
                  </a:lnTo>
                  <a:lnTo>
                    <a:pt x="135" y="227"/>
                  </a:lnTo>
                  <a:lnTo>
                    <a:pt x="58" y="165"/>
                  </a:lnTo>
                  <a:lnTo>
                    <a:pt x="151" y="165"/>
                  </a:lnTo>
                  <a:lnTo>
                    <a:pt x="155" y="164"/>
                  </a:lnTo>
                  <a:lnTo>
                    <a:pt x="159" y="161"/>
                  </a:lnTo>
                  <a:lnTo>
                    <a:pt x="163" y="158"/>
                  </a:lnTo>
                  <a:lnTo>
                    <a:pt x="165" y="154"/>
                  </a:lnTo>
                  <a:lnTo>
                    <a:pt x="197" y="55"/>
                  </a:lnTo>
                  <a:lnTo>
                    <a:pt x="242" y="156"/>
                  </a:lnTo>
                  <a:lnTo>
                    <a:pt x="244" y="159"/>
                  </a:lnTo>
                  <a:lnTo>
                    <a:pt x="247" y="163"/>
                  </a:lnTo>
                  <a:lnTo>
                    <a:pt x="252" y="164"/>
                  </a:lnTo>
                  <a:lnTo>
                    <a:pt x="256" y="165"/>
                  </a:lnTo>
                  <a:lnTo>
                    <a:pt x="347" y="165"/>
                  </a:lnTo>
                  <a:lnTo>
                    <a:pt x="268" y="227"/>
                  </a:lnTo>
                  <a:close/>
                  <a:moveTo>
                    <a:pt x="405" y="144"/>
                  </a:moveTo>
                  <a:lnTo>
                    <a:pt x="403" y="140"/>
                  </a:lnTo>
                  <a:lnTo>
                    <a:pt x="400" y="138"/>
                  </a:lnTo>
                  <a:lnTo>
                    <a:pt x="395" y="136"/>
                  </a:lnTo>
                  <a:lnTo>
                    <a:pt x="391" y="135"/>
                  </a:lnTo>
                  <a:lnTo>
                    <a:pt x="266" y="135"/>
                  </a:lnTo>
                  <a:lnTo>
                    <a:pt x="209" y="8"/>
                  </a:lnTo>
                  <a:lnTo>
                    <a:pt x="207" y="4"/>
                  </a:lnTo>
                  <a:lnTo>
                    <a:pt x="203" y="2"/>
                  </a:lnTo>
                  <a:lnTo>
                    <a:pt x="199" y="0"/>
                  </a:lnTo>
                  <a:lnTo>
                    <a:pt x="195" y="0"/>
                  </a:lnTo>
                  <a:lnTo>
                    <a:pt x="190" y="1"/>
                  </a:lnTo>
                  <a:lnTo>
                    <a:pt x="186" y="3"/>
                  </a:lnTo>
                  <a:lnTo>
                    <a:pt x="183" y="6"/>
                  </a:lnTo>
                  <a:lnTo>
                    <a:pt x="181" y="9"/>
                  </a:lnTo>
                  <a:lnTo>
                    <a:pt x="139" y="135"/>
                  </a:lnTo>
                  <a:lnTo>
                    <a:pt x="15" y="135"/>
                  </a:lnTo>
                  <a:lnTo>
                    <a:pt x="10" y="136"/>
                  </a:lnTo>
                  <a:lnTo>
                    <a:pt x="6" y="138"/>
                  </a:lnTo>
                  <a:lnTo>
                    <a:pt x="3" y="141"/>
                  </a:lnTo>
                  <a:lnTo>
                    <a:pt x="1" y="144"/>
                  </a:lnTo>
                  <a:lnTo>
                    <a:pt x="0" y="150"/>
                  </a:lnTo>
                  <a:lnTo>
                    <a:pt x="1" y="154"/>
                  </a:lnTo>
                  <a:lnTo>
                    <a:pt x="3" y="158"/>
                  </a:lnTo>
                  <a:lnTo>
                    <a:pt x="5" y="161"/>
                  </a:lnTo>
                  <a:lnTo>
                    <a:pt x="107" y="243"/>
                  </a:lnTo>
                  <a:lnTo>
                    <a:pt x="46" y="384"/>
                  </a:lnTo>
                  <a:lnTo>
                    <a:pt x="45" y="389"/>
                  </a:lnTo>
                  <a:lnTo>
                    <a:pt x="46" y="394"/>
                  </a:lnTo>
                  <a:lnTo>
                    <a:pt x="47" y="398"/>
                  </a:lnTo>
                  <a:lnTo>
                    <a:pt x="50" y="402"/>
                  </a:lnTo>
                  <a:lnTo>
                    <a:pt x="55" y="405"/>
                  </a:lnTo>
                  <a:lnTo>
                    <a:pt x="60" y="405"/>
                  </a:lnTo>
                  <a:lnTo>
                    <a:pt x="64" y="405"/>
                  </a:lnTo>
                  <a:lnTo>
                    <a:pt x="68" y="403"/>
                  </a:lnTo>
                  <a:lnTo>
                    <a:pt x="196" y="318"/>
                  </a:lnTo>
                  <a:lnTo>
                    <a:pt x="322" y="403"/>
                  </a:lnTo>
                  <a:lnTo>
                    <a:pt x="327" y="405"/>
                  </a:lnTo>
                  <a:lnTo>
                    <a:pt x="331" y="405"/>
                  </a:lnTo>
                  <a:lnTo>
                    <a:pt x="336" y="405"/>
                  </a:lnTo>
                  <a:lnTo>
                    <a:pt x="340" y="403"/>
                  </a:lnTo>
                  <a:lnTo>
                    <a:pt x="343" y="398"/>
                  </a:lnTo>
                  <a:lnTo>
                    <a:pt x="345" y="394"/>
                  </a:lnTo>
                  <a:lnTo>
                    <a:pt x="346" y="390"/>
                  </a:lnTo>
                  <a:lnTo>
                    <a:pt x="345" y="385"/>
                  </a:lnTo>
                  <a:lnTo>
                    <a:pt x="294" y="244"/>
                  </a:lnTo>
                  <a:lnTo>
                    <a:pt x="401" y="161"/>
                  </a:lnTo>
                  <a:lnTo>
                    <a:pt x="404" y="158"/>
                  </a:lnTo>
                  <a:lnTo>
                    <a:pt x="405" y="154"/>
                  </a:lnTo>
                  <a:lnTo>
                    <a:pt x="406" y="150"/>
                  </a:lnTo>
                  <a:lnTo>
                    <a:pt x="405" y="14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80" name="Freeform 78"/>
            <p:cNvSpPr>
              <a:spLocks/>
            </p:cNvSpPr>
            <p:nvPr/>
          </p:nvSpPr>
          <p:spPr bwMode="auto">
            <a:xfrm>
              <a:off x="5465763" y="1343025"/>
              <a:ext cx="168275" cy="238125"/>
            </a:xfrm>
            <a:custGeom>
              <a:avLst/>
              <a:gdLst>
                <a:gd name="T0" fmla="*/ 461 w 531"/>
                <a:gd name="T1" fmla="*/ 460 h 752"/>
                <a:gd name="T2" fmla="*/ 483 w 531"/>
                <a:gd name="T3" fmla="*/ 349 h 752"/>
                <a:gd name="T4" fmla="*/ 502 w 531"/>
                <a:gd name="T5" fmla="*/ 294 h 752"/>
                <a:gd name="T6" fmla="*/ 519 w 531"/>
                <a:gd name="T7" fmla="*/ 253 h 752"/>
                <a:gd name="T8" fmla="*/ 526 w 531"/>
                <a:gd name="T9" fmla="*/ 204 h 752"/>
                <a:gd name="T10" fmla="*/ 509 w 531"/>
                <a:gd name="T11" fmla="*/ 172 h 752"/>
                <a:gd name="T12" fmla="*/ 522 w 531"/>
                <a:gd name="T13" fmla="*/ 66 h 752"/>
                <a:gd name="T14" fmla="*/ 489 w 531"/>
                <a:gd name="T15" fmla="*/ 24 h 752"/>
                <a:gd name="T16" fmla="*/ 428 w 531"/>
                <a:gd name="T17" fmla="*/ 3 h 752"/>
                <a:gd name="T18" fmla="*/ 307 w 531"/>
                <a:gd name="T19" fmla="*/ 12 h 752"/>
                <a:gd name="T20" fmla="*/ 262 w 531"/>
                <a:gd name="T21" fmla="*/ 39 h 752"/>
                <a:gd name="T22" fmla="*/ 227 w 531"/>
                <a:gd name="T23" fmla="*/ 55 h 752"/>
                <a:gd name="T24" fmla="*/ 200 w 531"/>
                <a:gd name="T25" fmla="*/ 78 h 752"/>
                <a:gd name="T26" fmla="*/ 200 w 531"/>
                <a:gd name="T27" fmla="*/ 148 h 752"/>
                <a:gd name="T28" fmla="*/ 200 w 531"/>
                <a:gd name="T29" fmla="*/ 179 h 752"/>
                <a:gd name="T30" fmla="*/ 187 w 531"/>
                <a:gd name="T31" fmla="*/ 221 h 752"/>
                <a:gd name="T32" fmla="*/ 200 w 531"/>
                <a:gd name="T33" fmla="*/ 263 h 752"/>
                <a:gd name="T34" fmla="*/ 218 w 531"/>
                <a:gd name="T35" fmla="*/ 319 h 752"/>
                <a:gd name="T36" fmla="*/ 254 w 531"/>
                <a:gd name="T37" fmla="*/ 383 h 752"/>
                <a:gd name="T38" fmla="*/ 214 w 531"/>
                <a:gd name="T39" fmla="*/ 475 h 752"/>
                <a:gd name="T40" fmla="*/ 69 w 531"/>
                <a:gd name="T41" fmla="*/ 530 h 752"/>
                <a:gd name="T42" fmla="*/ 23 w 531"/>
                <a:gd name="T43" fmla="*/ 568 h 752"/>
                <a:gd name="T44" fmla="*/ 0 w 531"/>
                <a:gd name="T45" fmla="*/ 717 h 752"/>
                <a:gd name="T46" fmla="*/ 7 w 531"/>
                <a:gd name="T47" fmla="*/ 750 h 752"/>
                <a:gd name="T48" fmla="*/ 30 w 531"/>
                <a:gd name="T49" fmla="*/ 722 h 752"/>
                <a:gd name="T50" fmla="*/ 49 w 531"/>
                <a:gd name="T51" fmla="*/ 586 h 752"/>
                <a:gd name="T52" fmla="*/ 104 w 531"/>
                <a:gd name="T53" fmla="*/ 546 h 752"/>
                <a:gd name="T54" fmla="*/ 248 w 531"/>
                <a:gd name="T55" fmla="*/ 495 h 752"/>
                <a:gd name="T56" fmla="*/ 301 w 531"/>
                <a:gd name="T57" fmla="*/ 467 h 752"/>
                <a:gd name="T58" fmla="*/ 292 w 531"/>
                <a:gd name="T59" fmla="*/ 376 h 752"/>
                <a:gd name="T60" fmla="*/ 251 w 531"/>
                <a:gd name="T61" fmla="*/ 323 h 752"/>
                <a:gd name="T62" fmla="*/ 238 w 531"/>
                <a:gd name="T63" fmla="*/ 255 h 752"/>
                <a:gd name="T64" fmla="*/ 227 w 531"/>
                <a:gd name="T65" fmla="*/ 244 h 752"/>
                <a:gd name="T66" fmla="*/ 218 w 531"/>
                <a:gd name="T67" fmla="*/ 211 h 752"/>
                <a:gd name="T68" fmla="*/ 232 w 531"/>
                <a:gd name="T69" fmla="*/ 195 h 752"/>
                <a:gd name="T70" fmla="*/ 238 w 531"/>
                <a:gd name="T71" fmla="*/ 176 h 752"/>
                <a:gd name="T72" fmla="*/ 224 w 531"/>
                <a:gd name="T73" fmla="*/ 98 h 752"/>
                <a:gd name="T74" fmla="*/ 238 w 531"/>
                <a:gd name="T75" fmla="*/ 83 h 752"/>
                <a:gd name="T76" fmla="*/ 267 w 531"/>
                <a:gd name="T77" fmla="*/ 83 h 752"/>
                <a:gd name="T78" fmla="*/ 278 w 531"/>
                <a:gd name="T79" fmla="*/ 68 h 752"/>
                <a:gd name="T80" fmla="*/ 305 w 531"/>
                <a:gd name="T81" fmla="*/ 45 h 752"/>
                <a:gd name="T82" fmla="*/ 406 w 531"/>
                <a:gd name="T83" fmla="*/ 31 h 752"/>
                <a:gd name="T84" fmla="*/ 477 w 531"/>
                <a:gd name="T85" fmla="*/ 52 h 752"/>
                <a:gd name="T86" fmla="*/ 496 w 531"/>
                <a:gd name="T87" fmla="*/ 85 h 752"/>
                <a:gd name="T88" fmla="*/ 475 w 531"/>
                <a:gd name="T89" fmla="*/ 172 h 752"/>
                <a:gd name="T90" fmla="*/ 481 w 531"/>
                <a:gd name="T91" fmla="*/ 193 h 752"/>
                <a:gd name="T92" fmla="*/ 496 w 531"/>
                <a:gd name="T93" fmla="*/ 209 h 752"/>
                <a:gd name="T94" fmla="*/ 486 w 531"/>
                <a:gd name="T95" fmla="*/ 244 h 752"/>
                <a:gd name="T96" fmla="*/ 474 w 531"/>
                <a:gd name="T97" fmla="*/ 255 h 752"/>
                <a:gd name="T98" fmla="*/ 465 w 531"/>
                <a:gd name="T99" fmla="*/ 318 h 752"/>
                <a:gd name="T100" fmla="*/ 432 w 531"/>
                <a:gd name="T101" fmla="*/ 361 h 752"/>
                <a:gd name="T102" fmla="*/ 422 w 531"/>
                <a:gd name="T103" fmla="*/ 467 h 752"/>
                <a:gd name="T104" fmla="*/ 461 w 531"/>
                <a:gd name="T105" fmla="*/ 49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1" h="752">
                  <a:moveTo>
                    <a:pt x="531" y="486"/>
                  </a:moveTo>
                  <a:lnTo>
                    <a:pt x="516" y="480"/>
                  </a:lnTo>
                  <a:lnTo>
                    <a:pt x="502" y="475"/>
                  </a:lnTo>
                  <a:lnTo>
                    <a:pt x="487" y="470"/>
                  </a:lnTo>
                  <a:lnTo>
                    <a:pt x="472" y="463"/>
                  </a:lnTo>
                  <a:lnTo>
                    <a:pt x="461" y="460"/>
                  </a:lnTo>
                  <a:lnTo>
                    <a:pt x="452" y="456"/>
                  </a:lnTo>
                  <a:lnTo>
                    <a:pt x="452" y="384"/>
                  </a:lnTo>
                  <a:lnTo>
                    <a:pt x="458" y="379"/>
                  </a:lnTo>
                  <a:lnTo>
                    <a:pt x="466" y="371"/>
                  </a:lnTo>
                  <a:lnTo>
                    <a:pt x="474" y="361"/>
                  </a:lnTo>
                  <a:lnTo>
                    <a:pt x="483" y="349"/>
                  </a:lnTo>
                  <a:lnTo>
                    <a:pt x="486" y="341"/>
                  </a:lnTo>
                  <a:lnTo>
                    <a:pt x="490" y="334"/>
                  </a:lnTo>
                  <a:lnTo>
                    <a:pt x="493" y="325"/>
                  </a:lnTo>
                  <a:lnTo>
                    <a:pt x="497" y="315"/>
                  </a:lnTo>
                  <a:lnTo>
                    <a:pt x="500" y="306"/>
                  </a:lnTo>
                  <a:lnTo>
                    <a:pt x="502" y="294"/>
                  </a:lnTo>
                  <a:lnTo>
                    <a:pt x="503" y="283"/>
                  </a:lnTo>
                  <a:lnTo>
                    <a:pt x="504" y="270"/>
                  </a:lnTo>
                  <a:lnTo>
                    <a:pt x="509" y="267"/>
                  </a:lnTo>
                  <a:lnTo>
                    <a:pt x="513" y="263"/>
                  </a:lnTo>
                  <a:lnTo>
                    <a:pt x="516" y="259"/>
                  </a:lnTo>
                  <a:lnTo>
                    <a:pt x="519" y="253"/>
                  </a:lnTo>
                  <a:lnTo>
                    <a:pt x="522" y="246"/>
                  </a:lnTo>
                  <a:lnTo>
                    <a:pt x="525" y="238"/>
                  </a:lnTo>
                  <a:lnTo>
                    <a:pt x="526" y="229"/>
                  </a:lnTo>
                  <a:lnTo>
                    <a:pt x="527" y="220"/>
                  </a:lnTo>
                  <a:lnTo>
                    <a:pt x="527" y="211"/>
                  </a:lnTo>
                  <a:lnTo>
                    <a:pt x="526" y="204"/>
                  </a:lnTo>
                  <a:lnTo>
                    <a:pt x="524" y="197"/>
                  </a:lnTo>
                  <a:lnTo>
                    <a:pt x="521" y="191"/>
                  </a:lnTo>
                  <a:lnTo>
                    <a:pt x="519" y="185"/>
                  </a:lnTo>
                  <a:lnTo>
                    <a:pt x="516" y="179"/>
                  </a:lnTo>
                  <a:lnTo>
                    <a:pt x="512" y="175"/>
                  </a:lnTo>
                  <a:lnTo>
                    <a:pt x="509" y="172"/>
                  </a:lnTo>
                  <a:lnTo>
                    <a:pt x="516" y="151"/>
                  </a:lnTo>
                  <a:lnTo>
                    <a:pt x="522" y="126"/>
                  </a:lnTo>
                  <a:lnTo>
                    <a:pt x="526" y="112"/>
                  </a:lnTo>
                  <a:lnTo>
                    <a:pt x="527" y="97"/>
                  </a:lnTo>
                  <a:lnTo>
                    <a:pt x="526" y="82"/>
                  </a:lnTo>
                  <a:lnTo>
                    <a:pt x="522" y="66"/>
                  </a:lnTo>
                  <a:lnTo>
                    <a:pt x="520" y="57"/>
                  </a:lnTo>
                  <a:lnTo>
                    <a:pt x="516" y="48"/>
                  </a:lnTo>
                  <a:lnTo>
                    <a:pt x="511" y="42"/>
                  </a:lnTo>
                  <a:lnTo>
                    <a:pt x="504" y="34"/>
                  </a:lnTo>
                  <a:lnTo>
                    <a:pt x="497" y="29"/>
                  </a:lnTo>
                  <a:lnTo>
                    <a:pt x="489" y="24"/>
                  </a:lnTo>
                  <a:lnTo>
                    <a:pt x="480" y="18"/>
                  </a:lnTo>
                  <a:lnTo>
                    <a:pt x="471" y="14"/>
                  </a:lnTo>
                  <a:lnTo>
                    <a:pt x="460" y="11"/>
                  </a:lnTo>
                  <a:lnTo>
                    <a:pt x="451" y="8"/>
                  </a:lnTo>
                  <a:lnTo>
                    <a:pt x="440" y="6"/>
                  </a:lnTo>
                  <a:lnTo>
                    <a:pt x="428" y="3"/>
                  </a:lnTo>
                  <a:lnTo>
                    <a:pt x="407" y="1"/>
                  </a:lnTo>
                  <a:lnTo>
                    <a:pt x="385" y="0"/>
                  </a:lnTo>
                  <a:lnTo>
                    <a:pt x="366" y="0"/>
                  </a:lnTo>
                  <a:lnTo>
                    <a:pt x="346" y="2"/>
                  </a:lnTo>
                  <a:lnTo>
                    <a:pt x="326" y="7"/>
                  </a:lnTo>
                  <a:lnTo>
                    <a:pt x="307" y="12"/>
                  </a:lnTo>
                  <a:lnTo>
                    <a:pt x="298" y="15"/>
                  </a:lnTo>
                  <a:lnTo>
                    <a:pt x="290" y="19"/>
                  </a:lnTo>
                  <a:lnTo>
                    <a:pt x="281" y="24"/>
                  </a:lnTo>
                  <a:lnTo>
                    <a:pt x="275" y="28"/>
                  </a:lnTo>
                  <a:lnTo>
                    <a:pt x="267" y="33"/>
                  </a:lnTo>
                  <a:lnTo>
                    <a:pt x="262" y="39"/>
                  </a:lnTo>
                  <a:lnTo>
                    <a:pt x="257" y="45"/>
                  </a:lnTo>
                  <a:lnTo>
                    <a:pt x="252" y="53"/>
                  </a:lnTo>
                  <a:lnTo>
                    <a:pt x="245" y="53"/>
                  </a:lnTo>
                  <a:lnTo>
                    <a:pt x="238" y="53"/>
                  </a:lnTo>
                  <a:lnTo>
                    <a:pt x="232" y="54"/>
                  </a:lnTo>
                  <a:lnTo>
                    <a:pt x="227" y="55"/>
                  </a:lnTo>
                  <a:lnTo>
                    <a:pt x="221" y="57"/>
                  </a:lnTo>
                  <a:lnTo>
                    <a:pt x="216" y="60"/>
                  </a:lnTo>
                  <a:lnTo>
                    <a:pt x="212" y="63"/>
                  </a:lnTo>
                  <a:lnTo>
                    <a:pt x="207" y="67"/>
                  </a:lnTo>
                  <a:lnTo>
                    <a:pt x="203" y="72"/>
                  </a:lnTo>
                  <a:lnTo>
                    <a:pt x="200" y="78"/>
                  </a:lnTo>
                  <a:lnTo>
                    <a:pt x="198" y="84"/>
                  </a:lnTo>
                  <a:lnTo>
                    <a:pt x="195" y="91"/>
                  </a:lnTo>
                  <a:lnTo>
                    <a:pt x="194" y="105"/>
                  </a:lnTo>
                  <a:lnTo>
                    <a:pt x="194" y="119"/>
                  </a:lnTo>
                  <a:lnTo>
                    <a:pt x="197" y="134"/>
                  </a:lnTo>
                  <a:lnTo>
                    <a:pt x="200" y="148"/>
                  </a:lnTo>
                  <a:lnTo>
                    <a:pt x="203" y="161"/>
                  </a:lnTo>
                  <a:lnTo>
                    <a:pt x="206" y="173"/>
                  </a:lnTo>
                  <a:lnTo>
                    <a:pt x="206" y="173"/>
                  </a:lnTo>
                  <a:lnTo>
                    <a:pt x="206" y="174"/>
                  </a:lnTo>
                  <a:lnTo>
                    <a:pt x="203" y="176"/>
                  </a:lnTo>
                  <a:lnTo>
                    <a:pt x="200" y="179"/>
                  </a:lnTo>
                  <a:lnTo>
                    <a:pt x="197" y="183"/>
                  </a:lnTo>
                  <a:lnTo>
                    <a:pt x="193" y="188"/>
                  </a:lnTo>
                  <a:lnTo>
                    <a:pt x="191" y="195"/>
                  </a:lnTo>
                  <a:lnTo>
                    <a:pt x="188" y="203"/>
                  </a:lnTo>
                  <a:lnTo>
                    <a:pt x="187" y="211"/>
                  </a:lnTo>
                  <a:lnTo>
                    <a:pt x="187" y="221"/>
                  </a:lnTo>
                  <a:lnTo>
                    <a:pt x="187" y="230"/>
                  </a:lnTo>
                  <a:lnTo>
                    <a:pt x="188" y="237"/>
                  </a:lnTo>
                  <a:lnTo>
                    <a:pt x="190" y="245"/>
                  </a:lnTo>
                  <a:lnTo>
                    <a:pt x="192" y="251"/>
                  </a:lnTo>
                  <a:lnTo>
                    <a:pt x="195" y="257"/>
                  </a:lnTo>
                  <a:lnTo>
                    <a:pt x="200" y="263"/>
                  </a:lnTo>
                  <a:lnTo>
                    <a:pt x="204" y="267"/>
                  </a:lnTo>
                  <a:lnTo>
                    <a:pt x="209" y="270"/>
                  </a:lnTo>
                  <a:lnTo>
                    <a:pt x="210" y="283"/>
                  </a:lnTo>
                  <a:lnTo>
                    <a:pt x="213" y="296"/>
                  </a:lnTo>
                  <a:lnTo>
                    <a:pt x="215" y="308"/>
                  </a:lnTo>
                  <a:lnTo>
                    <a:pt x="218" y="319"/>
                  </a:lnTo>
                  <a:lnTo>
                    <a:pt x="222" y="329"/>
                  </a:lnTo>
                  <a:lnTo>
                    <a:pt x="227" y="339"/>
                  </a:lnTo>
                  <a:lnTo>
                    <a:pt x="231" y="349"/>
                  </a:lnTo>
                  <a:lnTo>
                    <a:pt x="235" y="356"/>
                  </a:lnTo>
                  <a:lnTo>
                    <a:pt x="245" y="371"/>
                  </a:lnTo>
                  <a:lnTo>
                    <a:pt x="254" y="383"/>
                  </a:lnTo>
                  <a:lnTo>
                    <a:pt x="264" y="391"/>
                  </a:lnTo>
                  <a:lnTo>
                    <a:pt x="270" y="398"/>
                  </a:lnTo>
                  <a:lnTo>
                    <a:pt x="270" y="456"/>
                  </a:lnTo>
                  <a:lnTo>
                    <a:pt x="252" y="462"/>
                  </a:lnTo>
                  <a:lnTo>
                    <a:pt x="233" y="469"/>
                  </a:lnTo>
                  <a:lnTo>
                    <a:pt x="214" y="475"/>
                  </a:lnTo>
                  <a:lnTo>
                    <a:pt x="194" y="482"/>
                  </a:lnTo>
                  <a:lnTo>
                    <a:pt x="163" y="492"/>
                  </a:lnTo>
                  <a:lnTo>
                    <a:pt x="133" y="503"/>
                  </a:lnTo>
                  <a:lnTo>
                    <a:pt x="105" y="513"/>
                  </a:lnTo>
                  <a:lnTo>
                    <a:pt x="81" y="524"/>
                  </a:lnTo>
                  <a:lnTo>
                    <a:pt x="69" y="530"/>
                  </a:lnTo>
                  <a:lnTo>
                    <a:pt x="58" y="535"/>
                  </a:lnTo>
                  <a:lnTo>
                    <a:pt x="50" y="542"/>
                  </a:lnTo>
                  <a:lnTo>
                    <a:pt x="41" y="548"/>
                  </a:lnTo>
                  <a:lnTo>
                    <a:pt x="34" y="554"/>
                  </a:lnTo>
                  <a:lnTo>
                    <a:pt x="28" y="562"/>
                  </a:lnTo>
                  <a:lnTo>
                    <a:pt x="23" y="568"/>
                  </a:lnTo>
                  <a:lnTo>
                    <a:pt x="20" y="576"/>
                  </a:lnTo>
                  <a:lnTo>
                    <a:pt x="14" y="599"/>
                  </a:lnTo>
                  <a:lnTo>
                    <a:pt x="9" y="624"/>
                  </a:lnTo>
                  <a:lnTo>
                    <a:pt x="6" y="651"/>
                  </a:lnTo>
                  <a:lnTo>
                    <a:pt x="4" y="676"/>
                  </a:lnTo>
                  <a:lnTo>
                    <a:pt x="0" y="717"/>
                  </a:lnTo>
                  <a:lnTo>
                    <a:pt x="0" y="737"/>
                  </a:lnTo>
                  <a:lnTo>
                    <a:pt x="0" y="740"/>
                  </a:lnTo>
                  <a:lnTo>
                    <a:pt x="1" y="742"/>
                  </a:lnTo>
                  <a:lnTo>
                    <a:pt x="2" y="745"/>
                  </a:lnTo>
                  <a:lnTo>
                    <a:pt x="5" y="747"/>
                  </a:lnTo>
                  <a:lnTo>
                    <a:pt x="7" y="750"/>
                  </a:lnTo>
                  <a:lnTo>
                    <a:pt x="10" y="751"/>
                  </a:lnTo>
                  <a:lnTo>
                    <a:pt x="12" y="752"/>
                  </a:lnTo>
                  <a:lnTo>
                    <a:pt x="15" y="752"/>
                  </a:lnTo>
                  <a:lnTo>
                    <a:pt x="407" y="752"/>
                  </a:lnTo>
                  <a:lnTo>
                    <a:pt x="407" y="722"/>
                  </a:lnTo>
                  <a:lnTo>
                    <a:pt x="30" y="722"/>
                  </a:lnTo>
                  <a:lnTo>
                    <a:pt x="32" y="694"/>
                  </a:lnTo>
                  <a:lnTo>
                    <a:pt x="36" y="657"/>
                  </a:lnTo>
                  <a:lnTo>
                    <a:pt x="38" y="638"/>
                  </a:lnTo>
                  <a:lnTo>
                    <a:pt x="40" y="620"/>
                  </a:lnTo>
                  <a:lnTo>
                    <a:pt x="44" y="602"/>
                  </a:lnTo>
                  <a:lnTo>
                    <a:pt x="49" y="586"/>
                  </a:lnTo>
                  <a:lnTo>
                    <a:pt x="51" y="581"/>
                  </a:lnTo>
                  <a:lnTo>
                    <a:pt x="55" y="576"/>
                  </a:lnTo>
                  <a:lnTo>
                    <a:pt x="60" y="571"/>
                  </a:lnTo>
                  <a:lnTo>
                    <a:pt x="67" y="565"/>
                  </a:lnTo>
                  <a:lnTo>
                    <a:pt x="84" y="556"/>
                  </a:lnTo>
                  <a:lnTo>
                    <a:pt x="104" y="546"/>
                  </a:lnTo>
                  <a:lnTo>
                    <a:pt x="127" y="537"/>
                  </a:lnTo>
                  <a:lnTo>
                    <a:pt x="153" y="528"/>
                  </a:lnTo>
                  <a:lnTo>
                    <a:pt x="178" y="519"/>
                  </a:lnTo>
                  <a:lnTo>
                    <a:pt x="204" y="510"/>
                  </a:lnTo>
                  <a:lnTo>
                    <a:pt x="227" y="503"/>
                  </a:lnTo>
                  <a:lnTo>
                    <a:pt x="248" y="495"/>
                  </a:lnTo>
                  <a:lnTo>
                    <a:pt x="269" y="488"/>
                  </a:lnTo>
                  <a:lnTo>
                    <a:pt x="291" y="480"/>
                  </a:lnTo>
                  <a:lnTo>
                    <a:pt x="295" y="478"/>
                  </a:lnTo>
                  <a:lnTo>
                    <a:pt x="298" y="475"/>
                  </a:lnTo>
                  <a:lnTo>
                    <a:pt x="301" y="471"/>
                  </a:lnTo>
                  <a:lnTo>
                    <a:pt x="301" y="467"/>
                  </a:lnTo>
                  <a:lnTo>
                    <a:pt x="301" y="391"/>
                  </a:lnTo>
                  <a:lnTo>
                    <a:pt x="301" y="387"/>
                  </a:lnTo>
                  <a:lnTo>
                    <a:pt x="299" y="384"/>
                  </a:lnTo>
                  <a:lnTo>
                    <a:pt x="297" y="381"/>
                  </a:lnTo>
                  <a:lnTo>
                    <a:pt x="294" y="379"/>
                  </a:lnTo>
                  <a:lnTo>
                    <a:pt x="292" y="376"/>
                  </a:lnTo>
                  <a:lnTo>
                    <a:pt x="285" y="371"/>
                  </a:lnTo>
                  <a:lnTo>
                    <a:pt x="277" y="361"/>
                  </a:lnTo>
                  <a:lnTo>
                    <a:pt x="266" y="349"/>
                  </a:lnTo>
                  <a:lnTo>
                    <a:pt x="261" y="341"/>
                  </a:lnTo>
                  <a:lnTo>
                    <a:pt x="257" y="333"/>
                  </a:lnTo>
                  <a:lnTo>
                    <a:pt x="251" y="323"/>
                  </a:lnTo>
                  <a:lnTo>
                    <a:pt x="248" y="312"/>
                  </a:lnTo>
                  <a:lnTo>
                    <a:pt x="244" y="300"/>
                  </a:lnTo>
                  <a:lnTo>
                    <a:pt x="242" y="287"/>
                  </a:lnTo>
                  <a:lnTo>
                    <a:pt x="239" y="274"/>
                  </a:lnTo>
                  <a:lnTo>
                    <a:pt x="239" y="259"/>
                  </a:lnTo>
                  <a:lnTo>
                    <a:pt x="238" y="255"/>
                  </a:lnTo>
                  <a:lnTo>
                    <a:pt x="237" y="253"/>
                  </a:lnTo>
                  <a:lnTo>
                    <a:pt x="236" y="250"/>
                  </a:lnTo>
                  <a:lnTo>
                    <a:pt x="234" y="248"/>
                  </a:lnTo>
                  <a:lnTo>
                    <a:pt x="232" y="247"/>
                  </a:lnTo>
                  <a:lnTo>
                    <a:pt x="230" y="245"/>
                  </a:lnTo>
                  <a:lnTo>
                    <a:pt x="227" y="244"/>
                  </a:lnTo>
                  <a:lnTo>
                    <a:pt x="224" y="244"/>
                  </a:lnTo>
                  <a:lnTo>
                    <a:pt x="222" y="242"/>
                  </a:lnTo>
                  <a:lnTo>
                    <a:pt x="219" y="237"/>
                  </a:lnTo>
                  <a:lnTo>
                    <a:pt x="218" y="231"/>
                  </a:lnTo>
                  <a:lnTo>
                    <a:pt x="217" y="221"/>
                  </a:lnTo>
                  <a:lnTo>
                    <a:pt x="218" y="211"/>
                  </a:lnTo>
                  <a:lnTo>
                    <a:pt x="219" y="204"/>
                  </a:lnTo>
                  <a:lnTo>
                    <a:pt x="222" y="200"/>
                  </a:lnTo>
                  <a:lnTo>
                    <a:pt x="224" y="198"/>
                  </a:lnTo>
                  <a:lnTo>
                    <a:pt x="227" y="197"/>
                  </a:lnTo>
                  <a:lnTo>
                    <a:pt x="230" y="196"/>
                  </a:lnTo>
                  <a:lnTo>
                    <a:pt x="232" y="195"/>
                  </a:lnTo>
                  <a:lnTo>
                    <a:pt x="234" y="193"/>
                  </a:lnTo>
                  <a:lnTo>
                    <a:pt x="236" y="191"/>
                  </a:lnTo>
                  <a:lnTo>
                    <a:pt x="237" y="189"/>
                  </a:lnTo>
                  <a:lnTo>
                    <a:pt x="238" y="186"/>
                  </a:lnTo>
                  <a:lnTo>
                    <a:pt x="239" y="183"/>
                  </a:lnTo>
                  <a:lnTo>
                    <a:pt x="238" y="176"/>
                  </a:lnTo>
                  <a:lnTo>
                    <a:pt x="235" y="164"/>
                  </a:lnTo>
                  <a:lnTo>
                    <a:pt x="230" y="147"/>
                  </a:lnTo>
                  <a:lnTo>
                    <a:pt x="225" y="125"/>
                  </a:lnTo>
                  <a:lnTo>
                    <a:pt x="224" y="114"/>
                  </a:lnTo>
                  <a:lnTo>
                    <a:pt x="224" y="103"/>
                  </a:lnTo>
                  <a:lnTo>
                    <a:pt x="224" y="98"/>
                  </a:lnTo>
                  <a:lnTo>
                    <a:pt x="225" y="95"/>
                  </a:lnTo>
                  <a:lnTo>
                    <a:pt x="228" y="90"/>
                  </a:lnTo>
                  <a:lnTo>
                    <a:pt x="230" y="87"/>
                  </a:lnTo>
                  <a:lnTo>
                    <a:pt x="232" y="85"/>
                  </a:lnTo>
                  <a:lnTo>
                    <a:pt x="235" y="84"/>
                  </a:lnTo>
                  <a:lnTo>
                    <a:pt x="238" y="83"/>
                  </a:lnTo>
                  <a:lnTo>
                    <a:pt x="243" y="83"/>
                  </a:lnTo>
                  <a:lnTo>
                    <a:pt x="251" y="83"/>
                  </a:lnTo>
                  <a:lnTo>
                    <a:pt x="259" y="84"/>
                  </a:lnTo>
                  <a:lnTo>
                    <a:pt x="262" y="84"/>
                  </a:lnTo>
                  <a:lnTo>
                    <a:pt x="265" y="84"/>
                  </a:lnTo>
                  <a:lnTo>
                    <a:pt x="267" y="83"/>
                  </a:lnTo>
                  <a:lnTo>
                    <a:pt x="269" y="82"/>
                  </a:lnTo>
                  <a:lnTo>
                    <a:pt x="273" y="81"/>
                  </a:lnTo>
                  <a:lnTo>
                    <a:pt x="274" y="78"/>
                  </a:lnTo>
                  <a:lnTo>
                    <a:pt x="276" y="75"/>
                  </a:lnTo>
                  <a:lnTo>
                    <a:pt x="276" y="73"/>
                  </a:lnTo>
                  <a:lnTo>
                    <a:pt x="278" y="68"/>
                  </a:lnTo>
                  <a:lnTo>
                    <a:pt x="280" y="63"/>
                  </a:lnTo>
                  <a:lnTo>
                    <a:pt x="283" y="59"/>
                  </a:lnTo>
                  <a:lnTo>
                    <a:pt x="288" y="56"/>
                  </a:lnTo>
                  <a:lnTo>
                    <a:pt x="293" y="52"/>
                  </a:lnTo>
                  <a:lnTo>
                    <a:pt x="298" y="48"/>
                  </a:lnTo>
                  <a:lnTo>
                    <a:pt x="305" y="45"/>
                  </a:lnTo>
                  <a:lnTo>
                    <a:pt x="311" y="42"/>
                  </a:lnTo>
                  <a:lnTo>
                    <a:pt x="327" y="37"/>
                  </a:lnTo>
                  <a:lnTo>
                    <a:pt x="344" y="33"/>
                  </a:lnTo>
                  <a:lnTo>
                    <a:pt x="365" y="31"/>
                  </a:lnTo>
                  <a:lnTo>
                    <a:pt x="385" y="30"/>
                  </a:lnTo>
                  <a:lnTo>
                    <a:pt x="406" y="31"/>
                  </a:lnTo>
                  <a:lnTo>
                    <a:pt x="425" y="33"/>
                  </a:lnTo>
                  <a:lnTo>
                    <a:pt x="443" y="37"/>
                  </a:lnTo>
                  <a:lnTo>
                    <a:pt x="458" y="42"/>
                  </a:lnTo>
                  <a:lnTo>
                    <a:pt x="466" y="45"/>
                  </a:lnTo>
                  <a:lnTo>
                    <a:pt x="472" y="48"/>
                  </a:lnTo>
                  <a:lnTo>
                    <a:pt x="477" y="52"/>
                  </a:lnTo>
                  <a:lnTo>
                    <a:pt x="482" y="56"/>
                  </a:lnTo>
                  <a:lnTo>
                    <a:pt x="486" y="59"/>
                  </a:lnTo>
                  <a:lnTo>
                    <a:pt x="489" y="63"/>
                  </a:lnTo>
                  <a:lnTo>
                    <a:pt x="492" y="68"/>
                  </a:lnTo>
                  <a:lnTo>
                    <a:pt x="493" y="73"/>
                  </a:lnTo>
                  <a:lnTo>
                    <a:pt x="496" y="85"/>
                  </a:lnTo>
                  <a:lnTo>
                    <a:pt x="496" y="98"/>
                  </a:lnTo>
                  <a:lnTo>
                    <a:pt x="495" y="110"/>
                  </a:lnTo>
                  <a:lnTo>
                    <a:pt x="492" y="122"/>
                  </a:lnTo>
                  <a:lnTo>
                    <a:pt x="486" y="144"/>
                  </a:lnTo>
                  <a:lnTo>
                    <a:pt x="480" y="161"/>
                  </a:lnTo>
                  <a:lnTo>
                    <a:pt x="475" y="172"/>
                  </a:lnTo>
                  <a:lnTo>
                    <a:pt x="474" y="180"/>
                  </a:lnTo>
                  <a:lnTo>
                    <a:pt x="474" y="183"/>
                  </a:lnTo>
                  <a:lnTo>
                    <a:pt x="475" y="186"/>
                  </a:lnTo>
                  <a:lnTo>
                    <a:pt x="476" y="189"/>
                  </a:lnTo>
                  <a:lnTo>
                    <a:pt x="478" y="191"/>
                  </a:lnTo>
                  <a:lnTo>
                    <a:pt x="481" y="193"/>
                  </a:lnTo>
                  <a:lnTo>
                    <a:pt x="484" y="194"/>
                  </a:lnTo>
                  <a:lnTo>
                    <a:pt x="486" y="195"/>
                  </a:lnTo>
                  <a:lnTo>
                    <a:pt x="489" y="195"/>
                  </a:lnTo>
                  <a:lnTo>
                    <a:pt x="491" y="197"/>
                  </a:lnTo>
                  <a:lnTo>
                    <a:pt x="493" y="202"/>
                  </a:lnTo>
                  <a:lnTo>
                    <a:pt x="496" y="209"/>
                  </a:lnTo>
                  <a:lnTo>
                    <a:pt x="497" y="220"/>
                  </a:lnTo>
                  <a:lnTo>
                    <a:pt x="496" y="230"/>
                  </a:lnTo>
                  <a:lnTo>
                    <a:pt x="493" y="237"/>
                  </a:lnTo>
                  <a:lnTo>
                    <a:pt x="491" y="242"/>
                  </a:lnTo>
                  <a:lnTo>
                    <a:pt x="489" y="244"/>
                  </a:lnTo>
                  <a:lnTo>
                    <a:pt x="486" y="244"/>
                  </a:lnTo>
                  <a:lnTo>
                    <a:pt x="484" y="245"/>
                  </a:lnTo>
                  <a:lnTo>
                    <a:pt x="481" y="247"/>
                  </a:lnTo>
                  <a:lnTo>
                    <a:pt x="478" y="248"/>
                  </a:lnTo>
                  <a:lnTo>
                    <a:pt x="476" y="250"/>
                  </a:lnTo>
                  <a:lnTo>
                    <a:pt x="475" y="253"/>
                  </a:lnTo>
                  <a:lnTo>
                    <a:pt x="474" y="255"/>
                  </a:lnTo>
                  <a:lnTo>
                    <a:pt x="474" y="259"/>
                  </a:lnTo>
                  <a:lnTo>
                    <a:pt x="474" y="272"/>
                  </a:lnTo>
                  <a:lnTo>
                    <a:pt x="472" y="285"/>
                  </a:lnTo>
                  <a:lnTo>
                    <a:pt x="470" y="297"/>
                  </a:lnTo>
                  <a:lnTo>
                    <a:pt x="468" y="308"/>
                  </a:lnTo>
                  <a:lnTo>
                    <a:pt x="465" y="318"/>
                  </a:lnTo>
                  <a:lnTo>
                    <a:pt x="460" y="326"/>
                  </a:lnTo>
                  <a:lnTo>
                    <a:pt x="457" y="334"/>
                  </a:lnTo>
                  <a:lnTo>
                    <a:pt x="453" y="340"/>
                  </a:lnTo>
                  <a:lnTo>
                    <a:pt x="444" y="350"/>
                  </a:lnTo>
                  <a:lnTo>
                    <a:pt x="438" y="357"/>
                  </a:lnTo>
                  <a:lnTo>
                    <a:pt x="432" y="361"/>
                  </a:lnTo>
                  <a:lnTo>
                    <a:pt x="429" y="363"/>
                  </a:lnTo>
                  <a:lnTo>
                    <a:pt x="426" y="365"/>
                  </a:lnTo>
                  <a:lnTo>
                    <a:pt x="424" y="368"/>
                  </a:lnTo>
                  <a:lnTo>
                    <a:pt x="422" y="372"/>
                  </a:lnTo>
                  <a:lnTo>
                    <a:pt x="422" y="375"/>
                  </a:lnTo>
                  <a:lnTo>
                    <a:pt x="422" y="467"/>
                  </a:lnTo>
                  <a:lnTo>
                    <a:pt x="422" y="471"/>
                  </a:lnTo>
                  <a:lnTo>
                    <a:pt x="424" y="475"/>
                  </a:lnTo>
                  <a:lnTo>
                    <a:pt x="427" y="478"/>
                  </a:lnTo>
                  <a:lnTo>
                    <a:pt x="431" y="480"/>
                  </a:lnTo>
                  <a:lnTo>
                    <a:pt x="446" y="486"/>
                  </a:lnTo>
                  <a:lnTo>
                    <a:pt x="461" y="492"/>
                  </a:lnTo>
                  <a:lnTo>
                    <a:pt x="476" y="498"/>
                  </a:lnTo>
                  <a:lnTo>
                    <a:pt x="491" y="503"/>
                  </a:lnTo>
                  <a:lnTo>
                    <a:pt x="506" y="508"/>
                  </a:lnTo>
                  <a:lnTo>
                    <a:pt x="521" y="514"/>
                  </a:lnTo>
                  <a:lnTo>
                    <a:pt x="531" y="486"/>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45"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Segnaposto numero diapositiva 2"/>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46</a:t>
            </a:fld>
            <a:endParaRPr lang="it-IT" dirty="0">
              <a:latin typeface="Calibri Light" pitchFamily="34" charset="0"/>
            </a:endParaRPr>
          </a:p>
        </p:txBody>
      </p:sp>
      <p:sp>
        <p:nvSpPr>
          <p:cNvPr id="49" name="CasellaDiTesto 48"/>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4122902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lvl="0" algn="r" defTabSz="-895350"/>
            <a:r>
              <a:rPr lang="en-US" sz="3200" b="1" dirty="0">
                <a:solidFill>
                  <a:schemeClr val="bg1"/>
                </a:solidFill>
              </a:rPr>
              <a:t>VALUTAZIONE E FORMAZIONE PER IL MIGLIORAMENTO CONTINUO</a:t>
            </a:r>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Rettangolo 23"/>
          <p:cNvSpPr/>
          <p:nvPr/>
        </p:nvSpPr>
        <p:spPr>
          <a:xfrm>
            <a:off x="1584960" y="1535213"/>
            <a:ext cx="5424027" cy="3539430"/>
          </a:xfrm>
          <a:prstGeom prst="rect">
            <a:avLst/>
          </a:prstGeom>
        </p:spPr>
        <p:txBody>
          <a:bodyPr wrap="square" numCol="1">
            <a:spAutoFit/>
          </a:bodyPr>
          <a:lstStyle/>
          <a:p>
            <a:pPr marL="285750" indent="-285750">
              <a:buFont typeface="Wingdings" panose="05000000000000000000" pitchFamily="2" charset="2"/>
              <a:buChar char="v"/>
            </a:pPr>
            <a:r>
              <a:rPr lang="it-IT" sz="1400" dirty="0">
                <a:latin typeface="Century Gothic" panose="020B0502020202020204" pitchFamily="34" charset="0"/>
              </a:rPr>
              <a:t>La </a:t>
            </a:r>
            <a:r>
              <a:rPr lang="it-IT" sz="1400" b="1" dirty="0">
                <a:solidFill>
                  <a:schemeClr val="tx2"/>
                </a:solidFill>
                <a:latin typeface="Century Gothic" panose="020B0502020202020204" pitchFamily="34" charset="0"/>
              </a:rPr>
              <a:t>valutazione della didattica </a:t>
            </a:r>
            <a:r>
              <a:rPr lang="it-IT" sz="1400" dirty="0">
                <a:latin typeface="Century Gothic" panose="020B0502020202020204" pitchFamily="34" charset="0"/>
              </a:rPr>
              <a:t>da parte degli studenti impatta il suo modo di insegnare, valutare o la scelta dei materiali di insegnamento/apprendimento?</a:t>
            </a:r>
          </a:p>
          <a:p>
            <a:pPr marL="285750" indent="-285750">
              <a:buFont typeface="Wingdings" panose="05000000000000000000" pitchFamily="2" charset="2"/>
              <a:buChar char="v"/>
            </a:pPr>
            <a:r>
              <a:rPr lang="it-IT" sz="1400" dirty="0">
                <a:latin typeface="Century Gothic" panose="020B0502020202020204" pitchFamily="34" charset="0"/>
              </a:rPr>
              <a:t>La valutazione della didattica e in particolare </a:t>
            </a:r>
            <a:r>
              <a:rPr lang="it-IT" sz="1400" b="1" dirty="0">
                <a:solidFill>
                  <a:schemeClr val="tx2"/>
                </a:solidFill>
                <a:latin typeface="Century Gothic" panose="020B0502020202020204" pitchFamily="34" charset="0"/>
              </a:rPr>
              <a:t>AVA</a:t>
            </a:r>
            <a:r>
              <a:rPr lang="it-IT" sz="1400" dirty="0">
                <a:latin typeface="Century Gothic" panose="020B0502020202020204" pitchFamily="34" charset="0"/>
              </a:rPr>
              <a:t> hanno portato un contributo effettivo in termini di miglioramento della didattica. Se si quale?</a:t>
            </a:r>
          </a:p>
          <a:p>
            <a:pPr marL="285750" indent="-285750">
              <a:buFont typeface="Wingdings" panose="05000000000000000000" pitchFamily="2" charset="2"/>
              <a:buChar char="v"/>
            </a:pPr>
            <a:r>
              <a:rPr lang="it-IT" sz="1400" dirty="0">
                <a:latin typeface="Century Gothic" panose="020B0502020202020204" pitchFamily="34" charset="0"/>
              </a:rPr>
              <a:t>I cambiamenti che stanno interessando il corpo accademico e in particolare la maggiore attenzione alla </a:t>
            </a:r>
            <a:r>
              <a:rPr lang="it-IT" sz="1400" b="1" dirty="0">
                <a:solidFill>
                  <a:schemeClr val="tx2"/>
                </a:solidFill>
                <a:latin typeface="Century Gothic" panose="020B0502020202020204" pitchFamily="34" charset="0"/>
              </a:rPr>
              <a:t>valutazione della ricerca hanno conseguenze sul modo di fare didattica</a:t>
            </a:r>
            <a:r>
              <a:rPr lang="it-IT" sz="1400" dirty="0">
                <a:latin typeface="Century Gothic" panose="020B0502020202020204" pitchFamily="34" charset="0"/>
              </a:rPr>
              <a:t>?</a:t>
            </a:r>
          </a:p>
          <a:p>
            <a:pPr marL="285750" indent="-285750">
              <a:buFont typeface="Wingdings" panose="05000000000000000000" pitchFamily="2" charset="2"/>
              <a:buChar char="v"/>
            </a:pPr>
            <a:r>
              <a:rPr lang="it-IT" sz="1400" dirty="0">
                <a:latin typeface="Century Gothic" panose="020B0502020202020204" pitchFamily="34" charset="0"/>
              </a:rPr>
              <a:t>È a conoscenza delle iniziative interne o esterne l’ateneo circa l’utilizzo di </a:t>
            </a:r>
            <a:r>
              <a:rPr lang="it-IT" sz="1400" b="1" dirty="0">
                <a:solidFill>
                  <a:schemeClr val="tx2"/>
                </a:solidFill>
                <a:latin typeface="Century Gothic" panose="020B0502020202020204" pitchFamily="34" charset="0"/>
              </a:rPr>
              <a:t>metodi o strumenti di didattica innovativi (formazione in merito ai metodi didattici)</a:t>
            </a:r>
            <a:r>
              <a:rPr lang="it-IT" sz="1400" dirty="0">
                <a:latin typeface="Century Gothic" panose="020B0502020202020204" pitchFamily="34" charset="0"/>
              </a:rPr>
              <a:t>? Ha partecipato negli ultimi anni a queste iniziative di formazione? Con che frequenza?</a:t>
            </a:r>
          </a:p>
          <a:p>
            <a:pPr marL="342900" indent="-342900">
              <a:buFont typeface="+mj-lt"/>
              <a:buAutoNum type="arabicPeriod" startAt="7"/>
            </a:pPr>
            <a:endParaRPr lang="it-IT" sz="1400" dirty="0">
              <a:latin typeface="Century Gothic" panose="020B0502020202020204" pitchFamily="34" charset="0"/>
            </a:endParaRPr>
          </a:p>
        </p:txBody>
      </p:sp>
      <p:sp>
        <p:nvSpPr>
          <p:cNvPr id="25" name="Rettangolo 24"/>
          <p:cNvSpPr/>
          <p:nvPr/>
        </p:nvSpPr>
        <p:spPr>
          <a:xfrm>
            <a:off x="1560155" y="1116995"/>
            <a:ext cx="6766858" cy="307777"/>
          </a:xfrm>
          <a:prstGeom prst="rect">
            <a:avLst/>
          </a:prstGeom>
        </p:spPr>
        <p:txBody>
          <a:bodyPr wrap="square">
            <a:spAutoFit/>
          </a:bodyPr>
          <a:lstStyle/>
          <a:p>
            <a:pPr algn="just"/>
            <a:r>
              <a:rPr lang="it-IT" sz="1400" dirty="0">
                <a:latin typeface="Century Gothic" panose="020B0502020202020204" pitchFamily="34" charset="0"/>
              </a:rPr>
              <a:t>I quesiti cui i docenti intervistati hanno risposto in questa fase sono i seguenti:</a:t>
            </a:r>
            <a:endParaRPr lang="it-IT" sz="1400" dirty="0"/>
          </a:p>
        </p:txBody>
      </p:sp>
      <p:sp>
        <p:nvSpPr>
          <p:cNvPr id="26" name="Rettangolo 25"/>
          <p:cNvSpPr/>
          <p:nvPr/>
        </p:nvSpPr>
        <p:spPr>
          <a:xfrm>
            <a:off x="1711148" y="4984928"/>
            <a:ext cx="4507731" cy="523220"/>
          </a:xfrm>
          <a:prstGeom prst="rect">
            <a:avLst/>
          </a:prstGeom>
        </p:spPr>
        <p:txBody>
          <a:bodyPr wrap="square">
            <a:spAutoFit/>
          </a:bodyPr>
          <a:lstStyle/>
          <a:p>
            <a:pPr algn="just"/>
            <a:r>
              <a:rPr lang="it-IT" sz="1400" b="1" dirty="0">
                <a:latin typeface="Century Gothic" panose="020B0502020202020204" pitchFamily="34" charset="0"/>
              </a:rPr>
              <a:t>Nei paragrafi successivi verranno esaminati i risultati relativi alle risposte ai singoli quesiti.</a:t>
            </a:r>
            <a:endParaRPr lang="it-IT" sz="1400" b="1" dirty="0"/>
          </a:p>
        </p:txBody>
      </p:sp>
      <p:pic>
        <p:nvPicPr>
          <p:cNvPr id="28" name="Immagine 27"/>
          <p:cNvPicPr>
            <a:picLocks noChangeAspect="1"/>
          </p:cNvPicPr>
          <p:nvPr/>
        </p:nvPicPr>
        <p:blipFill>
          <a:blip r:embed="rId4"/>
          <a:stretch>
            <a:fillRect/>
          </a:stretch>
        </p:blipFill>
        <p:spPr>
          <a:xfrm>
            <a:off x="6583274" y="4251960"/>
            <a:ext cx="3124744" cy="2425175"/>
          </a:xfrm>
          <a:prstGeom prst="rect">
            <a:avLst/>
          </a:prstGeom>
        </p:spPr>
      </p:pic>
      <p:sp>
        <p:nvSpPr>
          <p:cNvPr id="2"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47</a:t>
            </a:fld>
            <a:endParaRPr lang="it-IT" dirty="0">
              <a:latin typeface="Calibri Light" pitchFamily="34" charset="0"/>
            </a:endParaRPr>
          </a:p>
        </p:txBody>
      </p:sp>
      <p:sp>
        <p:nvSpPr>
          <p:cNvPr id="12"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MIGLIORAMENTO CONTINUO</a:t>
            </a:r>
          </a:p>
        </p:txBody>
      </p:sp>
      <p:pic>
        <p:nvPicPr>
          <p:cNvPr id="13" name="Immagine 12"/>
          <p:cNvPicPr>
            <a:picLocks noChangeAspect="1"/>
          </p:cNvPicPr>
          <p:nvPr/>
        </p:nvPicPr>
        <p:blipFill>
          <a:blip r:embed="rId5"/>
          <a:stretch>
            <a:fillRect/>
          </a:stretch>
        </p:blipFill>
        <p:spPr>
          <a:xfrm rot="18328678">
            <a:off x="263141" y="5323096"/>
            <a:ext cx="1034510" cy="1755532"/>
          </a:xfrm>
          <a:prstGeom prst="rect">
            <a:avLst/>
          </a:prstGeom>
        </p:spPr>
      </p:pic>
      <p:sp>
        <p:nvSpPr>
          <p:cNvPr id="14" name="CasellaDiTesto 13"/>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2344812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ELEMENTI INTRODUTTIVI</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Rettangolo 10"/>
          <p:cNvSpPr/>
          <p:nvPr/>
        </p:nvSpPr>
        <p:spPr>
          <a:xfrm>
            <a:off x="1923364" y="1286988"/>
            <a:ext cx="2028379" cy="461665"/>
          </a:xfrm>
          <a:prstGeom prst="rect">
            <a:avLst/>
          </a:prstGeom>
          <a:ln>
            <a:noFill/>
          </a:ln>
        </p:spPr>
        <p:txBody>
          <a:bodyPr wrap="square">
            <a:spAutoFit/>
          </a:bodyPr>
          <a:lstStyle/>
          <a:p>
            <a:pPr algn="ctr"/>
            <a:r>
              <a:rPr lang="en-US" sz="1200" b="1" dirty="0">
                <a:solidFill>
                  <a:schemeClr val="tx1">
                    <a:lumMod val="75000"/>
                    <a:lumOff val="25000"/>
                  </a:schemeClr>
                </a:solidFill>
                <a:latin typeface="Century Gothic" panose="020B0502020202020204" pitchFamily="34" charset="0"/>
              </a:rPr>
              <a:t>EUROPEAN  STANDARD AND GUIDELINES (ESG)</a:t>
            </a:r>
          </a:p>
        </p:txBody>
      </p:sp>
      <p:sp>
        <p:nvSpPr>
          <p:cNvPr id="12" name="Rettangolo 11"/>
          <p:cNvSpPr/>
          <p:nvPr/>
        </p:nvSpPr>
        <p:spPr>
          <a:xfrm>
            <a:off x="1624914" y="1830021"/>
            <a:ext cx="2669730" cy="4493538"/>
          </a:xfrm>
          <a:prstGeom prst="rect">
            <a:avLst/>
          </a:prstGeom>
        </p:spPr>
        <p:txBody>
          <a:bodyPr wrap="square">
            <a:spAutoFit/>
          </a:bodyPr>
          <a:lstStyle/>
          <a:p>
            <a:pPr algn="just"/>
            <a:r>
              <a:rPr lang="it-IT" sz="1100" dirty="0">
                <a:latin typeface="Century Gothic" panose="020B0502020202020204" pitchFamily="34" charset="0"/>
              </a:rPr>
              <a:t>Sono le linee guida emanate dall’ENQUA (European </a:t>
            </a:r>
            <a:r>
              <a:rPr lang="it-IT" sz="1100" dirty="0" err="1">
                <a:latin typeface="Century Gothic" panose="020B0502020202020204" pitchFamily="34" charset="0"/>
              </a:rPr>
              <a:t>Association</a:t>
            </a:r>
            <a:r>
              <a:rPr lang="it-IT" sz="1100" dirty="0">
                <a:latin typeface="Century Gothic" panose="020B0502020202020204" pitchFamily="34" charset="0"/>
              </a:rPr>
              <a:t> for </a:t>
            </a:r>
            <a:r>
              <a:rPr lang="it-IT" sz="1100" dirty="0" err="1">
                <a:latin typeface="Century Gothic" panose="020B0502020202020204" pitchFamily="34" charset="0"/>
              </a:rPr>
              <a:t>Quality</a:t>
            </a:r>
            <a:r>
              <a:rPr lang="it-IT" sz="1100" dirty="0">
                <a:latin typeface="Century Gothic" panose="020B0502020202020204" pitchFamily="34" charset="0"/>
              </a:rPr>
              <a:t> Assurance in </a:t>
            </a:r>
            <a:r>
              <a:rPr lang="it-IT" sz="1100" dirty="0" err="1">
                <a:latin typeface="Century Gothic" panose="020B0502020202020204" pitchFamily="34" charset="0"/>
              </a:rPr>
              <a:t>Higher</a:t>
            </a:r>
            <a:r>
              <a:rPr lang="it-IT" sz="1100" dirty="0">
                <a:latin typeface="Century Gothic" panose="020B0502020202020204" pitchFamily="34" charset="0"/>
              </a:rPr>
              <a:t> </a:t>
            </a:r>
            <a:r>
              <a:rPr lang="it-IT" sz="1100" dirty="0" err="1">
                <a:latin typeface="Century Gothic" panose="020B0502020202020204" pitchFamily="34" charset="0"/>
              </a:rPr>
              <a:t>Education</a:t>
            </a:r>
            <a:r>
              <a:rPr lang="it-IT" sz="1100" dirty="0">
                <a:latin typeface="Century Gothic" panose="020B0502020202020204" pitchFamily="34" charset="0"/>
              </a:rPr>
              <a:t>) utili per l’assicurazione della qualità nello spazio europeo dell'istruzione universitaria. Aggiornate nel 2015, per quanto riguarda il “Design and </a:t>
            </a:r>
            <a:r>
              <a:rPr lang="it-IT" sz="1100" dirty="0" err="1">
                <a:latin typeface="Century Gothic" panose="020B0502020202020204" pitchFamily="34" charset="0"/>
              </a:rPr>
              <a:t>approval</a:t>
            </a:r>
            <a:r>
              <a:rPr lang="it-IT" sz="1100" dirty="0">
                <a:latin typeface="Century Gothic" panose="020B0502020202020204" pitchFamily="34" charset="0"/>
              </a:rPr>
              <a:t> of </a:t>
            </a:r>
            <a:r>
              <a:rPr lang="it-IT" sz="1100" dirty="0" err="1">
                <a:latin typeface="Century Gothic" panose="020B0502020202020204" pitchFamily="34" charset="0"/>
              </a:rPr>
              <a:t>programmes</a:t>
            </a:r>
            <a:r>
              <a:rPr lang="it-IT" sz="1100" dirty="0">
                <a:latin typeface="Century Gothic" panose="020B0502020202020204" pitchFamily="34" charset="0"/>
              </a:rPr>
              <a:t>” affermano che le istituzioni dovrebbero avere dei processi per la progettazione e l’approvazione dei propri programmi. I programmi dovrebbero essere progettati in modo da perseguire gli obiettivi loro assegnati, inclusi gli ILO, </a:t>
            </a:r>
            <a:r>
              <a:rPr lang="it-IT" sz="1100" dirty="0" err="1">
                <a:latin typeface="Century Gothic" panose="020B0502020202020204" pitchFamily="34" charset="0"/>
              </a:rPr>
              <a:t>Intended</a:t>
            </a:r>
            <a:r>
              <a:rPr lang="it-IT" sz="1100" dirty="0">
                <a:latin typeface="Century Gothic" panose="020B0502020202020204" pitchFamily="34" charset="0"/>
              </a:rPr>
              <a:t> Learning </a:t>
            </a:r>
            <a:r>
              <a:rPr lang="it-IT" sz="1100" dirty="0" err="1">
                <a:latin typeface="Century Gothic" panose="020B0502020202020204" pitchFamily="34" charset="0"/>
              </a:rPr>
              <a:t>Outcome</a:t>
            </a:r>
            <a:r>
              <a:rPr lang="it-IT" sz="1100" dirty="0">
                <a:latin typeface="Century Gothic" panose="020B0502020202020204" pitchFamily="34" charset="0"/>
              </a:rPr>
              <a:t>. Inoltre, nel paragrafo «On-</a:t>
            </a:r>
            <a:r>
              <a:rPr lang="it-IT" sz="1100" dirty="0" err="1">
                <a:latin typeface="Century Gothic" panose="020B0502020202020204" pitchFamily="34" charset="0"/>
              </a:rPr>
              <a:t>going</a:t>
            </a:r>
            <a:r>
              <a:rPr lang="it-IT" sz="1100" dirty="0">
                <a:latin typeface="Century Gothic" panose="020B0502020202020204" pitchFamily="34" charset="0"/>
              </a:rPr>
              <a:t> </a:t>
            </a:r>
            <a:r>
              <a:rPr lang="it-IT" sz="1100" dirty="0" err="1">
                <a:latin typeface="Century Gothic" panose="020B0502020202020204" pitchFamily="34" charset="0"/>
              </a:rPr>
              <a:t>monitoring</a:t>
            </a:r>
            <a:r>
              <a:rPr lang="it-IT" sz="1100" dirty="0">
                <a:latin typeface="Century Gothic" panose="020B0502020202020204" pitchFamily="34" charset="0"/>
              </a:rPr>
              <a:t> and </a:t>
            </a:r>
            <a:r>
              <a:rPr lang="it-IT" sz="1100" dirty="0" err="1">
                <a:latin typeface="Century Gothic" panose="020B0502020202020204" pitchFamily="34" charset="0"/>
              </a:rPr>
              <a:t>periodic</a:t>
            </a:r>
            <a:r>
              <a:rPr lang="it-IT" sz="1100" dirty="0">
                <a:latin typeface="Century Gothic" panose="020B0502020202020204" pitchFamily="34" charset="0"/>
              </a:rPr>
              <a:t> review of </a:t>
            </a:r>
            <a:r>
              <a:rPr lang="it-IT" sz="1100" dirty="0" err="1">
                <a:latin typeface="Century Gothic" panose="020B0502020202020204" pitchFamily="34" charset="0"/>
              </a:rPr>
              <a:t>programmes</a:t>
            </a:r>
            <a:r>
              <a:rPr lang="it-IT" sz="1100" dirty="0">
                <a:latin typeface="Century Gothic" panose="020B0502020202020204" pitchFamily="34" charset="0"/>
              </a:rPr>
              <a:t>”, affermano che le istituzioni dovrebbero monitorare e rivedere periodicamente i propri programmi al fine di assicurare che essi raggiungano gli obiettivi stabiliti e rispondano ai fabbisogni degli studenti e della società. </a:t>
            </a:r>
          </a:p>
        </p:txBody>
      </p:sp>
      <p:cxnSp>
        <p:nvCxnSpPr>
          <p:cNvPr id="14" name="Connettore diritto 13"/>
          <p:cNvCxnSpPr/>
          <p:nvPr/>
        </p:nvCxnSpPr>
        <p:spPr>
          <a:xfrm>
            <a:off x="1637614" y="1799453"/>
            <a:ext cx="25273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extBox 15"/>
          <p:cNvSpPr txBox="1">
            <a:spLocks noChangeArrowheads="1"/>
          </p:cNvSpPr>
          <p:nvPr/>
        </p:nvSpPr>
        <p:spPr bwMode="auto">
          <a:xfrm>
            <a:off x="4506953" y="1191491"/>
            <a:ext cx="2589788" cy="646331"/>
          </a:xfrm>
          <a:prstGeom prst="rect">
            <a:avLst/>
          </a:prstGeom>
          <a:ln>
            <a:noFill/>
          </a:ln>
          <a:extLst/>
        </p:spPr>
        <p:txBody>
          <a:bodyPr wrap="square">
            <a:spAutoFit/>
          </a:bodyPr>
          <a:lstStyle>
            <a:defPPr>
              <a:defRPr lang="it-IT"/>
            </a:defPPr>
            <a:lvl1pPr algn="ctr">
              <a:defRPr sz="1200" b="1">
                <a:solidFill>
                  <a:schemeClr val="tx1">
                    <a:lumMod val="75000"/>
                    <a:lumOff val="25000"/>
                  </a:schemeClr>
                </a:solidFill>
                <a:latin typeface="Century Gothic" panose="020B0502020202020204" pitchFamily="34" charset="0"/>
              </a:defRPr>
            </a:lvl1pPr>
          </a:lstStyle>
          <a:p>
            <a:r>
              <a:rPr lang="en-US" altLang="en-US" dirty="0"/>
              <a:t>AUTO-VALUTAZIONE, VALUTAZONE E ACCREDITAMENTO (AVA)</a:t>
            </a:r>
          </a:p>
        </p:txBody>
      </p:sp>
      <p:sp>
        <p:nvSpPr>
          <p:cNvPr id="16" name="Rectangle 27"/>
          <p:cNvSpPr/>
          <p:nvPr>
            <p:custDataLst>
              <p:tags r:id="rId1"/>
            </p:custDataLst>
          </p:nvPr>
        </p:nvSpPr>
        <p:spPr>
          <a:xfrm>
            <a:off x="4538019" y="1914580"/>
            <a:ext cx="2664000" cy="4493538"/>
          </a:xfrm>
          <a:prstGeom prst="rect">
            <a:avLst/>
          </a:prstGeom>
        </p:spPr>
        <p:txBody>
          <a:bodyPr wrap="square">
            <a:spAutoFit/>
          </a:bodyPr>
          <a:lstStyle/>
          <a:p>
            <a:pPr algn="just"/>
            <a:r>
              <a:rPr lang="en-US" sz="1100" dirty="0">
                <a:latin typeface="Century Gothic" panose="020B0502020202020204" pitchFamily="34" charset="0"/>
              </a:rPr>
              <a:t>L’ANVUR (</a:t>
            </a:r>
            <a:r>
              <a:rPr lang="en-US" sz="1100" dirty="0" err="1">
                <a:latin typeface="Century Gothic" panose="020B0502020202020204" pitchFamily="34" charset="0"/>
              </a:rPr>
              <a:t>Agenzia</a:t>
            </a:r>
            <a:r>
              <a:rPr lang="en-US" sz="1100" dirty="0">
                <a:latin typeface="Century Gothic" panose="020B0502020202020204" pitchFamily="34" charset="0"/>
              </a:rPr>
              <a:t> </a:t>
            </a:r>
            <a:r>
              <a:rPr lang="en-US" sz="1100" dirty="0" err="1">
                <a:latin typeface="Century Gothic" panose="020B0502020202020204" pitchFamily="34" charset="0"/>
              </a:rPr>
              <a:t>Nazionale</a:t>
            </a:r>
            <a:r>
              <a:rPr lang="en-US" sz="1100" dirty="0">
                <a:latin typeface="Century Gothic" panose="020B0502020202020204" pitchFamily="34" charset="0"/>
              </a:rPr>
              <a:t> per la </a:t>
            </a:r>
            <a:r>
              <a:rPr lang="en-US" sz="1100" dirty="0" err="1">
                <a:latin typeface="Century Gothic" panose="020B0502020202020204" pitchFamily="34" charset="0"/>
              </a:rPr>
              <a:t>Valutazione</a:t>
            </a:r>
            <a:r>
              <a:rPr lang="en-US" sz="1100" dirty="0">
                <a:latin typeface="Century Gothic" panose="020B0502020202020204" pitchFamily="34" charset="0"/>
              </a:rPr>
              <a:t> </a:t>
            </a:r>
            <a:r>
              <a:rPr lang="en-US" sz="1100" dirty="0" err="1">
                <a:latin typeface="Century Gothic" panose="020B0502020202020204" pitchFamily="34" charset="0"/>
              </a:rPr>
              <a:t>dell’Università</a:t>
            </a:r>
            <a:r>
              <a:rPr lang="en-US" sz="1100" dirty="0">
                <a:latin typeface="Century Gothic" panose="020B0502020202020204" pitchFamily="34" charset="0"/>
              </a:rPr>
              <a:t> e </a:t>
            </a:r>
            <a:r>
              <a:rPr lang="en-US" sz="1100" dirty="0" err="1">
                <a:latin typeface="Century Gothic" panose="020B0502020202020204" pitchFamily="34" charset="0"/>
              </a:rPr>
              <a:t>della</a:t>
            </a:r>
            <a:r>
              <a:rPr lang="en-US" sz="1100" dirty="0">
                <a:latin typeface="Century Gothic" panose="020B0502020202020204" pitchFamily="34" charset="0"/>
              </a:rPr>
              <a:t> </a:t>
            </a:r>
            <a:r>
              <a:rPr lang="en-US" sz="1100" dirty="0" err="1">
                <a:latin typeface="Century Gothic" panose="020B0502020202020204" pitchFamily="34" charset="0"/>
              </a:rPr>
              <a:t>Ricerca</a:t>
            </a:r>
            <a:r>
              <a:rPr lang="en-US" sz="1100" dirty="0">
                <a:latin typeface="Century Gothic" panose="020B0502020202020204" pitchFamily="34" charset="0"/>
              </a:rPr>
              <a:t>), in </a:t>
            </a:r>
            <a:r>
              <a:rPr lang="en-US" sz="1100" dirty="0" err="1">
                <a:latin typeface="Century Gothic" panose="020B0502020202020204" pitchFamily="34" charset="0"/>
              </a:rPr>
              <a:t>coerenza</a:t>
            </a:r>
            <a:r>
              <a:rPr lang="en-US" sz="1100" dirty="0">
                <a:latin typeface="Century Gothic" panose="020B0502020202020204" pitchFamily="34" charset="0"/>
              </a:rPr>
              <a:t> con le ESG, ha </a:t>
            </a:r>
            <a:r>
              <a:rPr lang="en-US" sz="1100" dirty="0" err="1">
                <a:latin typeface="Century Gothic" panose="020B0502020202020204" pitchFamily="34" charset="0"/>
              </a:rPr>
              <a:t>elaborato</a:t>
            </a:r>
            <a:r>
              <a:rPr lang="en-US" sz="1100" dirty="0">
                <a:latin typeface="Century Gothic" panose="020B0502020202020204" pitchFamily="34" charset="0"/>
              </a:rPr>
              <a:t> un </a:t>
            </a:r>
            <a:r>
              <a:rPr lang="en-US" sz="1100" dirty="0" err="1">
                <a:latin typeface="Century Gothic" panose="020B0502020202020204" pitchFamily="34" charset="0"/>
              </a:rPr>
              <a:t>proprio</a:t>
            </a:r>
            <a:r>
              <a:rPr lang="en-US" sz="1100" dirty="0">
                <a:latin typeface="Century Gothic" panose="020B0502020202020204" pitchFamily="34" charset="0"/>
              </a:rPr>
              <a:t> </a:t>
            </a:r>
            <a:r>
              <a:rPr lang="en-US" sz="1100" dirty="0" err="1">
                <a:latin typeface="Century Gothic" panose="020B0502020202020204" pitchFamily="34" charset="0"/>
              </a:rPr>
              <a:t>modello</a:t>
            </a:r>
            <a:r>
              <a:rPr lang="en-US" sz="1100" dirty="0">
                <a:latin typeface="Century Gothic" panose="020B0502020202020204" pitchFamily="34" charset="0"/>
              </a:rPr>
              <a:t> di </a:t>
            </a:r>
            <a:r>
              <a:rPr lang="en-US" sz="1100" dirty="0" err="1">
                <a:latin typeface="Century Gothic" panose="020B0502020202020204" pitchFamily="34" charset="0"/>
              </a:rPr>
              <a:t>accreditamento</a:t>
            </a:r>
            <a:r>
              <a:rPr lang="en-US" sz="1100" dirty="0">
                <a:latin typeface="Century Gothic" panose="020B0502020202020204" pitchFamily="34" charset="0"/>
              </a:rPr>
              <a:t>. Per </a:t>
            </a:r>
            <a:r>
              <a:rPr lang="en-US" sz="1100" dirty="0" err="1">
                <a:latin typeface="Century Gothic" panose="020B0502020202020204" pitchFamily="34" charset="0"/>
              </a:rPr>
              <a:t>quanto</a:t>
            </a:r>
            <a:r>
              <a:rPr lang="en-US" sz="1100" dirty="0">
                <a:latin typeface="Century Gothic" panose="020B0502020202020204" pitchFamily="34" charset="0"/>
              </a:rPr>
              <a:t> </a:t>
            </a:r>
            <a:r>
              <a:rPr lang="en-US" sz="1100" dirty="0" err="1">
                <a:latin typeface="Century Gothic" panose="020B0502020202020204" pitchFamily="34" charset="0"/>
              </a:rPr>
              <a:t>riguarda</a:t>
            </a:r>
            <a:r>
              <a:rPr lang="en-US" sz="1100" dirty="0">
                <a:latin typeface="Century Gothic" panose="020B0502020202020204" pitchFamily="34" charset="0"/>
              </a:rPr>
              <a:t> I </a:t>
            </a:r>
            <a:r>
              <a:rPr lang="en-US" sz="1100" dirty="0" err="1">
                <a:latin typeface="Century Gothic" panose="020B0502020202020204" pitchFamily="34" charset="0"/>
              </a:rPr>
              <a:t>singoli</a:t>
            </a:r>
            <a:r>
              <a:rPr lang="en-US" sz="1100" dirty="0">
                <a:latin typeface="Century Gothic" panose="020B0502020202020204" pitchFamily="34" charset="0"/>
              </a:rPr>
              <a:t> </a:t>
            </a:r>
            <a:r>
              <a:rPr lang="en-US" sz="1100" dirty="0" err="1">
                <a:latin typeface="Century Gothic" panose="020B0502020202020204" pitchFamily="34" charset="0"/>
              </a:rPr>
              <a:t>corsi</a:t>
            </a:r>
            <a:r>
              <a:rPr lang="en-US" sz="1100" dirty="0">
                <a:latin typeface="Century Gothic" panose="020B0502020202020204" pitchFamily="34" charset="0"/>
              </a:rPr>
              <a:t> di studio, </a:t>
            </a:r>
            <a:r>
              <a:rPr lang="en-US" sz="1100" dirty="0" err="1">
                <a:latin typeface="Century Gothic" panose="020B0502020202020204" pitchFamily="34" charset="0"/>
              </a:rPr>
              <a:t>il</a:t>
            </a:r>
            <a:r>
              <a:rPr lang="en-US" sz="1100" dirty="0">
                <a:latin typeface="Century Gothic" panose="020B0502020202020204" pitchFamily="34" charset="0"/>
              </a:rPr>
              <a:t> </a:t>
            </a:r>
            <a:r>
              <a:rPr lang="en-US" sz="1100" dirty="0" err="1">
                <a:latin typeface="Century Gothic" panose="020B0502020202020204" pitchFamily="34" charset="0"/>
              </a:rPr>
              <a:t>modello</a:t>
            </a:r>
            <a:r>
              <a:rPr lang="en-US" sz="1100" dirty="0">
                <a:latin typeface="Century Gothic" panose="020B0502020202020204" pitchFamily="34" charset="0"/>
              </a:rPr>
              <a:t> di </a:t>
            </a:r>
            <a:r>
              <a:rPr lang="en-US" sz="1100" dirty="0" err="1">
                <a:latin typeface="Century Gothic" panose="020B0502020202020204" pitchFamily="34" charset="0"/>
              </a:rPr>
              <a:t>accreditamento</a:t>
            </a:r>
            <a:r>
              <a:rPr lang="en-US" sz="1100" dirty="0">
                <a:latin typeface="Century Gothic" panose="020B0502020202020204" pitchFamily="34" charset="0"/>
              </a:rPr>
              <a:t> </a:t>
            </a:r>
            <a:r>
              <a:rPr lang="en-US" sz="1100" dirty="0" err="1">
                <a:latin typeface="Century Gothic" panose="020B0502020202020204" pitchFamily="34" charset="0"/>
              </a:rPr>
              <a:t>prevede</a:t>
            </a:r>
            <a:r>
              <a:rPr lang="en-US" sz="1100" dirty="0">
                <a:latin typeface="Century Gothic" panose="020B0502020202020204" pitchFamily="34" charset="0"/>
              </a:rPr>
              <a:t> </a:t>
            </a:r>
            <a:r>
              <a:rPr lang="en-US" sz="1100" dirty="0" err="1">
                <a:latin typeface="Century Gothic" panose="020B0502020202020204" pitchFamily="34" charset="0"/>
              </a:rPr>
              <a:t>che</a:t>
            </a:r>
            <a:r>
              <a:rPr lang="en-US" sz="1100" dirty="0">
                <a:latin typeface="Century Gothic" panose="020B0502020202020204" pitchFamily="34" charset="0"/>
              </a:rPr>
              <a:t> </a:t>
            </a:r>
            <a:r>
              <a:rPr lang="it-IT" sz="1100" dirty="0">
                <a:latin typeface="Century Gothic" panose="020B0502020202020204" pitchFamily="34" charset="0"/>
              </a:rPr>
              <a:t>l’Ateneo indichi chiaramente quali sono i soggetti responsabili della progettazione e della gestione dei CdS con i rispettivi compiti, nonché i soggetti responsabili delle risorse e dei servizi a essi necessari.  Inoltre, prevede che per ciascun insegnamento siano indicati i risultati di apprendimento (espressi secondo i Descrittori di Dublino), e che le modalità degli esami e di altri accertamenti dell’apprendimento siano indicate e adeguate e coerenti con i risultati di apprendimento da </a:t>
            </a:r>
            <a:r>
              <a:rPr lang="it-IT" sz="1100" dirty="0" smtClean="0">
                <a:latin typeface="Century Gothic" panose="020B0502020202020204" pitchFamily="34" charset="0"/>
              </a:rPr>
              <a:t>accertare. Nel corso del 2016 ANVUR ha definito un evoluzione del modello AVA attiva dal 2017.</a:t>
            </a:r>
            <a:endParaRPr lang="en-US" sz="1100" dirty="0">
              <a:latin typeface="Century Gothic" panose="020B0502020202020204" pitchFamily="34" charset="0"/>
            </a:endParaRPr>
          </a:p>
        </p:txBody>
      </p:sp>
      <p:cxnSp>
        <p:nvCxnSpPr>
          <p:cNvPr id="17" name="Connettore diritto 16"/>
          <p:cNvCxnSpPr/>
          <p:nvPr/>
        </p:nvCxnSpPr>
        <p:spPr>
          <a:xfrm>
            <a:off x="4671547" y="1803508"/>
            <a:ext cx="2387094" cy="4041"/>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48</a:t>
            </a:fld>
            <a:endParaRPr lang="it-IT" dirty="0">
              <a:latin typeface="Calibri Light" pitchFamily="34" charset="0"/>
            </a:endParaRPr>
          </a:p>
        </p:txBody>
      </p:sp>
      <p:sp>
        <p:nvSpPr>
          <p:cNvPr id="21" name="Rectangle 44"/>
          <p:cNvSpPr>
            <a:spLocks noChangeAspect="1"/>
          </p:cNvSpPr>
          <p:nvPr>
            <p:custDataLst>
              <p:tags r:id="rId2"/>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MIGLIORAMENTO CONTINUO</a:t>
            </a:r>
          </a:p>
        </p:txBody>
      </p:sp>
      <p:sp>
        <p:nvSpPr>
          <p:cNvPr id="20" name="TextBox 15"/>
          <p:cNvSpPr txBox="1">
            <a:spLocks noChangeArrowheads="1"/>
          </p:cNvSpPr>
          <p:nvPr/>
        </p:nvSpPr>
        <p:spPr bwMode="auto">
          <a:xfrm>
            <a:off x="7213868" y="1198751"/>
            <a:ext cx="2589788" cy="646331"/>
          </a:xfrm>
          <a:prstGeom prst="rect">
            <a:avLst/>
          </a:prstGeom>
          <a:ln>
            <a:noFill/>
          </a:ln>
          <a:extLst/>
        </p:spPr>
        <p:txBody>
          <a:bodyPr wrap="square">
            <a:spAutoFit/>
          </a:bodyPr>
          <a:lstStyle>
            <a:defPPr>
              <a:defRPr lang="it-IT"/>
            </a:defPPr>
            <a:lvl1pPr algn="ctr">
              <a:defRPr sz="1200" b="1">
                <a:solidFill>
                  <a:schemeClr val="tx1">
                    <a:lumMod val="75000"/>
                    <a:lumOff val="25000"/>
                  </a:schemeClr>
                </a:solidFill>
                <a:latin typeface="Century Gothic" panose="020B0502020202020204" pitchFamily="34" charset="0"/>
              </a:defRPr>
            </a:lvl1pPr>
          </a:lstStyle>
          <a:p>
            <a:r>
              <a:rPr lang="en-US" altLang="en-US" dirty="0"/>
              <a:t>VALUTAZIONE DELLA QUALITA’ DELLA RICERCA </a:t>
            </a:r>
          </a:p>
          <a:p>
            <a:r>
              <a:rPr lang="en-US" altLang="en-US" dirty="0"/>
              <a:t>(VQR)</a:t>
            </a:r>
          </a:p>
        </p:txBody>
      </p:sp>
      <p:sp>
        <p:nvSpPr>
          <p:cNvPr id="23" name="Rectangle 27"/>
          <p:cNvSpPr/>
          <p:nvPr>
            <p:custDataLst>
              <p:tags r:id="rId3"/>
            </p:custDataLst>
          </p:nvPr>
        </p:nvSpPr>
        <p:spPr>
          <a:xfrm>
            <a:off x="7244934" y="1921840"/>
            <a:ext cx="2664000" cy="4662815"/>
          </a:xfrm>
          <a:prstGeom prst="rect">
            <a:avLst/>
          </a:prstGeom>
        </p:spPr>
        <p:txBody>
          <a:bodyPr wrap="square">
            <a:spAutoFit/>
          </a:bodyPr>
          <a:lstStyle/>
          <a:p>
            <a:pPr algn="just"/>
            <a:r>
              <a:rPr lang="it-IT" sz="1100" dirty="0">
                <a:latin typeface="Century Gothic" panose="020B0502020202020204" pitchFamily="34" charset="0"/>
              </a:rPr>
              <a:t>La Valutazione della Qualità della Ricerca (VQR) è rivolta alla valutazione dei risultati della ricerca scientifica effettuata in un periodo determinato dalle Università Statali e non Statali, dagli Enti di Ricerca pubblici vigilati dal MIUR e da altri soggetti pubblici e privati che svolgono attività di ricerca, su richiesta esplicita con partecipazione ai costi dell’esercizio di valutazione. </a:t>
            </a:r>
          </a:p>
          <a:p>
            <a:pPr algn="just"/>
            <a:r>
              <a:rPr lang="it-IT" sz="1100" dirty="0">
                <a:latin typeface="Century Gothic" panose="020B0502020202020204" pitchFamily="34" charset="0"/>
              </a:rPr>
              <a:t>La VQR si articola su diverse Aree disciplinari per ciascuna delle quali l’ANVUR ha costituito un Gruppo di Esperti della Valutazione con il compito di valutare i prodotti della ricerca. </a:t>
            </a:r>
          </a:p>
          <a:p>
            <a:pPr algn="just"/>
            <a:r>
              <a:rPr lang="it-IT" sz="1100" dirty="0">
                <a:latin typeface="Century Gothic" panose="020B0502020202020204" pitchFamily="34" charset="0"/>
              </a:rPr>
              <a:t>Sono presi in considerazione ai fini della VQR i prodotti di ricerca costituiti da: articoli su riviste; libri e capitoli di libri (se dotati di ISBN); edizioni critiche, traduzioni e commenti scientifici; brevetti; altri prodotti quali composizioni, disegni, performance, software, banche dati, e altro. </a:t>
            </a:r>
          </a:p>
        </p:txBody>
      </p:sp>
      <p:cxnSp>
        <p:nvCxnSpPr>
          <p:cNvPr id="28" name="Connettore diritto 27"/>
          <p:cNvCxnSpPr/>
          <p:nvPr/>
        </p:nvCxnSpPr>
        <p:spPr>
          <a:xfrm>
            <a:off x="7378462" y="1810768"/>
            <a:ext cx="2387094" cy="4041"/>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8" name="Immagine 17"/>
          <p:cNvPicPr>
            <a:picLocks noChangeAspect="1"/>
          </p:cNvPicPr>
          <p:nvPr/>
        </p:nvPicPr>
        <p:blipFill>
          <a:blip r:embed="rId6"/>
          <a:stretch>
            <a:fillRect/>
          </a:stretch>
        </p:blipFill>
        <p:spPr>
          <a:xfrm rot="18328678">
            <a:off x="263141" y="5323096"/>
            <a:ext cx="1034510" cy="1755532"/>
          </a:xfrm>
          <a:prstGeom prst="rect">
            <a:avLst/>
          </a:prstGeom>
        </p:spPr>
      </p:pic>
      <p:sp>
        <p:nvSpPr>
          <p:cNvPr id="19" name="CasellaDiTesto 18"/>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9572625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1620957" y="4995057"/>
            <a:ext cx="8300033" cy="1862346"/>
          </a:xfrm>
          <a:prstGeom prst="rect">
            <a:avLst/>
          </a:prstGeom>
          <a:solidFill>
            <a:srgbClr val="EEE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8" name="Rettangolo 17"/>
          <p:cNvSpPr/>
          <p:nvPr/>
        </p:nvSpPr>
        <p:spPr>
          <a:xfrm>
            <a:off x="2558742" y="5366046"/>
            <a:ext cx="6905298" cy="1348061"/>
          </a:xfrm>
          <a:prstGeom prst="rect">
            <a:avLst/>
          </a:prstGeom>
        </p:spPr>
        <p:txBody>
          <a:bodyPr wrap="square">
            <a:spAutoFit/>
          </a:bodyPr>
          <a:lstStyle/>
          <a:p>
            <a:pPr marL="365125" lvl="1" indent="-273050"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#M01: «. Le valutazioni degli studenti vengono considerate per il </a:t>
            </a:r>
            <a:r>
              <a:rPr lang="it-IT" sz="1200" b="1" kern="0" dirty="0" err="1">
                <a:solidFill>
                  <a:schemeClr val="tx2"/>
                </a:solidFill>
                <a:latin typeface="Century Gothic" panose="020B0502020202020204" pitchFamily="34" charset="0"/>
              </a:rPr>
              <a:t>riorientamento</a:t>
            </a:r>
            <a:r>
              <a:rPr lang="it-IT" sz="1200" b="1" kern="0" dirty="0">
                <a:solidFill>
                  <a:schemeClr val="tx2"/>
                </a:solidFill>
                <a:latin typeface="Century Gothic" panose="020B0502020202020204" pitchFamily="34" charset="0"/>
              </a:rPr>
              <a:t> dei programmi, del materiale e del corso in generale»;</a:t>
            </a:r>
          </a:p>
          <a:p>
            <a:pPr marL="365125" lvl="1" indent="-273050"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#C13: «…occorrerebbe razionalizzare le valutazioni»;</a:t>
            </a:r>
          </a:p>
          <a:p>
            <a:pPr marL="365125" lvl="1" indent="-273050"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#G08: «…lo strumento non è appieno sfruttato dagli studenti. Non ne hanno compreso la portata e il valore (non c'è adeguata stimolazione) le indicazioni sono povere o nulle»</a:t>
            </a:r>
          </a:p>
          <a:p>
            <a:pPr marL="285750" indent="-285750" algn="just">
              <a:buFont typeface="Wingdings" panose="05000000000000000000" pitchFamily="2" charset="2"/>
              <a:buChar char="q"/>
            </a:pPr>
            <a:endParaRPr lang="it-IT" sz="1200" dirty="0">
              <a:latin typeface="Century Gothic" panose="020B0502020202020204" pitchFamily="34" charset="0"/>
            </a:endParaRPr>
          </a:p>
        </p:txBody>
      </p:sp>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VALUTAZIONE E FORMAZIONE PER IL MIGLIORAMENTO CONTINUO</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Rettangolo 9"/>
          <p:cNvSpPr/>
          <p:nvPr/>
        </p:nvSpPr>
        <p:spPr>
          <a:xfrm>
            <a:off x="1499287" y="1250208"/>
            <a:ext cx="8297856" cy="954107"/>
          </a:xfrm>
          <a:prstGeom prst="rect">
            <a:avLst/>
          </a:prstGeom>
        </p:spPr>
        <p:txBody>
          <a:bodyPr wrap="square" numCol="1">
            <a:spAutoFit/>
          </a:bodyPr>
          <a:lstStyle/>
          <a:p>
            <a:pPr algn="just"/>
            <a:r>
              <a:rPr lang="it-IT" sz="1400" dirty="0">
                <a:solidFill>
                  <a:schemeClr val="tx1">
                    <a:lumMod val="75000"/>
                    <a:lumOff val="25000"/>
                  </a:schemeClr>
                </a:solidFill>
                <a:latin typeface="Century Gothic" panose="020B0502020202020204" pitchFamily="34" charset="0"/>
              </a:rPr>
              <a:t>A livello complessivo si denota un tendenziale favore nella valutazione da parte degli studenti e nella utilità della medesima: il </a:t>
            </a:r>
            <a:r>
              <a:rPr lang="it-IT" sz="1400" b="1" dirty="0">
                <a:solidFill>
                  <a:schemeClr val="tx2"/>
                </a:solidFill>
                <a:latin typeface="Century Gothic" panose="020B0502020202020204" pitchFamily="34" charset="0"/>
              </a:rPr>
              <a:t>71% dei rispondenti, infatti, dimostra interesse a considerare la valutazione fornita dagli studenti</a:t>
            </a:r>
            <a:r>
              <a:rPr lang="it-IT" sz="1400" dirty="0">
                <a:solidFill>
                  <a:schemeClr val="tx1">
                    <a:lumMod val="75000"/>
                    <a:lumOff val="25000"/>
                  </a:schemeClr>
                </a:solidFill>
                <a:latin typeface="Century Gothic" panose="020B0502020202020204" pitchFamily="34" charset="0"/>
              </a:rPr>
              <a:t>, pur sottolineandone talune criticità che riguardano essenzialmente il profilo quantitativo e la scarsa utilità percepita dagli studenti</a:t>
            </a:r>
          </a:p>
        </p:txBody>
      </p:sp>
      <p:sp>
        <p:nvSpPr>
          <p:cNvPr id="11" name="Rettangolo 10"/>
          <p:cNvSpPr/>
          <p:nvPr/>
        </p:nvSpPr>
        <p:spPr>
          <a:xfrm>
            <a:off x="6812668" y="2124365"/>
            <a:ext cx="3027198" cy="2893100"/>
          </a:xfrm>
          <a:prstGeom prst="rect">
            <a:avLst/>
          </a:prstGeom>
        </p:spPr>
        <p:txBody>
          <a:bodyPr wrap="square" numCol="1">
            <a:spAutoFit/>
          </a:bodyPr>
          <a:lstStyle/>
          <a:p>
            <a:pPr algn="just"/>
            <a:r>
              <a:rPr lang="it-IT" sz="1400" dirty="0">
                <a:solidFill>
                  <a:schemeClr val="tx1">
                    <a:lumMod val="75000"/>
                    <a:lumOff val="25000"/>
                  </a:schemeClr>
                </a:solidFill>
                <a:latin typeface="Century Gothic" panose="020B0502020202020204" pitchFamily="34" charset="0"/>
              </a:rPr>
              <a:t>Tale dato è frutto di risultati molto differenziati tra le diverse discipline. Si passa infatti da discipline che credono molto nella valutazione (chimica e management) a discipline dove la valutazione non è vista come strumento ideale per comprendere le criticità degli insegnamenti, preferendo il confronto con gli studenti o l’autovalutazione autonoma dei docenti (es. filosofia) </a:t>
            </a:r>
          </a:p>
        </p:txBody>
      </p:sp>
      <p:cxnSp>
        <p:nvCxnSpPr>
          <p:cNvPr id="13" name="Connettore diritto 12"/>
          <p:cNvCxnSpPr/>
          <p:nvPr/>
        </p:nvCxnSpPr>
        <p:spPr>
          <a:xfrm flipV="1">
            <a:off x="2219990" y="2793794"/>
            <a:ext cx="4146417"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aphicFrame>
        <p:nvGraphicFramePr>
          <p:cNvPr id="14" name="Grafico 13"/>
          <p:cNvGraphicFramePr>
            <a:graphicFrameLocks/>
          </p:cNvGraphicFramePr>
          <p:nvPr>
            <p:extLst>
              <p:ext uri="{D42A27DB-BD31-4B8C-83A1-F6EECF244321}">
                <p14:modId xmlns:p14="http://schemas.microsoft.com/office/powerpoint/2010/main" val="3333182158"/>
              </p:ext>
            </p:extLst>
          </p:nvPr>
        </p:nvGraphicFramePr>
        <p:xfrm>
          <a:off x="1620957" y="2188138"/>
          <a:ext cx="5113003" cy="2890184"/>
        </p:xfrm>
        <a:graphic>
          <a:graphicData uri="http://schemas.openxmlformats.org/drawingml/2006/chart">
            <c:chart xmlns:c="http://schemas.openxmlformats.org/drawingml/2006/chart" xmlns:r="http://schemas.openxmlformats.org/officeDocument/2006/relationships" r:id="rId4"/>
          </a:graphicData>
        </a:graphic>
      </p:graphicFrame>
      <p:sp>
        <p:nvSpPr>
          <p:cNvPr id="15" name="CasellaDiTesto 14"/>
          <p:cNvSpPr txBox="1"/>
          <p:nvPr/>
        </p:nvSpPr>
        <p:spPr>
          <a:xfrm>
            <a:off x="5818352" y="2516795"/>
            <a:ext cx="794366" cy="338554"/>
          </a:xfrm>
          <a:prstGeom prst="rect">
            <a:avLst/>
          </a:prstGeom>
          <a:noFill/>
        </p:spPr>
        <p:txBody>
          <a:bodyPr wrap="square" rtlCol="0">
            <a:spAutoFit/>
          </a:bodyPr>
          <a:lstStyle/>
          <a:p>
            <a:r>
              <a:rPr lang="it-IT" sz="1600" b="1" dirty="0">
                <a:solidFill>
                  <a:srgbClr val="FF0000"/>
                </a:solidFill>
                <a:latin typeface="Century Gothic" panose="020B0502020202020204" pitchFamily="34" charset="0"/>
              </a:rPr>
              <a:t>71%</a:t>
            </a:r>
          </a:p>
        </p:txBody>
      </p:sp>
      <p:sp>
        <p:nvSpPr>
          <p:cNvPr id="16" name="CasellaDiTesto 15"/>
          <p:cNvSpPr txBox="1"/>
          <p:nvPr/>
        </p:nvSpPr>
        <p:spPr>
          <a:xfrm>
            <a:off x="5094416" y="2240614"/>
            <a:ext cx="1831062" cy="276999"/>
          </a:xfrm>
          <a:prstGeom prst="rect">
            <a:avLst/>
          </a:prstGeom>
          <a:noFill/>
        </p:spPr>
        <p:txBody>
          <a:bodyPr wrap="square" rtlCol="0">
            <a:spAutoFit/>
          </a:bodyPr>
          <a:lstStyle>
            <a:defPPr>
              <a:defRPr lang="it-IT"/>
            </a:defPPr>
            <a:lvl1pPr>
              <a:defRPr b="1">
                <a:solidFill>
                  <a:srgbClr val="FF0000"/>
                </a:solidFill>
                <a:latin typeface="Century Gothic" panose="020B0502020202020204" pitchFamily="34" charset="0"/>
              </a:defRPr>
            </a:lvl1pPr>
          </a:lstStyle>
          <a:p>
            <a:pPr algn="ctr"/>
            <a:r>
              <a:rPr lang="it-IT" sz="1200" b="0" dirty="0"/>
              <a:t>Valore</a:t>
            </a:r>
            <a:r>
              <a:rPr lang="it-IT" sz="1200" dirty="0"/>
              <a:t> </a:t>
            </a:r>
            <a:r>
              <a:rPr lang="it-IT" sz="1200" b="0" dirty="0"/>
              <a:t>complessivo</a:t>
            </a:r>
          </a:p>
        </p:txBody>
      </p:sp>
      <p:pic>
        <p:nvPicPr>
          <p:cNvPr id="22" name="Immagine 21"/>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7353" b="95098" l="0" r="100000">
                        <a14:foregroundMark x1="56863" y1="56373" x2="56863" y2="56373"/>
                      </a14:backgroundRemoval>
                    </a14:imgEffect>
                  </a14:imgLayer>
                </a14:imgProps>
              </a:ext>
            </a:extLst>
          </a:blip>
          <a:stretch>
            <a:fillRect/>
          </a:stretch>
        </p:blipFill>
        <p:spPr>
          <a:xfrm>
            <a:off x="1842200" y="5577425"/>
            <a:ext cx="495300" cy="495300"/>
          </a:xfrm>
          <a:prstGeom prst="rect">
            <a:avLst/>
          </a:prstGeom>
        </p:spPr>
      </p:pic>
      <p:sp>
        <p:nvSpPr>
          <p:cNvPr id="2" name="Segnaposto numero diapositiva 1"/>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49</a:t>
            </a:fld>
            <a:endParaRPr lang="it-IT" dirty="0">
              <a:latin typeface="Calibri Light" pitchFamily="34" charset="0"/>
            </a:endParaRPr>
          </a:p>
        </p:txBody>
      </p:sp>
      <p:sp>
        <p:nvSpPr>
          <p:cNvPr id="27"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MIGLIORAMENTO CONTINUO</a:t>
            </a:r>
          </a:p>
        </p:txBody>
      </p:sp>
      <p:pic>
        <p:nvPicPr>
          <p:cNvPr id="19" name="Immagine 18"/>
          <p:cNvPicPr>
            <a:picLocks noChangeAspect="1"/>
          </p:cNvPicPr>
          <p:nvPr/>
        </p:nvPicPr>
        <p:blipFill>
          <a:blip r:embed="rId7"/>
          <a:stretch>
            <a:fillRect/>
          </a:stretch>
        </p:blipFill>
        <p:spPr>
          <a:xfrm rot="18328678">
            <a:off x="263141" y="5323096"/>
            <a:ext cx="1034510" cy="1755532"/>
          </a:xfrm>
          <a:prstGeom prst="rect">
            <a:avLst/>
          </a:prstGeom>
        </p:spPr>
      </p:pic>
      <p:sp>
        <p:nvSpPr>
          <p:cNvPr id="20" name="CasellaDiTesto 19"/>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3264227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OBIETTIVI E GRUPPO DI RICERCA</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Segnaposto numero diapositiva 1"/>
          <p:cNvSpPr>
            <a:spLocks noGrp="1"/>
          </p:cNvSpPr>
          <p:nvPr>
            <p:ph type="sldNum" sz="quarter" idx="12"/>
          </p:nvPr>
        </p:nvSpPr>
        <p:spPr>
          <a:xfrm>
            <a:off x="7104743" y="6548216"/>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5</a:t>
            </a:fld>
            <a:endParaRPr lang="it-IT" dirty="0">
              <a:latin typeface="Calibri Light" pitchFamily="34" charset="0"/>
            </a:endParaRPr>
          </a:p>
        </p:txBody>
      </p:sp>
      <p:sp>
        <p:nvSpPr>
          <p:cNvPr id="11" name="Segnaposto contenuto 3"/>
          <p:cNvSpPr txBox="1">
            <a:spLocks/>
          </p:cNvSpPr>
          <p:nvPr/>
        </p:nvSpPr>
        <p:spPr>
          <a:xfrm>
            <a:off x="1544299" y="1191491"/>
            <a:ext cx="4972615" cy="271373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it-IT" sz="1400" dirty="0">
                <a:solidFill>
                  <a:schemeClr val="tx1">
                    <a:lumMod val="75000"/>
                    <a:lumOff val="25000"/>
                  </a:schemeClr>
                </a:solidFill>
                <a:latin typeface="Century Gothic" panose="020B0502020202020204" pitchFamily="34" charset="0"/>
              </a:rPr>
              <a:t>La ricerca ha avuto l’obiettivo di </a:t>
            </a:r>
            <a:r>
              <a:rPr lang="it-IT" sz="1400" b="1" dirty="0">
                <a:solidFill>
                  <a:schemeClr val="tx2"/>
                </a:solidFill>
                <a:latin typeface="Century Gothic" panose="020B0502020202020204" pitchFamily="34" charset="0"/>
              </a:rPr>
              <a:t>esplorare</a:t>
            </a:r>
            <a:r>
              <a:rPr lang="it-IT" sz="1400" b="1" dirty="0">
                <a:solidFill>
                  <a:srgbClr val="002060"/>
                </a:solidFill>
                <a:latin typeface="Century Gothic" panose="020B0502020202020204" pitchFamily="34" charset="0"/>
              </a:rPr>
              <a:t>,</a:t>
            </a:r>
            <a:r>
              <a:rPr lang="it-IT" sz="1400" dirty="0">
                <a:solidFill>
                  <a:schemeClr val="tx1">
                    <a:lumMod val="75000"/>
                    <a:lumOff val="25000"/>
                  </a:schemeClr>
                </a:solidFill>
                <a:latin typeface="Century Gothic" panose="020B0502020202020204" pitchFamily="34" charset="0"/>
              </a:rPr>
              <a:t> nel contesto italiano, le modalità di funzionamento  della didattica. </a:t>
            </a:r>
          </a:p>
          <a:p>
            <a:pPr algn="just"/>
            <a:r>
              <a:rPr lang="it-IT" sz="1400" dirty="0">
                <a:solidFill>
                  <a:schemeClr val="tx1">
                    <a:lumMod val="75000"/>
                    <a:lumOff val="25000"/>
                  </a:schemeClr>
                </a:solidFill>
                <a:latin typeface="Century Gothic" panose="020B0502020202020204" pitchFamily="34" charset="0"/>
              </a:rPr>
              <a:t>Gli aspetti considerati dall’analisi sono stati:</a:t>
            </a:r>
          </a:p>
          <a:p>
            <a:pPr marL="285750" lvl="1" indent="-285750" algn="l">
              <a:buFont typeface="Wingdings" panose="05000000000000000000" pitchFamily="2" charset="2"/>
              <a:buChar char="v"/>
            </a:pPr>
            <a:r>
              <a:rPr lang="it-IT" sz="1400" dirty="0">
                <a:solidFill>
                  <a:schemeClr val="tx1">
                    <a:lumMod val="75000"/>
                    <a:lumOff val="25000"/>
                  </a:schemeClr>
                </a:solidFill>
                <a:latin typeface="Century Gothic" panose="020B0502020202020204" pitchFamily="34" charset="0"/>
              </a:rPr>
              <a:t>il </a:t>
            </a:r>
            <a:r>
              <a:rPr lang="it-IT" sz="1400" b="1" dirty="0">
                <a:solidFill>
                  <a:schemeClr val="tx2"/>
                </a:solidFill>
                <a:latin typeface="Century Gothic" panose="020B0502020202020204" pitchFamily="34" charset="0"/>
              </a:rPr>
              <a:t>COORDINAMENTO TRA i DOCENTI</a:t>
            </a:r>
            <a:r>
              <a:rPr lang="it-IT" sz="1400" dirty="0">
                <a:solidFill>
                  <a:schemeClr val="tx2"/>
                </a:solidFill>
                <a:latin typeface="Century Gothic" panose="020B0502020202020204" pitchFamily="34" charset="0"/>
              </a:rPr>
              <a:t> </a:t>
            </a:r>
            <a:r>
              <a:rPr lang="it-IT" sz="1400" dirty="0">
                <a:solidFill>
                  <a:schemeClr val="tx1">
                    <a:lumMod val="75000"/>
                    <a:lumOff val="25000"/>
                  </a:schemeClr>
                </a:solidFill>
                <a:latin typeface="Century Gothic" panose="020B0502020202020204" pitchFamily="34" charset="0"/>
              </a:rPr>
              <a:t>nella  </a:t>
            </a:r>
            <a:r>
              <a:rPr lang="it-IT" sz="1400" dirty="0">
                <a:solidFill>
                  <a:schemeClr val="tx1"/>
                </a:solidFill>
                <a:latin typeface="Century Gothic" panose="020B0502020202020204" pitchFamily="34" charset="0"/>
              </a:rPr>
              <a:t>progettazione</a:t>
            </a:r>
            <a:r>
              <a:rPr lang="it-IT" sz="1400" dirty="0">
                <a:solidFill>
                  <a:schemeClr val="tx1">
                    <a:lumMod val="75000"/>
                    <a:lumOff val="25000"/>
                  </a:schemeClr>
                </a:solidFill>
                <a:latin typeface="Century Gothic" panose="020B0502020202020204" pitchFamily="34" charset="0"/>
              </a:rPr>
              <a:t> della didattica a livello di insegnamento;</a:t>
            </a:r>
          </a:p>
          <a:p>
            <a:pPr marL="285750" lvl="1" indent="-285750" algn="l">
              <a:buFont typeface="Wingdings" panose="05000000000000000000" pitchFamily="2" charset="2"/>
              <a:buChar char="v"/>
            </a:pPr>
            <a:r>
              <a:rPr lang="it-IT" sz="1400" dirty="0">
                <a:solidFill>
                  <a:schemeClr val="tx1">
                    <a:lumMod val="75000"/>
                    <a:lumOff val="25000"/>
                  </a:schemeClr>
                </a:solidFill>
                <a:latin typeface="Century Gothic" panose="020B0502020202020204" pitchFamily="34" charset="0"/>
              </a:rPr>
              <a:t>i </a:t>
            </a:r>
            <a:r>
              <a:rPr lang="it-IT" sz="1400" b="1" dirty="0">
                <a:solidFill>
                  <a:schemeClr val="tx2"/>
                </a:solidFill>
                <a:latin typeface="Century Gothic" panose="020B0502020202020204" pitchFamily="34" charset="0"/>
              </a:rPr>
              <a:t>METODI DIDATTICI </a:t>
            </a:r>
            <a:r>
              <a:rPr lang="it-IT" sz="1400" dirty="0">
                <a:solidFill>
                  <a:schemeClr val="tx1">
                    <a:lumMod val="75000"/>
                    <a:lumOff val="25000"/>
                  </a:schemeClr>
                </a:solidFill>
                <a:latin typeface="Century Gothic" panose="020B0502020202020204" pitchFamily="34" charset="0"/>
              </a:rPr>
              <a:t>impiegati;</a:t>
            </a:r>
          </a:p>
          <a:p>
            <a:pPr marL="285750" lvl="1" indent="-285750" algn="l">
              <a:buFont typeface="Wingdings" panose="05000000000000000000" pitchFamily="2" charset="2"/>
              <a:buChar char="v"/>
            </a:pPr>
            <a:r>
              <a:rPr lang="it-IT" sz="1400" dirty="0">
                <a:solidFill>
                  <a:schemeClr val="tx1">
                    <a:lumMod val="75000"/>
                    <a:lumOff val="25000"/>
                  </a:schemeClr>
                </a:solidFill>
                <a:latin typeface="Century Gothic" panose="020B0502020202020204" pitchFamily="34" charset="0"/>
              </a:rPr>
              <a:t>le modalità di </a:t>
            </a:r>
            <a:r>
              <a:rPr lang="it-IT" sz="1400" b="1" dirty="0">
                <a:solidFill>
                  <a:schemeClr val="tx2"/>
                </a:solidFill>
                <a:latin typeface="Century Gothic" panose="020B0502020202020204" pitchFamily="34" charset="0"/>
              </a:rPr>
              <a:t>VALUTAZIONE DEGLI APPRENDIMENTI</a:t>
            </a:r>
            <a:r>
              <a:rPr lang="it-IT" sz="1400" b="1" dirty="0">
                <a:solidFill>
                  <a:schemeClr val="tx1"/>
                </a:solidFill>
                <a:latin typeface="Century Gothic" panose="020B0502020202020204" pitchFamily="34" charset="0"/>
              </a:rPr>
              <a:t>;</a:t>
            </a:r>
            <a:endParaRPr lang="it-IT" sz="1400" dirty="0">
              <a:solidFill>
                <a:schemeClr val="tx1">
                  <a:lumMod val="75000"/>
                  <a:lumOff val="25000"/>
                </a:schemeClr>
              </a:solidFill>
              <a:latin typeface="Century Gothic" panose="020B0502020202020204" pitchFamily="34" charset="0"/>
            </a:endParaRPr>
          </a:p>
          <a:p>
            <a:pPr marL="285750" lvl="1" indent="-285750" algn="l">
              <a:buFont typeface="Wingdings" panose="05000000000000000000" pitchFamily="2" charset="2"/>
              <a:buChar char="v"/>
            </a:pPr>
            <a:r>
              <a:rPr lang="it-IT" sz="1400" dirty="0">
                <a:solidFill>
                  <a:schemeClr val="tx1">
                    <a:lumMod val="75000"/>
                    <a:lumOff val="25000"/>
                  </a:schemeClr>
                </a:solidFill>
                <a:latin typeface="Century Gothic" panose="020B0502020202020204" pitchFamily="34" charset="0"/>
              </a:rPr>
              <a:t>le modalità di impiego degli strumenti per lo studio individuale e, in generale, dei </a:t>
            </a:r>
            <a:r>
              <a:rPr lang="it-IT" sz="1400" b="1" dirty="0">
                <a:solidFill>
                  <a:schemeClr val="tx2"/>
                </a:solidFill>
                <a:latin typeface="Century Gothic" panose="020B0502020202020204" pitchFamily="34" charset="0"/>
              </a:rPr>
              <a:t>MATERIALI DIDATTICI</a:t>
            </a:r>
            <a:r>
              <a:rPr lang="it-IT" sz="1400" b="1" dirty="0">
                <a:solidFill>
                  <a:schemeClr val="tx1"/>
                </a:solidFill>
                <a:latin typeface="Century Gothic" panose="020B0502020202020204" pitchFamily="34" charset="0"/>
              </a:rPr>
              <a:t>;</a:t>
            </a:r>
          </a:p>
          <a:p>
            <a:pPr marL="285750" lvl="1" indent="-285750" algn="l">
              <a:buFont typeface="Wingdings" panose="05000000000000000000" pitchFamily="2" charset="2"/>
              <a:buChar char="v"/>
            </a:pPr>
            <a:r>
              <a:rPr lang="it-IT" sz="1400" dirty="0">
                <a:solidFill>
                  <a:schemeClr val="tx1">
                    <a:lumMod val="75000"/>
                    <a:lumOff val="25000"/>
                  </a:schemeClr>
                </a:solidFill>
                <a:latin typeface="Century Gothic" panose="020B0502020202020204" pitchFamily="34" charset="0"/>
              </a:rPr>
              <a:t>l’impatto dei </a:t>
            </a:r>
            <a:r>
              <a:rPr lang="it-IT" sz="1400" dirty="0">
                <a:solidFill>
                  <a:schemeClr val="tx1"/>
                </a:solidFill>
                <a:latin typeface="Century Gothic" panose="020B0502020202020204" pitchFamily="34" charset="0"/>
              </a:rPr>
              <a:t>sistemi di valutazione</a:t>
            </a:r>
            <a:r>
              <a:rPr lang="it-IT" sz="1400" b="1" dirty="0">
                <a:solidFill>
                  <a:schemeClr val="tx1"/>
                </a:solidFill>
                <a:latin typeface="Century Gothic" panose="020B0502020202020204" pitchFamily="34" charset="0"/>
              </a:rPr>
              <a:t> </a:t>
            </a:r>
            <a:r>
              <a:rPr lang="it-IT" sz="1400" dirty="0">
                <a:solidFill>
                  <a:schemeClr val="tx1">
                    <a:lumMod val="75000"/>
                    <a:lumOff val="25000"/>
                  </a:schemeClr>
                </a:solidFill>
                <a:latin typeface="Century Gothic" panose="020B0502020202020204" pitchFamily="34" charset="0"/>
              </a:rPr>
              <a:t>sulle politiche di </a:t>
            </a:r>
            <a:r>
              <a:rPr lang="it-IT" sz="1400" b="1" dirty="0">
                <a:solidFill>
                  <a:schemeClr val="tx2"/>
                </a:solidFill>
                <a:latin typeface="Century Gothic" panose="020B0502020202020204" pitchFamily="34" charset="0"/>
              </a:rPr>
              <a:t>MIGLIORAMENTO CONTINUO</a:t>
            </a:r>
            <a:r>
              <a:rPr lang="it-IT" sz="1400" dirty="0">
                <a:solidFill>
                  <a:schemeClr val="tx2"/>
                </a:solidFill>
                <a:latin typeface="Century Gothic" panose="020B0502020202020204" pitchFamily="34" charset="0"/>
              </a:rPr>
              <a:t> </a:t>
            </a:r>
            <a:r>
              <a:rPr lang="it-IT" sz="1400" dirty="0">
                <a:solidFill>
                  <a:schemeClr val="tx1">
                    <a:lumMod val="75000"/>
                    <a:lumOff val="25000"/>
                  </a:schemeClr>
                </a:solidFill>
                <a:latin typeface="Century Gothic" panose="020B0502020202020204" pitchFamily="34" charset="0"/>
              </a:rPr>
              <a:t>della didattica.</a:t>
            </a:r>
          </a:p>
        </p:txBody>
      </p:sp>
      <p:pic>
        <p:nvPicPr>
          <p:cNvPr id="52" name="Immagine 51"/>
          <p:cNvPicPr>
            <a:picLocks noChangeAspect="1"/>
          </p:cNvPicPr>
          <p:nvPr/>
        </p:nvPicPr>
        <p:blipFill>
          <a:blip r:embed="rId4"/>
          <a:stretch>
            <a:fillRect/>
          </a:stretch>
        </p:blipFill>
        <p:spPr>
          <a:xfrm>
            <a:off x="6415313" y="1168522"/>
            <a:ext cx="3377611" cy="2856044"/>
          </a:xfrm>
          <a:prstGeom prst="rect">
            <a:avLst/>
          </a:prstGeom>
        </p:spPr>
      </p:pic>
      <p:sp>
        <p:nvSpPr>
          <p:cNvPr id="53" name="Rettangolo 52"/>
          <p:cNvSpPr/>
          <p:nvPr/>
        </p:nvSpPr>
        <p:spPr>
          <a:xfrm>
            <a:off x="6138476" y="4366541"/>
            <a:ext cx="3782514" cy="2246769"/>
          </a:xfrm>
          <a:prstGeom prst="rect">
            <a:avLst/>
          </a:prstGeom>
        </p:spPr>
        <p:txBody>
          <a:bodyPr wrap="square">
            <a:spAutoFit/>
          </a:bodyPr>
          <a:lstStyle/>
          <a:p>
            <a:pPr algn="just"/>
            <a:r>
              <a:rPr lang="it-IT" sz="1400" dirty="0">
                <a:solidFill>
                  <a:schemeClr val="tx1">
                    <a:lumMod val="75000"/>
                    <a:lumOff val="25000"/>
                  </a:schemeClr>
                </a:solidFill>
                <a:latin typeface="Century Gothic" panose="020B0502020202020204" pitchFamily="34" charset="0"/>
              </a:rPr>
              <a:t>Le interviste sono state effettuate ai docenti afferenti a </a:t>
            </a:r>
            <a:r>
              <a:rPr lang="it-IT" sz="1400" b="1" dirty="0">
                <a:solidFill>
                  <a:schemeClr val="tx1">
                    <a:lumMod val="75000"/>
                    <a:lumOff val="25000"/>
                  </a:schemeClr>
                </a:solidFill>
                <a:latin typeface="Century Gothic" panose="020B0502020202020204" pitchFamily="34" charset="0"/>
              </a:rPr>
              <a:t>6 differenti discipline</a:t>
            </a:r>
            <a:r>
              <a:rPr lang="it-IT" sz="1400" dirty="0">
                <a:solidFill>
                  <a:schemeClr val="tx1">
                    <a:lumMod val="75000"/>
                    <a:lumOff val="25000"/>
                  </a:schemeClr>
                </a:solidFill>
                <a:latin typeface="Century Gothic" panose="020B0502020202020204" pitchFamily="34" charset="0"/>
              </a:rPr>
              <a:t> scelte in ragione della loro rappresentatività ampia del campo delle scienze e della cultura.  Il criterio della scelta ha puntato a costruire un </a:t>
            </a:r>
            <a:r>
              <a:rPr lang="it-IT" sz="1400" b="1" dirty="0">
                <a:solidFill>
                  <a:schemeClr val="tx1">
                    <a:lumMod val="75000"/>
                    <a:lumOff val="25000"/>
                  </a:schemeClr>
                </a:solidFill>
                <a:latin typeface="Century Gothic" panose="020B0502020202020204" pitchFamily="34" charset="0"/>
              </a:rPr>
              <a:t>campione eterogeneo </a:t>
            </a:r>
            <a:r>
              <a:rPr lang="it-IT" sz="1400" dirty="0">
                <a:solidFill>
                  <a:schemeClr val="tx1">
                    <a:lumMod val="75000"/>
                    <a:lumOff val="25000"/>
                  </a:schemeClr>
                </a:solidFill>
                <a:latin typeface="Century Gothic" panose="020B0502020202020204" pitchFamily="34" charset="0"/>
              </a:rPr>
              <a:t>che comprendesse materie tra loro differenti in un </a:t>
            </a:r>
            <a:r>
              <a:rPr lang="it-IT" sz="1400" b="1" dirty="0">
                <a:solidFill>
                  <a:schemeClr val="tx1">
                    <a:lumMod val="75000"/>
                    <a:lumOff val="25000"/>
                  </a:schemeClr>
                </a:solidFill>
                <a:latin typeface="Century Gothic" panose="020B0502020202020204" pitchFamily="34" charset="0"/>
              </a:rPr>
              <a:t>continuum ideale </a:t>
            </a:r>
            <a:r>
              <a:rPr lang="it-IT" sz="1400" dirty="0">
                <a:solidFill>
                  <a:schemeClr val="tx1">
                    <a:lumMod val="75000"/>
                    <a:lumOff val="25000"/>
                  </a:schemeClr>
                </a:solidFill>
                <a:latin typeface="Century Gothic" panose="020B0502020202020204" pitchFamily="34" charset="0"/>
              </a:rPr>
              <a:t>dalle scienze «dure» (chimica) fino alla filosofia</a:t>
            </a:r>
          </a:p>
        </p:txBody>
      </p:sp>
      <p:pic>
        <p:nvPicPr>
          <p:cNvPr id="8" name="Immagine 7"/>
          <p:cNvPicPr>
            <a:picLocks noChangeAspect="1"/>
          </p:cNvPicPr>
          <p:nvPr/>
        </p:nvPicPr>
        <p:blipFill>
          <a:blip r:embed="rId5"/>
          <a:stretch>
            <a:fillRect/>
          </a:stretch>
        </p:blipFill>
        <p:spPr>
          <a:xfrm>
            <a:off x="1858916" y="4875775"/>
            <a:ext cx="4279560" cy="1593022"/>
          </a:xfrm>
          <a:prstGeom prst="rect">
            <a:avLst/>
          </a:prstGeom>
        </p:spPr>
      </p:pic>
      <p:pic>
        <p:nvPicPr>
          <p:cNvPr id="13" name="Immagine 12"/>
          <p:cNvPicPr>
            <a:picLocks noChangeAspect="1"/>
          </p:cNvPicPr>
          <p:nvPr/>
        </p:nvPicPr>
        <p:blipFill>
          <a:blip r:embed="rId6">
            <a:extLst>
              <a:ext uri="{BEBA8EAE-BF5A-486C-A8C5-ECC9F3942E4B}">
                <a14:imgProps xmlns:a14="http://schemas.microsoft.com/office/drawing/2010/main">
                  <a14:imgLayer r:embed="rId7">
                    <a14:imgEffect>
                      <a14:backgroundRemoval t="546" b="100000" l="138" r="100000"/>
                    </a14:imgEffect>
                  </a14:imgLayer>
                </a14:imgProps>
              </a:ext>
            </a:extLst>
          </a:blip>
          <a:stretch>
            <a:fillRect/>
          </a:stretch>
        </p:blipFill>
        <p:spPr>
          <a:xfrm>
            <a:off x="-59219" y="5774199"/>
            <a:ext cx="1096120" cy="1109746"/>
          </a:xfrm>
          <a:prstGeom prst="rect">
            <a:avLst/>
          </a:prstGeom>
        </p:spPr>
      </p:pic>
      <p:sp>
        <p:nvSpPr>
          <p:cNvPr id="14"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OBIETTIVI E GRUPPO DI RICERCA</a:t>
            </a:r>
          </a:p>
        </p:txBody>
      </p:sp>
      <p:sp>
        <p:nvSpPr>
          <p:cNvPr id="15" name="CasellaDiTesto 14"/>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23832152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54" name="Rectangle 6"/>
          <p:cNvSpPr/>
          <p:nvPr/>
        </p:nvSpPr>
        <p:spPr>
          <a:xfrm rot="5400000">
            <a:off x="6092365" y="3127257"/>
            <a:ext cx="5856239" cy="17710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it-IT" sz="3200" b="1" dirty="0">
                <a:solidFill>
                  <a:schemeClr val="bg1"/>
                </a:solidFill>
              </a:rPr>
              <a:t>LA VALUTAZIONE DELLA DIDATTICA</a:t>
            </a:r>
            <a:endParaRPr lang="en-US" sz="3200" b="1" dirty="0">
              <a:solidFill>
                <a:schemeClr val="bg1"/>
              </a:solidFill>
            </a:endParaRPr>
          </a:p>
        </p:txBody>
      </p:sp>
      <p:sp>
        <p:nvSpPr>
          <p:cNvPr id="6" name="Rectangle 158"/>
          <p:cNvSpPr/>
          <p:nvPr/>
        </p:nvSpPr>
        <p:spPr>
          <a:xfrm>
            <a:off x="0" y="1061634"/>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egnaposto numero diapositiva 2"/>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50</a:t>
            </a:fld>
            <a:endParaRPr lang="it-IT" dirty="0">
              <a:latin typeface="Calibri Light" pitchFamily="34" charset="0"/>
            </a:endParaRPr>
          </a:p>
        </p:txBody>
      </p:sp>
      <p:sp>
        <p:nvSpPr>
          <p:cNvPr id="30" name="Rettangolo 29"/>
          <p:cNvSpPr/>
          <p:nvPr/>
        </p:nvSpPr>
        <p:spPr>
          <a:xfrm>
            <a:off x="1968849" y="1288705"/>
            <a:ext cx="6104174" cy="3171189"/>
          </a:xfrm>
          <a:prstGeom prst="rect">
            <a:avLst/>
          </a:prstGeom>
        </p:spPr>
        <p:txBody>
          <a:bodyPr wrap="square">
            <a:spAutoFit/>
          </a:bodyPr>
          <a:lstStyle/>
          <a:p>
            <a:pPr algn="just">
              <a:lnSpc>
                <a:spcPct val="107000"/>
              </a:lnSpc>
            </a:pPr>
            <a:r>
              <a:rPr lang="it-IT" sz="13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L’analisi dell’impatto percepito </a:t>
            </a:r>
            <a:r>
              <a:rPr lang="it-IT" sz="1300" dirty="0" smtClean="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del </a:t>
            </a:r>
            <a:r>
              <a:rPr lang="it-IT" sz="13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sistema </a:t>
            </a:r>
            <a:r>
              <a:rPr lang="it-IT" sz="1300" dirty="0" smtClean="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AVA (rilevato prima della </a:t>
            </a:r>
            <a:r>
              <a:rPr lang="it-IT" sz="1300" dirty="0" err="1" smtClean="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niuova</a:t>
            </a:r>
            <a:r>
              <a:rPr lang="it-IT" sz="1300" dirty="0" smtClean="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 versione </a:t>
            </a:r>
            <a:r>
              <a:rPr lang="it-IT" sz="1300" dirty="0" smtClean="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di fine 2016) sul </a:t>
            </a:r>
            <a:r>
              <a:rPr lang="it-IT" sz="13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miglioramento effettivo della didattica mostra </a:t>
            </a:r>
            <a:r>
              <a:rPr lang="it-IT" sz="1300" b="1"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come la metà dei rispondenti non vede alcun impatto positivo </a:t>
            </a:r>
            <a:r>
              <a:rPr lang="it-IT" sz="13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dei sistemi di </a:t>
            </a:r>
            <a:r>
              <a:rPr lang="it-IT" sz="1300" dirty="0" smtClean="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valutazione.  </a:t>
            </a:r>
            <a:r>
              <a:rPr lang="it-IT" sz="13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Solo una minima parte nota impatti positivi immediati. Poco più della metà però riscontra un impatto positivo o delle potenzialità positive di impatto in futuro, subordinate al miglioramento di criticità emerse di detti sistemi o imputabili all’introduzione troppo recente di detti sistemi.</a:t>
            </a:r>
          </a:p>
          <a:p>
            <a:pPr algn="just">
              <a:lnSpc>
                <a:spcPct val="107000"/>
              </a:lnSpc>
            </a:pPr>
            <a:r>
              <a:rPr lang="it-IT" sz="1400" dirty="0">
                <a:solidFill>
                  <a:schemeClr val="tx1">
                    <a:lumMod val="75000"/>
                    <a:lumOff val="25000"/>
                  </a:schemeClr>
                </a:solidFill>
                <a:latin typeface="Century Gothic" panose="020B0502020202020204" pitchFamily="34" charset="0"/>
                <a:sym typeface="Wingdings" panose="05000000000000000000" pitchFamily="2" charset="2"/>
              </a:rPr>
              <a:t>Gli intervistati confermano </a:t>
            </a:r>
            <a:r>
              <a:rPr lang="it-IT" sz="1400" b="1" dirty="0">
                <a:solidFill>
                  <a:schemeClr val="tx1">
                    <a:lumMod val="75000"/>
                    <a:lumOff val="25000"/>
                  </a:schemeClr>
                </a:solidFill>
                <a:latin typeface="Century Gothic" panose="020B0502020202020204" pitchFamily="34" charset="0"/>
                <a:sym typeface="Wingdings" panose="05000000000000000000" pitchFamily="2" charset="2"/>
              </a:rPr>
              <a:t>una maggiore enfasi sulla ricerca rispetto alla didattica</a:t>
            </a:r>
            <a:r>
              <a:rPr lang="it-IT" sz="1400" dirty="0">
                <a:solidFill>
                  <a:schemeClr val="tx1">
                    <a:lumMod val="75000"/>
                    <a:lumOff val="25000"/>
                  </a:schemeClr>
                </a:solidFill>
                <a:latin typeface="Century Gothic" panose="020B0502020202020204" pitchFamily="34" charset="0"/>
                <a:sym typeface="Wingdings" panose="05000000000000000000" pitchFamily="2" charset="2"/>
              </a:rPr>
              <a:t>, anche in ragione della VQR. </a:t>
            </a:r>
            <a:r>
              <a:rPr lang="it-IT" sz="1400" b="1" dirty="0">
                <a:solidFill>
                  <a:schemeClr val="tx1">
                    <a:lumMod val="75000"/>
                    <a:lumOff val="25000"/>
                  </a:schemeClr>
                </a:solidFill>
                <a:latin typeface="Century Gothic" panose="020B0502020202020204" pitchFamily="34" charset="0"/>
                <a:sym typeface="Wingdings" panose="05000000000000000000" pitchFamily="2" charset="2"/>
              </a:rPr>
              <a:t>Questo provoca un disagio diffuso derivante dalla stretta connessione tra meccanismi di carriera e ricerca, a detrimento della didattica che viene poco valorizzata ai fini della carriera.</a:t>
            </a:r>
          </a:p>
          <a:p>
            <a:pPr algn="just">
              <a:lnSpc>
                <a:spcPct val="107000"/>
              </a:lnSpc>
            </a:pPr>
            <a:endParaRPr lang="it-IT" sz="13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31" name="Rettangolo 30"/>
          <p:cNvSpPr/>
          <p:nvPr/>
        </p:nvSpPr>
        <p:spPr>
          <a:xfrm>
            <a:off x="1968849" y="4665548"/>
            <a:ext cx="6121292" cy="1862346"/>
          </a:xfrm>
          <a:prstGeom prst="rect">
            <a:avLst/>
          </a:prstGeom>
          <a:solidFill>
            <a:srgbClr val="EEE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2" name="Rettangolo 31"/>
          <p:cNvSpPr/>
          <p:nvPr/>
        </p:nvSpPr>
        <p:spPr>
          <a:xfrm>
            <a:off x="2620630" y="4813737"/>
            <a:ext cx="5514342" cy="1883593"/>
          </a:xfrm>
          <a:prstGeom prst="rect">
            <a:avLst/>
          </a:prstGeom>
        </p:spPr>
        <p:txBody>
          <a:bodyPr wrap="square">
            <a:spAutoFit/>
          </a:bodyPr>
          <a:lstStyle/>
          <a:p>
            <a:pPr marL="365125" lvl="1" indent="-273050"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#C07: «della didattica non interessa a nessuno»</a:t>
            </a:r>
          </a:p>
          <a:p>
            <a:pPr marL="365125" lvl="1" indent="-273050"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#H05: «… ancora non se ne vedono i frutti. Si vedono dal punti di vista burocratico (più carte) Si devolve solo alla volontà del singolo docente»</a:t>
            </a:r>
          </a:p>
          <a:p>
            <a:pPr marL="365125" lvl="1" indent="-273050"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#I06: «… Le procedure formali sono elefantiache e sovradimensionati e scarso impatto»</a:t>
            </a:r>
          </a:p>
          <a:p>
            <a:pPr marL="365125" lvl="1" indent="-273050" defTabSz="914400">
              <a:lnSpc>
                <a:spcPct val="90000"/>
              </a:lnSpc>
              <a:spcBef>
                <a:spcPct val="20000"/>
              </a:spcBef>
              <a:buFont typeface="Wingdings" panose="05000000000000000000" pitchFamily="2" charset="2"/>
              <a:buChar char="ü"/>
              <a:defRPr/>
            </a:pPr>
            <a:r>
              <a:rPr lang="it-IT" sz="1200" b="1" kern="0" dirty="0">
                <a:solidFill>
                  <a:schemeClr val="tx2"/>
                </a:solidFill>
                <a:latin typeface="Century Gothic" panose="020B0502020202020204" pitchFamily="34" charset="0"/>
              </a:rPr>
              <a:t>#F08: «… Se fosse meno persecutoria penso sarebbe meglio per tutti. Chiariamo che tutti vogliamo essere valutati, non possiamo essere autoreferenziali, però non con questo assillo»</a:t>
            </a:r>
          </a:p>
          <a:p>
            <a:pPr marL="285750" indent="-285750" algn="just">
              <a:buFont typeface="Wingdings" panose="05000000000000000000" pitchFamily="2" charset="2"/>
              <a:buChar char="q"/>
            </a:pPr>
            <a:endParaRPr lang="it-IT" sz="1200" dirty="0">
              <a:latin typeface="Century Gothic" panose="020B0502020202020204" pitchFamily="34" charset="0"/>
            </a:endParaRPr>
          </a:p>
        </p:txBody>
      </p:sp>
      <p:pic>
        <p:nvPicPr>
          <p:cNvPr id="33" name="Immagine 32"/>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7353" b="95098" l="0" r="100000">
                        <a14:foregroundMark x1="56863" y1="56373" x2="56863" y2="56373"/>
                      </a14:backgroundRemoval>
                    </a14:imgEffect>
                  </a14:imgLayer>
                </a14:imgProps>
              </a:ext>
            </a:extLst>
          </a:blip>
          <a:stretch>
            <a:fillRect/>
          </a:stretch>
        </p:blipFill>
        <p:spPr>
          <a:xfrm>
            <a:off x="2125329" y="5285055"/>
            <a:ext cx="495300" cy="495300"/>
          </a:xfrm>
          <a:prstGeom prst="rect">
            <a:avLst/>
          </a:prstGeom>
        </p:spPr>
      </p:pic>
      <p:sp>
        <p:nvSpPr>
          <p:cNvPr id="41"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MIGLIORAMENTO CONTINUO</a:t>
            </a:r>
          </a:p>
        </p:txBody>
      </p:sp>
      <p:sp>
        <p:nvSpPr>
          <p:cNvPr id="55" name="Rettangolo 54"/>
          <p:cNvSpPr/>
          <p:nvPr/>
        </p:nvSpPr>
        <p:spPr>
          <a:xfrm>
            <a:off x="8113329" y="1411088"/>
            <a:ext cx="1897151" cy="830997"/>
          </a:xfrm>
          <a:prstGeom prst="rect">
            <a:avLst/>
          </a:prstGeom>
        </p:spPr>
        <p:txBody>
          <a:bodyPr wrap="square">
            <a:spAutoFit/>
          </a:bodyPr>
          <a:lstStyle/>
          <a:p>
            <a:pPr algn="ctr"/>
            <a:r>
              <a:rPr lang="it-IT" sz="1600" b="1" dirty="0">
                <a:solidFill>
                  <a:schemeClr val="tx1">
                    <a:lumMod val="75000"/>
                    <a:lumOff val="25000"/>
                  </a:schemeClr>
                </a:solidFill>
                <a:latin typeface="Century Gothic" panose="020B0502020202020204" pitchFamily="34" charset="0"/>
              </a:rPr>
              <a:t>AVA E DIDATTICA: quale impatto?</a:t>
            </a:r>
            <a:endParaRPr lang="it-IT" sz="1600" b="1" dirty="0">
              <a:solidFill>
                <a:schemeClr val="tx1">
                  <a:lumMod val="75000"/>
                  <a:lumOff val="25000"/>
                </a:schemeClr>
              </a:solidFill>
            </a:endParaRPr>
          </a:p>
        </p:txBody>
      </p:sp>
      <p:sp>
        <p:nvSpPr>
          <p:cNvPr id="56" name="Rettangolo 55"/>
          <p:cNvSpPr/>
          <p:nvPr/>
        </p:nvSpPr>
        <p:spPr>
          <a:xfrm>
            <a:off x="8294507" y="2297029"/>
            <a:ext cx="1516112" cy="523220"/>
          </a:xfrm>
          <a:prstGeom prst="rect">
            <a:avLst/>
          </a:prstGeom>
        </p:spPr>
        <p:txBody>
          <a:bodyPr wrap="square">
            <a:spAutoFit/>
          </a:bodyPr>
          <a:lstStyle/>
          <a:p>
            <a:pPr algn="ctr"/>
            <a:r>
              <a:rPr lang="it-IT" sz="2800" b="1" dirty="0">
                <a:solidFill>
                  <a:schemeClr val="tx2"/>
                </a:solidFill>
                <a:latin typeface="Century Gothic" panose="020B0502020202020204" pitchFamily="34" charset="0"/>
              </a:rPr>
              <a:t>25%</a:t>
            </a:r>
          </a:p>
        </p:txBody>
      </p:sp>
      <p:sp>
        <p:nvSpPr>
          <p:cNvPr id="57" name="Rettangolo 56"/>
          <p:cNvSpPr/>
          <p:nvPr/>
        </p:nvSpPr>
        <p:spPr>
          <a:xfrm>
            <a:off x="8302528" y="3479334"/>
            <a:ext cx="1516112" cy="523220"/>
          </a:xfrm>
          <a:prstGeom prst="rect">
            <a:avLst/>
          </a:prstGeom>
        </p:spPr>
        <p:txBody>
          <a:bodyPr wrap="square">
            <a:spAutoFit/>
          </a:bodyPr>
          <a:lstStyle/>
          <a:p>
            <a:pPr algn="ctr"/>
            <a:r>
              <a:rPr lang="it-IT" sz="2800" b="1" dirty="0">
                <a:solidFill>
                  <a:schemeClr val="tx2"/>
                </a:solidFill>
                <a:latin typeface="Century Gothic" panose="020B0502020202020204" pitchFamily="34" charset="0"/>
              </a:rPr>
              <a:t>27%</a:t>
            </a:r>
          </a:p>
        </p:txBody>
      </p:sp>
      <p:sp>
        <p:nvSpPr>
          <p:cNvPr id="58" name="Rettangolo 57"/>
          <p:cNvSpPr/>
          <p:nvPr/>
        </p:nvSpPr>
        <p:spPr>
          <a:xfrm>
            <a:off x="8310549" y="4943979"/>
            <a:ext cx="1516112" cy="523220"/>
          </a:xfrm>
          <a:prstGeom prst="rect">
            <a:avLst/>
          </a:prstGeom>
        </p:spPr>
        <p:txBody>
          <a:bodyPr wrap="square">
            <a:spAutoFit/>
          </a:bodyPr>
          <a:lstStyle/>
          <a:p>
            <a:pPr algn="ctr"/>
            <a:r>
              <a:rPr lang="it-IT" sz="2800" b="1" dirty="0">
                <a:solidFill>
                  <a:schemeClr val="tx2"/>
                </a:solidFill>
                <a:latin typeface="Century Gothic" panose="020B0502020202020204" pitchFamily="34" charset="0"/>
              </a:rPr>
              <a:t>48%</a:t>
            </a:r>
          </a:p>
        </p:txBody>
      </p:sp>
      <p:sp>
        <p:nvSpPr>
          <p:cNvPr id="59" name="Rettangolo 58"/>
          <p:cNvSpPr/>
          <p:nvPr/>
        </p:nvSpPr>
        <p:spPr>
          <a:xfrm>
            <a:off x="8090141" y="2763478"/>
            <a:ext cx="1837214" cy="523220"/>
          </a:xfrm>
          <a:prstGeom prst="rect">
            <a:avLst/>
          </a:prstGeom>
        </p:spPr>
        <p:txBody>
          <a:bodyPr wrap="square">
            <a:spAutoFit/>
          </a:bodyPr>
          <a:lstStyle/>
          <a:p>
            <a:pPr algn="ctr"/>
            <a:r>
              <a:rPr lang="it-IT" sz="1400" dirty="0">
                <a:solidFill>
                  <a:schemeClr val="tx1">
                    <a:lumMod val="75000"/>
                    <a:lumOff val="25000"/>
                  </a:schemeClr>
                </a:solidFill>
                <a:latin typeface="Century Gothic" panose="020B0502020202020204" pitchFamily="34" charset="0"/>
              </a:rPr>
              <a:t>PIENAMENTE POSITIVO</a:t>
            </a:r>
            <a:endParaRPr lang="it-IT" sz="1400" dirty="0">
              <a:solidFill>
                <a:schemeClr val="tx1">
                  <a:lumMod val="75000"/>
                  <a:lumOff val="25000"/>
                </a:schemeClr>
              </a:solidFill>
            </a:endParaRPr>
          </a:p>
        </p:txBody>
      </p:sp>
      <p:sp>
        <p:nvSpPr>
          <p:cNvPr id="60" name="Rettangolo 59"/>
          <p:cNvSpPr/>
          <p:nvPr/>
        </p:nvSpPr>
        <p:spPr>
          <a:xfrm>
            <a:off x="7981427" y="3975386"/>
            <a:ext cx="2029053" cy="738664"/>
          </a:xfrm>
          <a:prstGeom prst="rect">
            <a:avLst/>
          </a:prstGeom>
        </p:spPr>
        <p:txBody>
          <a:bodyPr wrap="square">
            <a:spAutoFit/>
          </a:bodyPr>
          <a:lstStyle/>
          <a:p>
            <a:pPr algn="ctr"/>
            <a:r>
              <a:rPr lang="it-IT" sz="1400" dirty="0">
                <a:solidFill>
                  <a:schemeClr val="tx1">
                    <a:lumMod val="75000"/>
                    <a:lumOff val="25000"/>
                  </a:schemeClr>
                </a:solidFill>
                <a:latin typeface="Century Gothic" panose="020B0502020202020204" pitchFamily="34" charset="0"/>
              </a:rPr>
              <a:t>MINIMO, MA POTENZIALEMENTE POSITIVO</a:t>
            </a:r>
            <a:endParaRPr lang="it-IT" sz="1400" dirty="0">
              <a:solidFill>
                <a:schemeClr val="tx1">
                  <a:lumMod val="75000"/>
                  <a:lumOff val="25000"/>
                </a:schemeClr>
              </a:solidFill>
            </a:endParaRPr>
          </a:p>
        </p:txBody>
      </p:sp>
      <p:sp>
        <p:nvSpPr>
          <p:cNvPr id="61" name="Rettangolo 60"/>
          <p:cNvSpPr/>
          <p:nvPr/>
        </p:nvSpPr>
        <p:spPr>
          <a:xfrm>
            <a:off x="8120383" y="5443963"/>
            <a:ext cx="1869296" cy="523220"/>
          </a:xfrm>
          <a:prstGeom prst="rect">
            <a:avLst/>
          </a:prstGeom>
        </p:spPr>
        <p:txBody>
          <a:bodyPr wrap="square">
            <a:spAutoFit/>
          </a:bodyPr>
          <a:lstStyle/>
          <a:p>
            <a:pPr algn="ctr"/>
            <a:r>
              <a:rPr lang="it-IT" sz="1400" dirty="0">
                <a:solidFill>
                  <a:schemeClr val="tx1">
                    <a:lumMod val="75000"/>
                    <a:lumOff val="25000"/>
                  </a:schemeClr>
                </a:solidFill>
                <a:latin typeface="Century Gothic" panose="020B0502020202020204" pitchFamily="34" charset="0"/>
              </a:rPr>
              <a:t>NULLO, PROBLEMATICO</a:t>
            </a:r>
            <a:endParaRPr lang="it-IT" sz="1400" dirty="0">
              <a:solidFill>
                <a:schemeClr val="tx1">
                  <a:lumMod val="75000"/>
                  <a:lumOff val="25000"/>
                </a:schemeClr>
              </a:solidFill>
            </a:endParaRPr>
          </a:p>
        </p:txBody>
      </p:sp>
      <p:pic>
        <p:nvPicPr>
          <p:cNvPr id="21" name="Immagine 20"/>
          <p:cNvPicPr>
            <a:picLocks noChangeAspect="1"/>
          </p:cNvPicPr>
          <p:nvPr/>
        </p:nvPicPr>
        <p:blipFill>
          <a:blip r:embed="rId6"/>
          <a:stretch>
            <a:fillRect/>
          </a:stretch>
        </p:blipFill>
        <p:spPr>
          <a:xfrm rot="18328678">
            <a:off x="263141" y="5323096"/>
            <a:ext cx="1034510" cy="1755532"/>
          </a:xfrm>
          <a:prstGeom prst="rect">
            <a:avLst/>
          </a:prstGeom>
        </p:spPr>
      </p:pic>
      <p:sp>
        <p:nvSpPr>
          <p:cNvPr id="22" name="CasellaDiTesto 21"/>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1498812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it-IT" sz="3200" b="1" dirty="0">
                <a:solidFill>
                  <a:schemeClr val="bg1"/>
                </a:solidFill>
              </a:rPr>
              <a:t>IL NODO DELLA FORMAZIONE</a:t>
            </a:r>
            <a:endParaRPr lang="en-US" sz="3200" b="1" dirty="0">
              <a:solidFill>
                <a:schemeClr val="bg1"/>
              </a:solidFill>
            </a:endParaRP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CasellaDiTesto 29"/>
          <p:cNvSpPr txBox="1"/>
          <p:nvPr/>
        </p:nvSpPr>
        <p:spPr>
          <a:xfrm>
            <a:off x="6496514" y="1435480"/>
            <a:ext cx="3409485" cy="4616648"/>
          </a:xfrm>
          <a:prstGeom prst="rect">
            <a:avLst/>
          </a:prstGeom>
        </p:spPr>
        <p:txBody>
          <a:bodyPr wrap="square">
            <a:spAutoFit/>
          </a:bodyPr>
          <a:lstStyle>
            <a:defPPr>
              <a:defRPr lang="en-US"/>
            </a:defPPr>
            <a:lvl1pPr algn="ctr">
              <a:defRPr sz="1400" b="1">
                <a:latin typeface="Century Gothic" panose="020B0502020202020204" pitchFamily="34" charset="0"/>
              </a:defRPr>
            </a:lvl1pPr>
          </a:lstStyle>
          <a:p>
            <a:pPr algn="just"/>
            <a:r>
              <a:rPr lang="it-IT" b="0" dirty="0">
                <a:solidFill>
                  <a:schemeClr val="tx1">
                    <a:lumMod val="75000"/>
                    <a:lumOff val="25000"/>
                  </a:schemeClr>
                </a:solidFill>
              </a:rPr>
              <a:t>Buona parte</a:t>
            </a:r>
            <a:r>
              <a:rPr lang="it-IT" dirty="0">
                <a:solidFill>
                  <a:schemeClr val="tx1">
                    <a:lumMod val="75000"/>
                    <a:lumOff val="25000"/>
                  </a:schemeClr>
                </a:solidFill>
              </a:rPr>
              <a:t> dei docenti </a:t>
            </a:r>
            <a:r>
              <a:rPr lang="it-IT" dirty="0">
                <a:solidFill>
                  <a:schemeClr val="tx2"/>
                </a:solidFill>
              </a:rPr>
              <a:t>non ha mai partecipato ad iniziative di formazione sui metodi didattici</a:t>
            </a:r>
          </a:p>
          <a:p>
            <a:pPr algn="just"/>
            <a:r>
              <a:rPr lang="it-IT" dirty="0">
                <a:solidFill>
                  <a:schemeClr val="tx2"/>
                </a:solidFill>
              </a:rPr>
              <a:t>La metà degli intervistati</a:t>
            </a:r>
            <a:r>
              <a:rPr lang="it-IT" b="0" dirty="0">
                <a:solidFill>
                  <a:schemeClr val="tx1">
                    <a:lumMod val="75000"/>
                    <a:lumOff val="25000"/>
                  </a:schemeClr>
                </a:solidFill>
              </a:rPr>
              <a:t>, comprendente sia docenti che hanno partecipato a tali corsi sia docenti che non vi hanno partecipato</a:t>
            </a:r>
            <a:r>
              <a:rPr lang="it-IT" dirty="0">
                <a:solidFill>
                  <a:schemeClr val="tx1">
                    <a:lumMod val="75000"/>
                    <a:lumOff val="25000"/>
                  </a:schemeClr>
                </a:solidFill>
              </a:rPr>
              <a:t>, </a:t>
            </a:r>
            <a:r>
              <a:rPr lang="it-IT" dirty="0">
                <a:solidFill>
                  <a:schemeClr val="tx2"/>
                </a:solidFill>
              </a:rPr>
              <a:t>è assolutamente convinta della utilità di detti corsi</a:t>
            </a:r>
          </a:p>
          <a:p>
            <a:pPr algn="just"/>
            <a:r>
              <a:rPr lang="it-IT" b="0" dirty="0">
                <a:solidFill>
                  <a:schemeClr val="tx1">
                    <a:lumMod val="75000"/>
                    <a:lumOff val="25000"/>
                  </a:schemeClr>
                </a:solidFill>
              </a:rPr>
              <a:t>Tale indicazione emerge  come dato medio derivante da valori diversificati, in particolare:</a:t>
            </a:r>
          </a:p>
          <a:p>
            <a:pPr marL="285750" indent="-285750" algn="just">
              <a:buFont typeface="Wingdings" panose="05000000000000000000" pitchFamily="2" charset="2"/>
              <a:buChar char="q"/>
            </a:pPr>
            <a:r>
              <a:rPr lang="it-IT" dirty="0">
                <a:solidFill>
                  <a:schemeClr val="tx2"/>
                </a:solidFill>
              </a:rPr>
              <a:t>Chimica</a:t>
            </a:r>
            <a:r>
              <a:rPr lang="it-IT" b="0" dirty="0">
                <a:solidFill>
                  <a:schemeClr val="tx1">
                    <a:lumMod val="75000"/>
                    <a:lumOff val="25000"/>
                  </a:schemeClr>
                </a:solidFill>
              </a:rPr>
              <a:t>, fa emergere l’assenza di corsi, ma anche la bassa propensione a parteciparvi;</a:t>
            </a:r>
          </a:p>
          <a:p>
            <a:pPr marL="285750" indent="-285750" algn="just">
              <a:buFont typeface="Wingdings" panose="05000000000000000000" pitchFamily="2" charset="2"/>
              <a:buChar char="q"/>
            </a:pPr>
            <a:r>
              <a:rPr lang="it-IT" dirty="0">
                <a:solidFill>
                  <a:schemeClr val="tx2"/>
                </a:solidFill>
              </a:rPr>
              <a:t>Medicina</a:t>
            </a:r>
            <a:r>
              <a:rPr lang="it-IT" b="0" dirty="0">
                <a:solidFill>
                  <a:schemeClr val="tx2"/>
                </a:solidFill>
              </a:rPr>
              <a:t> e </a:t>
            </a:r>
            <a:r>
              <a:rPr lang="it-IT" dirty="0">
                <a:solidFill>
                  <a:schemeClr val="tx2"/>
                </a:solidFill>
              </a:rPr>
              <a:t>Ingegneria</a:t>
            </a:r>
            <a:r>
              <a:rPr lang="it-IT" b="0" dirty="0">
                <a:solidFill>
                  <a:schemeClr val="tx2"/>
                </a:solidFill>
              </a:rPr>
              <a:t> </a:t>
            </a:r>
            <a:r>
              <a:rPr lang="it-IT" b="0" dirty="0">
                <a:solidFill>
                  <a:schemeClr val="tx1">
                    <a:lumMod val="75000"/>
                    <a:lumOff val="25000"/>
                  </a:schemeClr>
                </a:solidFill>
              </a:rPr>
              <a:t>si distinguono per l’alta partecipazione;</a:t>
            </a:r>
          </a:p>
          <a:p>
            <a:pPr marL="285750" indent="-285750" algn="just">
              <a:buFont typeface="Wingdings" panose="05000000000000000000" pitchFamily="2" charset="2"/>
              <a:buChar char="q"/>
            </a:pPr>
            <a:r>
              <a:rPr lang="it-IT" dirty="0">
                <a:solidFill>
                  <a:schemeClr val="tx2"/>
                </a:solidFill>
              </a:rPr>
              <a:t>Filosofia</a:t>
            </a:r>
            <a:r>
              <a:rPr lang="it-IT" b="0" dirty="0">
                <a:solidFill>
                  <a:schemeClr val="tx2"/>
                </a:solidFill>
              </a:rPr>
              <a:t>, </a:t>
            </a:r>
            <a:r>
              <a:rPr lang="it-IT" dirty="0">
                <a:solidFill>
                  <a:schemeClr val="tx2"/>
                </a:solidFill>
              </a:rPr>
              <a:t>Management</a:t>
            </a:r>
            <a:r>
              <a:rPr lang="it-IT" b="0" dirty="0">
                <a:solidFill>
                  <a:schemeClr val="tx2"/>
                </a:solidFill>
              </a:rPr>
              <a:t> e </a:t>
            </a:r>
            <a:r>
              <a:rPr lang="it-IT" dirty="0">
                <a:solidFill>
                  <a:schemeClr val="tx2"/>
                </a:solidFill>
              </a:rPr>
              <a:t>Giurisprudenza</a:t>
            </a:r>
            <a:r>
              <a:rPr lang="it-IT" b="0" dirty="0">
                <a:solidFill>
                  <a:schemeClr val="tx2"/>
                </a:solidFill>
              </a:rPr>
              <a:t> </a:t>
            </a:r>
            <a:r>
              <a:rPr lang="it-IT" b="0" dirty="0">
                <a:solidFill>
                  <a:schemeClr val="tx1">
                    <a:lumMod val="75000"/>
                    <a:lumOff val="25000"/>
                  </a:schemeClr>
                </a:solidFill>
              </a:rPr>
              <a:t>per la bassa presenza di corsi.</a:t>
            </a:r>
          </a:p>
        </p:txBody>
      </p:sp>
      <p:sp>
        <p:nvSpPr>
          <p:cNvPr id="3" name="Segnaposto numero diapositiva 2"/>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51</a:t>
            </a:fld>
            <a:endParaRPr lang="it-IT" dirty="0">
              <a:latin typeface="Calibri Light" pitchFamily="34" charset="0"/>
            </a:endParaRPr>
          </a:p>
        </p:txBody>
      </p:sp>
      <p:graphicFrame>
        <p:nvGraphicFramePr>
          <p:cNvPr id="17" name="Grafico 16">
            <a:extLst>
              <a:ext uri="{FF2B5EF4-FFF2-40B4-BE49-F238E27FC236}">
                <a16:creationId xmlns="" xmlns:a16="http://schemas.microsoft.com/office/drawing/2014/main" id="{409095DF-1F4C-47BB-9D1C-41201B0BF3CA}"/>
              </a:ext>
            </a:extLst>
          </p:cNvPr>
          <p:cNvGraphicFramePr>
            <a:graphicFrameLocks/>
          </p:cNvGraphicFramePr>
          <p:nvPr>
            <p:extLst>
              <p:ext uri="{D42A27DB-BD31-4B8C-83A1-F6EECF244321}">
                <p14:modId xmlns:p14="http://schemas.microsoft.com/office/powerpoint/2010/main" val="3064305605"/>
              </p:ext>
            </p:extLst>
          </p:nvPr>
        </p:nvGraphicFramePr>
        <p:xfrm>
          <a:off x="1787842" y="2385375"/>
          <a:ext cx="3957638" cy="3671887"/>
        </p:xfrm>
        <a:graphic>
          <a:graphicData uri="http://schemas.openxmlformats.org/drawingml/2006/chart">
            <c:chart xmlns:c="http://schemas.openxmlformats.org/drawingml/2006/chart" xmlns:r="http://schemas.openxmlformats.org/officeDocument/2006/relationships" r:id="rId4"/>
          </a:graphicData>
        </a:graphic>
      </p:graphicFrame>
      <p:sp>
        <p:nvSpPr>
          <p:cNvPr id="8" name="Rettangolo 7"/>
          <p:cNvSpPr/>
          <p:nvPr/>
        </p:nvSpPr>
        <p:spPr>
          <a:xfrm>
            <a:off x="1584960" y="1584687"/>
            <a:ext cx="4652791" cy="738664"/>
          </a:xfrm>
          <a:prstGeom prst="rect">
            <a:avLst/>
          </a:prstGeom>
        </p:spPr>
        <p:txBody>
          <a:bodyPr wrap="square">
            <a:spAutoFit/>
          </a:bodyPr>
          <a:lstStyle/>
          <a:p>
            <a:pPr algn="just"/>
            <a:r>
              <a:rPr lang="it-IT" sz="1400" b="1" dirty="0">
                <a:solidFill>
                  <a:schemeClr val="tx2"/>
                </a:solidFill>
                <a:latin typeface="Century Gothic" panose="020B0502020202020204" pitchFamily="34" charset="0"/>
              </a:rPr>
              <a:t>E’ A CONOSCENZA DI ATTIVITÀ DI FORMAZIONE AI FORMATORI? VI HA PARTECIPATO O VI PARTECIPEREBBE?</a:t>
            </a:r>
          </a:p>
        </p:txBody>
      </p:sp>
      <p:sp>
        <p:nvSpPr>
          <p:cNvPr id="19"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MIGLIORAMENTO CONTINUO</a:t>
            </a:r>
          </a:p>
        </p:txBody>
      </p:sp>
      <p:pic>
        <p:nvPicPr>
          <p:cNvPr id="12" name="Immagine 11"/>
          <p:cNvPicPr>
            <a:picLocks noChangeAspect="1"/>
          </p:cNvPicPr>
          <p:nvPr/>
        </p:nvPicPr>
        <p:blipFill>
          <a:blip r:embed="rId5"/>
          <a:stretch>
            <a:fillRect/>
          </a:stretch>
        </p:blipFill>
        <p:spPr>
          <a:xfrm rot="18328678">
            <a:off x="263141" y="5323096"/>
            <a:ext cx="1034510" cy="1755532"/>
          </a:xfrm>
          <a:prstGeom prst="rect">
            <a:avLst/>
          </a:prstGeom>
        </p:spPr>
      </p:pic>
      <p:sp>
        <p:nvSpPr>
          <p:cNvPr id="13" name="CasellaDiTesto 12"/>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19211553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2" name="Titolo 1"/>
          <p:cNvSpPr>
            <a:spLocks noGrp="1"/>
          </p:cNvSpPr>
          <p:nvPr>
            <p:ph type="title"/>
          </p:nvPr>
        </p:nvSpPr>
        <p:spPr/>
        <p:txBody>
          <a:bodyPr/>
          <a:lstStyle/>
          <a:p>
            <a:r>
              <a:rPr lang="it-IT" dirty="0"/>
              <a:t>Come il docente fa didattica</a:t>
            </a:r>
          </a:p>
        </p:txBody>
      </p:sp>
      <p:sp>
        <p:nvSpPr>
          <p:cNvPr id="46" name="CasellaDiTesto 45"/>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47"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600" b="1" dirty="0">
                <a:solidFill>
                  <a:schemeClr val="bg1"/>
                </a:solidFill>
              </a:rPr>
              <a:t>CONCLUSIONI E RACCOMANDAZIONI</a:t>
            </a:r>
          </a:p>
        </p:txBody>
      </p:sp>
      <p:sp>
        <p:nvSpPr>
          <p:cNvPr id="48"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Rectangle 42"/>
          <p:cNvSpPr>
            <a:spLocks noChangeAspect="1"/>
          </p:cNvSpPr>
          <p:nvPr>
            <p:custDataLst>
              <p:tags r:id="rId1"/>
            </p:custDataLst>
          </p:nvPr>
        </p:nvSpPr>
        <p:spPr>
          <a:xfrm>
            <a:off x="7576751" y="1232454"/>
            <a:ext cx="2947731" cy="400110"/>
          </a:xfrm>
          <a:prstGeom prst="rect">
            <a:avLst/>
          </a:prstGeom>
        </p:spPr>
        <p:txBody>
          <a:bodyPr wrap="square">
            <a:spAutoFit/>
          </a:bodyPr>
          <a:lstStyle/>
          <a:p>
            <a:r>
              <a:rPr lang="en-US" sz="2000" b="1" dirty="0">
                <a:solidFill>
                  <a:srgbClr val="36D7B7"/>
                </a:solidFill>
                <a:latin typeface="Century Gothic" panose="020B0502020202020204" pitchFamily="34" charset="0"/>
              </a:rPr>
              <a:t>METODI DIDATTICI</a:t>
            </a:r>
          </a:p>
        </p:txBody>
      </p:sp>
      <p:sp>
        <p:nvSpPr>
          <p:cNvPr id="37" name="Rectangle 42"/>
          <p:cNvSpPr>
            <a:spLocks noChangeAspect="1"/>
          </p:cNvSpPr>
          <p:nvPr>
            <p:custDataLst>
              <p:tags r:id="rId2"/>
            </p:custDataLst>
          </p:nvPr>
        </p:nvSpPr>
        <p:spPr>
          <a:xfrm>
            <a:off x="7669609" y="4796183"/>
            <a:ext cx="3141944" cy="707886"/>
          </a:xfrm>
          <a:prstGeom prst="rect">
            <a:avLst/>
          </a:prstGeom>
        </p:spPr>
        <p:txBody>
          <a:bodyPr wrap="square">
            <a:spAutoFit/>
          </a:bodyPr>
          <a:lstStyle/>
          <a:p>
            <a:r>
              <a:rPr lang="en-US" sz="2000" b="1" dirty="0">
                <a:solidFill>
                  <a:srgbClr val="558ED5"/>
                </a:solidFill>
                <a:latin typeface="Century Gothic" panose="020B0502020202020204" pitchFamily="34" charset="0"/>
              </a:rPr>
              <a:t>VALUTAZIONE</a:t>
            </a:r>
          </a:p>
          <a:p>
            <a:r>
              <a:rPr lang="en-US" sz="2000" b="1" dirty="0">
                <a:solidFill>
                  <a:srgbClr val="558ED5"/>
                </a:solidFill>
                <a:latin typeface="Century Gothic" panose="020B0502020202020204" pitchFamily="34" charset="0"/>
              </a:rPr>
              <a:t>APPRENDIMENTO</a:t>
            </a:r>
          </a:p>
        </p:txBody>
      </p:sp>
      <p:sp>
        <p:nvSpPr>
          <p:cNvPr id="24" name="Rectangle 43"/>
          <p:cNvSpPr>
            <a:spLocks noChangeAspect="1"/>
          </p:cNvSpPr>
          <p:nvPr>
            <p:custDataLst>
              <p:tags r:id="rId3"/>
            </p:custDataLst>
          </p:nvPr>
        </p:nvSpPr>
        <p:spPr>
          <a:xfrm>
            <a:off x="1784129" y="2579529"/>
            <a:ext cx="2947731" cy="707886"/>
          </a:xfrm>
          <a:prstGeom prst="rect">
            <a:avLst/>
          </a:prstGeom>
        </p:spPr>
        <p:txBody>
          <a:bodyPr wrap="square">
            <a:spAutoFit/>
          </a:bodyPr>
          <a:lstStyle/>
          <a:p>
            <a:r>
              <a:rPr lang="en-US" sz="2000" b="1" dirty="0">
                <a:solidFill>
                  <a:srgbClr val="9B59B6"/>
                </a:solidFill>
                <a:latin typeface="Century Gothic" panose="020B0502020202020204" pitchFamily="34" charset="0"/>
              </a:rPr>
              <a:t>MIGLIORAMENTO </a:t>
            </a:r>
          </a:p>
          <a:p>
            <a:r>
              <a:rPr lang="en-US" sz="2000" b="1" dirty="0">
                <a:solidFill>
                  <a:srgbClr val="9B59B6"/>
                </a:solidFill>
                <a:latin typeface="Century Gothic" panose="020B0502020202020204" pitchFamily="34" charset="0"/>
              </a:rPr>
              <a:t>CONTINUO</a:t>
            </a:r>
          </a:p>
        </p:txBody>
      </p:sp>
      <p:sp>
        <p:nvSpPr>
          <p:cNvPr id="25" name="Rectangle 44"/>
          <p:cNvSpPr>
            <a:spLocks noChangeAspect="1"/>
          </p:cNvSpPr>
          <p:nvPr>
            <p:custDataLst>
              <p:tags r:id="rId4"/>
            </p:custDataLst>
          </p:nvPr>
        </p:nvSpPr>
        <p:spPr>
          <a:xfrm>
            <a:off x="2908713" y="1265008"/>
            <a:ext cx="2947731" cy="707886"/>
          </a:xfrm>
          <a:prstGeom prst="rect">
            <a:avLst/>
          </a:prstGeom>
        </p:spPr>
        <p:txBody>
          <a:bodyPr wrap="square">
            <a:spAutoFit/>
          </a:bodyPr>
          <a:lstStyle/>
          <a:p>
            <a:r>
              <a:rPr lang="en-US" sz="2000" b="1" dirty="0">
                <a:solidFill>
                  <a:srgbClr val="D2527F"/>
                </a:solidFill>
                <a:latin typeface="Century Gothic" panose="020B0502020202020204" pitchFamily="34" charset="0"/>
              </a:rPr>
              <a:t>COORDINAMENTO </a:t>
            </a:r>
          </a:p>
          <a:p>
            <a:r>
              <a:rPr lang="en-US" sz="2000" b="1" dirty="0">
                <a:solidFill>
                  <a:srgbClr val="D2527F"/>
                </a:solidFill>
                <a:latin typeface="Century Gothic" panose="020B0502020202020204" pitchFamily="34" charset="0"/>
              </a:rPr>
              <a:t>TRA DOCENTI</a:t>
            </a:r>
          </a:p>
        </p:txBody>
      </p:sp>
      <p:sp>
        <p:nvSpPr>
          <p:cNvPr id="26" name="Rectangle 45"/>
          <p:cNvSpPr>
            <a:spLocks noChangeAspect="1"/>
          </p:cNvSpPr>
          <p:nvPr>
            <p:custDataLst>
              <p:tags r:id="rId5"/>
            </p:custDataLst>
          </p:nvPr>
        </p:nvSpPr>
        <p:spPr>
          <a:xfrm>
            <a:off x="3169373" y="5657692"/>
            <a:ext cx="1937338" cy="707886"/>
          </a:xfrm>
          <a:prstGeom prst="rect">
            <a:avLst/>
          </a:prstGeom>
        </p:spPr>
        <p:txBody>
          <a:bodyPr wrap="square">
            <a:spAutoFit/>
          </a:bodyPr>
          <a:lstStyle/>
          <a:p>
            <a:r>
              <a:rPr lang="en-US" sz="2000" b="1" dirty="0">
                <a:solidFill>
                  <a:srgbClr val="FFC000"/>
                </a:solidFill>
                <a:latin typeface="Century Gothic" panose="020B0502020202020204" pitchFamily="34" charset="0"/>
              </a:rPr>
              <a:t>MATERIALI DIDATTICI</a:t>
            </a:r>
          </a:p>
        </p:txBody>
      </p:sp>
      <p:sp>
        <p:nvSpPr>
          <p:cNvPr id="8" name="Freeform 25"/>
          <p:cNvSpPr>
            <a:spLocks noChangeAspect="1"/>
          </p:cNvSpPr>
          <p:nvPr/>
        </p:nvSpPr>
        <p:spPr bwMode="auto">
          <a:xfrm>
            <a:off x="4576357" y="1556731"/>
            <a:ext cx="1354609" cy="2368307"/>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rgbClr val="D2527F">
              <a:alpha val="80000"/>
            </a:srgbClr>
          </a:solidFill>
          <a:ln w="3175" cap="flat" cmpd="sng">
            <a:noFill/>
            <a:prstDash val="solid"/>
            <a:round/>
            <a:headEnd type="none" w="med" len="med"/>
            <a:tailEnd type="none" w="med" len="med"/>
          </a:ln>
          <a:effectLst>
            <a:outerShdw blurRad="25400" dist="38100" dir="2400000" algn="ctr" rotWithShape="0">
              <a:prstClr val="black">
                <a:alpha val="10000"/>
              </a:prstClr>
            </a:outerShdw>
          </a:effectLst>
        </p:spPr>
        <p:txBody>
          <a:bodyPr/>
          <a:lstStyle/>
          <a:p>
            <a:pPr fontAlgn="auto">
              <a:spcBef>
                <a:spcPts val="0"/>
              </a:spcBef>
              <a:spcAft>
                <a:spcPts val="0"/>
              </a:spcAft>
              <a:defRPr/>
            </a:pPr>
            <a:endParaRPr lang="da-DK" kern="0">
              <a:solidFill>
                <a:sysClr val="windowText" lastClr="000000">
                  <a:lumMod val="95000"/>
                  <a:lumOff val="5000"/>
                </a:sysClr>
              </a:solidFill>
              <a:latin typeface="Century Gothic" panose="020B0502020202020204" pitchFamily="34" charset="0"/>
            </a:endParaRPr>
          </a:p>
        </p:txBody>
      </p:sp>
      <p:sp>
        <p:nvSpPr>
          <p:cNvPr id="9" name="Freeform 25"/>
          <p:cNvSpPr>
            <a:spLocks noChangeAspect="1"/>
          </p:cNvSpPr>
          <p:nvPr/>
        </p:nvSpPr>
        <p:spPr bwMode="auto">
          <a:xfrm>
            <a:off x="4588639" y="4218453"/>
            <a:ext cx="1354609" cy="2330207"/>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rgbClr val="FFC000">
              <a:alpha val="80000"/>
            </a:srgbClr>
          </a:solidFill>
          <a:ln w="3175" cap="flat" cmpd="sng">
            <a:noFill/>
            <a:prstDash val="solid"/>
            <a:round/>
            <a:headEnd type="none" w="med" len="med"/>
            <a:tailEnd type="none" w="med" len="med"/>
          </a:ln>
          <a:effectLst>
            <a:outerShdw blurRad="25400" dist="38100" dir="2400000" algn="ctr" rotWithShape="0">
              <a:prstClr val="black">
                <a:alpha val="10000"/>
              </a:prstClr>
            </a:outerShdw>
          </a:effectLst>
        </p:spPr>
        <p:txBody>
          <a:bodyPr/>
          <a:lstStyle/>
          <a:p>
            <a:pPr fontAlgn="auto">
              <a:spcBef>
                <a:spcPts val="0"/>
              </a:spcBef>
              <a:spcAft>
                <a:spcPts val="0"/>
              </a:spcAft>
              <a:defRPr/>
            </a:pPr>
            <a:endParaRPr lang="da-DK" kern="0">
              <a:solidFill>
                <a:sysClr val="windowText" lastClr="000000">
                  <a:lumMod val="95000"/>
                  <a:lumOff val="5000"/>
                </a:sysClr>
              </a:solidFill>
              <a:latin typeface="Century Gothic" panose="020B0502020202020204" pitchFamily="34" charset="0"/>
            </a:endParaRPr>
          </a:p>
        </p:txBody>
      </p:sp>
      <p:sp>
        <p:nvSpPr>
          <p:cNvPr id="5" name="Freeform 25"/>
          <p:cNvSpPr>
            <a:spLocks noChangeAspect="1"/>
          </p:cNvSpPr>
          <p:nvPr/>
        </p:nvSpPr>
        <p:spPr bwMode="auto">
          <a:xfrm rot="5400000">
            <a:off x="6995640" y="2889958"/>
            <a:ext cx="1354610" cy="2330206"/>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rgbClr val="558ED5">
              <a:alpha val="80000"/>
            </a:srgbClr>
          </a:solidFill>
          <a:ln w="3175" cap="flat" cmpd="sng">
            <a:noFill/>
            <a:prstDash val="solid"/>
            <a:round/>
            <a:headEnd type="none" w="med" len="med"/>
            <a:tailEnd type="none" w="med" len="med"/>
          </a:ln>
          <a:effectLst>
            <a:outerShdw blurRad="50800" dist="38100" dir="2700000" algn="tl" rotWithShape="0">
              <a:prstClr val="black">
                <a:alpha val="40000"/>
              </a:prstClr>
            </a:outerShdw>
          </a:effectLst>
        </p:spPr>
        <p:txBody>
          <a:bodyPr/>
          <a:lstStyle/>
          <a:p>
            <a:endParaRPr lang="da-DK" kern="0" dirty="0">
              <a:solidFill>
                <a:sysClr val="windowText" lastClr="000000">
                  <a:lumMod val="95000"/>
                  <a:lumOff val="5000"/>
                </a:sysClr>
              </a:solidFill>
              <a:latin typeface="Century Gothic" panose="020B0502020202020204" pitchFamily="34" charset="0"/>
            </a:endParaRPr>
          </a:p>
        </p:txBody>
      </p:sp>
      <p:sp>
        <p:nvSpPr>
          <p:cNvPr id="22" name="Freeform 44"/>
          <p:cNvSpPr>
            <a:spLocks noChangeAspect="1" noEditPoints="1"/>
          </p:cNvSpPr>
          <p:nvPr/>
        </p:nvSpPr>
        <p:spPr bwMode="auto">
          <a:xfrm>
            <a:off x="6426039" y="3395156"/>
            <a:ext cx="338396" cy="344396"/>
          </a:xfrm>
          <a:custGeom>
            <a:avLst/>
            <a:gdLst>
              <a:gd name="T0" fmla="*/ 228 w 236"/>
              <a:gd name="T1" fmla="*/ 112 h 240"/>
              <a:gd name="T2" fmla="*/ 212 w 236"/>
              <a:gd name="T3" fmla="*/ 112 h 240"/>
              <a:gd name="T4" fmla="*/ 128 w 236"/>
              <a:gd name="T5" fmla="*/ 28 h 240"/>
              <a:gd name="T6" fmla="*/ 128 w 236"/>
              <a:gd name="T7" fmla="*/ 8 h 240"/>
              <a:gd name="T8" fmla="*/ 120 w 236"/>
              <a:gd name="T9" fmla="*/ 0 h 240"/>
              <a:gd name="T10" fmla="*/ 112 w 236"/>
              <a:gd name="T11" fmla="*/ 8 h 240"/>
              <a:gd name="T12" fmla="*/ 112 w 236"/>
              <a:gd name="T13" fmla="*/ 28 h 240"/>
              <a:gd name="T14" fmla="*/ 28 w 236"/>
              <a:gd name="T15" fmla="*/ 112 h 240"/>
              <a:gd name="T16" fmla="*/ 8 w 236"/>
              <a:gd name="T17" fmla="*/ 112 h 240"/>
              <a:gd name="T18" fmla="*/ 0 w 236"/>
              <a:gd name="T19" fmla="*/ 120 h 240"/>
              <a:gd name="T20" fmla="*/ 8 w 236"/>
              <a:gd name="T21" fmla="*/ 128 h 240"/>
              <a:gd name="T22" fmla="*/ 28 w 236"/>
              <a:gd name="T23" fmla="*/ 128 h 240"/>
              <a:gd name="T24" fmla="*/ 112 w 236"/>
              <a:gd name="T25" fmla="*/ 212 h 240"/>
              <a:gd name="T26" fmla="*/ 112 w 236"/>
              <a:gd name="T27" fmla="*/ 232 h 240"/>
              <a:gd name="T28" fmla="*/ 120 w 236"/>
              <a:gd name="T29" fmla="*/ 240 h 240"/>
              <a:gd name="T30" fmla="*/ 128 w 236"/>
              <a:gd name="T31" fmla="*/ 232 h 240"/>
              <a:gd name="T32" fmla="*/ 128 w 236"/>
              <a:gd name="T33" fmla="*/ 212 h 240"/>
              <a:gd name="T34" fmla="*/ 212 w 236"/>
              <a:gd name="T35" fmla="*/ 128 h 240"/>
              <a:gd name="T36" fmla="*/ 228 w 236"/>
              <a:gd name="T37" fmla="*/ 128 h 240"/>
              <a:gd name="T38" fmla="*/ 236 w 236"/>
              <a:gd name="T39" fmla="*/ 120 h 240"/>
              <a:gd name="T40" fmla="*/ 228 w 236"/>
              <a:gd name="T41" fmla="*/ 112 h 240"/>
              <a:gd name="T42" fmla="*/ 172 w 236"/>
              <a:gd name="T43" fmla="*/ 128 h 240"/>
              <a:gd name="T44" fmla="*/ 196 w 236"/>
              <a:gd name="T45" fmla="*/ 128 h 240"/>
              <a:gd name="T46" fmla="*/ 128 w 236"/>
              <a:gd name="T47" fmla="*/ 196 h 240"/>
              <a:gd name="T48" fmla="*/ 128 w 236"/>
              <a:gd name="T49" fmla="*/ 176 h 240"/>
              <a:gd name="T50" fmla="*/ 120 w 236"/>
              <a:gd name="T51" fmla="*/ 168 h 240"/>
              <a:gd name="T52" fmla="*/ 112 w 236"/>
              <a:gd name="T53" fmla="*/ 176 h 240"/>
              <a:gd name="T54" fmla="*/ 112 w 236"/>
              <a:gd name="T55" fmla="*/ 196 h 240"/>
              <a:gd name="T56" fmla="*/ 44 w 236"/>
              <a:gd name="T57" fmla="*/ 128 h 240"/>
              <a:gd name="T58" fmla="*/ 64 w 236"/>
              <a:gd name="T59" fmla="*/ 128 h 240"/>
              <a:gd name="T60" fmla="*/ 72 w 236"/>
              <a:gd name="T61" fmla="*/ 120 h 240"/>
              <a:gd name="T62" fmla="*/ 64 w 236"/>
              <a:gd name="T63" fmla="*/ 112 h 240"/>
              <a:gd name="T64" fmla="*/ 44 w 236"/>
              <a:gd name="T65" fmla="*/ 112 h 240"/>
              <a:gd name="T66" fmla="*/ 112 w 236"/>
              <a:gd name="T67" fmla="*/ 44 h 240"/>
              <a:gd name="T68" fmla="*/ 112 w 236"/>
              <a:gd name="T69" fmla="*/ 60 h 240"/>
              <a:gd name="T70" fmla="*/ 120 w 236"/>
              <a:gd name="T71" fmla="*/ 68 h 240"/>
              <a:gd name="T72" fmla="*/ 128 w 236"/>
              <a:gd name="T73" fmla="*/ 60 h 240"/>
              <a:gd name="T74" fmla="*/ 128 w 236"/>
              <a:gd name="T75" fmla="*/ 44 h 240"/>
              <a:gd name="T76" fmla="*/ 196 w 236"/>
              <a:gd name="T77" fmla="*/ 112 h 240"/>
              <a:gd name="T78" fmla="*/ 172 w 236"/>
              <a:gd name="T79" fmla="*/ 112 h 240"/>
              <a:gd name="T80" fmla="*/ 164 w 236"/>
              <a:gd name="T81" fmla="*/ 120 h 240"/>
              <a:gd name="T82" fmla="*/ 172 w 236"/>
              <a:gd name="T83"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40">
                <a:moveTo>
                  <a:pt x="228" y="112"/>
                </a:moveTo>
                <a:cubicBezTo>
                  <a:pt x="212" y="112"/>
                  <a:pt x="212" y="112"/>
                  <a:pt x="212" y="112"/>
                </a:cubicBezTo>
                <a:cubicBezTo>
                  <a:pt x="208" y="68"/>
                  <a:pt x="172" y="32"/>
                  <a:pt x="128" y="28"/>
                </a:cubicBezTo>
                <a:cubicBezTo>
                  <a:pt x="128" y="8"/>
                  <a:pt x="128" y="8"/>
                  <a:pt x="128" y="8"/>
                </a:cubicBezTo>
                <a:cubicBezTo>
                  <a:pt x="128" y="4"/>
                  <a:pt x="124" y="0"/>
                  <a:pt x="120" y="0"/>
                </a:cubicBezTo>
                <a:cubicBezTo>
                  <a:pt x="116" y="0"/>
                  <a:pt x="112" y="4"/>
                  <a:pt x="112" y="8"/>
                </a:cubicBezTo>
                <a:cubicBezTo>
                  <a:pt x="112" y="28"/>
                  <a:pt x="112" y="28"/>
                  <a:pt x="112" y="28"/>
                </a:cubicBezTo>
                <a:cubicBezTo>
                  <a:pt x="68" y="32"/>
                  <a:pt x="32" y="68"/>
                  <a:pt x="28" y="112"/>
                </a:cubicBezTo>
                <a:cubicBezTo>
                  <a:pt x="8" y="112"/>
                  <a:pt x="8" y="112"/>
                  <a:pt x="8" y="112"/>
                </a:cubicBezTo>
                <a:cubicBezTo>
                  <a:pt x="4" y="112"/>
                  <a:pt x="0" y="116"/>
                  <a:pt x="0" y="120"/>
                </a:cubicBezTo>
                <a:cubicBezTo>
                  <a:pt x="0" y="124"/>
                  <a:pt x="4" y="128"/>
                  <a:pt x="8" y="128"/>
                </a:cubicBezTo>
                <a:cubicBezTo>
                  <a:pt x="28" y="128"/>
                  <a:pt x="28" y="128"/>
                  <a:pt x="28" y="128"/>
                </a:cubicBezTo>
                <a:cubicBezTo>
                  <a:pt x="32" y="172"/>
                  <a:pt x="68" y="208"/>
                  <a:pt x="112" y="212"/>
                </a:cubicBezTo>
                <a:cubicBezTo>
                  <a:pt x="112" y="232"/>
                  <a:pt x="112" y="232"/>
                  <a:pt x="112" y="232"/>
                </a:cubicBezTo>
                <a:cubicBezTo>
                  <a:pt x="112" y="236"/>
                  <a:pt x="116" y="240"/>
                  <a:pt x="120" y="240"/>
                </a:cubicBezTo>
                <a:cubicBezTo>
                  <a:pt x="124" y="240"/>
                  <a:pt x="128" y="236"/>
                  <a:pt x="128" y="232"/>
                </a:cubicBezTo>
                <a:cubicBezTo>
                  <a:pt x="128" y="212"/>
                  <a:pt x="128" y="212"/>
                  <a:pt x="128" y="212"/>
                </a:cubicBezTo>
                <a:cubicBezTo>
                  <a:pt x="172" y="208"/>
                  <a:pt x="208" y="172"/>
                  <a:pt x="212" y="128"/>
                </a:cubicBezTo>
                <a:cubicBezTo>
                  <a:pt x="228" y="128"/>
                  <a:pt x="228" y="128"/>
                  <a:pt x="228" y="128"/>
                </a:cubicBezTo>
                <a:cubicBezTo>
                  <a:pt x="232" y="128"/>
                  <a:pt x="236" y="124"/>
                  <a:pt x="236" y="120"/>
                </a:cubicBezTo>
                <a:cubicBezTo>
                  <a:pt x="236" y="116"/>
                  <a:pt x="232" y="112"/>
                  <a:pt x="228" y="112"/>
                </a:cubicBezTo>
                <a:close/>
                <a:moveTo>
                  <a:pt x="172" y="128"/>
                </a:moveTo>
                <a:cubicBezTo>
                  <a:pt x="196" y="128"/>
                  <a:pt x="196" y="128"/>
                  <a:pt x="196" y="128"/>
                </a:cubicBezTo>
                <a:cubicBezTo>
                  <a:pt x="192" y="164"/>
                  <a:pt x="164" y="192"/>
                  <a:pt x="128" y="196"/>
                </a:cubicBezTo>
                <a:cubicBezTo>
                  <a:pt x="128" y="176"/>
                  <a:pt x="128" y="176"/>
                  <a:pt x="128" y="176"/>
                </a:cubicBezTo>
                <a:cubicBezTo>
                  <a:pt x="128" y="172"/>
                  <a:pt x="124" y="168"/>
                  <a:pt x="120" y="168"/>
                </a:cubicBezTo>
                <a:cubicBezTo>
                  <a:pt x="116" y="168"/>
                  <a:pt x="112" y="172"/>
                  <a:pt x="112" y="176"/>
                </a:cubicBezTo>
                <a:cubicBezTo>
                  <a:pt x="112" y="196"/>
                  <a:pt x="112" y="196"/>
                  <a:pt x="112" y="196"/>
                </a:cubicBezTo>
                <a:cubicBezTo>
                  <a:pt x="76" y="192"/>
                  <a:pt x="48" y="164"/>
                  <a:pt x="44" y="128"/>
                </a:cubicBezTo>
                <a:cubicBezTo>
                  <a:pt x="64" y="128"/>
                  <a:pt x="64" y="128"/>
                  <a:pt x="64" y="128"/>
                </a:cubicBezTo>
                <a:cubicBezTo>
                  <a:pt x="68" y="128"/>
                  <a:pt x="72" y="124"/>
                  <a:pt x="72" y="120"/>
                </a:cubicBezTo>
                <a:cubicBezTo>
                  <a:pt x="72" y="116"/>
                  <a:pt x="68" y="112"/>
                  <a:pt x="64" y="112"/>
                </a:cubicBezTo>
                <a:cubicBezTo>
                  <a:pt x="44" y="112"/>
                  <a:pt x="44" y="112"/>
                  <a:pt x="44" y="112"/>
                </a:cubicBezTo>
                <a:cubicBezTo>
                  <a:pt x="48" y="76"/>
                  <a:pt x="76" y="48"/>
                  <a:pt x="112" y="44"/>
                </a:cubicBezTo>
                <a:cubicBezTo>
                  <a:pt x="112" y="60"/>
                  <a:pt x="112" y="60"/>
                  <a:pt x="112" y="60"/>
                </a:cubicBezTo>
                <a:cubicBezTo>
                  <a:pt x="112" y="64"/>
                  <a:pt x="116" y="68"/>
                  <a:pt x="120" y="68"/>
                </a:cubicBezTo>
                <a:cubicBezTo>
                  <a:pt x="124" y="68"/>
                  <a:pt x="128" y="64"/>
                  <a:pt x="128" y="60"/>
                </a:cubicBezTo>
                <a:cubicBezTo>
                  <a:pt x="128" y="44"/>
                  <a:pt x="128" y="44"/>
                  <a:pt x="128" y="44"/>
                </a:cubicBezTo>
                <a:cubicBezTo>
                  <a:pt x="164" y="48"/>
                  <a:pt x="192" y="76"/>
                  <a:pt x="196" y="112"/>
                </a:cubicBezTo>
                <a:cubicBezTo>
                  <a:pt x="172" y="112"/>
                  <a:pt x="172" y="112"/>
                  <a:pt x="172" y="112"/>
                </a:cubicBezTo>
                <a:cubicBezTo>
                  <a:pt x="168" y="112"/>
                  <a:pt x="164" y="116"/>
                  <a:pt x="164" y="120"/>
                </a:cubicBezTo>
                <a:cubicBezTo>
                  <a:pt x="164" y="124"/>
                  <a:pt x="168" y="128"/>
                  <a:pt x="172" y="128"/>
                </a:cubicBezTo>
                <a:close/>
              </a:path>
            </a:pathLst>
          </a:custGeom>
          <a:solidFill>
            <a:schemeClr val="bg1"/>
          </a:solidFill>
          <a:ln>
            <a:noFill/>
          </a:ln>
          <a:effectLst>
            <a:outerShdw blurRad="25400" dist="38100" dir="2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30" name="Freeform 8"/>
          <p:cNvSpPr>
            <a:spLocks/>
          </p:cNvSpPr>
          <p:nvPr/>
        </p:nvSpPr>
        <p:spPr bwMode="auto">
          <a:xfrm>
            <a:off x="5608430" y="2035812"/>
            <a:ext cx="1193048" cy="4121072"/>
          </a:xfrm>
          <a:custGeom>
            <a:avLst/>
            <a:gdLst>
              <a:gd name="T0" fmla="*/ 1022 w 2549"/>
              <a:gd name="T1" fmla="*/ 61 h 8800"/>
              <a:gd name="T2" fmla="*/ 1240 w 2549"/>
              <a:gd name="T3" fmla="*/ 1 h 8800"/>
              <a:gd name="T4" fmla="*/ 1492 w 2549"/>
              <a:gd name="T5" fmla="*/ 36 h 8800"/>
              <a:gd name="T6" fmla="*/ 1608 w 2549"/>
              <a:gd name="T7" fmla="*/ 88 h 8800"/>
              <a:gd name="T8" fmla="*/ 1656 w 2549"/>
              <a:gd name="T9" fmla="*/ 211 h 8800"/>
              <a:gd name="T10" fmla="*/ 1665 w 2549"/>
              <a:gd name="T11" fmla="*/ 534 h 8800"/>
              <a:gd name="T12" fmla="*/ 1651 w 2549"/>
              <a:gd name="T13" fmla="*/ 691 h 8800"/>
              <a:gd name="T14" fmla="*/ 1568 w 2549"/>
              <a:gd name="T15" fmla="*/ 857 h 8800"/>
              <a:gd name="T16" fmla="*/ 1555 w 2549"/>
              <a:gd name="T17" fmla="*/ 1090 h 8800"/>
              <a:gd name="T18" fmla="*/ 2191 w 2549"/>
              <a:gd name="T19" fmla="*/ 1426 h 8800"/>
              <a:gd name="T20" fmla="*/ 2433 w 2549"/>
              <a:gd name="T21" fmla="*/ 1606 h 8800"/>
              <a:gd name="T22" fmla="*/ 2515 w 2549"/>
              <a:gd name="T23" fmla="*/ 1759 h 8800"/>
              <a:gd name="T24" fmla="*/ 2507 w 2549"/>
              <a:gd name="T25" fmla="*/ 2001 h 8800"/>
              <a:gd name="T26" fmla="*/ 2548 w 2549"/>
              <a:gd name="T27" fmla="*/ 2432 h 8800"/>
              <a:gd name="T28" fmla="*/ 2536 w 2549"/>
              <a:gd name="T29" fmla="*/ 3143 h 8800"/>
              <a:gd name="T30" fmla="*/ 2440 w 2549"/>
              <a:gd name="T31" fmla="*/ 3431 h 8800"/>
              <a:gd name="T32" fmla="*/ 2159 w 2549"/>
              <a:gd name="T33" fmla="*/ 3667 h 8800"/>
              <a:gd name="T34" fmla="*/ 2081 w 2549"/>
              <a:gd name="T35" fmla="*/ 4404 h 8800"/>
              <a:gd name="T36" fmla="*/ 2003 w 2549"/>
              <a:gd name="T37" fmla="*/ 5100 h 8800"/>
              <a:gd name="T38" fmla="*/ 2094 w 2549"/>
              <a:gd name="T39" fmla="*/ 6894 h 8800"/>
              <a:gd name="T40" fmla="*/ 2072 w 2549"/>
              <a:gd name="T41" fmla="*/ 7882 h 8800"/>
              <a:gd name="T42" fmla="*/ 1991 w 2549"/>
              <a:gd name="T43" fmla="*/ 8121 h 8800"/>
              <a:gd name="T44" fmla="*/ 2021 w 2549"/>
              <a:gd name="T45" fmla="*/ 8284 h 8800"/>
              <a:gd name="T46" fmla="*/ 1885 w 2549"/>
              <a:gd name="T47" fmla="*/ 8506 h 8800"/>
              <a:gd name="T48" fmla="*/ 1649 w 2549"/>
              <a:gd name="T49" fmla="*/ 8725 h 8800"/>
              <a:gd name="T50" fmla="*/ 1319 w 2549"/>
              <a:gd name="T51" fmla="*/ 8792 h 8800"/>
              <a:gd name="T52" fmla="*/ 1145 w 2549"/>
              <a:gd name="T53" fmla="*/ 8685 h 8800"/>
              <a:gd name="T54" fmla="*/ 1162 w 2549"/>
              <a:gd name="T55" fmla="*/ 8589 h 8800"/>
              <a:gd name="T56" fmla="*/ 1439 w 2549"/>
              <a:gd name="T57" fmla="*/ 8275 h 8800"/>
              <a:gd name="T58" fmla="*/ 1487 w 2549"/>
              <a:gd name="T59" fmla="*/ 7933 h 8800"/>
              <a:gd name="T60" fmla="*/ 1381 w 2549"/>
              <a:gd name="T61" fmla="*/ 7405 h 8800"/>
              <a:gd name="T62" fmla="*/ 1250 w 2549"/>
              <a:gd name="T63" fmla="*/ 6596 h 8800"/>
              <a:gd name="T64" fmla="*/ 1209 w 2549"/>
              <a:gd name="T65" fmla="*/ 6995 h 8800"/>
              <a:gd name="T66" fmla="*/ 1198 w 2549"/>
              <a:gd name="T67" fmla="*/ 7544 h 8800"/>
              <a:gd name="T68" fmla="*/ 1158 w 2549"/>
              <a:gd name="T69" fmla="*/ 7941 h 8800"/>
              <a:gd name="T70" fmla="*/ 1076 w 2549"/>
              <a:gd name="T71" fmla="*/ 8101 h 8800"/>
              <a:gd name="T72" fmla="*/ 874 w 2549"/>
              <a:gd name="T73" fmla="*/ 8131 h 8800"/>
              <a:gd name="T74" fmla="*/ 454 w 2549"/>
              <a:gd name="T75" fmla="*/ 8266 h 8800"/>
              <a:gd name="T76" fmla="*/ 117 w 2549"/>
              <a:gd name="T77" fmla="*/ 8257 h 8800"/>
              <a:gd name="T78" fmla="*/ 118 w 2549"/>
              <a:gd name="T79" fmla="*/ 8090 h 8800"/>
              <a:gd name="T80" fmla="*/ 529 w 2549"/>
              <a:gd name="T81" fmla="*/ 7855 h 8800"/>
              <a:gd name="T82" fmla="*/ 577 w 2549"/>
              <a:gd name="T83" fmla="*/ 7003 h 8800"/>
              <a:gd name="T84" fmla="*/ 529 w 2549"/>
              <a:gd name="T85" fmla="*/ 5796 h 8800"/>
              <a:gd name="T86" fmla="*/ 373 w 2549"/>
              <a:gd name="T87" fmla="*/ 4790 h 8800"/>
              <a:gd name="T88" fmla="*/ 323 w 2549"/>
              <a:gd name="T89" fmla="*/ 4599 h 8800"/>
              <a:gd name="T90" fmla="*/ 364 w 2549"/>
              <a:gd name="T91" fmla="*/ 4025 h 8800"/>
              <a:gd name="T92" fmla="*/ 453 w 2549"/>
              <a:gd name="T93" fmla="*/ 3410 h 8800"/>
              <a:gd name="T94" fmla="*/ 311 w 2549"/>
              <a:gd name="T95" fmla="*/ 3569 h 8800"/>
              <a:gd name="T96" fmla="*/ 113 w 2549"/>
              <a:gd name="T97" fmla="*/ 3309 h 8800"/>
              <a:gd name="T98" fmla="*/ 1 w 2549"/>
              <a:gd name="T99" fmla="*/ 2895 h 8800"/>
              <a:gd name="T100" fmla="*/ 119 w 2549"/>
              <a:gd name="T101" fmla="*/ 2561 h 8800"/>
              <a:gd name="T102" fmla="*/ 235 w 2549"/>
              <a:gd name="T103" fmla="*/ 2152 h 8800"/>
              <a:gd name="T104" fmla="*/ 292 w 2549"/>
              <a:gd name="T105" fmla="*/ 1684 h 8800"/>
              <a:gd name="T106" fmla="*/ 339 w 2549"/>
              <a:gd name="T107" fmla="*/ 1548 h 8800"/>
              <a:gd name="T108" fmla="*/ 683 w 2549"/>
              <a:gd name="T109" fmla="*/ 1385 h 8800"/>
              <a:gd name="T110" fmla="*/ 1016 w 2549"/>
              <a:gd name="T111" fmla="*/ 1218 h 8800"/>
              <a:gd name="T112" fmla="*/ 1037 w 2549"/>
              <a:gd name="T113" fmla="*/ 984 h 8800"/>
              <a:gd name="T114" fmla="*/ 926 w 2549"/>
              <a:gd name="T115" fmla="*/ 839 h 8800"/>
              <a:gd name="T116" fmla="*/ 832 w 2549"/>
              <a:gd name="T117" fmla="*/ 600 h 8800"/>
              <a:gd name="T118" fmla="*/ 852 w 2549"/>
              <a:gd name="T119" fmla="*/ 309 h 8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9" h="8800">
                <a:moveTo>
                  <a:pt x="854" y="272"/>
                </a:moveTo>
                <a:lnTo>
                  <a:pt x="867" y="246"/>
                </a:lnTo>
                <a:lnTo>
                  <a:pt x="882" y="221"/>
                </a:lnTo>
                <a:lnTo>
                  <a:pt x="897" y="198"/>
                </a:lnTo>
                <a:lnTo>
                  <a:pt x="911" y="176"/>
                </a:lnTo>
                <a:lnTo>
                  <a:pt x="926" y="155"/>
                </a:lnTo>
                <a:lnTo>
                  <a:pt x="942" y="136"/>
                </a:lnTo>
                <a:lnTo>
                  <a:pt x="958" y="118"/>
                </a:lnTo>
                <a:lnTo>
                  <a:pt x="973" y="102"/>
                </a:lnTo>
                <a:lnTo>
                  <a:pt x="989" y="86"/>
                </a:lnTo>
                <a:lnTo>
                  <a:pt x="1006" y="73"/>
                </a:lnTo>
                <a:lnTo>
                  <a:pt x="1022" y="61"/>
                </a:lnTo>
                <a:lnTo>
                  <a:pt x="1039" y="50"/>
                </a:lnTo>
                <a:lnTo>
                  <a:pt x="1056" y="40"/>
                </a:lnTo>
                <a:lnTo>
                  <a:pt x="1073" y="32"/>
                </a:lnTo>
                <a:lnTo>
                  <a:pt x="1091" y="23"/>
                </a:lnTo>
                <a:lnTo>
                  <a:pt x="1109" y="17"/>
                </a:lnTo>
                <a:lnTo>
                  <a:pt x="1127" y="12"/>
                </a:lnTo>
                <a:lnTo>
                  <a:pt x="1145" y="8"/>
                </a:lnTo>
                <a:lnTo>
                  <a:pt x="1164" y="4"/>
                </a:lnTo>
                <a:lnTo>
                  <a:pt x="1182" y="2"/>
                </a:lnTo>
                <a:lnTo>
                  <a:pt x="1201" y="1"/>
                </a:lnTo>
                <a:lnTo>
                  <a:pt x="1221" y="0"/>
                </a:lnTo>
                <a:lnTo>
                  <a:pt x="1240" y="1"/>
                </a:lnTo>
                <a:lnTo>
                  <a:pt x="1260" y="2"/>
                </a:lnTo>
                <a:lnTo>
                  <a:pt x="1280" y="4"/>
                </a:lnTo>
                <a:lnTo>
                  <a:pt x="1300" y="8"/>
                </a:lnTo>
                <a:lnTo>
                  <a:pt x="1321" y="11"/>
                </a:lnTo>
                <a:lnTo>
                  <a:pt x="1342" y="15"/>
                </a:lnTo>
                <a:lnTo>
                  <a:pt x="1384" y="25"/>
                </a:lnTo>
                <a:lnTo>
                  <a:pt x="1427" y="39"/>
                </a:lnTo>
                <a:lnTo>
                  <a:pt x="1441" y="37"/>
                </a:lnTo>
                <a:lnTo>
                  <a:pt x="1454" y="36"/>
                </a:lnTo>
                <a:lnTo>
                  <a:pt x="1468" y="35"/>
                </a:lnTo>
                <a:lnTo>
                  <a:pt x="1481" y="35"/>
                </a:lnTo>
                <a:lnTo>
                  <a:pt x="1492" y="36"/>
                </a:lnTo>
                <a:lnTo>
                  <a:pt x="1504" y="37"/>
                </a:lnTo>
                <a:lnTo>
                  <a:pt x="1515" y="39"/>
                </a:lnTo>
                <a:lnTo>
                  <a:pt x="1527" y="41"/>
                </a:lnTo>
                <a:lnTo>
                  <a:pt x="1537" y="44"/>
                </a:lnTo>
                <a:lnTo>
                  <a:pt x="1548" y="47"/>
                </a:lnTo>
                <a:lnTo>
                  <a:pt x="1557" y="52"/>
                </a:lnTo>
                <a:lnTo>
                  <a:pt x="1567" y="57"/>
                </a:lnTo>
                <a:lnTo>
                  <a:pt x="1576" y="62"/>
                </a:lnTo>
                <a:lnTo>
                  <a:pt x="1585" y="67"/>
                </a:lnTo>
                <a:lnTo>
                  <a:pt x="1593" y="75"/>
                </a:lnTo>
                <a:lnTo>
                  <a:pt x="1600" y="81"/>
                </a:lnTo>
                <a:lnTo>
                  <a:pt x="1608" y="88"/>
                </a:lnTo>
                <a:lnTo>
                  <a:pt x="1614" y="97"/>
                </a:lnTo>
                <a:lnTo>
                  <a:pt x="1620" y="105"/>
                </a:lnTo>
                <a:lnTo>
                  <a:pt x="1627" y="114"/>
                </a:lnTo>
                <a:lnTo>
                  <a:pt x="1632" y="123"/>
                </a:lnTo>
                <a:lnTo>
                  <a:pt x="1636" y="133"/>
                </a:lnTo>
                <a:lnTo>
                  <a:pt x="1640" y="143"/>
                </a:lnTo>
                <a:lnTo>
                  <a:pt x="1645" y="154"/>
                </a:lnTo>
                <a:lnTo>
                  <a:pt x="1648" y="164"/>
                </a:lnTo>
                <a:lnTo>
                  <a:pt x="1651" y="176"/>
                </a:lnTo>
                <a:lnTo>
                  <a:pt x="1653" y="187"/>
                </a:lnTo>
                <a:lnTo>
                  <a:pt x="1655" y="200"/>
                </a:lnTo>
                <a:lnTo>
                  <a:pt x="1656" y="211"/>
                </a:lnTo>
                <a:lnTo>
                  <a:pt x="1656" y="225"/>
                </a:lnTo>
                <a:lnTo>
                  <a:pt x="1656" y="238"/>
                </a:lnTo>
                <a:lnTo>
                  <a:pt x="1656" y="251"/>
                </a:lnTo>
                <a:lnTo>
                  <a:pt x="1660" y="286"/>
                </a:lnTo>
                <a:lnTo>
                  <a:pt x="1664" y="321"/>
                </a:lnTo>
                <a:lnTo>
                  <a:pt x="1666" y="355"/>
                </a:lnTo>
                <a:lnTo>
                  <a:pt x="1667" y="389"/>
                </a:lnTo>
                <a:lnTo>
                  <a:pt x="1667" y="424"/>
                </a:lnTo>
                <a:lnTo>
                  <a:pt x="1666" y="458"/>
                </a:lnTo>
                <a:lnTo>
                  <a:pt x="1665" y="492"/>
                </a:lnTo>
                <a:lnTo>
                  <a:pt x="1661" y="525"/>
                </a:lnTo>
                <a:lnTo>
                  <a:pt x="1665" y="534"/>
                </a:lnTo>
                <a:lnTo>
                  <a:pt x="1668" y="544"/>
                </a:lnTo>
                <a:lnTo>
                  <a:pt x="1670" y="555"/>
                </a:lnTo>
                <a:lnTo>
                  <a:pt x="1671" y="567"/>
                </a:lnTo>
                <a:lnTo>
                  <a:pt x="1672" y="580"/>
                </a:lnTo>
                <a:lnTo>
                  <a:pt x="1672" y="594"/>
                </a:lnTo>
                <a:lnTo>
                  <a:pt x="1671" y="607"/>
                </a:lnTo>
                <a:lnTo>
                  <a:pt x="1670" y="622"/>
                </a:lnTo>
                <a:lnTo>
                  <a:pt x="1667" y="638"/>
                </a:lnTo>
                <a:lnTo>
                  <a:pt x="1664" y="653"/>
                </a:lnTo>
                <a:lnTo>
                  <a:pt x="1660" y="667"/>
                </a:lnTo>
                <a:lnTo>
                  <a:pt x="1655" y="680"/>
                </a:lnTo>
                <a:lnTo>
                  <a:pt x="1651" y="691"/>
                </a:lnTo>
                <a:lnTo>
                  <a:pt x="1646" y="702"/>
                </a:lnTo>
                <a:lnTo>
                  <a:pt x="1639" y="710"/>
                </a:lnTo>
                <a:lnTo>
                  <a:pt x="1633" y="718"/>
                </a:lnTo>
                <a:lnTo>
                  <a:pt x="1631" y="728"/>
                </a:lnTo>
                <a:lnTo>
                  <a:pt x="1629" y="740"/>
                </a:lnTo>
                <a:lnTo>
                  <a:pt x="1627" y="750"/>
                </a:lnTo>
                <a:lnTo>
                  <a:pt x="1625" y="762"/>
                </a:lnTo>
                <a:lnTo>
                  <a:pt x="1613" y="786"/>
                </a:lnTo>
                <a:lnTo>
                  <a:pt x="1603" y="807"/>
                </a:lnTo>
                <a:lnTo>
                  <a:pt x="1591" y="826"/>
                </a:lnTo>
                <a:lnTo>
                  <a:pt x="1579" y="843"/>
                </a:lnTo>
                <a:lnTo>
                  <a:pt x="1568" y="857"/>
                </a:lnTo>
                <a:lnTo>
                  <a:pt x="1554" y="872"/>
                </a:lnTo>
                <a:lnTo>
                  <a:pt x="1540" y="886"/>
                </a:lnTo>
                <a:lnTo>
                  <a:pt x="1523" y="899"/>
                </a:lnTo>
                <a:lnTo>
                  <a:pt x="1525" y="929"/>
                </a:lnTo>
                <a:lnTo>
                  <a:pt x="1526" y="958"/>
                </a:lnTo>
                <a:lnTo>
                  <a:pt x="1529" y="988"/>
                </a:lnTo>
                <a:lnTo>
                  <a:pt x="1533" y="1017"/>
                </a:lnTo>
                <a:lnTo>
                  <a:pt x="1536" y="1032"/>
                </a:lnTo>
                <a:lnTo>
                  <a:pt x="1541" y="1047"/>
                </a:lnTo>
                <a:lnTo>
                  <a:pt x="1545" y="1060"/>
                </a:lnTo>
                <a:lnTo>
                  <a:pt x="1549" y="1075"/>
                </a:lnTo>
                <a:lnTo>
                  <a:pt x="1555" y="1090"/>
                </a:lnTo>
                <a:lnTo>
                  <a:pt x="1562" y="1104"/>
                </a:lnTo>
                <a:lnTo>
                  <a:pt x="1568" y="1119"/>
                </a:lnTo>
                <a:lnTo>
                  <a:pt x="1576" y="1134"/>
                </a:lnTo>
                <a:lnTo>
                  <a:pt x="1694" y="1184"/>
                </a:lnTo>
                <a:lnTo>
                  <a:pt x="1796" y="1228"/>
                </a:lnTo>
                <a:lnTo>
                  <a:pt x="1884" y="1268"/>
                </a:lnTo>
                <a:lnTo>
                  <a:pt x="1959" y="1303"/>
                </a:lnTo>
                <a:lnTo>
                  <a:pt x="2022" y="1333"/>
                </a:lnTo>
                <a:lnTo>
                  <a:pt x="2075" y="1361"/>
                </a:lnTo>
                <a:lnTo>
                  <a:pt x="2120" y="1385"/>
                </a:lnTo>
                <a:lnTo>
                  <a:pt x="2158" y="1407"/>
                </a:lnTo>
                <a:lnTo>
                  <a:pt x="2191" y="1426"/>
                </a:lnTo>
                <a:lnTo>
                  <a:pt x="2218" y="1445"/>
                </a:lnTo>
                <a:lnTo>
                  <a:pt x="2243" y="1462"/>
                </a:lnTo>
                <a:lnTo>
                  <a:pt x="2266" y="1477"/>
                </a:lnTo>
                <a:lnTo>
                  <a:pt x="2290" y="1494"/>
                </a:lnTo>
                <a:lnTo>
                  <a:pt x="2315" y="1511"/>
                </a:lnTo>
                <a:lnTo>
                  <a:pt x="2342" y="1529"/>
                </a:lnTo>
                <a:lnTo>
                  <a:pt x="2374" y="1549"/>
                </a:lnTo>
                <a:lnTo>
                  <a:pt x="2387" y="1559"/>
                </a:lnTo>
                <a:lnTo>
                  <a:pt x="2400" y="1571"/>
                </a:lnTo>
                <a:lnTo>
                  <a:pt x="2411" y="1582"/>
                </a:lnTo>
                <a:lnTo>
                  <a:pt x="2423" y="1593"/>
                </a:lnTo>
                <a:lnTo>
                  <a:pt x="2433" y="1606"/>
                </a:lnTo>
                <a:lnTo>
                  <a:pt x="2444" y="1617"/>
                </a:lnTo>
                <a:lnTo>
                  <a:pt x="2453" y="1629"/>
                </a:lnTo>
                <a:lnTo>
                  <a:pt x="2463" y="1641"/>
                </a:lnTo>
                <a:lnTo>
                  <a:pt x="2470" y="1654"/>
                </a:lnTo>
                <a:lnTo>
                  <a:pt x="2479" y="1666"/>
                </a:lnTo>
                <a:lnTo>
                  <a:pt x="2486" y="1679"/>
                </a:lnTo>
                <a:lnTo>
                  <a:pt x="2492" y="1692"/>
                </a:lnTo>
                <a:lnTo>
                  <a:pt x="2498" y="1705"/>
                </a:lnTo>
                <a:lnTo>
                  <a:pt x="2503" y="1718"/>
                </a:lnTo>
                <a:lnTo>
                  <a:pt x="2508" y="1732"/>
                </a:lnTo>
                <a:lnTo>
                  <a:pt x="2512" y="1745"/>
                </a:lnTo>
                <a:lnTo>
                  <a:pt x="2515" y="1759"/>
                </a:lnTo>
                <a:lnTo>
                  <a:pt x="2519" y="1773"/>
                </a:lnTo>
                <a:lnTo>
                  <a:pt x="2521" y="1787"/>
                </a:lnTo>
                <a:lnTo>
                  <a:pt x="2523" y="1801"/>
                </a:lnTo>
                <a:lnTo>
                  <a:pt x="2524" y="1816"/>
                </a:lnTo>
                <a:lnTo>
                  <a:pt x="2525" y="1830"/>
                </a:lnTo>
                <a:lnTo>
                  <a:pt x="2525" y="1845"/>
                </a:lnTo>
                <a:lnTo>
                  <a:pt x="2524" y="1860"/>
                </a:lnTo>
                <a:lnTo>
                  <a:pt x="2522" y="1890"/>
                </a:lnTo>
                <a:lnTo>
                  <a:pt x="2516" y="1921"/>
                </a:lnTo>
                <a:lnTo>
                  <a:pt x="2510" y="1952"/>
                </a:lnTo>
                <a:lnTo>
                  <a:pt x="2502" y="1985"/>
                </a:lnTo>
                <a:lnTo>
                  <a:pt x="2507" y="2001"/>
                </a:lnTo>
                <a:lnTo>
                  <a:pt x="2510" y="2011"/>
                </a:lnTo>
                <a:lnTo>
                  <a:pt x="2512" y="2018"/>
                </a:lnTo>
                <a:lnTo>
                  <a:pt x="2514" y="2025"/>
                </a:lnTo>
                <a:lnTo>
                  <a:pt x="2516" y="2031"/>
                </a:lnTo>
                <a:lnTo>
                  <a:pt x="2521" y="2042"/>
                </a:lnTo>
                <a:lnTo>
                  <a:pt x="2526" y="2057"/>
                </a:lnTo>
                <a:lnTo>
                  <a:pt x="2533" y="2080"/>
                </a:lnTo>
                <a:lnTo>
                  <a:pt x="2537" y="2154"/>
                </a:lnTo>
                <a:lnTo>
                  <a:pt x="2542" y="2225"/>
                </a:lnTo>
                <a:lnTo>
                  <a:pt x="2545" y="2296"/>
                </a:lnTo>
                <a:lnTo>
                  <a:pt x="2547" y="2365"/>
                </a:lnTo>
                <a:lnTo>
                  <a:pt x="2548" y="2432"/>
                </a:lnTo>
                <a:lnTo>
                  <a:pt x="2549" y="2499"/>
                </a:lnTo>
                <a:lnTo>
                  <a:pt x="2549" y="2564"/>
                </a:lnTo>
                <a:lnTo>
                  <a:pt x="2549" y="2628"/>
                </a:lnTo>
                <a:lnTo>
                  <a:pt x="2548" y="2691"/>
                </a:lnTo>
                <a:lnTo>
                  <a:pt x="2547" y="2753"/>
                </a:lnTo>
                <a:lnTo>
                  <a:pt x="2546" y="2814"/>
                </a:lnTo>
                <a:lnTo>
                  <a:pt x="2544" y="2875"/>
                </a:lnTo>
                <a:lnTo>
                  <a:pt x="2542" y="2935"/>
                </a:lnTo>
                <a:lnTo>
                  <a:pt x="2539" y="2993"/>
                </a:lnTo>
                <a:lnTo>
                  <a:pt x="2536" y="3053"/>
                </a:lnTo>
                <a:lnTo>
                  <a:pt x="2533" y="3111"/>
                </a:lnTo>
                <a:lnTo>
                  <a:pt x="2536" y="3143"/>
                </a:lnTo>
                <a:lnTo>
                  <a:pt x="2537" y="3173"/>
                </a:lnTo>
                <a:lnTo>
                  <a:pt x="2536" y="3202"/>
                </a:lnTo>
                <a:lnTo>
                  <a:pt x="2534" y="3230"/>
                </a:lnTo>
                <a:lnTo>
                  <a:pt x="2529" y="3256"/>
                </a:lnTo>
                <a:lnTo>
                  <a:pt x="2524" y="3281"/>
                </a:lnTo>
                <a:lnTo>
                  <a:pt x="2515" y="3306"/>
                </a:lnTo>
                <a:lnTo>
                  <a:pt x="2507" y="3330"/>
                </a:lnTo>
                <a:lnTo>
                  <a:pt x="2495" y="3352"/>
                </a:lnTo>
                <a:lnTo>
                  <a:pt x="2484" y="3373"/>
                </a:lnTo>
                <a:lnTo>
                  <a:pt x="2470" y="3394"/>
                </a:lnTo>
                <a:lnTo>
                  <a:pt x="2456" y="3414"/>
                </a:lnTo>
                <a:lnTo>
                  <a:pt x="2440" y="3431"/>
                </a:lnTo>
                <a:lnTo>
                  <a:pt x="2422" y="3449"/>
                </a:lnTo>
                <a:lnTo>
                  <a:pt x="2404" y="3467"/>
                </a:lnTo>
                <a:lnTo>
                  <a:pt x="2384" y="3484"/>
                </a:lnTo>
                <a:lnTo>
                  <a:pt x="2377" y="3486"/>
                </a:lnTo>
                <a:lnTo>
                  <a:pt x="2368" y="3489"/>
                </a:lnTo>
                <a:lnTo>
                  <a:pt x="2360" y="3491"/>
                </a:lnTo>
                <a:lnTo>
                  <a:pt x="2353" y="3495"/>
                </a:lnTo>
                <a:lnTo>
                  <a:pt x="2314" y="3529"/>
                </a:lnTo>
                <a:lnTo>
                  <a:pt x="2275" y="3563"/>
                </a:lnTo>
                <a:lnTo>
                  <a:pt x="2237" y="3597"/>
                </a:lnTo>
                <a:lnTo>
                  <a:pt x="2198" y="3632"/>
                </a:lnTo>
                <a:lnTo>
                  <a:pt x="2159" y="3667"/>
                </a:lnTo>
                <a:lnTo>
                  <a:pt x="2122" y="3701"/>
                </a:lnTo>
                <a:lnTo>
                  <a:pt x="2083" y="3736"/>
                </a:lnTo>
                <a:lnTo>
                  <a:pt x="2044" y="3771"/>
                </a:lnTo>
                <a:lnTo>
                  <a:pt x="2048" y="3841"/>
                </a:lnTo>
                <a:lnTo>
                  <a:pt x="2052" y="3912"/>
                </a:lnTo>
                <a:lnTo>
                  <a:pt x="2056" y="3982"/>
                </a:lnTo>
                <a:lnTo>
                  <a:pt x="2061" y="4052"/>
                </a:lnTo>
                <a:lnTo>
                  <a:pt x="2064" y="4123"/>
                </a:lnTo>
                <a:lnTo>
                  <a:pt x="2068" y="4193"/>
                </a:lnTo>
                <a:lnTo>
                  <a:pt x="2072" y="4264"/>
                </a:lnTo>
                <a:lnTo>
                  <a:pt x="2076" y="4334"/>
                </a:lnTo>
                <a:lnTo>
                  <a:pt x="2081" y="4404"/>
                </a:lnTo>
                <a:lnTo>
                  <a:pt x="2084" y="4475"/>
                </a:lnTo>
                <a:lnTo>
                  <a:pt x="2088" y="4545"/>
                </a:lnTo>
                <a:lnTo>
                  <a:pt x="2092" y="4616"/>
                </a:lnTo>
                <a:lnTo>
                  <a:pt x="2096" y="4686"/>
                </a:lnTo>
                <a:lnTo>
                  <a:pt x="2100" y="4756"/>
                </a:lnTo>
                <a:lnTo>
                  <a:pt x="2104" y="4828"/>
                </a:lnTo>
                <a:lnTo>
                  <a:pt x="2108" y="4898"/>
                </a:lnTo>
                <a:lnTo>
                  <a:pt x="2078" y="4911"/>
                </a:lnTo>
                <a:lnTo>
                  <a:pt x="2049" y="4924"/>
                </a:lnTo>
                <a:lnTo>
                  <a:pt x="2021" y="4938"/>
                </a:lnTo>
                <a:lnTo>
                  <a:pt x="1991" y="4951"/>
                </a:lnTo>
                <a:lnTo>
                  <a:pt x="2003" y="5100"/>
                </a:lnTo>
                <a:lnTo>
                  <a:pt x="2013" y="5250"/>
                </a:lnTo>
                <a:lnTo>
                  <a:pt x="2024" y="5399"/>
                </a:lnTo>
                <a:lnTo>
                  <a:pt x="2033" y="5548"/>
                </a:lnTo>
                <a:lnTo>
                  <a:pt x="2043" y="5699"/>
                </a:lnTo>
                <a:lnTo>
                  <a:pt x="2051" y="5848"/>
                </a:lnTo>
                <a:lnTo>
                  <a:pt x="2058" y="5997"/>
                </a:lnTo>
                <a:lnTo>
                  <a:pt x="2066" y="6147"/>
                </a:lnTo>
                <a:lnTo>
                  <a:pt x="2072" y="6297"/>
                </a:lnTo>
                <a:lnTo>
                  <a:pt x="2078" y="6446"/>
                </a:lnTo>
                <a:lnTo>
                  <a:pt x="2084" y="6596"/>
                </a:lnTo>
                <a:lnTo>
                  <a:pt x="2089" y="6745"/>
                </a:lnTo>
                <a:lnTo>
                  <a:pt x="2094" y="6894"/>
                </a:lnTo>
                <a:lnTo>
                  <a:pt x="2099" y="7045"/>
                </a:lnTo>
                <a:lnTo>
                  <a:pt x="2104" y="7194"/>
                </a:lnTo>
                <a:lnTo>
                  <a:pt x="2108" y="7343"/>
                </a:lnTo>
                <a:lnTo>
                  <a:pt x="2106" y="7411"/>
                </a:lnTo>
                <a:lnTo>
                  <a:pt x="2104" y="7480"/>
                </a:lnTo>
                <a:lnTo>
                  <a:pt x="2100" y="7547"/>
                </a:lnTo>
                <a:lnTo>
                  <a:pt x="2097" y="7613"/>
                </a:lnTo>
                <a:lnTo>
                  <a:pt x="2094" y="7677"/>
                </a:lnTo>
                <a:lnTo>
                  <a:pt x="2089" y="7739"/>
                </a:lnTo>
                <a:lnTo>
                  <a:pt x="2084" y="7798"/>
                </a:lnTo>
                <a:lnTo>
                  <a:pt x="2076" y="7855"/>
                </a:lnTo>
                <a:lnTo>
                  <a:pt x="2072" y="7882"/>
                </a:lnTo>
                <a:lnTo>
                  <a:pt x="2068" y="7908"/>
                </a:lnTo>
                <a:lnTo>
                  <a:pt x="2064" y="7933"/>
                </a:lnTo>
                <a:lnTo>
                  <a:pt x="2058" y="7958"/>
                </a:lnTo>
                <a:lnTo>
                  <a:pt x="2053" y="7981"/>
                </a:lnTo>
                <a:lnTo>
                  <a:pt x="2047" y="8003"/>
                </a:lnTo>
                <a:lnTo>
                  <a:pt x="2041" y="8023"/>
                </a:lnTo>
                <a:lnTo>
                  <a:pt x="2033" y="8043"/>
                </a:lnTo>
                <a:lnTo>
                  <a:pt x="2026" y="8062"/>
                </a:lnTo>
                <a:lnTo>
                  <a:pt x="2019" y="8078"/>
                </a:lnTo>
                <a:lnTo>
                  <a:pt x="2010" y="8094"/>
                </a:lnTo>
                <a:lnTo>
                  <a:pt x="2001" y="8109"/>
                </a:lnTo>
                <a:lnTo>
                  <a:pt x="1991" y="8121"/>
                </a:lnTo>
                <a:lnTo>
                  <a:pt x="1982" y="8133"/>
                </a:lnTo>
                <a:lnTo>
                  <a:pt x="1970" y="8142"/>
                </a:lnTo>
                <a:lnTo>
                  <a:pt x="1959" y="8151"/>
                </a:lnTo>
                <a:lnTo>
                  <a:pt x="1971" y="8163"/>
                </a:lnTo>
                <a:lnTo>
                  <a:pt x="1983" y="8177"/>
                </a:lnTo>
                <a:lnTo>
                  <a:pt x="1992" y="8191"/>
                </a:lnTo>
                <a:lnTo>
                  <a:pt x="2000" y="8206"/>
                </a:lnTo>
                <a:lnTo>
                  <a:pt x="2006" y="8220"/>
                </a:lnTo>
                <a:lnTo>
                  <a:pt x="2011" y="8236"/>
                </a:lnTo>
                <a:lnTo>
                  <a:pt x="2015" y="8252"/>
                </a:lnTo>
                <a:lnTo>
                  <a:pt x="2019" y="8267"/>
                </a:lnTo>
                <a:lnTo>
                  <a:pt x="2021" y="8284"/>
                </a:lnTo>
                <a:lnTo>
                  <a:pt x="2022" y="8301"/>
                </a:lnTo>
                <a:lnTo>
                  <a:pt x="2023" y="8319"/>
                </a:lnTo>
                <a:lnTo>
                  <a:pt x="2024" y="8336"/>
                </a:lnTo>
                <a:lnTo>
                  <a:pt x="2024" y="8372"/>
                </a:lnTo>
                <a:lnTo>
                  <a:pt x="2023" y="8406"/>
                </a:lnTo>
                <a:lnTo>
                  <a:pt x="1997" y="8415"/>
                </a:lnTo>
                <a:lnTo>
                  <a:pt x="1970" y="8422"/>
                </a:lnTo>
                <a:lnTo>
                  <a:pt x="1943" y="8430"/>
                </a:lnTo>
                <a:lnTo>
                  <a:pt x="1917" y="8439"/>
                </a:lnTo>
                <a:lnTo>
                  <a:pt x="1906" y="8461"/>
                </a:lnTo>
                <a:lnTo>
                  <a:pt x="1896" y="8484"/>
                </a:lnTo>
                <a:lnTo>
                  <a:pt x="1885" y="8506"/>
                </a:lnTo>
                <a:lnTo>
                  <a:pt x="1874" y="8529"/>
                </a:lnTo>
                <a:lnTo>
                  <a:pt x="1863" y="8551"/>
                </a:lnTo>
                <a:lnTo>
                  <a:pt x="1853" y="8574"/>
                </a:lnTo>
                <a:lnTo>
                  <a:pt x="1842" y="8596"/>
                </a:lnTo>
                <a:lnTo>
                  <a:pt x="1832" y="8619"/>
                </a:lnTo>
                <a:lnTo>
                  <a:pt x="1808" y="8637"/>
                </a:lnTo>
                <a:lnTo>
                  <a:pt x="1785" y="8654"/>
                </a:lnTo>
                <a:lnTo>
                  <a:pt x="1760" y="8670"/>
                </a:lnTo>
                <a:lnTo>
                  <a:pt x="1734" y="8685"/>
                </a:lnTo>
                <a:lnTo>
                  <a:pt x="1707" y="8699"/>
                </a:lnTo>
                <a:lnTo>
                  <a:pt x="1678" y="8712"/>
                </a:lnTo>
                <a:lnTo>
                  <a:pt x="1649" y="8725"/>
                </a:lnTo>
                <a:lnTo>
                  <a:pt x="1619" y="8736"/>
                </a:lnTo>
                <a:lnTo>
                  <a:pt x="1588" y="8747"/>
                </a:lnTo>
                <a:lnTo>
                  <a:pt x="1555" y="8757"/>
                </a:lnTo>
                <a:lnTo>
                  <a:pt x="1523" y="8765"/>
                </a:lnTo>
                <a:lnTo>
                  <a:pt x="1488" y="8774"/>
                </a:lnTo>
                <a:lnTo>
                  <a:pt x="1453" y="8781"/>
                </a:lnTo>
                <a:lnTo>
                  <a:pt x="1417" y="8789"/>
                </a:lnTo>
                <a:lnTo>
                  <a:pt x="1380" y="8795"/>
                </a:lnTo>
                <a:lnTo>
                  <a:pt x="1342" y="8800"/>
                </a:lnTo>
                <a:lnTo>
                  <a:pt x="1335" y="8797"/>
                </a:lnTo>
                <a:lnTo>
                  <a:pt x="1326" y="8795"/>
                </a:lnTo>
                <a:lnTo>
                  <a:pt x="1319" y="8792"/>
                </a:lnTo>
                <a:lnTo>
                  <a:pt x="1311" y="8790"/>
                </a:lnTo>
                <a:lnTo>
                  <a:pt x="1278" y="8776"/>
                </a:lnTo>
                <a:lnTo>
                  <a:pt x="1248" y="8763"/>
                </a:lnTo>
                <a:lnTo>
                  <a:pt x="1221" y="8750"/>
                </a:lnTo>
                <a:lnTo>
                  <a:pt x="1198" y="8736"/>
                </a:lnTo>
                <a:lnTo>
                  <a:pt x="1188" y="8729"/>
                </a:lnTo>
                <a:lnTo>
                  <a:pt x="1178" y="8721"/>
                </a:lnTo>
                <a:lnTo>
                  <a:pt x="1170" y="8714"/>
                </a:lnTo>
                <a:lnTo>
                  <a:pt x="1162" y="8708"/>
                </a:lnTo>
                <a:lnTo>
                  <a:pt x="1155" y="8700"/>
                </a:lnTo>
                <a:lnTo>
                  <a:pt x="1150" y="8693"/>
                </a:lnTo>
                <a:lnTo>
                  <a:pt x="1145" y="8685"/>
                </a:lnTo>
                <a:lnTo>
                  <a:pt x="1140" y="8677"/>
                </a:lnTo>
                <a:lnTo>
                  <a:pt x="1137" y="8670"/>
                </a:lnTo>
                <a:lnTo>
                  <a:pt x="1135" y="8663"/>
                </a:lnTo>
                <a:lnTo>
                  <a:pt x="1134" y="8654"/>
                </a:lnTo>
                <a:lnTo>
                  <a:pt x="1134" y="8647"/>
                </a:lnTo>
                <a:lnTo>
                  <a:pt x="1135" y="8638"/>
                </a:lnTo>
                <a:lnTo>
                  <a:pt x="1137" y="8630"/>
                </a:lnTo>
                <a:lnTo>
                  <a:pt x="1140" y="8623"/>
                </a:lnTo>
                <a:lnTo>
                  <a:pt x="1145" y="8614"/>
                </a:lnTo>
                <a:lnTo>
                  <a:pt x="1150" y="8606"/>
                </a:lnTo>
                <a:lnTo>
                  <a:pt x="1155" y="8597"/>
                </a:lnTo>
                <a:lnTo>
                  <a:pt x="1162" y="8589"/>
                </a:lnTo>
                <a:lnTo>
                  <a:pt x="1171" y="8581"/>
                </a:lnTo>
                <a:lnTo>
                  <a:pt x="1180" y="8571"/>
                </a:lnTo>
                <a:lnTo>
                  <a:pt x="1191" y="8563"/>
                </a:lnTo>
                <a:lnTo>
                  <a:pt x="1202" y="8553"/>
                </a:lnTo>
                <a:lnTo>
                  <a:pt x="1215" y="8545"/>
                </a:lnTo>
                <a:lnTo>
                  <a:pt x="1246" y="8506"/>
                </a:lnTo>
                <a:lnTo>
                  <a:pt x="1279" y="8467"/>
                </a:lnTo>
                <a:lnTo>
                  <a:pt x="1311" y="8429"/>
                </a:lnTo>
                <a:lnTo>
                  <a:pt x="1342" y="8390"/>
                </a:lnTo>
                <a:lnTo>
                  <a:pt x="1375" y="8352"/>
                </a:lnTo>
                <a:lnTo>
                  <a:pt x="1406" y="8314"/>
                </a:lnTo>
                <a:lnTo>
                  <a:pt x="1439" y="8275"/>
                </a:lnTo>
                <a:lnTo>
                  <a:pt x="1470" y="8236"/>
                </a:lnTo>
                <a:lnTo>
                  <a:pt x="1475" y="8210"/>
                </a:lnTo>
                <a:lnTo>
                  <a:pt x="1481" y="8183"/>
                </a:lnTo>
                <a:lnTo>
                  <a:pt x="1484" y="8156"/>
                </a:lnTo>
                <a:lnTo>
                  <a:pt x="1487" y="8129"/>
                </a:lnTo>
                <a:lnTo>
                  <a:pt x="1489" y="8101"/>
                </a:lnTo>
                <a:lnTo>
                  <a:pt x="1490" y="8074"/>
                </a:lnTo>
                <a:lnTo>
                  <a:pt x="1491" y="8046"/>
                </a:lnTo>
                <a:lnTo>
                  <a:pt x="1491" y="8018"/>
                </a:lnTo>
                <a:lnTo>
                  <a:pt x="1490" y="7990"/>
                </a:lnTo>
                <a:lnTo>
                  <a:pt x="1489" y="7962"/>
                </a:lnTo>
                <a:lnTo>
                  <a:pt x="1487" y="7933"/>
                </a:lnTo>
                <a:lnTo>
                  <a:pt x="1485" y="7905"/>
                </a:lnTo>
                <a:lnTo>
                  <a:pt x="1479" y="7847"/>
                </a:lnTo>
                <a:lnTo>
                  <a:pt x="1470" y="7789"/>
                </a:lnTo>
                <a:lnTo>
                  <a:pt x="1459" y="7757"/>
                </a:lnTo>
                <a:lnTo>
                  <a:pt x="1447" y="7722"/>
                </a:lnTo>
                <a:lnTo>
                  <a:pt x="1438" y="7686"/>
                </a:lnTo>
                <a:lnTo>
                  <a:pt x="1428" y="7649"/>
                </a:lnTo>
                <a:lnTo>
                  <a:pt x="1419" y="7611"/>
                </a:lnTo>
                <a:lnTo>
                  <a:pt x="1410" y="7571"/>
                </a:lnTo>
                <a:lnTo>
                  <a:pt x="1402" y="7531"/>
                </a:lnTo>
                <a:lnTo>
                  <a:pt x="1395" y="7490"/>
                </a:lnTo>
                <a:lnTo>
                  <a:pt x="1381" y="7405"/>
                </a:lnTo>
                <a:lnTo>
                  <a:pt x="1368" y="7318"/>
                </a:lnTo>
                <a:lnTo>
                  <a:pt x="1357" y="7229"/>
                </a:lnTo>
                <a:lnTo>
                  <a:pt x="1345" y="7140"/>
                </a:lnTo>
                <a:lnTo>
                  <a:pt x="1333" y="7052"/>
                </a:lnTo>
                <a:lnTo>
                  <a:pt x="1321" y="6963"/>
                </a:lnTo>
                <a:lnTo>
                  <a:pt x="1307" y="6876"/>
                </a:lnTo>
                <a:lnTo>
                  <a:pt x="1294" y="6791"/>
                </a:lnTo>
                <a:lnTo>
                  <a:pt x="1285" y="6750"/>
                </a:lnTo>
                <a:lnTo>
                  <a:pt x="1278" y="6710"/>
                </a:lnTo>
                <a:lnTo>
                  <a:pt x="1269" y="6672"/>
                </a:lnTo>
                <a:lnTo>
                  <a:pt x="1259" y="6633"/>
                </a:lnTo>
                <a:lnTo>
                  <a:pt x="1250" y="6596"/>
                </a:lnTo>
                <a:lnTo>
                  <a:pt x="1238" y="6560"/>
                </a:lnTo>
                <a:lnTo>
                  <a:pt x="1228" y="6526"/>
                </a:lnTo>
                <a:lnTo>
                  <a:pt x="1215" y="6493"/>
                </a:lnTo>
                <a:lnTo>
                  <a:pt x="1214" y="6549"/>
                </a:lnTo>
                <a:lnTo>
                  <a:pt x="1214" y="6604"/>
                </a:lnTo>
                <a:lnTo>
                  <a:pt x="1213" y="6660"/>
                </a:lnTo>
                <a:lnTo>
                  <a:pt x="1212" y="6716"/>
                </a:lnTo>
                <a:lnTo>
                  <a:pt x="1212" y="6771"/>
                </a:lnTo>
                <a:lnTo>
                  <a:pt x="1211" y="6827"/>
                </a:lnTo>
                <a:lnTo>
                  <a:pt x="1211" y="6884"/>
                </a:lnTo>
                <a:lnTo>
                  <a:pt x="1210" y="6940"/>
                </a:lnTo>
                <a:lnTo>
                  <a:pt x="1209" y="6995"/>
                </a:lnTo>
                <a:lnTo>
                  <a:pt x="1209" y="7051"/>
                </a:lnTo>
                <a:lnTo>
                  <a:pt x="1208" y="7107"/>
                </a:lnTo>
                <a:lnTo>
                  <a:pt x="1207" y="7162"/>
                </a:lnTo>
                <a:lnTo>
                  <a:pt x="1207" y="7218"/>
                </a:lnTo>
                <a:lnTo>
                  <a:pt x="1206" y="7274"/>
                </a:lnTo>
                <a:lnTo>
                  <a:pt x="1206" y="7330"/>
                </a:lnTo>
                <a:lnTo>
                  <a:pt x="1204" y="7386"/>
                </a:lnTo>
                <a:lnTo>
                  <a:pt x="1207" y="7410"/>
                </a:lnTo>
                <a:lnTo>
                  <a:pt x="1207" y="7436"/>
                </a:lnTo>
                <a:lnTo>
                  <a:pt x="1206" y="7463"/>
                </a:lnTo>
                <a:lnTo>
                  <a:pt x="1204" y="7489"/>
                </a:lnTo>
                <a:lnTo>
                  <a:pt x="1198" y="7544"/>
                </a:lnTo>
                <a:lnTo>
                  <a:pt x="1191" y="7598"/>
                </a:lnTo>
                <a:lnTo>
                  <a:pt x="1183" y="7653"/>
                </a:lnTo>
                <a:lnTo>
                  <a:pt x="1178" y="7708"/>
                </a:lnTo>
                <a:lnTo>
                  <a:pt x="1176" y="7734"/>
                </a:lnTo>
                <a:lnTo>
                  <a:pt x="1175" y="7760"/>
                </a:lnTo>
                <a:lnTo>
                  <a:pt x="1176" y="7786"/>
                </a:lnTo>
                <a:lnTo>
                  <a:pt x="1178" y="7810"/>
                </a:lnTo>
                <a:lnTo>
                  <a:pt x="1175" y="7839"/>
                </a:lnTo>
                <a:lnTo>
                  <a:pt x="1172" y="7865"/>
                </a:lnTo>
                <a:lnTo>
                  <a:pt x="1168" y="7891"/>
                </a:lnTo>
                <a:lnTo>
                  <a:pt x="1164" y="7917"/>
                </a:lnTo>
                <a:lnTo>
                  <a:pt x="1158" y="7941"/>
                </a:lnTo>
                <a:lnTo>
                  <a:pt x="1153" y="7963"/>
                </a:lnTo>
                <a:lnTo>
                  <a:pt x="1147" y="7985"/>
                </a:lnTo>
                <a:lnTo>
                  <a:pt x="1140" y="8005"/>
                </a:lnTo>
                <a:lnTo>
                  <a:pt x="1133" y="8024"/>
                </a:lnTo>
                <a:lnTo>
                  <a:pt x="1126" y="8041"/>
                </a:lnTo>
                <a:lnTo>
                  <a:pt x="1118" y="8056"/>
                </a:lnTo>
                <a:lnTo>
                  <a:pt x="1110" y="8070"/>
                </a:lnTo>
                <a:lnTo>
                  <a:pt x="1100" y="8082"/>
                </a:lnTo>
                <a:lnTo>
                  <a:pt x="1091" y="8091"/>
                </a:lnTo>
                <a:lnTo>
                  <a:pt x="1087" y="8095"/>
                </a:lnTo>
                <a:lnTo>
                  <a:pt x="1082" y="8098"/>
                </a:lnTo>
                <a:lnTo>
                  <a:pt x="1076" y="8101"/>
                </a:lnTo>
                <a:lnTo>
                  <a:pt x="1071" y="8104"/>
                </a:lnTo>
                <a:lnTo>
                  <a:pt x="1021" y="8109"/>
                </a:lnTo>
                <a:lnTo>
                  <a:pt x="981" y="8113"/>
                </a:lnTo>
                <a:lnTo>
                  <a:pt x="950" y="8115"/>
                </a:lnTo>
                <a:lnTo>
                  <a:pt x="928" y="8116"/>
                </a:lnTo>
                <a:lnTo>
                  <a:pt x="912" y="8117"/>
                </a:lnTo>
                <a:lnTo>
                  <a:pt x="902" y="8118"/>
                </a:lnTo>
                <a:lnTo>
                  <a:pt x="895" y="8118"/>
                </a:lnTo>
                <a:lnTo>
                  <a:pt x="890" y="8120"/>
                </a:lnTo>
                <a:lnTo>
                  <a:pt x="886" y="8123"/>
                </a:lnTo>
                <a:lnTo>
                  <a:pt x="881" y="8126"/>
                </a:lnTo>
                <a:lnTo>
                  <a:pt x="874" y="8131"/>
                </a:lnTo>
                <a:lnTo>
                  <a:pt x="862" y="8138"/>
                </a:lnTo>
                <a:lnTo>
                  <a:pt x="845" y="8148"/>
                </a:lnTo>
                <a:lnTo>
                  <a:pt x="821" y="8159"/>
                </a:lnTo>
                <a:lnTo>
                  <a:pt x="790" y="8175"/>
                </a:lnTo>
                <a:lnTo>
                  <a:pt x="748" y="8194"/>
                </a:lnTo>
                <a:lnTo>
                  <a:pt x="690" y="8207"/>
                </a:lnTo>
                <a:lnTo>
                  <a:pt x="644" y="8217"/>
                </a:lnTo>
                <a:lnTo>
                  <a:pt x="606" y="8227"/>
                </a:lnTo>
                <a:lnTo>
                  <a:pt x="572" y="8236"/>
                </a:lnTo>
                <a:lnTo>
                  <a:pt x="537" y="8245"/>
                </a:lnTo>
                <a:lnTo>
                  <a:pt x="500" y="8256"/>
                </a:lnTo>
                <a:lnTo>
                  <a:pt x="454" y="8266"/>
                </a:lnTo>
                <a:lnTo>
                  <a:pt x="397" y="8279"/>
                </a:lnTo>
                <a:lnTo>
                  <a:pt x="352" y="8280"/>
                </a:lnTo>
                <a:lnTo>
                  <a:pt x="290" y="8282"/>
                </a:lnTo>
                <a:lnTo>
                  <a:pt x="256" y="8282"/>
                </a:lnTo>
                <a:lnTo>
                  <a:pt x="221" y="8281"/>
                </a:lnTo>
                <a:lnTo>
                  <a:pt x="204" y="8280"/>
                </a:lnTo>
                <a:lnTo>
                  <a:pt x="189" y="8278"/>
                </a:lnTo>
                <a:lnTo>
                  <a:pt x="172" y="8275"/>
                </a:lnTo>
                <a:lnTo>
                  <a:pt x="157" y="8272"/>
                </a:lnTo>
                <a:lnTo>
                  <a:pt x="142" y="8267"/>
                </a:lnTo>
                <a:lnTo>
                  <a:pt x="130" y="8262"/>
                </a:lnTo>
                <a:lnTo>
                  <a:pt x="117" y="8257"/>
                </a:lnTo>
                <a:lnTo>
                  <a:pt x="107" y="8250"/>
                </a:lnTo>
                <a:lnTo>
                  <a:pt x="97" y="8241"/>
                </a:lnTo>
                <a:lnTo>
                  <a:pt x="89" y="8233"/>
                </a:lnTo>
                <a:lnTo>
                  <a:pt x="84" y="8222"/>
                </a:lnTo>
                <a:lnTo>
                  <a:pt x="79" y="8211"/>
                </a:lnTo>
                <a:lnTo>
                  <a:pt x="77" y="8198"/>
                </a:lnTo>
                <a:lnTo>
                  <a:pt x="77" y="8184"/>
                </a:lnTo>
                <a:lnTo>
                  <a:pt x="81" y="8169"/>
                </a:lnTo>
                <a:lnTo>
                  <a:pt x="86" y="8151"/>
                </a:lnTo>
                <a:lnTo>
                  <a:pt x="94" y="8133"/>
                </a:lnTo>
                <a:lnTo>
                  <a:pt x="105" y="8112"/>
                </a:lnTo>
                <a:lnTo>
                  <a:pt x="118" y="8090"/>
                </a:lnTo>
                <a:lnTo>
                  <a:pt x="136" y="8066"/>
                </a:lnTo>
                <a:lnTo>
                  <a:pt x="163" y="8055"/>
                </a:lnTo>
                <a:lnTo>
                  <a:pt x="190" y="8043"/>
                </a:lnTo>
                <a:lnTo>
                  <a:pt x="216" y="8029"/>
                </a:lnTo>
                <a:lnTo>
                  <a:pt x="242" y="8015"/>
                </a:lnTo>
                <a:lnTo>
                  <a:pt x="295" y="7986"/>
                </a:lnTo>
                <a:lnTo>
                  <a:pt x="346" y="7954"/>
                </a:lnTo>
                <a:lnTo>
                  <a:pt x="398" y="7924"/>
                </a:lnTo>
                <a:lnTo>
                  <a:pt x="449" y="7893"/>
                </a:lnTo>
                <a:lnTo>
                  <a:pt x="475" y="7880"/>
                </a:lnTo>
                <a:lnTo>
                  <a:pt x="502" y="7866"/>
                </a:lnTo>
                <a:lnTo>
                  <a:pt x="529" y="7855"/>
                </a:lnTo>
                <a:lnTo>
                  <a:pt x="556" y="7843"/>
                </a:lnTo>
                <a:lnTo>
                  <a:pt x="557" y="7766"/>
                </a:lnTo>
                <a:lnTo>
                  <a:pt x="560" y="7690"/>
                </a:lnTo>
                <a:lnTo>
                  <a:pt x="562" y="7614"/>
                </a:lnTo>
                <a:lnTo>
                  <a:pt x="564" y="7537"/>
                </a:lnTo>
                <a:lnTo>
                  <a:pt x="566" y="7461"/>
                </a:lnTo>
                <a:lnTo>
                  <a:pt x="568" y="7384"/>
                </a:lnTo>
                <a:lnTo>
                  <a:pt x="570" y="7308"/>
                </a:lnTo>
                <a:lnTo>
                  <a:pt x="572" y="7232"/>
                </a:lnTo>
                <a:lnTo>
                  <a:pt x="574" y="7155"/>
                </a:lnTo>
                <a:lnTo>
                  <a:pt x="576" y="7078"/>
                </a:lnTo>
                <a:lnTo>
                  <a:pt x="577" y="7003"/>
                </a:lnTo>
                <a:lnTo>
                  <a:pt x="579" y="6926"/>
                </a:lnTo>
                <a:lnTo>
                  <a:pt x="582" y="6849"/>
                </a:lnTo>
                <a:lnTo>
                  <a:pt x="584" y="6774"/>
                </a:lnTo>
                <a:lnTo>
                  <a:pt x="586" y="6697"/>
                </a:lnTo>
                <a:lnTo>
                  <a:pt x="588" y="6620"/>
                </a:lnTo>
                <a:lnTo>
                  <a:pt x="584" y="6495"/>
                </a:lnTo>
                <a:lnTo>
                  <a:pt x="578" y="6373"/>
                </a:lnTo>
                <a:lnTo>
                  <a:pt x="571" y="6253"/>
                </a:lnTo>
                <a:lnTo>
                  <a:pt x="563" y="6137"/>
                </a:lnTo>
                <a:lnTo>
                  <a:pt x="553" y="6021"/>
                </a:lnTo>
                <a:lnTo>
                  <a:pt x="542" y="5908"/>
                </a:lnTo>
                <a:lnTo>
                  <a:pt x="529" y="5796"/>
                </a:lnTo>
                <a:lnTo>
                  <a:pt x="515" y="5686"/>
                </a:lnTo>
                <a:lnTo>
                  <a:pt x="502" y="5577"/>
                </a:lnTo>
                <a:lnTo>
                  <a:pt x="487" y="5469"/>
                </a:lnTo>
                <a:lnTo>
                  <a:pt x="472" y="5360"/>
                </a:lnTo>
                <a:lnTo>
                  <a:pt x="457" y="5253"/>
                </a:lnTo>
                <a:lnTo>
                  <a:pt x="442" y="5146"/>
                </a:lnTo>
                <a:lnTo>
                  <a:pt x="426" y="5039"/>
                </a:lnTo>
                <a:lnTo>
                  <a:pt x="411" y="4932"/>
                </a:lnTo>
                <a:lnTo>
                  <a:pt x="397" y="4824"/>
                </a:lnTo>
                <a:lnTo>
                  <a:pt x="388" y="4813"/>
                </a:lnTo>
                <a:lnTo>
                  <a:pt x="380" y="4801"/>
                </a:lnTo>
                <a:lnTo>
                  <a:pt x="373" y="4790"/>
                </a:lnTo>
                <a:lnTo>
                  <a:pt x="366" y="4778"/>
                </a:lnTo>
                <a:lnTo>
                  <a:pt x="360" y="4765"/>
                </a:lnTo>
                <a:lnTo>
                  <a:pt x="354" y="4751"/>
                </a:lnTo>
                <a:lnTo>
                  <a:pt x="348" y="4737"/>
                </a:lnTo>
                <a:lnTo>
                  <a:pt x="343" y="4723"/>
                </a:lnTo>
                <a:lnTo>
                  <a:pt x="339" y="4707"/>
                </a:lnTo>
                <a:lnTo>
                  <a:pt x="335" y="4690"/>
                </a:lnTo>
                <a:lnTo>
                  <a:pt x="332" y="4673"/>
                </a:lnTo>
                <a:lnTo>
                  <a:pt x="328" y="4655"/>
                </a:lnTo>
                <a:lnTo>
                  <a:pt x="326" y="4638"/>
                </a:lnTo>
                <a:lnTo>
                  <a:pt x="324" y="4619"/>
                </a:lnTo>
                <a:lnTo>
                  <a:pt x="323" y="4599"/>
                </a:lnTo>
                <a:lnTo>
                  <a:pt x="322" y="4579"/>
                </a:lnTo>
                <a:lnTo>
                  <a:pt x="321" y="4525"/>
                </a:lnTo>
                <a:lnTo>
                  <a:pt x="321" y="4472"/>
                </a:lnTo>
                <a:lnTo>
                  <a:pt x="323" y="4420"/>
                </a:lnTo>
                <a:lnTo>
                  <a:pt x="325" y="4369"/>
                </a:lnTo>
                <a:lnTo>
                  <a:pt x="328" y="4317"/>
                </a:lnTo>
                <a:lnTo>
                  <a:pt x="333" y="4268"/>
                </a:lnTo>
                <a:lnTo>
                  <a:pt x="338" y="4218"/>
                </a:lnTo>
                <a:lnTo>
                  <a:pt x="343" y="4169"/>
                </a:lnTo>
                <a:lnTo>
                  <a:pt x="349" y="4121"/>
                </a:lnTo>
                <a:lnTo>
                  <a:pt x="357" y="4073"/>
                </a:lnTo>
                <a:lnTo>
                  <a:pt x="364" y="4025"/>
                </a:lnTo>
                <a:lnTo>
                  <a:pt x="371" y="3978"/>
                </a:lnTo>
                <a:lnTo>
                  <a:pt x="380" y="3932"/>
                </a:lnTo>
                <a:lnTo>
                  <a:pt x="389" y="3884"/>
                </a:lnTo>
                <a:lnTo>
                  <a:pt x="398" y="3838"/>
                </a:lnTo>
                <a:lnTo>
                  <a:pt x="407" y="3792"/>
                </a:lnTo>
                <a:lnTo>
                  <a:pt x="413" y="3737"/>
                </a:lnTo>
                <a:lnTo>
                  <a:pt x="421" y="3683"/>
                </a:lnTo>
                <a:lnTo>
                  <a:pt x="427" y="3628"/>
                </a:lnTo>
                <a:lnTo>
                  <a:pt x="433" y="3574"/>
                </a:lnTo>
                <a:lnTo>
                  <a:pt x="440" y="3520"/>
                </a:lnTo>
                <a:lnTo>
                  <a:pt x="447" y="3465"/>
                </a:lnTo>
                <a:lnTo>
                  <a:pt x="453" y="3410"/>
                </a:lnTo>
                <a:lnTo>
                  <a:pt x="460" y="3356"/>
                </a:lnTo>
                <a:lnTo>
                  <a:pt x="443" y="3383"/>
                </a:lnTo>
                <a:lnTo>
                  <a:pt x="427" y="3410"/>
                </a:lnTo>
                <a:lnTo>
                  <a:pt x="411" y="3439"/>
                </a:lnTo>
                <a:lnTo>
                  <a:pt x="397" y="3467"/>
                </a:lnTo>
                <a:lnTo>
                  <a:pt x="382" y="3498"/>
                </a:lnTo>
                <a:lnTo>
                  <a:pt x="368" y="3528"/>
                </a:lnTo>
                <a:lnTo>
                  <a:pt x="356" y="3559"/>
                </a:lnTo>
                <a:lnTo>
                  <a:pt x="343" y="3590"/>
                </a:lnTo>
                <a:lnTo>
                  <a:pt x="333" y="3584"/>
                </a:lnTo>
                <a:lnTo>
                  <a:pt x="321" y="3576"/>
                </a:lnTo>
                <a:lnTo>
                  <a:pt x="311" y="3569"/>
                </a:lnTo>
                <a:lnTo>
                  <a:pt x="299" y="3561"/>
                </a:lnTo>
                <a:lnTo>
                  <a:pt x="288" y="3551"/>
                </a:lnTo>
                <a:lnTo>
                  <a:pt x="278" y="3542"/>
                </a:lnTo>
                <a:lnTo>
                  <a:pt x="266" y="3531"/>
                </a:lnTo>
                <a:lnTo>
                  <a:pt x="256" y="3520"/>
                </a:lnTo>
                <a:lnTo>
                  <a:pt x="235" y="3496"/>
                </a:lnTo>
                <a:lnTo>
                  <a:pt x="214" y="3469"/>
                </a:lnTo>
                <a:lnTo>
                  <a:pt x="194" y="3440"/>
                </a:lnTo>
                <a:lnTo>
                  <a:pt x="173" y="3409"/>
                </a:lnTo>
                <a:lnTo>
                  <a:pt x="153" y="3378"/>
                </a:lnTo>
                <a:lnTo>
                  <a:pt x="133" y="3344"/>
                </a:lnTo>
                <a:lnTo>
                  <a:pt x="113" y="3309"/>
                </a:lnTo>
                <a:lnTo>
                  <a:pt x="93" y="3273"/>
                </a:lnTo>
                <a:lnTo>
                  <a:pt x="53" y="3198"/>
                </a:lnTo>
                <a:lnTo>
                  <a:pt x="13" y="3122"/>
                </a:lnTo>
                <a:lnTo>
                  <a:pt x="13" y="3106"/>
                </a:lnTo>
                <a:lnTo>
                  <a:pt x="13" y="3080"/>
                </a:lnTo>
                <a:lnTo>
                  <a:pt x="13" y="3053"/>
                </a:lnTo>
                <a:lnTo>
                  <a:pt x="13" y="3038"/>
                </a:lnTo>
                <a:lnTo>
                  <a:pt x="7" y="3006"/>
                </a:lnTo>
                <a:lnTo>
                  <a:pt x="3" y="2977"/>
                </a:lnTo>
                <a:lnTo>
                  <a:pt x="1" y="2948"/>
                </a:lnTo>
                <a:lnTo>
                  <a:pt x="0" y="2921"/>
                </a:lnTo>
                <a:lnTo>
                  <a:pt x="1" y="2895"/>
                </a:lnTo>
                <a:lnTo>
                  <a:pt x="4" y="2868"/>
                </a:lnTo>
                <a:lnTo>
                  <a:pt x="7" y="2843"/>
                </a:lnTo>
                <a:lnTo>
                  <a:pt x="12" y="2819"/>
                </a:lnTo>
                <a:lnTo>
                  <a:pt x="19" y="2795"/>
                </a:lnTo>
                <a:lnTo>
                  <a:pt x="26" y="2771"/>
                </a:lnTo>
                <a:lnTo>
                  <a:pt x="33" y="2748"/>
                </a:lnTo>
                <a:lnTo>
                  <a:pt x="42" y="2724"/>
                </a:lnTo>
                <a:lnTo>
                  <a:pt x="59" y="2678"/>
                </a:lnTo>
                <a:lnTo>
                  <a:pt x="77" y="2633"/>
                </a:lnTo>
                <a:lnTo>
                  <a:pt x="93" y="2610"/>
                </a:lnTo>
                <a:lnTo>
                  <a:pt x="107" y="2586"/>
                </a:lnTo>
                <a:lnTo>
                  <a:pt x="119" y="2561"/>
                </a:lnTo>
                <a:lnTo>
                  <a:pt x="132" y="2536"/>
                </a:lnTo>
                <a:lnTo>
                  <a:pt x="144" y="2510"/>
                </a:lnTo>
                <a:lnTo>
                  <a:pt x="154" y="2485"/>
                </a:lnTo>
                <a:lnTo>
                  <a:pt x="163" y="2459"/>
                </a:lnTo>
                <a:lnTo>
                  <a:pt x="173" y="2432"/>
                </a:lnTo>
                <a:lnTo>
                  <a:pt x="181" y="2405"/>
                </a:lnTo>
                <a:lnTo>
                  <a:pt x="189" y="2378"/>
                </a:lnTo>
                <a:lnTo>
                  <a:pt x="196" y="2350"/>
                </a:lnTo>
                <a:lnTo>
                  <a:pt x="202" y="2323"/>
                </a:lnTo>
                <a:lnTo>
                  <a:pt x="215" y="2266"/>
                </a:lnTo>
                <a:lnTo>
                  <a:pt x="225" y="2210"/>
                </a:lnTo>
                <a:lnTo>
                  <a:pt x="235" y="2152"/>
                </a:lnTo>
                <a:lnTo>
                  <a:pt x="243" y="2094"/>
                </a:lnTo>
                <a:lnTo>
                  <a:pt x="252" y="2036"/>
                </a:lnTo>
                <a:lnTo>
                  <a:pt x="259" y="1978"/>
                </a:lnTo>
                <a:lnTo>
                  <a:pt x="269" y="1921"/>
                </a:lnTo>
                <a:lnTo>
                  <a:pt x="278" y="1863"/>
                </a:lnTo>
                <a:lnTo>
                  <a:pt x="288" y="1806"/>
                </a:lnTo>
                <a:lnTo>
                  <a:pt x="301" y="1750"/>
                </a:lnTo>
                <a:lnTo>
                  <a:pt x="297" y="1737"/>
                </a:lnTo>
                <a:lnTo>
                  <a:pt x="295" y="1723"/>
                </a:lnTo>
                <a:lnTo>
                  <a:pt x="293" y="1711"/>
                </a:lnTo>
                <a:lnTo>
                  <a:pt x="292" y="1697"/>
                </a:lnTo>
                <a:lnTo>
                  <a:pt x="292" y="1684"/>
                </a:lnTo>
                <a:lnTo>
                  <a:pt x="292" y="1672"/>
                </a:lnTo>
                <a:lnTo>
                  <a:pt x="293" y="1659"/>
                </a:lnTo>
                <a:lnTo>
                  <a:pt x="295" y="1648"/>
                </a:lnTo>
                <a:lnTo>
                  <a:pt x="298" y="1635"/>
                </a:lnTo>
                <a:lnTo>
                  <a:pt x="301" y="1623"/>
                </a:lnTo>
                <a:lnTo>
                  <a:pt x="304" y="1612"/>
                </a:lnTo>
                <a:lnTo>
                  <a:pt x="308" y="1600"/>
                </a:lnTo>
                <a:lnTo>
                  <a:pt x="314" y="1589"/>
                </a:lnTo>
                <a:lnTo>
                  <a:pt x="320" y="1578"/>
                </a:lnTo>
                <a:lnTo>
                  <a:pt x="325" y="1568"/>
                </a:lnTo>
                <a:lnTo>
                  <a:pt x="333" y="1557"/>
                </a:lnTo>
                <a:lnTo>
                  <a:pt x="339" y="1548"/>
                </a:lnTo>
                <a:lnTo>
                  <a:pt x="347" y="1538"/>
                </a:lnTo>
                <a:lnTo>
                  <a:pt x="355" y="1529"/>
                </a:lnTo>
                <a:lnTo>
                  <a:pt x="364" y="1519"/>
                </a:lnTo>
                <a:lnTo>
                  <a:pt x="382" y="1503"/>
                </a:lnTo>
                <a:lnTo>
                  <a:pt x="402" y="1488"/>
                </a:lnTo>
                <a:lnTo>
                  <a:pt x="423" y="1473"/>
                </a:lnTo>
                <a:lnTo>
                  <a:pt x="445" y="1462"/>
                </a:lnTo>
                <a:lnTo>
                  <a:pt x="468" y="1451"/>
                </a:lnTo>
                <a:lnTo>
                  <a:pt x="492" y="1442"/>
                </a:lnTo>
                <a:lnTo>
                  <a:pt x="560" y="1421"/>
                </a:lnTo>
                <a:lnTo>
                  <a:pt x="624" y="1402"/>
                </a:lnTo>
                <a:lnTo>
                  <a:pt x="683" y="1385"/>
                </a:lnTo>
                <a:lnTo>
                  <a:pt x="741" y="1368"/>
                </a:lnTo>
                <a:lnTo>
                  <a:pt x="797" y="1350"/>
                </a:lnTo>
                <a:lnTo>
                  <a:pt x="852" y="1333"/>
                </a:lnTo>
                <a:lnTo>
                  <a:pt x="905" y="1314"/>
                </a:lnTo>
                <a:lnTo>
                  <a:pt x="960" y="1293"/>
                </a:lnTo>
                <a:lnTo>
                  <a:pt x="967" y="1287"/>
                </a:lnTo>
                <a:lnTo>
                  <a:pt x="974" y="1281"/>
                </a:lnTo>
                <a:lnTo>
                  <a:pt x="981" y="1274"/>
                </a:lnTo>
                <a:lnTo>
                  <a:pt x="987" y="1267"/>
                </a:lnTo>
                <a:lnTo>
                  <a:pt x="999" y="1251"/>
                </a:lnTo>
                <a:lnTo>
                  <a:pt x="1008" y="1236"/>
                </a:lnTo>
                <a:lnTo>
                  <a:pt x="1016" y="1218"/>
                </a:lnTo>
                <a:lnTo>
                  <a:pt x="1024" y="1200"/>
                </a:lnTo>
                <a:lnTo>
                  <a:pt x="1030" y="1181"/>
                </a:lnTo>
                <a:lnTo>
                  <a:pt x="1034" y="1161"/>
                </a:lnTo>
                <a:lnTo>
                  <a:pt x="1040" y="1140"/>
                </a:lnTo>
                <a:lnTo>
                  <a:pt x="1043" y="1119"/>
                </a:lnTo>
                <a:lnTo>
                  <a:pt x="1046" y="1097"/>
                </a:lnTo>
                <a:lnTo>
                  <a:pt x="1048" y="1075"/>
                </a:lnTo>
                <a:lnTo>
                  <a:pt x="1052" y="1031"/>
                </a:lnTo>
                <a:lnTo>
                  <a:pt x="1055" y="985"/>
                </a:lnTo>
                <a:lnTo>
                  <a:pt x="1050" y="986"/>
                </a:lnTo>
                <a:lnTo>
                  <a:pt x="1044" y="985"/>
                </a:lnTo>
                <a:lnTo>
                  <a:pt x="1037" y="984"/>
                </a:lnTo>
                <a:lnTo>
                  <a:pt x="1032" y="981"/>
                </a:lnTo>
                <a:lnTo>
                  <a:pt x="1026" y="978"/>
                </a:lnTo>
                <a:lnTo>
                  <a:pt x="1020" y="974"/>
                </a:lnTo>
                <a:lnTo>
                  <a:pt x="1013" y="970"/>
                </a:lnTo>
                <a:lnTo>
                  <a:pt x="1008" y="965"/>
                </a:lnTo>
                <a:lnTo>
                  <a:pt x="995" y="952"/>
                </a:lnTo>
                <a:lnTo>
                  <a:pt x="984" y="937"/>
                </a:lnTo>
                <a:lnTo>
                  <a:pt x="971" y="921"/>
                </a:lnTo>
                <a:lnTo>
                  <a:pt x="960" y="902"/>
                </a:lnTo>
                <a:lnTo>
                  <a:pt x="948" y="882"/>
                </a:lnTo>
                <a:lnTo>
                  <a:pt x="938" y="861"/>
                </a:lnTo>
                <a:lnTo>
                  <a:pt x="926" y="839"/>
                </a:lnTo>
                <a:lnTo>
                  <a:pt x="916" y="815"/>
                </a:lnTo>
                <a:lnTo>
                  <a:pt x="897" y="770"/>
                </a:lnTo>
                <a:lnTo>
                  <a:pt x="880" y="725"/>
                </a:lnTo>
                <a:lnTo>
                  <a:pt x="873" y="720"/>
                </a:lnTo>
                <a:lnTo>
                  <a:pt x="865" y="711"/>
                </a:lnTo>
                <a:lnTo>
                  <a:pt x="858" y="701"/>
                </a:lnTo>
                <a:lnTo>
                  <a:pt x="852" y="688"/>
                </a:lnTo>
                <a:lnTo>
                  <a:pt x="846" y="675"/>
                </a:lnTo>
                <a:lnTo>
                  <a:pt x="841" y="658"/>
                </a:lnTo>
                <a:lnTo>
                  <a:pt x="837" y="641"/>
                </a:lnTo>
                <a:lnTo>
                  <a:pt x="834" y="622"/>
                </a:lnTo>
                <a:lnTo>
                  <a:pt x="832" y="600"/>
                </a:lnTo>
                <a:lnTo>
                  <a:pt x="832" y="580"/>
                </a:lnTo>
                <a:lnTo>
                  <a:pt x="833" y="560"/>
                </a:lnTo>
                <a:lnTo>
                  <a:pt x="836" y="543"/>
                </a:lnTo>
                <a:lnTo>
                  <a:pt x="835" y="525"/>
                </a:lnTo>
                <a:lnTo>
                  <a:pt x="835" y="508"/>
                </a:lnTo>
                <a:lnTo>
                  <a:pt x="834" y="491"/>
                </a:lnTo>
                <a:lnTo>
                  <a:pt x="835" y="474"/>
                </a:lnTo>
                <a:lnTo>
                  <a:pt x="837" y="441"/>
                </a:lnTo>
                <a:lnTo>
                  <a:pt x="840" y="409"/>
                </a:lnTo>
                <a:lnTo>
                  <a:pt x="844" y="377"/>
                </a:lnTo>
                <a:lnTo>
                  <a:pt x="847" y="344"/>
                </a:lnTo>
                <a:lnTo>
                  <a:pt x="852" y="309"/>
                </a:lnTo>
                <a:lnTo>
                  <a:pt x="854" y="272"/>
                </a:lnTo>
                <a:close/>
              </a:path>
            </a:pathLst>
          </a:custGeom>
          <a:pattFill prst="dkUpDiag">
            <a:fgClr>
              <a:schemeClr val="tx1">
                <a:lumMod val="50000"/>
                <a:lumOff val="50000"/>
              </a:schemeClr>
            </a:fgClr>
            <a:bgClr>
              <a:schemeClr val="tx1">
                <a:lumMod val="75000"/>
                <a:lumOff val="2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entury Gothic" panose="020B0502020202020204" pitchFamily="34" charset="0"/>
              <a:cs typeface="Calibri" pitchFamily="34" charset="0"/>
            </a:endParaRPr>
          </a:p>
        </p:txBody>
      </p:sp>
      <p:sp>
        <p:nvSpPr>
          <p:cNvPr id="31" name="Freeform 9"/>
          <p:cNvSpPr>
            <a:spLocks/>
          </p:cNvSpPr>
          <p:nvPr/>
        </p:nvSpPr>
        <p:spPr bwMode="auto">
          <a:xfrm>
            <a:off x="5677181" y="3249082"/>
            <a:ext cx="901866" cy="501484"/>
          </a:xfrm>
          <a:custGeom>
            <a:avLst/>
            <a:gdLst>
              <a:gd name="T0" fmla="*/ 839 w 1924"/>
              <a:gd name="T1" fmla="*/ 1069 h 1069"/>
              <a:gd name="T2" fmla="*/ 21 w 1924"/>
              <a:gd name="T3" fmla="*/ 410 h 1069"/>
              <a:gd name="T4" fmla="*/ 0 w 1924"/>
              <a:gd name="T5" fmla="*/ 165 h 1069"/>
              <a:gd name="T6" fmla="*/ 946 w 1924"/>
              <a:gd name="T7" fmla="*/ 798 h 1069"/>
              <a:gd name="T8" fmla="*/ 1924 w 1924"/>
              <a:gd name="T9" fmla="*/ 0 h 1069"/>
              <a:gd name="T10" fmla="*/ 1765 w 1924"/>
              <a:gd name="T11" fmla="*/ 293 h 1069"/>
              <a:gd name="T12" fmla="*/ 839 w 1924"/>
              <a:gd name="T13" fmla="*/ 1069 h 1069"/>
            </a:gdLst>
            <a:ahLst/>
            <a:cxnLst>
              <a:cxn ang="0">
                <a:pos x="T0" y="T1"/>
              </a:cxn>
              <a:cxn ang="0">
                <a:pos x="T2" y="T3"/>
              </a:cxn>
              <a:cxn ang="0">
                <a:pos x="T4" y="T5"/>
              </a:cxn>
              <a:cxn ang="0">
                <a:pos x="T6" y="T7"/>
              </a:cxn>
              <a:cxn ang="0">
                <a:pos x="T8" y="T9"/>
              </a:cxn>
              <a:cxn ang="0">
                <a:pos x="T10" y="T11"/>
              </a:cxn>
              <a:cxn ang="0">
                <a:pos x="T12" y="T13"/>
              </a:cxn>
            </a:cxnLst>
            <a:rect l="0" t="0" r="r" b="b"/>
            <a:pathLst>
              <a:path w="1924" h="1069">
                <a:moveTo>
                  <a:pt x="839" y="1069"/>
                </a:moveTo>
                <a:lnTo>
                  <a:pt x="21" y="410"/>
                </a:lnTo>
                <a:lnTo>
                  <a:pt x="0" y="165"/>
                </a:lnTo>
                <a:lnTo>
                  <a:pt x="946" y="798"/>
                </a:lnTo>
                <a:lnTo>
                  <a:pt x="1924" y="0"/>
                </a:lnTo>
                <a:lnTo>
                  <a:pt x="1765" y="293"/>
                </a:lnTo>
                <a:lnTo>
                  <a:pt x="839" y="106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Century Gothic" panose="020B0502020202020204" pitchFamily="34" charset="0"/>
              <a:ea typeface="MS PGothic" pitchFamily="34" charset="-128"/>
            </a:endParaRPr>
          </a:p>
        </p:txBody>
      </p:sp>
      <p:sp>
        <p:nvSpPr>
          <p:cNvPr id="32" name="Freeform 10"/>
          <p:cNvSpPr>
            <a:spLocks/>
          </p:cNvSpPr>
          <p:nvPr/>
        </p:nvSpPr>
        <p:spPr bwMode="auto">
          <a:xfrm>
            <a:off x="5697404" y="3253127"/>
            <a:ext cx="877597" cy="343758"/>
          </a:xfrm>
          <a:custGeom>
            <a:avLst/>
            <a:gdLst>
              <a:gd name="T0" fmla="*/ 53 w 1868"/>
              <a:gd name="T1" fmla="*/ 162 h 728"/>
              <a:gd name="T2" fmla="*/ 131 w 1868"/>
              <a:gd name="T3" fmla="*/ 171 h 728"/>
              <a:gd name="T4" fmla="*/ 183 w 1868"/>
              <a:gd name="T5" fmla="*/ 179 h 728"/>
              <a:gd name="T6" fmla="*/ 234 w 1868"/>
              <a:gd name="T7" fmla="*/ 192 h 728"/>
              <a:gd name="T8" fmla="*/ 286 w 1868"/>
              <a:gd name="T9" fmla="*/ 206 h 728"/>
              <a:gd name="T10" fmla="*/ 338 w 1868"/>
              <a:gd name="T11" fmla="*/ 224 h 728"/>
              <a:gd name="T12" fmla="*/ 392 w 1868"/>
              <a:gd name="T13" fmla="*/ 245 h 728"/>
              <a:gd name="T14" fmla="*/ 446 w 1868"/>
              <a:gd name="T15" fmla="*/ 270 h 728"/>
              <a:gd name="T16" fmla="*/ 500 w 1868"/>
              <a:gd name="T17" fmla="*/ 298 h 728"/>
              <a:gd name="T18" fmla="*/ 557 w 1868"/>
              <a:gd name="T19" fmla="*/ 331 h 728"/>
              <a:gd name="T20" fmla="*/ 615 w 1868"/>
              <a:gd name="T21" fmla="*/ 369 h 728"/>
              <a:gd name="T22" fmla="*/ 675 w 1868"/>
              <a:gd name="T23" fmla="*/ 411 h 728"/>
              <a:gd name="T24" fmla="*/ 735 w 1868"/>
              <a:gd name="T25" fmla="*/ 458 h 728"/>
              <a:gd name="T26" fmla="*/ 800 w 1868"/>
              <a:gd name="T27" fmla="*/ 510 h 728"/>
              <a:gd name="T28" fmla="*/ 866 w 1868"/>
              <a:gd name="T29" fmla="*/ 569 h 728"/>
              <a:gd name="T30" fmla="*/ 920 w 1868"/>
              <a:gd name="T31" fmla="*/ 567 h 728"/>
              <a:gd name="T32" fmla="*/ 964 w 1868"/>
              <a:gd name="T33" fmla="*/ 505 h 728"/>
              <a:gd name="T34" fmla="*/ 1013 w 1868"/>
              <a:gd name="T35" fmla="*/ 448 h 728"/>
              <a:gd name="T36" fmla="*/ 1064 w 1868"/>
              <a:gd name="T37" fmla="*/ 395 h 728"/>
              <a:gd name="T38" fmla="*/ 1119 w 1868"/>
              <a:gd name="T39" fmla="*/ 345 h 728"/>
              <a:gd name="T40" fmla="*/ 1177 w 1868"/>
              <a:gd name="T41" fmla="*/ 299 h 728"/>
              <a:gd name="T42" fmla="*/ 1237 w 1868"/>
              <a:gd name="T43" fmla="*/ 257 h 728"/>
              <a:gd name="T44" fmla="*/ 1300 w 1868"/>
              <a:gd name="T45" fmla="*/ 218 h 728"/>
              <a:gd name="T46" fmla="*/ 1363 w 1868"/>
              <a:gd name="T47" fmla="*/ 183 h 728"/>
              <a:gd name="T48" fmla="*/ 1429 w 1868"/>
              <a:gd name="T49" fmla="*/ 150 h 728"/>
              <a:gd name="T50" fmla="*/ 1495 w 1868"/>
              <a:gd name="T51" fmla="*/ 121 h 728"/>
              <a:gd name="T52" fmla="*/ 1562 w 1868"/>
              <a:gd name="T53" fmla="*/ 93 h 728"/>
              <a:gd name="T54" fmla="*/ 1665 w 1868"/>
              <a:gd name="T55" fmla="*/ 58 h 728"/>
              <a:gd name="T56" fmla="*/ 1801 w 1868"/>
              <a:gd name="T57" fmla="*/ 17 h 728"/>
              <a:gd name="T58" fmla="*/ 1799 w 1868"/>
              <a:gd name="T59" fmla="*/ 30 h 728"/>
              <a:gd name="T60" fmla="*/ 1659 w 1868"/>
              <a:gd name="T61" fmla="*/ 100 h 728"/>
              <a:gd name="T62" fmla="*/ 1556 w 1868"/>
              <a:gd name="T63" fmla="*/ 156 h 728"/>
              <a:gd name="T64" fmla="*/ 1488 w 1868"/>
              <a:gd name="T65" fmla="*/ 196 h 728"/>
              <a:gd name="T66" fmla="*/ 1421 w 1868"/>
              <a:gd name="T67" fmla="*/ 238 h 728"/>
              <a:gd name="T68" fmla="*/ 1356 w 1868"/>
              <a:gd name="T69" fmla="*/ 282 h 728"/>
              <a:gd name="T70" fmla="*/ 1292 w 1868"/>
              <a:gd name="T71" fmla="*/ 329 h 728"/>
              <a:gd name="T72" fmla="*/ 1230 w 1868"/>
              <a:gd name="T73" fmla="*/ 376 h 728"/>
              <a:gd name="T74" fmla="*/ 1171 w 1868"/>
              <a:gd name="T75" fmla="*/ 425 h 728"/>
              <a:gd name="T76" fmla="*/ 1115 w 1868"/>
              <a:gd name="T77" fmla="*/ 477 h 728"/>
              <a:gd name="T78" fmla="*/ 1060 w 1868"/>
              <a:gd name="T79" fmla="*/ 529 h 728"/>
              <a:gd name="T80" fmla="*/ 1010 w 1868"/>
              <a:gd name="T81" fmla="*/ 584 h 728"/>
              <a:gd name="T82" fmla="*/ 961 w 1868"/>
              <a:gd name="T83" fmla="*/ 641 h 728"/>
              <a:gd name="T84" fmla="*/ 918 w 1868"/>
              <a:gd name="T85" fmla="*/ 698 h 728"/>
              <a:gd name="T86" fmla="*/ 848 w 1868"/>
              <a:gd name="T87" fmla="*/ 684 h 728"/>
              <a:gd name="T88" fmla="*/ 747 w 1868"/>
              <a:gd name="T89" fmla="*/ 600 h 728"/>
              <a:gd name="T90" fmla="*/ 641 w 1868"/>
              <a:gd name="T91" fmla="*/ 519 h 728"/>
              <a:gd name="T92" fmla="*/ 532 w 1868"/>
              <a:gd name="T93" fmla="*/ 442 h 728"/>
              <a:gd name="T94" fmla="*/ 418 w 1868"/>
              <a:gd name="T95" fmla="*/ 370 h 728"/>
              <a:gd name="T96" fmla="*/ 303 w 1868"/>
              <a:gd name="T97" fmla="*/ 302 h 728"/>
              <a:gd name="T98" fmla="*/ 184 w 1868"/>
              <a:gd name="T99" fmla="*/ 240 h 728"/>
              <a:gd name="T100" fmla="*/ 62 w 1868"/>
              <a:gd name="T101" fmla="*/ 184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8" h="728">
                <a:moveTo>
                  <a:pt x="0" y="157"/>
                </a:moveTo>
                <a:lnTo>
                  <a:pt x="53" y="162"/>
                </a:lnTo>
                <a:lnTo>
                  <a:pt x="105" y="167"/>
                </a:lnTo>
                <a:lnTo>
                  <a:pt x="131" y="171"/>
                </a:lnTo>
                <a:lnTo>
                  <a:pt x="157" y="175"/>
                </a:lnTo>
                <a:lnTo>
                  <a:pt x="183" y="179"/>
                </a:lnTo>
                <a:lnTo>
                  <a:pt x="208" y="186"/>
                </a:lnTo>
                <a:lnTo>
                  <a:pt x="234" y="192"/>
                </a:lnTo>
                <a:lnTo>
                  <a:pt x="261" y="198"/>
                </a:lnTo>
                <a:lnTo>
                  <a:pt x="286" y="206"/>
                </a:lnTo>
                <a:lnTo>
                  <a:pt x="312" y="214"/>
                </a:lnTo>
                <a:lnTo>
                  <a:pt x="338" y="224"/>
                </a:lnTo>
                <a:lnTo>
                  <a:pt x="365" y="234"/>
                </a:lnTo>
                <a:lnTo>
                  <a:pt x="392" y="245"/>
                </a:lnTo>
                <a:lnTo>
                  <a:pt x="418" y="256"/>
                </a:lnTo>
                <a:lnTo>
                  <a:pt x="446" y="270"/>
                </a:lnTo>
                <a:lnTo>
                  <a:pt x="473" y="283"/>
                </a:lnTo>
                <a:lnTo>
                  <a:pt x="500" y="298"/>
                </a:lnTo>
                <a:lnTo>
                  <a:pt x="529" y="314"/>
                </a:lnTo>
                <a:lnTo>
                  <a:pt x="557" y="331"/>
                </a:lnTo>
                <a:lnTo>
                  <a:pt x="585" y="349"/>
                </a:lnTo>
                <a:lnTo>
                  <a:pt x="615" y="369"/>
                </a:lnTo>
                <a:lnTo>
                  <a:pt x="644" y="388"/>
                </a:lnTo>
                <a:lnTo>
                  <a:pt x="675" y="411"/>
                </a:lnTo>
                <a:lnTo>
                  <a:pt x="705" y="434"/>
                </a:lnTo>
                <a:lnTo>
                  <a:pt x="735" y="458"/>
                </a:lnTo>
                <a:lnTo>
                  <a:pt x="767" y="483"/>
                </a:lnTo>
                <a:lnTo>
                  <a:pt x="800" y="510"/>
                </a:lnTo>
                <a:lnTo>
                  <a:pt x="832" y="539"/>
                </a:lnTo>
                <a:lnTo>
                  <a:pt x="866" y="569"/>
                </a:lnTo>
                <a:lnTo>
                  <a:pt x="900" y="600"/>
                </a:lnTo>
                <a:lnTo>
                  <a:pt x="920" y="567"/>
                </a:lnTo>
                <a:lnTo>
                  <a:pt x="942" y="536"/>
                </a:lnTo>
                <a:lnTo>
                  <a:pt x="964" y="505"/>
                </a:lnTo>
                <a:lnTo>
                  <a:pt x="989" y="477"/>
                </a:lnTo>
                <a:lnTo>
                  <a:pt x="1013" y="448"/>
                </a:lnTo>
                <a:lnTo>
                  <a:pt x="1038" y="421"/>
                </a:lnTo>
                <a:lnTo>
                  <a:pt x="1064" y="395"/>
                </a:lnTo>
                <a:lnTo>
                  <a:pt x="1092" y="370"/>
                </a:lnTo>
                <a:lnTo>
                  <a:pt x="1119" y="345"/>
                </a:lnTo>
                <a:lnTo>
                  <a:pt x="1148" y="321"/>
                </a:lnTo>
                <a:lnTo>
                  <a:pt x="1177" y="299"/>
                </a:lnTo>
                <a:lnTo>
                  <a:pt x="1207" y="278"/>
                </a:lnTo>
                <a:lnTo>
                  <a:pt x="1237" y="257"/>
                </a:lnTo>
                <a:lnTo>
                  <a:pt x="1268" y="237"/>
                </a:lnTo>
                <a:lnTo>
                  <a:pt x="1300" y="218"/>
                </a:lnTo>
                <a:lnTo>
                  <a:pt x="1331" y="200"/>
                </a:lnTo>
                <a:lnTo>
                  <a:pt x="1363" y="183"/>
                </a:lnTo>
                <a:lnTo>
                  <a:pt x="1396" y="166"/>
                </a:lnTo>
                <a:lnTo>
                  <a:pt x="1429" y="150"/>
                </a:lnTo>
                <a:lnTo>
                  <a:pt x="1461" y="135"/>
                </a:lnTo>
                <a:lnTo>
                  <a:pt x="1495" y="121"/>
                </a:lnTo>
                <a:lnTo>
                  <a:pt x="1529" y="107"/>
                </a:lnTo>
                <a:lnTo>
                  <a:pt x="1562" y="93"/>
                </a:lnTo>
                <a:lnTo>
                  <a:pt x="1597" y="81"/>
                </a:lnTo>
                <a:lnTo>
                  <a:pt x="1665" y="58"/>
                </a:lnTo>
                <a:lnTo>
                  <a:pt x="1732" y="37"/>
                </a:lnTo>
                <a:lnTo>
                  <a:pt x="1801" y="17"/>
                </a:lnTo>
                <a:lnTo>
                  <a:pt x="1868" y="0"/>
                </a:lnTo>
                <a:lnTo>
                  <a:pt x="1799" y="30"/>
                </a:lnTo>
                <a:lnTo>
                  <a:pt x="1728" y="64"/>
                </a:lnTo>
                <a:lnTo>
                  <a:pt x="1659" y="100"/>
                </a:lnTo>
                <a:lnTo>
                  <a:pt x="1591" y="136"/>
                </a:lnTo>
                <a:lnTo>
                  <a:pt x="1556" y="156"/>
                </a:lnTo>
                <a:lnTo>
                  <a:pt x="1522" y="176"/>
                </a:lnTo>
                <a:lnTo>
                  <a:pt x="1488" y="196"/>
                </a:lnTo>
                <a:lnTo>
                  <a:pt x="1455" y="217"/>
                </a:lnTo>
                <a:lnTo>
                  <a:pt x="1421" y="238"/>
                </a:lnTo>
                <a:lnTo>
                  <a:pt x="1389" y="260"/>
                </a:lnTo>
                <a:lnTo>
                  <a:pt x="1356" y="282"/>
                </a:lnTo>
                <a:lnTo>
                  <a:pt x="1324" y="305"/>
                </a:lnTo>
                <a:lnTo>
                  <a:pt x="1292" y="329"/>
                </a:lnTo>
                <a:lnTo>
                  <a:pt x="1262" y="352"/>
                </a:lnTo>
                <a:lnTo>
                  <a:pt x="1230" y="376"/>
                </a:lnTo>
                <a:lnTo>
                  <a:pt x="1201" y="400"/>
                </a:lnTo>
                <a:lnTo>
                  <a:pt x="1171" y="425"/>
                </a:lnTo>
                <a:lnTo>
                  <a:pt x="1142" y="450"/>
                </a:lnTo>
                <a:lnTo>
                  <a:pt x="1115" y="477"/>
                </a:lnTo>
                <a:lnTo>
                  <a:pt x="1087" y="503"/>
                </a:lnTo>
                <a:lnTo>
                  <a:pt x="1060" y="529"/>
                </a:lnTo>
                <a:lnTo>
                  <a:pt x="1035" y="557"/>
                </a:lnTo>
                <a:lnTo>
                  <a:pt x="1010" y="584"/>
                </a:lnTo>
                <a:lnTo>
                  <a:pt x="985" y="612"/>
                </a:lnTo>
                <a:lnTo>
                  <a:pt x="961" y="641"/>
                </a:lnTo>
                <a:lnTo>
                  <a:pt x="939" y="669"/>
                </a:lnTo>
                <a:lnTo>
                  <a:pt x="918" y="698"/>
                </a:lnTo>
                <a:lnTo>
                  <a:pt x="897" y="728"/>
                </a:lnTo>
                <a:lnTo>
                  <a:pt x="848" y="684"/>
                </a:lnTo>
                <a:lnTo>
                  <a:pt x="797" y="642"/>
                </a:lnTo>
                <a:lnTo>
                  <a:pt x="747" y="600"/>
                </a:lnTo>
                <a:lnTo>
                  <a:pt x="694" y="559"/>
                </a:lnTo>
                <a:lnTo>
                  <a:pt x="641" y="519"/>
                </a:lnTo>
                <a:lnTo>
                  <a:pt x="586" y="480"/>
                </a:lnTo>
                <a:lnTo>
                  <a:pt x="532" y="442"/>
                </a:lnTo>
                <a:lnTo>
                  <a:pt x="476" y="405"/>
                </a:lnTo>
                <a:lnTo>
                  <a:pt x="418" y="370"/>
                </a:lnTo>
                <a:lnTo>
                  <a:pt x="362" y="336"/>
                </a:lnTo>
                <a:lnTo>
                  <a:pt x="303" y="302"/>
                </a:lnTo>
                <a:lnTo>
                  <a:pt x="244" y="271"/>
                </a:lnTo>
                <a:lnTo>
                  <a:pt x="184" y="240"/>
                </a:lnTo>
                <a:lnTo>
                  <a:pt x="123" y="211"/>
                </a:lnTo>
                <a:lnTo>
                  <a:pt x="62" y="184"/>
                </a:lnTo>
                <a:lnTo>
                  <a:pt x="0" y="15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Century Gothic" panose="020B0502020202020204" pitchFamily="34" charset="0"/>
              <a:ea typeface="MS PGothic" pitchFamily="34" charset="-128"/>
            </a:endParaRPr>
          </a:p>
        </p:txBody>
      </p:sp>
      <p:sp>
        <p:nvSpPr>
          <p:cNvPr id="33" name="Freeform 11"/>
          <p:cNvSpPr>
            <a:spLocks/>
          </p:cNvSpPr>
          <p:nvPr/>
        </p:nvSpPr>
        <p:spPr bwMode="auto">
          <a:xfrm>
            <a:off x="6035636" y="3584978"/>
            <a:ext cx="278798" cy="186857"/>
          </a:xfrm>
          <a:custGeom>
            <a:avLst/>
            <a:gdLst>
              <a:gd name="T0" fmla="*/ 15132 w 593"/>
              <a:gd name="T1" fmla="*/ 64233 h 401"/>
              <a:gd name="T2" fmla="*/ 6274 w 593"/>
              <a:gd name="T3" fmla="*/ 47580 h 401"/>
              <a:gd name="T4" fmla="*/ 2214 w 593"/>
              <a:gd name="T5" fmla="*/ 37515 h 401"/>
              <a:gd name="T6" fmla="*/ 0 w 593"/>
              <a:gd name="T7" fmla="*/ 28914 h 401"/>
              <a:gd name="T8" fmla="*/ 3506 w 593"/>
              <a:gd name="T9" fmla="*/ 27450 h 401"/>
              <a:gd name="T10" fmla="*/ 9965 w 593"/>
              <a:gd name="T11" fmla="*/ 31110 h 401"/>
              <a:gd name="T12" fmla="*/ 17347 w 593"/>
              <a:gd name="T13" fmla="*/ 36600 h 401"/>
              <a:gd name="T14" fmla="*/ 32110 w 593"/>
              <a:gd name="T15" fmla="*/ 49227 h 401"/>
              <a:gd name="T16" fmla="*/ 34140 w 593"/>
              <a:gd name="T17" fmla="*/ 48495 h 401"/>
              <a:gd name="T18" fmla="*/ 28788 w 593"/>
              <a:gd name="T19" fmla="*/ 43188 h 401"/>
              <a:gd name="T20" fmla="*/ 24359 w 593"/>
              <a:gd name="T21" fmla="*/ 38064 h 401"/>
              <a:gd name="T22" fmla="*/ 22883 w 593"/>
              <a:gd name="T23" fmla="*/ 32025 h 401"/>
              <a:gd name="T24" fmla="*/ 23621 w 593"/>
              <a:gd name="T25" fmla="*/ 23058 h 401"/>
              <a:gd name="T26" fmla="*/ 27865 w 593"/>
              <a:gd name="T27" fmla="*/ 23058 h 401"/>
              <a:gd name="T28" fmla="*/ 31556 w 593"/>
              <a:gd name="T29" fmla="*/ 25437 h 401"/>
              <a:gd name="T30" fmla="*/ 36354 w 593"/>
              <a:gd name="T31" fmla="*/ 30927 h 401"/>
              <a:gd name="T32" fmla="*/ 40598 w 593"/>
              <a:gd name="T33" fmla="*/ 36234 h 401"/>
              <a:gd name="T34" fmla="*/ 42628 w 593"/>
              <a:gd name="T35" fmla="*/ 34953 h 401"/>
              <a:gd name="T36" fmla="*/ 42813 w 593"/>
              <a:gd name="T37" fmla="*/ 27267 h 401"/>
              <a:gd name="T38" fmla="*/ 44289 w 593"/>
              <a:gd name="T39" fmla="*/ 22326 h 401"/>
              <a:gd name="T40" fmla="*/ 47057 w 593"/>
              <a:gd name="T41" fmla="*/ 19398 h 401"/>
              <a:gd name="T42" fmla="*/ 50748 w 593"/>
              <a:gd name="T43" fmla="*/ 18483 h 401"/>
              <a:gd name="T44" fmla="*/ 55177 w 593"/>
              <a:gd name="T45" fmla="*/ 18666 h 401"/>
              <a:gd name="T46" fmla="*/ 71232 w 593"/>
              <a:gd name="T47" fmla="*/ 21594 h 401"/>
              <a:gd name="T48" fmla="*/ 76952 w 593"/>
              <a:gd name="T49" fmla="*/ 21594 h 401"/>
              <a:gd name="T50" fmla="*/ 82488 w 593"/>
              <a:gd name="T51" fmla="*/ 20496 h 401"/>
              <a:gd name="T52" fmla="*/ 87102 w 593"/>
              <a:gd name="T53" fmla="*/ 13542 h 401"/>
              <a:gd name="T54" fmla="*/ 90793 w 593"/>
              <a:gd name="T55" fmla="*/ 5856 h 401"/>
              <a:gd name="T56" fmla="*/ 94114 w 593"/>
              <a:gd name="T57" fmla="*/ 1830 h 401"/>
              <a:gd name="T58" fmla="*/ 96698 w 593"/>
              <a:gd name="T59" fmla="*/ 183 h 401"/>
              <a:gd name="T60" fmla="*/ 99650 w 593"/>
              <a:gd name="T61" fmla="*/ 183 h 401"/>
              <a:gd name="T62" fmla="*/ 102419 w 593"/>
              <a:gd name="T63" fmla="*/ 2562 h 401"/>
              <a:gd name="T64" fmla="*/ 105740 w 593"/>
              <a:gd name="T65" fmla="*/ 8052 h 401"/>
              <a:gd name="T66" fmla="*/ 108877 w 593"/>
              <a:gd name="T67" fmla="*/ 17019 h 401"/>
              <a:gd name="T68" fmla="*/ 109062 w 593"/>
              <a:gd name="T69" fmla="*/ 26901 h 401"/>
              <a:gd name="T70" fmla="*/ 105740 w 593"/>
              <a:gd name="T71" fmla="*/ 35319 h 401"/>
              <a:gd name="T72" fmla="*/ 99466 w 593"/>
              <a:gd name="T73" fmla="*/ 42639 h 401"/>
              <a:gd name="T74" fmla="*/ 90608 w 593"/>
              <a:gd name="T75" fmla="*/ 48861 h 401"/>
              <a:gd name="T76" fmla="*/ 80459 w 593"/>
              <a:gd name="T77" fmla="*/ 54168 h 401"/>
              <a:gd name="T78" fmla="*/ 57760 w 593"/>
              <a:gd name="T79" fmla="*/ 62403 h 401"/>
              <a:gd name="T80" fmla="*/ 36908 w 593"/>
              <a:gd name="T81" fmla="*/ 68625 h 401"/>
              <a:gd name="T82" fmla="*/ 25835 w 593"/>
              <a:gd name="T83" fmla="*/ 72468 h 401"/>
              <a:gd name="T84" fmla="*/ 20853 w 593"/>
              <a:gd name="T85" fmla="*/ 73383 h 4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93" h="401">
                <a:moveTo>
                  <a:pt x="113" y="401"/>
                </a:moveTo>
                <a:lnTo>
                  <a:pt x="98" y="380"/>
                </a:lnTo>
                <a:lnTo>
                  <a:pt x="82" y="351"/>
                </a:lnTo>
                <a:lnTo>
                  <a:pt x="63" y="316"/>
                </a:lnTo>
                <a:lnTo>
                  <a:pt x="44" y="279"/>
                </a:lnTo>
                <a:lnTo>
                  <a:pt x="34" y="260"/>
                </a:lnTo>
                <a:lnTo>
                  <a:pt x="27" y="241"/>
                </a:lnTo>
                <a:lnTo>
                  <a:pt x="19" y="222"/>
                </a:lnTo>
                <a:lnTo>
                  <a:pt x="12" y="205"/>
                </a:lnTo>
                <a:lnTo>
                  <a:pt x="7" y="188"/>
                </a:lnTo>
                <a:lnTo>
                  <a:pt x="3" y="172"/>
                </a:lnTo>
                <a:lnTo>
                  <a:pt x="0" y="158"/>
                </a:lnTo>
                <a:lnTo>
                  <a:pt x="0" y="146"/>
                </a:lnTo>
                <a:lnTo>
                  <a:pt x="8" y="147"/>
                </a:lnTo>
                <a:lnTo>
                  <a:pt x="19" y="150"/>
                </a:lnTo>
                <a:lnTo>
                  <a:pt x="30" y="155"/>
                </a:lnTo>
                <a:lnTo>
                  <a:pt x="42" y="163"/>
                </a:lnTo>
                <a:lnTo>
                  <a:pt x="54" y="170"/>
                </a:lnTo>
                <a:lnTo>
                  <a:pt x="67" y="179"/>
                </a:lnTo>
                <a:lnTo>
                  <a:pt x="81" y="190"/>
                </a:lnTo>
                <a:lnTo>
                  <a:pt x="94" y="200"/>
                </a:lnTo>
                <a:lnTo>
                  <a:pt x="122" y="223"/>
                </a:lnTo>
                <a:lnTo>
                  <a:pt x="149" y="247"/>
                </a:lnTo>
                <a:lnTo>
                  <a:pt x="174" y="269"/>
                </a:lnTo>
                <a:lnTo>
                  <a:pt x="196" y="286"/>
                </a:lnTo>
                <a:lnTo>
                  <a:pt x="191" y="276"/>
                </a:lnTo>
                <a:lnTo>
                  <a:pt x="185" y="265"/>
                </a:lnTo>
                <a:lnTo>
                  <a:pt x="178" y="257"/>
                </a:lnTo>
                <a:lnTo>
                  <a:pt x="171" y="250"/>
                </a:lnTo>
                <a:lnTo>
                  <a:pt x="156" y="236"/>
                </a:lnTo>
                <a:lnTo>
                  <a:pt x="144" y="222"/>
                </a:lnTo>
                <a:lnTo>
                  <a:pt x="137" y="215"/>
                </a:lnTo>
                <a:lnTo>
                  <a:pt x="132" y="208"/>
                </a:lnTo>
                <a:lnTo>
                  <a:pt x="128" y="198"/>
                </a:lnTo>
                <a:lnTo>
                  <a:pt x="125" y="188"/>
                </a:lnTo>
                <a:lnTo>
                  <a:pt x="124" y="175"/>
                </a:lnTo>
                <a:lnTo>
                  <a:pt x="124" y="161"/>
                </a:lnTo>
                <a:lnTo>
                  <a:pt x="125" y="145"/>
                </a:lnTo>
                <a:lnTo>
                  <a:pt x="128" y="126"/>
                </a:lnTo>
                <a:lnTo>
                  <a:pt x="135" y="124"/>
                </a:lnTo>
                <a:lnTo>
                  <a:pt x="144" y="124"/>
                </a:lnTo>
                <a:lnTo>
                  <a:pt x="151" y="126"/>
                </a:lnTo>
                <a:lnTo>
                  <a:pt x="157" y="129"/>
                </a:lnTo>
                <a:lnTo>
                  <a:pt x="165" y="134"/>
                </a:lnTo>
                <a:lnTo>
                  <a:pt x="171" y="139"/>
                </a:lnTo>
                <a:lnTo>
                  <a:pt x="178" y="146"/>
                </a:lnTo>
                <a:lnTo>
                  <a:pt x="185" y="153"/>
                </a:lnTo>
                <a:lnTo>
                  <a:pt x="197" y="169"/>
                </a:lnTo>
                <a:lnTo>
                  <a:pt x="209" y="185"/>
                </a:lnTo>
                <a:lnTo>
                  <a:pt x="215" y="191"/>
                </a:lnTo>
                <a:lnTo>
                  <a:pt x="220" y="198"/>
                </a:lnTo>
                <a:lnTo>
                  <a:pt x="227" y="203"/>
                </a:lnTo>
                <a:lnTo>
                  <a:pt x="233" y="209"/>
                </a:lnTo>
                <a:lnTo>
                  <a:pt x="231" y="191"/>
                </a:lnTo>
                <a:lnTo>
                  <a:pt x="231" y="175"/>
                </a:lnTo>
                <a:lnTo>
                  <a:pt x="231" y="160"/>
                </a:lnTo>
                <a:lnTo>
                  <a:pt x="232" y="149"/>
                </a:lnTo>
                <a:lnTo>
                  <a:pt x="234" y="137"/>
                </a:lnTo>
                <a:lnTo>
                  <a:pt x="237" y="129"/>
                </a:lnTo>
                <a:lnTo>
                  <a:pt x="240" y="122"/>
                </a:lnTo>
                <a:lnTo>
                  <a:pt x="244" y="115"/>
                </a:lnTo>
                <a:lnTo>
                  <a:pt x="250" y="110"/>
                </a:lnTo>
                <a:lnTo>
                  <a:pt x="255" y="106"/>
                </a:lnTo>
                <a:lnTo>
                  <a:pt x="261" y="104"/>
                </a:lnTo>
                <a:lnTo>
                  <a:pt x="268" y="102"/>
                </a:lnTo>
                <a:lnTo>
                  <a:pt x="275" y="101"/>
                </a:lnTo>
                <a:lnTo>
                  <a:pt x="282" y="101"/>
                </a:lnTo>
                <a:lnTo>
                  <a:pt x="291" y="101"/>
                </a:lnTo>
                <a:lnTo>
                  <a:pt x="299" y="102"/>
                </a:lnTo>
                <a:lnTo>
                  <a:pt x="336" y="109"/>
                </a:lnTo>
                <a:lnTo>
                  <a:pt x="377" y="117"/>
                </a:lnTo>
                <a:lnTo>
                  <a:pt x="386" y="118"/>
                </a:lnTo>
                <a:lnTo>
                  <a:pt x="397" y="118"/>
                </a:lnTo>
                <a:lnTo>
                  <a:pt x="407" y="119"/>
                </a:lnTo>
                <a:lnTo>
                  <a:pt x="417" y="118"/>
                </a:lnTo>
                <a:lnTo>
                  <a:pt x="427" y="117"/>
                </a:lnTo>
                <a:lnTo>
                  <a:pt x="437" y="115"/>
                </a:lnTo>
                <a:lnTo>
                  <a:pt x="447" y="112"/>
                </a:lnTo>
                <a:lnTo>
                  <a:pt x="457" y="108"/>
                </a:lnTo>
                <a:lnTo>
                  <a:pt x="462" y="97"/>
                </a:lnTo>
                <a:lnTo>
                  <a:pt x="472" y="74"/>
                </a:lnTo>
                <a:lnTo>
                  <a:pt x="479" y="61"/>
                </a:lnTo>
                <a:lnTo>
                  <a:pt x="485" y="46"/>
                </a:lnTo>
                <a:lnTo>
                  <a:pt x="492" y="32"/>
                </a:lnTo>
                <a:lnTo>
                  <a:pt x="501" y="20"/>
                </a:lnTo>
                <a:lnTo>
                  <a:pt x="505" y="14"/>
                </a:lnTo>
                <a:lnTo>
                  <a:pt x="510" y="10"/>
                </a:lnTo>
                <a:lnTo>
                  <a:pt x="514" y="6"/>
                </a:lnTo>
                <a:lnTo>
                  <a:pt x="519" y="3"/>
                </a:lnTo>
                <a:lnTo>
                  <a:pt x="524" y="1"/>
                </a:lnTo>
                <a:lnTo>
                  <a:pt x="529" y="0"/>
                </a:lnTo>
                <a:lnTo>
                  <a:pt x="534" y="0"/>
                </a:lnTo>
                <a:lnTo>
                  <a:pt x="540" y="1"/>
                </a:lnTo>
                <a:lnTo>
                  <a:pt x="545" y="4"/>
                </a:lnTo>
                <a:lnTo>
                  <a:pt x="550" y="8"/>
                </a:lnTo>
                <a:lnTo>
                  <a:pt x="555" y="14"/>
                </a:lnTo>
                <a:lnTo>
                  <a:pt x="562" y="22"/>
                </a:lnTo>
                <a:lnTo>
                  <a:pt x="567" y="32"/>
                </a:lnTo>
                <a:lnTo>
                  <a:pt x="573" y="44"/>
                </a:lnTo>
                <a:lnTo>
                  <a:pt x="578" y="57"/>
                </a:lnTo>
                <a:lnTo>
                  <a:pt x="585" y="73"/>
                </a:lnTo>
                <a:lnTo>
                  <a:pt x="590" y="93"/>
                </a:lnTo>
                <a:lnTo>
                  <a:pt x="593" y="112"/>
                </a:lnTo>
                <a:lnTo>
                  <a:pt x="593" y="130"/>
                </a:lnTo>
                <a:lnTo>
                  <a:pt x="591" y="147"/>
                </a:lnTo>
                <a:lnTo>
                  <a:pt x="588" y="163"/>
                </a:lnTo>
                <a:lnTo>
                  <a:pt x="582" y="178"/>
                </a:lnTo>
                <a:lnTo>
                  <a:pt x="573" y="193"/>
                </a:lnTo>
                <a:lnTo>
                  <a:pt x="563" y="207"/>
                </a:lnTo>
                <a:lnTo>
                  <a:pt x="551" y="220"/>
                </a:lnTo>
                <a:lnTo>
                  <a:pt x="539" y="233"/>
                </a:lnTo>
                <a:lnTo>
                  <a:pt x="524" y="244"/>
                </a:lnTo>
                <a:lnTo>
                  <a:pt x="508" y="256"/>
                </a:lnTo>
                <a:lnTo>
                  <a:pt x="491" y="267"/>
                </a:lnTo>
                <a:lnTo>
                  <a:pt x="473" y="277"/>
                </a:lnTo>
                <a:lnTo>
                  <a:pt x="456" y="286"/>
                </a:lnTo>
                <a:lnTo>
                  <a:pt x="436" y="296"/>
                </a:lnTo>
                <a:lnTo>
                  <a:pt x="396" y="313"/>
                </a:lnTo>
                <a:lnTo>
                  <a:pt x="355" y="327"/>
                </a:lnTo>
                <a:lnTo>
                  <a:pt x="313" y="341"/>
                </a:lnTo>
                <a:lnTo>
                  <a:pt x="273" y="354"/>
                </a:lnTo>
                <a:lnTo>
                  <a:pt x="235" y="364"/>
                </a:lnTo>
                <a:lnTo>
                  <a:pt x="200" y="375"/>
                </a:lnTo>
                <a:lnTo>
                  <a:pt x="170" y="385"/>
                </a:lnTo>
                <a:lnTo>
                  <a:pt x="146" y="395"/>
                </a:lnTo>
                <a:lnTo>
                  <a:pt x="140" y="396"/>
                </a:lnTo>
                <a:lnTo>
                  <a:pt x="130" y="398"/>
                </a:lnTo>
                <a:lnTo>
                  <a:pt x="118" y="400"/>
                </a:lnTo>
                <a:lnTo>
                  <a:pt x="113" y="401"/>
                </a:lnTo>
                <a:close/>
              </a:path>
            </a:pathLst>
          </a:custGeom>
          <a:solidFill>
            <a:schemeClr val="tx1">
              <a:lumMod val="65000"/>
              <a:lumOff val="35000"/>
            </a:schemeClr>
          </a:solidFill>
          <a:ln>
            <a:noFill/>
          </a:ln>
        </p:spPr>
        <p:txBody>
          <a:bodyPr/>
          <a:lstStyle/>
          <a:p>
            <a:endParaRPr lang="it-IT" dirty="0">
              <a:latin typeface="Century Gothic" panose="020B0502020202020204" pitchFamily="34" charset="0"/>
            </a:endParaRPr>
          </a:p>
        </p:txBody>
      </p:sp>
      <p:sp>
        <p:nvSpPr>
          <p:cNvPr id="34" name="Freeform 12"/>
          <p:cNvSpPr>
            <a:spLocks/>
          </p:cNvSpPr>
          <p:nvPr/>
        </p:nvSpPr>
        <p:spPr bwMode="auto">
          <a:xfrm>
            <a:off x="6235710" y="3676763"/>
            <a:ext cx="114800" cy="180300"/>
          </a:xfrm>
          <a:custGeom>
            <a:avLst/>
            <a:gdLst>
              <a:gd name="T0" fmla="*/ 31070 w 248"/>
              <a:gd name="T1" fmla="*/ 1839 h 385"/>
              <a:gd name="T2" fmla="*/ 28889 w 248"/>
              <a:gd name="T3" fmla="*/ 4230 h 385"/>
              <a:gd name="T4" fmla="*/ 27799 w 248"/>
              <a:gd name="T5" fmla="*/ 5701 h 385"/>
              <a:gd name="T6" fmla="*/ 26891 w 248"/>
              <a:gd name="T7" fmla="*/ 7173 h 385"/>
              <a:gd name="T8" fmla="*/ 25982 w 248"/>
              <a:gd name="T9" fmla="*/ 8460 h 385"/>
              <a:gd name="T10" fmla="*/ 25255 w 248"/>
              <a:gd name="T11" fmla="*/ 10115 h 385"/>
              <a:gd name="T12" fmla="*/ 23802 w 248"/>
              <a:gd name="T13" fmla="*/ 13426 h 385"/>
              <a:gd name="T14" fmla="*/ 22712 w 248"/>
              <a:gd name="T15" fmla="*/ 16920 h 385"/>
              <a:gd name="T16" fmla="*/ 20895 w 248"/>
              <a:gd name="T17" fmla="*/ 24461 h 385"/>
              <a:gd name="T18" fmla="*/ 18896 w 248"/>
              <a:gd name="T19" fmla="*/ 32553 h 385"/>
              <a:gd name="T20" fmla="*/ 17806 w 248"/>
              <a:gd name="T21" fmla="*/ 36783 h 385"/>
              <a:gd name="T22" fmla="*/ 16171 w 248"/>
              <a:gd name="T23" fmla="*/ 41013 h 385"/>
              <a:gd name="T24" fmla="*/ 14717 w 248"/>
              <a:gd name="T25" fmla="*/ 45244 h 385"/>
              <a:gd name="T26" fmla="*/ 12900 w 248"/>
              <a:gd name="T27" fmla="*/ 49658 h 385"/>
              <a:gd name="T28" fmla="*/ 11628 w 248"/>
              <a:gd name="T29" fmla="*/ 51865 h 385"/>
              <a:gd name="T30" fmla="*/ 10357 w 248"/>
              <a:gd name="T31" fmla="*/ 53888 h 385"/>
              <a:gd name="T32" fmla="*/ 9085 w 248"/>
              <a:gd name="T33" fmla="*/ 56095 h 385"/>
              <a:gd name="T34" fmla="*/ 7449 w 248"/>
              <a:gd name="T35" fmla="*/ 58118 h 385"/>
              <a:gd name="T36" fmla="*/ 5814 w 248"/>
              <a:gd name="T37" fmla="*/ 60325 h 385"/>
              <a:gd name="T38" fmla="*/ 3997 w 248"/>
              <a:gd name="T39" fmla="*/ 62532 h 385"/>
              <a:gd name="T40" fmla="*/ 2180 w 248"/>
              <a:gd name="T41" fmla="*/ 64555 h 385"/>
              <a:gd name="T42" fmla="*/ 0 w 248"/>
              <a:gd name="T43" fmla="*/ 66578 h 385"/>
              <a:gd name="T44" fmla="*/ 3816 w 248"/>
              <a:gd name="T45" fmla="*/ 66578 h 385"/>
              <a:gd name="T46" fmla="*/ 7268 w 248"/>
              <a:gd name="T47" fmla="*/ 66946 h 385"/>
              <a:gd name="T48" fmla="*/ 10357 w 248"/>
              <a:gd name="T49" fmla="*/ 67314 h 385"/>
              <a:gd name="T50" fmla="*/ 13264 w 248"/>
              <a:gd name="T51" fmla="*/ 68049 h 385"/>
              <a:gd name="T52" fmla="*/ 17624 w 248"/>
              <a:gd name="T53" fmla="*/ 69337 h 385"/>
              <a:gd name="T54" fmla="*/ 21258 w 248"/>
              <a:gd name="T55" fmla="*/ 70624 h 385"/>
              <a:gd name="T56" fmla="*/ 22530 w 248"/>
              <a:gd name="T57" fmla="*/ 70808 h 385"/>
              <a:gd name="T58" fmla="*/ 23802 w 248"/>
              <a:gd name="T59" fmla="*/ 70624 h 385"/>
              <a:gd name="T60" fmla="*/ 24710 w 248"/>
              <a:gd name="T61" fmla="*/ 70440 h 385"/>
              <a:gd name="T62" fmla="*/ 25255 w 248"/>
              <a:gd name="T63" fmla="*/ 70256 h 385"/>
              <a:gd name="T64" fmla="*/ 25800 w 248"/>
              <a:gd name="T65" fmla="*/ 69888 h 385"/>
              <a:gd name="T66" fmla="*/ 26346 w 248"/>
              <a:gd name="T67" fmla="*/ 69153 h 385"/>
              <a:gd name="T68" fmla="*/ 27436 w 248"/>
              <a:gd name="T69" fmla="*/ 67865 h 385"/>
              <a:gd name="T70" fmla="*/ 28708 w 248"/>
              <a:gd name="T71" fmla="*/ 65658 h 385"/>
              <a:gd name="T72" fmla="*/ 29979 w 248"/>
              <a:gd name="T73" fmla="*/ 63083 h 385"/>
              <a:gd name="T74" fmla="*/ 31251 w 248"/>
              <a:gd name="T75" fmla="*/ 59589 h 385"/>
              <a:gd name="T76" fmla="*/ 33250 w 248"/>
              <a:gd name="T77" fmla="*/ 54255 h 385"/>
              <a:gd name="T78" fmla="*/ 36157 w 248"/>
              <a:gd name="T79" fmla="*/ 47267 h 385"/>
              <a:gd name="T80" fmla="*/ 37792 w 248"/>
              <a:gd name="T81" fmla="*/ 43404 h 385"/>
              <a:gd name="T82" fmla="*/ 39428 w 248"/>
              <a:gd name="T83" fmla="*/ 38990 h 385"/>
              <a:gd name="T84" fmla="*/ 40881 w 248"/>
              <a:gd name="T85" fmla="*/ 34760 h 385"/>
              <a:gd name="T86" fmla="*/ 42153 w 248"/>
              <a:gd name="T87" fmla="*/ 30346 h 385"/>
              <a:gd name="T88" fmla="*/ 43425 w 248"/>
              <a:gd name="T89" fmla="*/ 26116 h 385"/>
              <a:gd name="T90" fmla="*/ 44333 w 248"/>
              <a:gd name="T91" fmla="*/ 21886 h 385"/>
              <a:gd name="T92" fmla="*/ 44878 w 248"/>
              <a:gd name="T93" fmla="*/ 18024 h 385"/>
              <a:gd name="T94" fmla="*/ 45060 w 248"/>
              <a:gd name="T95" fmla="*/ 14162 h 385"/>
              <a:gd name="T96" fmla="*/ 45060 w 248"/>
              <a:gd name="T97" fmla="*/ 12690 h 385"/>
              <a:gd name="T98" fmla="*/ 44878 w 248"/>
              <a:gd name="T99" fmla="*/ 10851 h 385"/>
              <a:gd name="T100" fmla="*/ 44515 w 248"/>
              <a:gd name="T101" fmla="*/ 9564 h 385"/>
              <a:gd name="T102" fmla="*/ 43970 w 248"/>
              <a:gd name="T103" fmla="*/ 7908 h 385"/>
              <a:gd name="T104" fmla="*/ 43425 w 248"/>
              <a:gd name="T105" fmla="*/ 6805 h 385"/>
              <a:gd name="T106" fmla="*/ 42516 w 248"/>
              <a:gd name="T107" fmla="*/ 5701 h 385"/>
              <a:gd name="T108" fmla="*/ 41608 w 248"/>
              <a:gd name="T109" fmla="*/ 4598 h 385"/>
              <a:gd name="T110" fmla="*/ 40518 w 248"/>
              <a:gd name="T111" fmla="*/ 3862 h 385"/>
              <a:gd name="T112" fmla="*/ 36884 w 248"/>
              <a:gd name="T113" fmla="*/ 1839 h 385"/>
              <a:gd name="T114" fmla="*/ 34522 w 248"/>
              <a:gd name="T115" fmla="*/ 184 h 385"/>
              <a:gd name="T116" fmla="*/ 33795 w 248"/>
              <a:gd name="T117" fmla="*/ 0 h 385"/>
              <a:gd name="T118" fmla="*/ 33068 w 248"/>
              <a:gd name="T119" fmla="*/ 0 h 385"/>
              <a:gd name="T120" fmla="*/ 32160 w 248"/>
              <a:gd name="T121" fmla="*/ 552 h 385"/>
              <a:gd name="T122" fmla="*/ 31070 w 248"/>
              <a:gd name="T123" fmla="*/ 1839 h 3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 h="385">
                <a:moveTo>
                  <a:pt x="171" y="10"/>
                </a:moveTo>
                <a:lnTo>
                  <a:pt x="159" y="23"/>
                </a:lnTo>
                <a:lnTo>
                  <a:pt x="153" y="31"/>
                </a:lnTo>
                <a:lnTo>
                  <a:pt x="148" y="39"/>
                </a:lnTo>
                <a:lnTo>
                  <a:pt x="143" y="46"/>
                </a:lnTo>
                <a:lnTo>
                  <a:pt x="139" y="55"/>
                </a:lnTo>
                <a:lnTo>
                  <a:pt x="131" y="73"/>
                </a:lnTo>
                <a:lnTo>
                  <a:pt x="125" y="92"/>
                </a:lnTo>
                <a:lnTo>
                  <a:pt x="115" y="133"/>
                </a:lnTo>
                <a:lnTo>
                  <a:pt x="104" y="177"/>
                </a:lnTo>
                <a:lnTo>
                  <a:pt x="98" y="200"/>
                </a:lnTo>
                <a:lnTo>
                  <a:pt x="89" y="223"/>
                </a:lnTo>
                <a:lnTo>
                  <a:pt x="81" y="246"/>
                </a:lnTo>
                <a:lnTo>
                  <a:pt x="71" y="270"/>
                </a:lnTo>
                <a:lnTo>
                  <a:pt x="64" y="282"/>
                </a:lnTo>
                <a:lnTo>
                  <a:pt x="57" y="293"/>
                </a:lnTo>
                <a:lnTo>
                  <a:pt x="50" y="305"/>
                </a:lnTo>
                <a:lnTo>
                  <a:pt x="41" y="316"/>
                </a:lnTo>
                <a:lnTo>
                  <a:pt x="32" y="328"/>
                </a:lnTo>
                <a:lnTo>
                  <a:pt x="22" y="340"/>
                </a:lnTo>
                <a:lnTo>
                  <a:pt x="12" y="351"/>
                </a:lnTo>
                <a:lnTo>
                  <a:pt x="0" y="362"/>
                </a:lnTo>
                <a:lnTo>
                  <a:pt x="21" y="362"/>
                </a:lnTo>
                <a:lnTo>
                  <a:pt x="40" y="364"/>
                </a:lnTo>
                <a:lnTo>
                  <a:pt x="57" y="366"/>
                </a:lnTo>
                <a:lnTo>
                  <a:pt x="73" y="370"/>
                </a:lnTo>
                <a:lnTo>
                  <a:pt x="97" y="377"/>
                </a:lnTo>
                <a:lnTo>
                  <a:pt x="117" y="384"/>
                </a:lnTo>
                <a:lnTo>
                  <a:pt x="124" y="385"/>
                </a:lnTo>
                <a:lnTo>
                  <a:pt x="131" y="384"/>
                </a:lnTo>
                <a:lnTo>
                  <a:pt x="136" y="383"/>
                </a:lnTo>
                <a:lnTo>
                  <a:pt x="139" y="382"/>
                </a:lnTo>
                <a:lnTo>
                  <a:pt x="142" y="380"/>
                </a:lnTo>
                <a:lnTo>
                  <a:pt x="145" y="376"/>
                </a:lnTo>
                <a:lnTo>
                  <a:pt x="151" y="369"/>
                </a:lnTo>
                <a:lnTo>
                  <a:pt x="158" y="357"/>
                </a:lnTo>
                <a:lnTo>
                  <a:pt x="165" y="343"/>
                </a:lnTo>
                <a:lnTo>
                  <a:pt x="172" y="324"/>
                </a:lnTo>
                <a:lnTo>
                  <a:pt x="183" y="295"/>
                </a:lnTo>
                <a:lnTo>
                  <a:pt x="199" y="257"/>
                </a:lnTo>
                <a:lnTo>
                  <a:pt x="208" y="236"/>
                </a:lnTo>
                <a:lnTo>
                  <a:pt x="217" y="212"/>
                </a:lnTo>
                <a:lnTo>
                  <a:pt x="225" y="189"/>
                </a:lnTo>
                <a:lnTo>
                  <a:pt x="232" y="165"/>
                </a:lnTo>
                <a:lnTo>
                  <a:pt x="239" y="142"/>
                </a:lnTo>
                <a:lnTo>
                  <a:pt x="244" y="119"/>
                </a:lnTo>
                <a:lnTo>
                  <a:pt x="247" y="98"/>
                </a:lnTo>
                <a:lnTo>
                  <a:pt x="248" y="77"/>
                </a:lnTo>
                <a:lnTo>
                  <a:pt x="248" y="69"/>
                </a:lnTo>
                <a:lnTo>
                  <a:pt x="247" y="59"/>
                </a:lnTo>
                <a:lnTo>
                  <a:pt x="245" y="52"/>
                </a:lnTo>
                <a:lnTo>
                  <a:pt x="242" y="43"/>
                </a:lnTo>
                <a:lnTo>
                  <a:pt x="239" y="37"/>
                </a:lnTo>
                <a:lnTo>
                  <a:pt x="234" y="31"/>
                </a:lnTo>
                <a:lnTo>
                  <a:pt x="229" y="25"/>
                </a:lnTo>
                <a:lnTo>
                  <a:pt x="223" y="21"/>
                </a:lnTo>
                <a:lnTo>
                  <a:pt x="203" y="10"/>
                </a:lnTo>
                <a:lnTo>
                  <a:pt x="190" y="1"/>
                </a:lnTo>
                <a:lnTo>
                  <a:pt x="186" y="0"/>
                </a:lnTo>
                <a:lnTo>
                  <a:pt x="182" y="0"/>
                </a:lnTo>
                <a:lnTo>
                  <a:pt x="177" y="3"/>
                </a:lnTo>
                <a:lnTo>
                  <a:pt x="171" y="1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latin typeface="Century Gothic" panose="020B0502020202020204" pitchFamily="34" charset="0"/>
            </a:endParaRPr>
          </a:p>
        </p:txBody>
      </p:sp>
      <p:sp>
        <p:nvSpPr>
          <p:cNvPr id="35" name="Freeform 13"/>
          <p:cNvSpPr>
            <a:spLocks/>
          </p:cNvSpPr>
          <p:nvPr/>
        </p:nvSpPr>
        <p:spPr bwMode="auto">
          <a:xfrm>
            <a:off x="6048754" y="2555634"/>
            <a:ext cx="327994" cy="603180"/>
          </a:xfrm>
          <a:custGeom>
            <a:avLst/>
            <a:gdLst>
              <a:gd name="T0" fmla="*/ 115170 w 702"/>
              <a:gd name="T1" fmla="*/ 1845 h 1284"/>
              <a:gd name="T2" fmla="*/ 119388 w 702"/>
              <a:gd name="T3" fmla="*/ 4981 h 1284"/>
              <a:gd name="T4" fmla="*/ 125623 w 702"/>
              <a:gd name="T5" fmla="*/ 7749 h 1284"/>
              <a:gd name="T6" fmla="*/ 126357 w 702"/>
              <a:gd name="T7" fmla="*/ 24722 h 1284"/>
              <a:gd name="T8" fmla="*/ 120305 w 702"/>
              <a:gd name="T9" fmla="*/ 55900 h 1284"/>
              <a:gd name="T10" fmla="*/ 113519 w 702"/>
              <a:gd name="T11" fmla="*/ 86525 h 1284"/>
              <a:gd name="T12" fmla="*/ 105450 w 702"/>
              <a:gd name="T13" fmla="*/ 116228 h 1284"/>
              <a:gd name="T14" fmla="*/ 96464 w 702"/>
              <a:gd name="T15" fmla="*/ 145193 h 1284"/>
              <a:gd name="T16" fmla="*/ 86928 w 702"/>
              <a:gd name="T17" fmla="*/ 172866 h 1284"/>
              <a:gd name="T18" fmla="*/ 76658 w 702"/>
              <a:gd name="T19" fmla="*/ 199433 h 1284"/>
              <a:gd name="T20" fmla="*/ 66021 w 702"/>
              <a:gd name="T21" fmla="*/ 224523 h 1284"/>
              <a:gd name="T22" fmla="*/ 56851 w 702"/>
              <a:gd name="T23" fmla="*/ 225446 h 1284"/>
              <a:gd name="T24" fmla="*/ 49332 w 702"/>
              <a:gd name="T25" fmla="*/ 202016 h 1284"/>
              <a:gd name="T26" fmla="*/ 41813 w 702"/>
              <a:gd name="T27" fmla="*/ 177479 h 1284"/>
              <a:gd name="T28" fmla="*/ 34294 w 702"/>
              <a:gd name="T29" fmla="*/ 152572 h 1284"/>
              <a:gd name="T30" fmla="*/ 26775 w 702"/>
              <a:gd name="T31" fmla="*/ 126744 h 1284"/>
              <a:gd name="T32" fmla="*/ 19073 w 702"/>
              <a:gd name="T33" fmla="*/ 100731 h 1284"/>
              <a:gd name="T34" fmla="*/ 11554 w 702"/>
              <a:gd name="T35" fmla="*/ 74349 h 1284"/>
              <a:gd name="T36" fmla="*/ 3851 w 702"/>
              <a:gd name="T37" fmla="*/ 47598 h 1284"/>
              <a:gd name="T38" fmla="*/ 1467 w 702"/>
              <a:gd name="T39" fmla="*/ 33762 h 1284"/>
              <a:gd name="T40" fmla="*/ 4401 w 702"/>
              <a:gd name="T41" fmla="*/ 31917 h 1284"/>
              <a:gd name="T42" fmla="*/ 6969 w 702"/>
              <a:gd name="T43" fmla="*/ 29518 h 1284"/>
              <a:gd name="T44" fmla="*/ 10270 w 702"/>
              <a:gd name="T45" fmla="*/ 25091 h 1284"/>
              <a:gd name="T46" fmla="*/ 12837 w 702"/>
              <a:gd name="T47" fmla="*/ 21401 h 1284"/>
              <a:gd name="T48" fmla="*/ 24024 w 702"/>
              <a:gd name="T49" fmla="*/ 30441 h 1284"/>
              <a:gd name="T50" fmla="*/ 34661 w 702"/>
              <a:gd name="T51" fmla="*/ 39481 h 1284"/>
              <a:gd name="T52" fmla="*/ 45298 w 702"/>
              <a:gd name="T53" fmla="*/ 47967 h 1284"/>
              <a:gd name="T54" fmla="*/ 50983 w 702"/>
              <a:gd name="T55" fmla="*/ 52026 h 1284"/>
              <a:gd name="T56" fmla="*/ 56851 w 702"/>
              <a:gd name="T57" fmla="*/ 55716 h 1284"/>
              <a:gd name="T58" fmla="*/ 64371 w 702"/>
              <a:gd name="T59" fmla="*/ 55716 h 1284"/>
              <a:gd name="T60" fmla="*/ 66938 w 702"/>
              <a:gd name="T61" fmla="*/ 55162 h 1284"/>
              <a:gd name="T62" fmla="*/ 71890 w 702"/>
              <a:gd name="T63" fmla="*/ 53502 h 1284"/>
              <a:gd name="T64" fmla="*/ 83260 w 702"/>
              <a:gd name="T65" fmla="*/ 40772 h 1284"/>
              <a:gd name="T66" fmla="*/ 94080 w 702"/>
              <a:gd name="T67" fmla="*/ 27304 h 1284"/>
              <a:gd name="T68" fmla="*/ 104167 w 702"/>
              <a:gd name="T69" fmla="*/ 13468 h 1284"/>
              <a:gd name="T70" fmla="*/ 114253 w 702"/>
              <a:gd name="T71" fmla="*/ 0 h 12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2" h="1284">
                <a:moveTo>
                  <a:pt x="623" y="0"/>
                </a:moveTo>
                <a:lnTo>
                  <a:pt x="628" y="10"/>
                </a:lnTo>
                <a:lnTo>
                  <a:pt x="633" y="20"/>
                </a:lnTo>
                <a:lnTo>
                  <a:pt x="651" y="27"/>
                </a:lnTo>
                <a:lnTo>
                  <a:pt x="668" y="34"/>
                </a:lnTo>
                <a:lnTo>
                  <a:pt x="685" y="42"/>
                </a:lnTo>
                <a:lnTo>
                  <a:pt x="702" y="49"/>
                </a:lnTo>
                <a:lnTo>
                  <a:pt x="689" y="134"/>
                </a:lnTo>
                <a:lnTo>
                  <a:pt x="673" y="219"/>
                </a:lnTo>
                <a:lnTo>
                  <a:pt x="656" y="303"/>
                </a:lnTo>
                <a:lnTo>
                  <a:pt x="639" y="387"/>
                </a:lnTo>
                <a:lnTo>
                  <a:pt x="619" y="469"/>
                </a:lnTo>
                <a:lnTo>
                  <a:pt x="597" y="550"/>
                </a:lnTo>
                <a:lnTo>
                  <a:pt x="575" y="630"/>
                </a:lnTo>
                <a:lnTo>
                  <a:pt x="550" y="709"/>
                </a:lnTo>
                <a:lnTo>
                  <a:pt x="526" y="787"/>
                </a:lnTo>
                <a:lnTo>
                  <a:pt x="500" y="862"/>
                </a:lnTo>
                <a:lnTo>
                  <a:pt x="474" y="937"/>
                </a:lnTo>
                <a:lnTo>
                  <a:pt x="446" y="1009"/>
                </a:lnTo>
                <a:lnTo>
                  <a:pt x="418" y="1081"/>
                </a:lnTo>
                <a:lnTo>
                  <a:pt x="390" y="1150"/>
                </a:lnTo>
                <a:lnTo>
                  <a:pt x="360" y="1217"/>
                </a:lnTo>
                <a:lnTo>
                  <a:pt x="331" y="1284"/>
                </a:lnTo>
                <a:lnTo>
                  <a:pt x="310" y="1222"/>
                </a:lnTo>
                <a:lnTo>
                  <a:pt x="290" y="1159"/>
                </a:lnTo>
                <a:lnTo>
                  <a:pt x="269" y="1095"/>
                </a:lnTo>
                <a:lnTo>
                  <a:pt x="249" y="1028"/>
                </a:lnTo>
                <a:lnTo>
                  <a:pt x="228" y="962"/>
                </a:lnTo>
                <a:lnTo>
                  <a:pt x="208" y="895"/>
                </a:lnTo>
                <a:lnTo>
                  <a:pt x="187" y="827"/>
                </a:lnTo>
                <a:lnTo>
                  <a:pt x="166" y="757"/>
                </a:lnTo>
                <a:lnTo>
                  <a:pt x="146" y="687"/>
                </a:lnTo>
                <a:lnTo>
                  <a:pt x="125" y="617"/>
                </a:lnTo>
                <a:lnTo>
                  <a:pt x="104" y="546"/>
                </a:lnTo>
                <a:lnTo>
                  <a:pt x="84" y="475"/>
                </a:lnTo>
                <a:lnTo>
                  <a:pt x="63" y="403"/>
                </a:lnTo>
                <a:lnTo>
                  <a:pt x="42" y="331"/>
                </a:lnTo>
                <a:lnTo>
                  <a:pt x="21" y="258"/>
                </a:lnTo>
                <a:lnTo>
                  <a:pt x="0" y="186"/>
                </a:lnTo>
                <a:lnTo>
                  <a:pt x="8" y="183"/>
                </a:lnTo>
                <a:lnTo>
                  <a:pt x="17" y="179"/>
                </a:lnTo>
                <a:lnTo>
                  <a:pt x="24" y="173"/>
                </a:lnTo>
                <a:lnTo>
                  <a:pt x="31" y="167"/>
                </a:lnTo>
                <a:lnTo>
                  <a:pt x="38" y="160"/>
                </a:lnTo>
                <a:lnTo>
                  <a:pt x="44" y="152"/>
                </a:lnTo>
                <a:lnTo>
                  <a:pt x="56" y="136"/>
                </a:lnTo>
                <a:lnTo>
                  <a:pt x="65" y="121"/>
                </a:lnTo>
                <a:lnTo>
                  <a:pt x="70" y="116"/>
                </a:lnTo>
                <a:lnTo>
                  <a:pt x="101" y="141"/>
                </a:lnTo>
                <a:lnTo>
                  <a:pt x="131" y="165"/>
                </a:lnTo>
                <a:lnTo>
                  <a:pt x="160" y="189"/>
                </a:lnTo>
                <a:lnTo>
                  <a:pt x="189" y="214"/>
                </a:lnTo>
                <a:lnTo>
                  <a:pt x="217" y="237"/>
                </a:lnTo>
                <a:lnTo>
                  <a:pt x="247" y="260"/>
                </a:lnTo>
                <a:lnTo>
                  <a:pt x="263" y="272"/>
                </a:lnTo>
                <a:lnTo>
                  <a:pt x="278" y="282"/>
                </a:lnTo>
                <a:lnTo>
                  <a:pt x="294" y="292"/>
                </a:lnTo>
                <a:lnTo>
                  <a:pt x="310" y="302"/>
                </a:lnTo>
                <a:lnTo>
                  <a:pt x="336" y="302"/>
                </a:lnTo>
                <a:lnTo>
                  <a:pt x="351" y="302"/>
                </a:lnTo>
                <a:lnTo>
                  <a:pt x="357" y="301"/>
                </a:lnTo>
                <a:lnTo>
                  <a:pt x="365" y="299"/>
                </a:lnTo>
                <a:lnTo>
                  <a:pt x="376" y="296"/>
                </a:lnTo>
                <a:lnTo>
                  <a:pt x="392" y="290"/>
                </a:lnTo>
                <a:lnTo>
                  <a:pt x="423" y="256"/>
                </a:lnTo>
                <a:lnTo>
                  <a:pt x="454" y="221"/>
                </a:lnTo>
                <a:lnTo>
                  <a:pt x="483" y="185"/>
                </a:lnTo>
                <a:lnTo>
                  <a:pt x="513" y="148"/>
                </a:lnTo>
                <a:lnTo>
                  <a:pt x="541" y="111"/>
                </a:lnTo>
                <a:lnTo>
                  <a:pt x="568" y="73"/>
                </a:lnTo>
                <a:lnTo>
                  <a:pt x="596" y="37"/>
                </a:lnTo>
                <a:lnTo>
                  <a:pt x="623"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dirty="0">
              <a:latin typeface="Century Gothic" panose="020B0502020202020204" pitchFamily="34" charset="0"/>
            </a:endParaRPr>
          </a:p>
        </p:txBody>
      </p:sp>
      <p:sp>
        <p:nvSpPr>
          <p:cNvPr id="36" name="Freeform 14"/>
          <p:cNvSpPr>
            <a:spLocks/>
          </p:cNvSpPr>
          <p:nvPr/>
        </p:nvSpPr>
        <p:spPr bwMode="auto">
          <a:xfrm>
            <a:off x="6130135" y="2699066"/>
            <a:ext cx="161769" cy="461042"/>
          </a:xfrm>
          <a:custGeom>
            <a:avLst/>
            <a:gdLst>
              <a:gd name="T0" fmla="*/ 218 w 343"/>
              <a:gd name="T1" fmla="*/ 2 h 976"/>
              <a:gd name="T2" fmla="*/ 222 w 343"/>
              <a:gd name="T3" fmla="*/ 0 h 976"/>
              <a:gd name="T4" fmla="*/ 226 w 343"/>
              <a:gd name="T5" fmla="*/ 3 h 976"/>
              <a:gd name="T6" fmla="*/ 226 w 343"/>
              <a:gd name="T7" fmla="*/ 25 h 976"/>
              <a:gd name="T8" fmla="*/ 219 w 343"/>
              <a:gd name="T9" fmla="*/ 71 h 976"/>
              <a:gd name="T10" fmla="*/ 214 w 343"/>
              <a:gd name="T11" fmla="*/ 104 h 976"/>
              <a:gd name="T12" fmla="*/ 213 w 343"/>
              <a:gd name="T13" fmla="*/ 117 h 976"/>
              <a:gd name="T14" fmla="*/ 225 w 343"/>
              <a:gd name="T15" fmla="*/ 135 h 976"/>
              <a:gd name="T16" fmla="*/ 246 w 343"/>
              <a:gd name="T17" fmla="*/ 171 h 976"/>
              <a:gd name="T18" fmla="*/ 264 w 343"/>
              <a:gd name="T19" fmla="*/ 215 h 976"/>
              <a:gd name="T20" fmla="*/ 281 w 343"/>
              <a:gd name="T21" fmla="*/ 265 h 976"/>
              <a:gd name="T22" fmla="*/ 303 w 343"/>
              <a:gd name="T23" fmla="*/ 346 h 976"/>
              <a:gd name="T24" fmla="*/ 329 w 343"/>
              <a:gd name="T25" fmla="*/ 452 h 976"/>
              <a:gd name="T26" fmla="*/ 321 w 343"/>
              <a:gd name="T27" fmla="*/ 564 h 976"/>
              <a:gd name="T28" fmla="*/ 276 w 343"/>
              <a:gd name="T29" fmla="*/ 688 h 976"/>
              <a:gd name="T30" fmla="*/ 228 w 343"/>
              <a:gd name="T31" fmla="*/ 807 h 976"/>
              <a:gd name="T32" fmla="*/ 179 w 343"/>
              <a:gd name="T33" fmla="*/ 921 h 976"/>
              <a:gd name="T34" fmla="*/ 136 w 343"/>
              <a:gd name="T35" fmla="*/ 918 h 976"/>
              <a:gd name="T36" fmla="*/ 97 w 343"/>
              <a:gd name="T37" fmla="*/ 798 h 976"/>
              <a:gd name="T38" fmla="*/ 58 w 343"/>
              <a:gd name="T39" fmla="*/ 675 h 976"/>
              <a:gd name="T40" fmla="*/ 20 w 343"/>
              <a:gd name="T41" fmla="*/ 549 h 976"/>
              <a:gd name="T42" fmla="*/ 11 w 343"/>
              <a:gd name="T43" fmla="*/ 445 h 976"/>
              <a:gd name="T44" fmla="*/ 34 w 343"/>
              <a:gd name="T45" fmla="*/ 367 h 976"/>
              <a:gd name="T46" fmla="*/ 59 w 343"/>
              <a:gd name="T47" fmla="*/ 296 h 976"/>
              <a:gd name="T48" fmla="*/ 84 w 343"/>
              <a:gd name="T49" fmla="*/ 234 h 976"/>
              <a:gd name="T50" fmla="*/ 102 w 343"/>
              <a:gd name="T51" fmla="*/ 195 h 976"/>
              <a:gd name="T52" fmla="*/ 110 w 343"/>
              <a:gd name="T53" fmla="*/ 173 h 976"/>
              <a:gd name="T54" fmla="*/ 113 w 343"/>
              <a:gd name="T55" fmla="*/ 152 h 976"/>
              <a:gd name="T56" fmla="*/ 113 w 343"/>
              <a:gd name="T57" fmla="*/ 134 h 976"/>
              <a:gd name="T58" fmla="*/ 110 w 343"/>
              <a:gd name="T59" fmla="*/ 117 h 976"/>
              <a:gd name="T60" fmla="*/ 103 w 343"/>
              <a:gd name="T61" fmla="*/ 104 h 976"/>
              <a:gd name="T62" fmla="*/ 93 w 343"/>
              <a:gd name="T63" fmla="*/ 85 h 976"/>
              <a:gd name="T64" fmla="*/ 76 w 343"/>
              <a:gd name="T65" fmla="*/ 63 h 976"/>
              <a:gd name="T66" fmla="*/ 63 w 343"/>
              <a:gd name="T67" fmla="*/ 45 h 976"/>
              <a:gd name="T68" fmla="*/ 58 w 343"/>
              <a:gd name="T69" fmla="*/ 32 h 976"/>
              <a:gd name="T70" fmla="*/ 59 w 343"/>
              <a:gd name="T71" fmla="*/ 24 h 976"/>
              <a:gd name="T72" fmla="*/ 64 w 343"/>
              <a:gd name="T73" fmla="*/ 15 h 976"/>
              <a:gd name="T74" fmla="*/ 74 w 343"/>
              <a:gd name="T75" fmla="*/ 6 h 976"/>
              <a:gd name="T76" fmla="*/ 89 w 343"/>
              <a:gd name="T77" fmla="*/ 5 h 976"/>
              <a:gd name="T78" fmla="*/ 124 w 343"/>
              <a:gd name="T79" fmla="*/ 12 h 976"/>
              <a:gd name="T80" fmla="*/ 159 w 343"/>
              <a:gd name="T81" fmla="*/ 15 h 976"/>
              <a:gd name="T82" fmla="*/ 180 w 343"/>
              <a:gd name="T83" fmla="*/ 15 h 976"/>
              <a:gd name="T84" fmla="*/ 199 w 343"/>
              <a:gd name="T85" fmla="*/ 13 h 976"/>
              <a:gd name="T86" fmla="*/ 213 w 343"/>
              <a:gd name="T87" fmla="*/ 8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3" h="976">
                <a:moveTo>
                  <a:pt x="216" y="4"/>
                </a:moveTo>
                <a:lnTo>
                  <a:pt x="218" y="2"/>
                </a:lnTo>
                <a:lnTo>
                  <a:pt x="221" y="0"/>
                </a:lnTo>
                <a:lnTo>
                  <a:pt x="222" y="0"/>
                </a:lnTo>
                <a:lnTo>
                  <a:pt x="224" y="0"/>
                </a:lnTo>
                <a:lnTo>
                  <a:pt x="226" y="3"/>
                </a:lnTo>
                <a:lnTo>
                  <a:pt x="226" y="8"/>
                </a:lnTo>
                <a:lnTo>
                  <a:pt x="226" y="25"/>
                </a:lnTo>
                <a:lnTo>
                  <a:pt x="223" y="47"/>
                </a:lnTo>
                <a:lnTo>
                  <a:pt x="219" y="71"/>
                </a:lnTo>
                <a:lnTo>
                  <a:pt x="215" y="94"/>
                </a:lnTo>
                <a:lnTo>
                  <a:pt x="214" y="104"/>
                </a:lnTo>
                <a:lnTo>
                  <a:pt x="213" y="112"/>
                </a:lnTo>
                <a:lnTo>
                  <a:pt x="213" y="117"/>
                </a:lnTo>
                <a:lnTo>
                  <a:pt x="214" y="120"/>
                </a:lnTo>
                <a:lnTo>
                  <a:pt x="225" y="135"/>
                </a:lnTo>
                <a:lnTo>
                  <a:pt x="236" y="152"/>
                </a:lnTo>
                <a:lnTo>
                  <a:pt x="246" y="171"/>
                </a:lnTo>
                <a:lnTo>
                  <a:pt x="256" y="192"/>
                </a:lnTo>
                <a:lnTo>
                  <a:pt x="264" y="215"/>
                </a:lnTo>
                <a:lnTo>
                  <a:pt x="272" y="239"/>
                </a:lnTo>
                <a:lnTo>
                  <a:pt x="281" y="265"/>
                </a:lnTo>
                <a:lnTo>
                  <a:pt x="288" y="292"/>
                </a:lnTo>
                <a:lnTo>
                  <a:pt x="303" y="346"/>
                </a:lnTo>
                <a:lnTo>
                  <a:pt x="317" y="400"/>
                </a:lnTo>
                <a:lnTo>
                  <a:pt x="329" y="452"/>
                </a:lnTo>
                <a:lnTo>
                  <a:pt x="343" y="501"/>
                </a:lnTo>
                <a:lnTo>
                  <a:pt x="321" y="564"/>
                </a:lnTo>
                <a:lnTo>
                  <a:pt x="299" y="626"/>
                </a:lnTo>
                <a:lnTo>
                  <a:pt x="276" y="688"/>
                </a:lnTo>
                <a:lnTo>
                  <a:pt x="252" y="748"/>
                </a:lnTo>
                <a:lnTo>
                  <a:pt x="228" y="807"/>
                </a:lnTo>
                <a:lnTo>
                  <a:pt x="204" y="864"/>
                </a:lnTo>
                <a:lnTo>
                  <a:pt x="179" y="921"/>
                </a:lnTo>
                <a:lnTo>
                  <a:pt x="155" y="976"/>
                </a:lnTo>
                <a:lnTo>
                  <a:pt x="136" y="918"/>
                </a:lnTo>
                <a:lnTo>
                  <a:pt x="116" y="859"/>
                </a:lnTo>
                <a:lnTo>
                  <a:pt x="97" y="798"/>
                </a:lnTo>
                <a:lnTo>
                  <a:pt x="78" y="737"/>
                </a:lnTo>
                <a:lnTo>
                  <a:pt x="58" y="675"/>
                </a:lnTo>
                <a:lnTo>
                  <a:pt x="39" y="613"/>
                </a:lnTo>
                <a:lnTo>
                  <a:pt x="20" y="549"/>
                </a:lnTo>
                <a:lnTo>
                  <a:pt x="0" y="485"/>
                </a:lnTo>
                <a:lnTo>
                  <a:pt x="11" y="445"/>
                </a:lnTo>
                <a:lnTo>
                  <a:pt x="21" y="406"/>
                </a:lnTo>
                <a:lnTo>
                  <a:pt x="34" y="367"/>
                </a:lnTo>
                <a:lnTo>
                  <a:pt x="47" y="331"/>
                </a:lnTo>
                <a:lnTo>
                  <a:pt x="59" y="296"/>
                </a:lnTo>
                <a:lnTo>
                  <a:pt x="72" y="263"/>
                </a:lnTo>
                <a:lnTo>
                  <a:pt x="84" y="234"/>
                </a:lnTo>
                <a:lnTo>
                  <a:pt x="97" y="208"/>
                </a:lnTo>
                <a:lnTo>
                  <a:pt x="102" y="195"/>
                </a:lnTo>
                <a:lnTo>
                  <a:pt x="106" y="184"/>
                </a:lnTo>
                <a:lnTo>
                  <a:pt x="110" y="173"/>
                </a:lnTo>
                <a:lnTo>
                  <a:pt x="112" y="162"/>
                </a:lnTo>
                <a:lnTo>
                  <a:pt x="113" y="152"/>
                </a:lnTo>
                <a:lnTo>
                  <a:pt x="114" y="143"/>
                </a:lnTo>
                <a:lnTo>
                  <a:pt x="113" y="134"/>
                </a:lnTo>
                <a:lnTo>
                  <a:pt x="112" y="126"/>
                </a:lnTo>
                <a:lnTo>
                  <a:pt x="110" y="117"/>
                </a:lnTo>
                <a:lnTo>
                  <a:pt x="106" y="110"/>
                </a:lnTo>
                <a:lnTo>
                  <a:pt x="103" y="104"/>
                </a:lnTo>
                <a:lnTo>
                  <a:pt x="100" y="96"/>
                </a:lnTo>
                <a:lnTo>
                  <a:pt x="93" y="85"/>
                </a:lnTo>
                <a:lnTo>
                  <a:pt x="84" y="73"/>
                </a:lnTo>
                <a:lnTo>
                  <a:pt x="76" y="63"/>
                </a:lnTo>
                <a:lnTo>
                  <a:pt x="69" y="53"/>
                </a:lnTo>
                <a:lnTo>
                  <a:pt x="63" y="45"/>
                </a:lnTo>
                <a:lnTo>
                  <a:pt x="59" y="36"/>
                </a:lnTo>
                <a:lnTo>
                  <a:pt x="58" y="32"/>
                </a:lnTo>
                <a:lnTo>
                  <a:pt x="58" y="28"/>
                </a:lnTo>
                <a:lnTo>
                  <a:pt x="59" y="24"/>
                </a:lnTo>
                <a:lnTo>
                  <a:pt x="61" y="20"/>
                </a:lnTo>
                <a:lnTo>
                  <a:pt x="64" y="15"/>
                </a:lnTo>
                <a:lnTo>
                  <a:pt x="69" y="11"/>
                </a:lnTo>
                <a:lnTo>
                  <a:pt x="74" y="6"/>
                </a:lnTo>
                <a:lnTo>
                  <a:pt x="80" y="2"/>
                </a:lnTo>
                <a:lnTo>
                  <a:pt x="89" y="5"/>
                </a:lnTo>
                <a:lnTo>
                  <a:pt x="104" y="8"/>
                </a:lnTo>
                <a:lnTo>
                  <a:pt x="124" y="12"/>
                </a:lnTo>
                <a:lnTo>
                  <a:pt x="147" y="14"/>
                </a:lnTo>
                <a:lnTo>
                  <a:pt x="159" y="15"/>
                </a:lnTo>
                <a:lnTo>
                  <a:pt x="170" y="15"/>
                </a:lnTo>
                <a:lnTo>
                  <a:pt x="180" y="15"/>
                </a:lnTo>
                <a:lnTo>
                  <a:pt x="191" y="14"/>
                </a:lnTo>
                <a:lnTo>
                  <a:pt x="199" y="13"/>
                </a:lnTo>
                <a:lnTo>
                  <a:pt x="206" y="11"/>
                </a:lnTo>
                <a:lnTo>
                  <a:pt x="213" y="8"/>
                </a:lnTo>
                <a:lnTo>
                  <a:pt x="216" y="4"/>
                </a:ln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Century Gothic" panose="020B0502020202020204" pitchFamily="34" charset="0"/>
              <a:ea typeface="MS PGothic" pitchFamily="34" charset="-128"/>
            </a:endParaRPr>
          </a:p>
        </p:txBody>
      </p:sp>
      <p:sp>
        <p:nvSpPr>
          <p:cNvPr id="11" name="Freeform 25"/>
          <p:cNvSpPr>
            <a:spLocks noChangeAspect="1"/>
          </p:cNvSpPr>
          <p:nvPr/>
        </p:nvSpPr>
        <p:spPr bwMode="auto">
          <a:xfrm>
            <a:off x="6991929" y="1605112"/>
            <a:ext cx="1332327" cy="2260605"/>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rgbClr val="36D7B7"/>
          </a:solidFill>
          <a:ln w="9525" cap="flat" cmpd="sng" algn="ctr">
            <a:noFill/>
            <a:prstDash val="solid"/>
          </a:ln>
          <a:effectLst>
            <a:outerShdw blurRad="25400" dist="38100" dir="2400000" algn="ctr" rotWithShape="0">
              <a:prstClr val="black">
                <a:alpha val="10000"/>
              </a:prstClr>
            </a:outerShdw>
          </a:effectLst>
        </p:spPr>
        <p:txBody>
          <a:bodyPr anchor="ctr"/>
          <a:lstStyle/>
          <a:p>
            <a:pPr algn="ctr">
              <a:defRPr/>
            </a:pPr>
            <a:endParaRPr lang="da-DK" kern="0">
              <a:solidFill>
                <a:sysClr val="window" lastClr="FFFFFF"/>
              </a:solidFill>
              <a:latin typeface="Century Gothic" panose="020B0502020202020204" pitchFamily="34" charset="0"/>
            </a:endParaRPr>
          </a:p>
        </p:txBody>
      </p:sp>
      <p:sp>
        <p:nvSpPr>
          <p:cNvPr id="50" name="Freeform 149"/>
          <p:cNvSpPr>
            <a:spLocks noChangeAspect="1" noEditPoints="1"/>
          </p:cNvSpPr>
          <p:nvPr/>
        </p:nvSpPr>
        <p:spPr bwMode="auto">
          <a:xfrm>
            <a:off x="7418241" y="2163375"/>
            <a:ext cx="502736" cy="416154"/>
          </a:xfrm>
          <a:custGeom>
            <a:avLst/>
            <a:gdLst>
              <a:gd name="T0" fmla="*/ 870 w 900"/>
              <a:gd name="T1" fmla="*/ 73 h 748"/>
              <a:gd name="T2" fmla="*/ 451 w 900"/>
              <a:gd name="T3" fmla="*/ 583 h 748"/>
              <a:gd name="T4" fmla="*/ 446 w 900"/>
              <a:gd name="T5" fmla="*/ 622 h 748"/>
              <a:gd name="T6" fmla="*/ 433 w 900"/>
              <a:gd name="T7" fmla="*/ 654 h 748"/>
              <a:gd name="T8" fmla="*/ 412 w 900"/>
              <a:gd name="T9" fmla="*/ 678 h 748"/>
              <a:gd name="T10" fmla="*/ 384 w 900"/>
              <a:gd name="T11" fmla="*/ 695 h 748"/>
              <a:gd name="T12" fmla="*/ 350 w 900"/>
              <a:gd name="T13" fmla="*/ 703 h 748"/>
              <a:gd name="T14" fmla="*/ 314 w 900"/>
              <a:gd name="T15" fmla="*/ 702 h 748"/>
              <a:gd name="T16" fmla="*/ 279 w 900"/>
              <a:gd name="T17" fmla="*/ 692 h 748"/>
              <a:gd name="T18" fmla="*/ 249 w 900"/>
              <a:gd name="T19" fmla="*/ 674 h 748"/>
              <a:gd name="T20" fmla="*/ 227 w 900"/>
              <a:gd name="T21" fmla="*/ 647 h 748"/>
              <a:gd name="T22" fmla="*/ 213 w 900"/>
              <a:gd name="T23" fmla="*/ 612 h 748"/>
              <a:gd name="T24" fmla="*/ 210 w 900"/>
              <a:gd name="T25" fmla="*/ 505 h 748"/>
              <a:gd name="T26" fmla="*/ 885 w 900"/>
              <a:gd name="T27" fmla="*/ 0 h 748"/>
              <a:gd name="T28" fmla="*/ 876 w 900"/>
              <a:gd name="T29" fmla="*/ 2 h 748"/>
              <a:gd name="T30" fmla="*/ 871 w 900"/>
              <a:gd name="T31" fmla="*/ 9 h 748"/>
              <a:gd name="T32" fmla="*/ 870 w 900"/>
              <a:gd name="T33" fmla="*/ 42 h 748"/>
              <a:gd name="T34" fmla="*/ 30 w 900"/>
              <a:gd name="T35" fmla="*/ 276 h 748"/>
              <a:gd name="T36" fmla="*/ 26 w 900"/>
              <a:gd name="T37" fmla="*/ 269 h 748"/>
              <a:gd name="T38" fmla="*/ 18 w 900"/>
              <a:gd name="T39" fmla="*/ 264 h 748"/>
              <a:gd name="T40" fmla="*/ 10 w 900"/>
              <a:gd name="T41" fmla="*/ 265 h 748"/>
              <a:gd name="T42" fmla="*/ 3 w 900"/>
              <a:gd name="T43" fmla="*/ 271 h 748"/>
              <a:gd name="T44" fmla="*/ 0 w 900"/>
              <a:gd name="T45" fmla="*/ 279 h 748"/>
              <a:gd name="T46" fmla="*/ 0 w 900"/>
              <a:gd name="T47" fmla="*/ 469 h 748"/>
              <a:gd name="T48" fmla="*/ 3 w 900"/>
              <a:gd name="T49" fmla="*/ 476 h 748"/>
              <a:gd name="T50" fmla="*/ 10 w 900"/>
              <a:gd name="T51" fmla="*/ 482 h 748"/>
              <a:gd name="T52" fmla="*/ 18 w 900"/>
              <a:gd name="T53" fmla="*/ 482 h 748"/>
              <a:gd name="T54" fmla="*/ 26 w 900"/>
              <a:gd name="T55" fmla="*/ 479 h 748"/>
              <a:gd name="T56" fmla="*/ 30 w 900"/>
              <a:gd name="T57" fmla="*/ 471 h 748"/>
              <a:gd name="T58" fmla="*/ 180 w 900"/>
              <a:gd name="T59" fmla="*/ 496 h 748"/>
              <a:gd name="T60" fmla="*/ 184 w 900"/>
              <a:gd name="T61" fmla="*/ 618 h 748"/>
              <a:gd name="T62" fmla="*/ 201 w 900"/>
              <a:gd name="T63" fmla="*/ 663 h 748"/>
              <a:gd name="T64" fmla="*/ 230 w 900"/>
              <a:gd name="T65" fmla="*/ 696 h 748"/>
              <a:gd name="T66" fmla="*/ 268 w 900"/>
              <a:gd name="T67" fmla="*/ 719 h 748"/>
              <a:gd name="T68" fmla="*/ 308 w 900"/>
              <a:gd name="T69" fmla="*/ 731 h 748"/>
              <a:gd name="T70" fmla="*/ 352 w 900"/>
              <a:gd name="T71" fmla="*/ 733 h 748"/>
              <a:gd name="T72" fmla="*/ 395 w 900"/>
              <a:gd name="T73" fmla="*/ 723 h 748"/>
              <a:gd name="T74" fmla="*/ 430 w 900"/>
              <a:gd name="T75" fmla="*/ 703 h 748"/>
              <a:gd name="T76" fmla="*/ 456 w 900"/>
              <a:gd name="T77" fmla="*/ 672 h 748"/>
              <a:gd name="T78" fmla="*/ 473 w 900"/>
              <a:gd name="T79" fmla="*/ 633 h 748"/>
              <a:gd name="T80" fmla="*/ 479 w 900"/>
              <a:gd name="T81" fmla="*/ 587 h 748"/>
              <a:gd name="T82" fmla="*/ 870 w 900"/>
              <a:gd name="T83" fmla="*/ 736 h 748"/>
              <a:gd name="T84" fmla="*/ 874 w 900"/>
              <a:gd name="T85" fmla="*/ 744 h 748"/>
              <a:gd name="T86" fmla="*/ 882 w 900"/>
              <a:gd name="T87" fmla="*/ 748 h 748"/>
              <a:gd name="T88" fmla="*/ 890 w 900"/>
              <a:gd name="T89" fmla="*/ 747 h 748"/>
              <a:gd name="T90" fmla="*/ 898 w 900"/>
              <a:gd name="T91" fmla="*/ 741 h 748"/>
              <a:gd name="T92" fmla="*/ 900 w 900"/>
              <a:gd name="T93" fmla="*/ 733 h 748"/>
              <a:gd name="T94" fmla="*/ 900 w 900"/>
              <a:gd name="T95" fmla="*/ 15 h 748"/>
              <a:gd name="T96" fmla="*/ 898 w 900"/>
              <a:gd name="T97" fmla="*/ 6 h 748"/>
              <a:gd name="T98" fmla="*/ 890 w 900"/>
              <a:gd name="T99" fmla="*/ 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0" h="748">
                <a:moveTo>
                  <a:pt x="30" y="419"/>
                </a:moveTo>
                <a:lnTo>
                  <a:pt x="30" y="328"/>
                </a:lnTo>
                <a:lnTo>
                  <a:pt x="870" y="73"/>
                </a:lnTo>
                <a:lnTo>
                  <a:pt x="870" y="675"/>
                </a:lnTo>
                <a:lnTo>
                  <a:pt x="30" y="419"/>
                </a:lnTo>
                <a:close/>
                <a:moveTo>
                  <a:pt x="451" y="583"/>
                </a:moveTo>
                <a:lnTo>
                  <a:pt x="449" y="597"/>
                </a:lnTo>
                <a:lnTo>
                  <a:pt x="448" y="610"/>
                </a:lnTo>
                <a:lnTo>
                  <a:pt x="446" y="622"/>
                </a:lnTo>
                <a:lnTo>
                  <a:pt x="442" y="633"/>
                </a:lnTo>
                <a:lnTo>
                  <a:pt x="438" y="644"/>
                </a:lnTo>
                <a:lnTo>
                  <a:pt x="433" y="654"/>
                </a:lnTo>
                <a:lnTo>
                  <a:pt x="427" y="663"/>
                </a:lnTo>
                <a:lnTo>
                  <a:pt x="421" y="671"/>
                </a:lnTo>
                <a:lnTo>
                  <a:pt x="412" y="678"/>
                </a:lnTo>
                <a:lnTo>
                  <a:pt x="403" y="685"/>
                </a:lnTo>
                <a:lnTo>
                  <a:pt x="395" y="690"/>
                </a:lnTo>
                <a:lnTo>
                  <a:pt x="384" y="695"/>
                </a:lnTo>
                <a:lnTo>
                  <a:pt x="373" y="699"/>
                </a:lnTo>
                <a:lnTo>
                  <a:pt x="362" y="701"/>
                </a:lnTo>
                <a:lnTo>
                  <a:pt x="350" y="703"/>
                </a:lnTo>
                <a:lnTo>
                  <a:pt x="337" y="703"/>
                </a:lnTo>
                <a:lnTo>
                  <a:pt x="325" y="703"/>
                </a:lnTo>
                <a:lnTo>
                  <a:pt x="314" y="702"/>
                </a:lnTo>
                <a:lnTo>
                  <a:pt x="302" y="699"/>
                </a:lnTo>
                <a:lnTo>
                  <a:pt x="290" y="696"/>
                </a:lnTo>
                <a:lnTo>
                  <a:pt x="279" y="692"/>
                </a:lnTo>
                <a:lnTo>
                  <a:pt x="269" y="687"/>
                </a:lnTo>
                <a:lnTo>
                  <a:pt x="259" y="681"/>
                </a:lnTo>
                <a:lnTo>
                  <a:pt x="249" y="674"/>
                </a:lnTo>
                <a:lnTo>
                  <a:pt x="242" y="666"/>
                </a:lnTo>
                <a:lnTo>
                  <a:pt x="233" y="657"/>
                </a:lnTo>
                <a:lnTo>
                  <a:pt x="227" y="647"/>
                </a:lnTo>
                <a:lnTo>
                  <a:pt x="222" y="637"/>
                </a:lnTo>
                <a:lnTo>
                  <a:pt x="216" y="625"/>
                </a:lnTo>
                <a:lnTo>
                  <a:pt x="213" y="612"/>
                </a:lnTo>
                <a:lnTo>
                  <a:pt x="211" y="598"/>
                </a:lnTo>
                <a:lnTo>
                  <a:pt x="210" y="583"/>
                </a:lnTo>
                <a:lnTo>
                  <a:pt x="210" y="505"/>
                </a:lnTo>
                <a:lnTo>
                  <a:pt x="451" y="579"/>
                </a:lnTo>
                <a:lnTo>
                  <a:pt x="451" y="583"/>
                </a:lnTo>
                <a:close/>
                <a:moveTo>
                  <a:pt x="885" y="0"/>
                </a:moveTo>
                <a:lnTo>
                  <a:pt x="882" y="0"/>
                </a:lnTo>
                <a:lnTo>
                  <a:pt x="878" y="1"/>
                </a:lnTo>
                <a:lnTo>
                  <a:pt x="876" y="2"/>
                </a:lnTo>
                <a:lnTo>
                  <a:pt x="874" y="4"/>
                </a:lnTo>
                <a:lnTo>
                  <a:pt x="872" y="6"/>
                </a:lnTo>
                <a:lnTo>
                  <a:pt x="871" y="9"/>
                </a:lnTo>
                <a:lnTo>
                  <a:pt x="870" y="12"/>
                </a:lnTo>
                <a:lnTo>
                  <a:pt x="870" y="15"/>
                </a:lnTo>
                <a:lnTo>
                  <a:pt x="870" y="42"/>
                </a:lnTo>
                <a:lnTo>
                  <a:pt x="30" y="296"/>
                </a:lnTo>
                <a:lnTo>
                  <a:pt x="30" y="279"/>
                </a:lnTo>
                <a:lnTo>
                  <a:pt x="30" y="276"/>
                </a:lnTo>
                <a:lnTo>
                  <a:pt x="29" y="274"/>
                </a:lnTo>
                <a:lnTo>
                  <a:pt x="28" y="271"/>
                </a:lnTo>
                <a:lnTo>
                  <a:pt x="26" y="269"/>
                </a:lnTo>
                <a:lnTo>
                  <a:pt x="24" y="266"/>
                </a:lnTo>
                <a:lnTo>
                  <a:pt x="22" y="265"/>
                </a:lnTo>
                <a:lnTo>
                  <a:pt x="18" y="264"/>
                </a:lnTo>
                <a:lnTo>
                  <a:pt x="15" y="264"/>
                </a:lnTo>
                <a:lnTo>
                  <a:pt x="13" y="264"/>
                </a:lnTo>
                <a:lnTo>
                  <a:pt x="10" y="265"/>
                </a:lnTo>
                <a:lnTo>
                  <a:pt x="8" y="266"/>
                </a:lnTo>
                <a:lnTo>
                  <a:pt x="4" y="269"/>
                </a:lnTo>
                <a:lnTo>
                  <a:pt x="3" y="271"/>
                </a:lnTo>
                <a:lnTo>
                  <a:pt x="1" y="274"/>
                </a:lnTo>
                <a:lnTo>
                  <a:pt x="1" y="276"/>
                </a:lnTo>
                <a:lnTo>
                  <a:pt x="0" y="279"/>
                </a:lnTo>
                <a:lnTo>
                  <a:pt x="0" y="317"/>
                </a:lnTo>
                <a:lnTo>
                  <a:pt x="0" y="430"/>
                </a:lnTo>
                <a:lnTo>
                  <a:pt x="0" y="469"/>
                </a:lnTo>
                <a:lnTo>
                  <a:pt x="1" y="471"/>
                </a:lnTo>
                <a:lnTo>
                  <a:pt x="1" y="474"/>
                </a:lnTo>
                <a:lnTo>
                  <a:pt x="3" y="476"/>
                </a:lnTo>
                <a:lnTo>
                  <a:pt x="4" y="479"/>
                </a:lnTo>
                <a:lnTo>
                  <a:pt x="8" y="480"/>
                </a:lnTo>
                <a:lnTo>
                  <a:pt x="10" y="482"/>
                </a:lnTo>
                <a:lnTo>
                  <a:pt x="13" y="482"/>
                </a:lnTo>
                <a:lnTo>
                  <a:pt x="15" y="484"/>
                </a:lnTo>
                <a:lnTo>
                  <a:pt x="18" y="482"/>
                </a:lnTo>
                <a:lnTo>
                  <a:pt x="22" y="482"/>
                </a:lnTo>
                <a:lnTo>
                  <a:pt x="24" y="480"/>
                </a:lnTo>
                <a:lnTo>
                  <a:pt x="26" y="479"/>
                </a:lnTo>
                <a:lnTo>
                  <a:pt x="28" y="476"/>
                </a:lnTo>
                <a:lnTo>
                  <a:pt x="29" y="474"/>
                </a:lnTo>
                <a:lnTo>
                  <a:pt x="30" y="471"/>
                </a:lnTo>
                <a:lnTo>
                  <a:pt x="30" y="469"/>
                </a:lnTo>
                <a:lnTo>
                  <a:pt x="30" y="450"/>
                </a:lnTo>
                <a:lnTo>
                  <a:pt x="180" y="496"/>
                </a:lnTo>
                <a:lnTo>
                  <a:pt x="180" y="583"/>
                </a:lnTo>
                <a:lnTo>
                  <a:pt x="181" y="601"/>
                </a:lnTo>
                <a:lnTo>
                  <a:pt x="184" y="618"/>
                </a:lnTo>
                <a:lnTo>
                  <a:pt x="188" y="635"/>
                </a:lnTo>
                <a:lnTo>
                  <a:pt x="194" y="649"/>
                </a:lnTo>
                <a:lnTo>
                  <a:pt x="201" y="663"/>
                </a:lnTo>
                <a:lnTo>
                  <a:pt x="210" y="676"/>
                </a:lnTo>
                <a:lnTo>
                  <a:pt x="219" y="687"/>
                </a:lnTo>
                <a:lnTo>
                  <a:pt x="230" y="696"/>
                </a:lnTo>
                <a:lnTo>
                  <a:pt x="242" y="705"/>
                </a:lnTo>
                <a:lnTo>
                  <a:pt x="254" y="712"/>
                </a:lnTo>
                <a:lnTo>
                  <a:pt x="268" y="719"/>
                </a:lnTo>
                <a:lnTo>
                  <a:pt x="280" y="724"/>
                </a:lnTo>
                <a:lnTo>
                  <a:pt x="294" y="727"/>
                </a:lnTo>
                <a:lnTo>
                  <a:pt x="308" y="731"/>
                </a:lnTo>
                <a:lnTo>
                  <a:pt x="322" y="733"/>
                </a:lnTo>
                <a:lnTo>
                  <a:pt x="337" y="733"/>
                </a:lnTo>
                <a:lnTo>
                  <a:pt x="352" y="733"/>
                </a:lnTo>
                <a:lnTo>
                  <a:pt x="367" y="731"/>
                </a:lnTo>
                <a:lnTo>
                  <a:pt x="382" y="727"/>
                </a:lnTo>
                <a:lnTo>
                  <a:pt x="395" y="723"/>
                </a:lnTo>
                <a:lnTo>
                  <a:pt x="408" y="717"/>
                </a:lnTo>
                <a:lnTo>
                  <a:pt x="419" y="710"/>
                </a:lnTo>
                <a:lnTo>
                  <a:pt x="430" y="703"/>
                </a:lnTo>
                <a:lnTo>
                  <a:pt x="440" y="693"/>
                </a:lnTo>
                <a:lnTo>
                  <a:pt x="448" y="684"/>
                </a:lnTo>
                <a:lnTo>
                  <a:pt x="456" y="672"/>
                </a:lnTo>
                <a:lnTo>
                  <a:pt x="463" y="660"/>
                </a:lnTo>
                <a:lnTo>
                  <a:pt x="469" y="647"/>
                </a:lnTo>
                <a:lnTo>
                  <a:pt x="473" y="633"/>
                </a:lnTo>
                <a:lnTo>
                  <a:pt x="477" y="619"/>
                </a:lnTo>
                <a:lnTo>
                  <a:pt x="479" y="603"/>
                </a:lnTo>
                <a:lnTo>
                  <a:pt x="479" y="587"/>
                </a:lnTo>
                <a:lnTo>
                  <a:pt x="870" y="706"/>
                </a:lnTo>
                <a:lnTo>
                  <a:pt x="870" y="733"/>
                </a:lnTo>
                <a:lnTo>
                  <a:pt x="870" y="736"/>
                </a:lnTo>
                <a:lnTo>
                  <a:pt x="871" y="738"/>
                </a:lnTo>
                <a:lnTo>
                  <a:pt x="872" y="741"/>
                </a:lnTo>
                <a:lnTo>
                  <a:pt x="874" y="744"/>
                </a:lnTo>
                <a:lnTo>
                  <a:pt x="876" y="746"/>
                </a:lnTo>
                <a:lnTo>
                  <a:pt x="878" y="747"/>
                </a:lnTo>
                <a:lnTo>
                  <a:pt x="882" y="748"/>
                </a:lnTo>
                <a:lnTo>
                  <a:pt x="885" y="748"/>
                </a:lnTo>
                <a:lnTo>
                  <a:pt x="888" y="748"/>
                </a:lnTo>
                <a:lnTo>
                  <a:pt x="890" y="747"/>
                </a:lnTo>
                <a:lnTo>
                  <a:pt x="893" y="746"/>
                </a:lnTo>
                <a:lnTo>
                  <a:pt x="895" y="744"/>
                </a:lnTo>
                <a:lnTo>
                  <a:pt x="898" y="741"/>
                </a:lnTo>
                <a:lnTo>
                  <a:pt x="899" y="738"/>
                </a:lnTo>
                <a:lnTo>
                  <a:pt x="900" y="736"/>
                </a:lnTo>
                <a:lnTo>
                  <a:pt x="900" y="733"/>
                </a:lnTo>
                <a:lnTo>
                  <a:pt x="900" y="695"/>
                </a:lnTo>
                <a:lnTo>
                  <a:pt x="900" y="52"/>
                </a:lnTo>
                <a:lnTo>
                  <a:pt x="900" y="15"/>
                </a:lnTo>
                <a:lnTo>
                  <a:pt x="900" y="12"/>
                </a:lnTo>
                <a:lnTo>
                  <a:pt x="899" y="9"/>
                </a:lnTo>
                <a:lnTo>
                  <a:pt x="898" y="6"/>
                </a:lnTo>
                <a:lnTo>
                  <a:pt x="895" y="4"/>
                </a:lnTo>
                <a:lnTo>
                  <a:pt x="893" y="2"/>
                </a:lnTo>
                <a:lnTo>
                  <a:pt x="890" y="1"/>
                </a:lnTo>
                <a:lnTo>
                  <a:pt x="888" y="0"/>
                </a:lnTo>
                <a:lnTo>
                  <a:pt x="885" y="0"/>
                </a:lnTo>
                <a:close/>
              </a:path>
            </a:pathLst>
          </a:custGeom>
          <a:solidFill>
            <a:schemeClr val="bg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nvGrpSpPr>
          <p:cNvPr id="51" name="Group 94"/>
          <p:cNvGrpSpPr>
            <a:grpSpLocks noChangeAspect="1"/>
          </p:cNvGrpSpPr>
          <p:nvPr/>
        </p:nvGrpSpPr>
        <p:grpSpPr>
          <a:xfrm>
            <a:off x="7839992" y="3803159"/>
            <a:ext cx="505330" cy="505330"/>
            <a:chOff x="885825" y="1925638"/>
            <a:chExt cx="287338" cy="287338"/>
          </a:xfrm>
          <a:solidFill>
            <a:schemeClr val="bg1"/>
          </a:solidFill>
        </p:grpSpPr>
        <p:sp>
          <p:nvSpPr>
            <p:cNvPr id="52" name="Freeform 50"/>
            <p:cNvSpPr>
              <a:spLocks noEditPoints="1"/>
            </p:cNvSpPr>
            <p:nvPr/>
          </p:nvSpPr>
          <p:spPr bwMode="auto">
            <a:xfrm>
              <a:off x="885825" y="1925638"/>
              <a:ext cx="228600" cy="287338"/>
            </a:xfrm>
            <a:custGeom>
              <a:avLst/>
              <a:gdLst>
                <a:gd name="T0" fmla="*/ 230 w 722"/>
                <a:gd name="T1" fmla="*/ 221 h 905"/>
                <a:gd name="T2" fmla="*/ 252 w 722"/>
                <a:gd name="T3" fmla="*/ 167 h 905"/>
                <a:gd name="T4" fmla="*/ 252 w 722"/>
                <a:gd name="T5" fmla="*/ 105 h 905"/>
                <a:gd name="T6" fmla="*/ 227 w 722"/>
                <a:gd name="T7" fmla="*/ 52 h 905"/>
                <a:gd name="T8" fmla="*/ 598 w 722"/>
                <a:gd name="T9" fmla="*/ 30 h 905"/>
                <a:gd name="T10" fmla="*/ 635 w 722"/>
                <a:gd name="T11" fmla="*/ 43 h 905"/>
                <a:gd name="T12" fmla="*/ 668 w 722"/>
                <a:gd name="T13" fmla="*/ 70 h 905"/>
                <a:gd name="T14" fmla="*/ 688 w 722"/>
                <a:gd name="T15" fmla="*/ 106 h 905"/>
                <a:gd name="T16" fmla="*/ 692 w 722"/>
                <a:gd name="T17" fmla="*/ 145 h 905"/>
                <a:gd name="T18" fmla="*/ 679 w 722"/>
                <a:gd name="T19" fmla="*/ 184 h 905"/>
                <a:gd name="T20" fmla="*/ 652 w 722"/>
                <a:gd name="T21" fmla="*/ 216 h 905"/>
                <a:gd name="T22" fmla="*/ 617 w 722"/>
                <a:gd name="T23" fmla="*/ 236 h 905"/>
                <a:gd name="T24" fmla="*/ 587 w 722"/>
                <a:gd name="T25" fmla="*/ 241 h 905"/>
                <a:gd name="T26" fmla="*/ 572 w 722"/>
                <a:gd name="T27" fmla="*/ 271 h 905"/>
                <a:gd name="T28" fmla="*/ 217 w 722"/>
                <a:gd name="T29" fmla="*/ 181 h 905"/>
                <a:gd name="T30" fmla="*/ 191 w 722"/>
                <a:gd name="T31" fmla="*/ 220 h 905"/>
                <a:gd name="T32" fmla="*/ 150 w 722"/>
                <a:gd name="T33" fmla="*/ 240 h 905"/>
                <a:gd name="T34" fmla="*/ 30 w 722"/>
                <a:gd name="T35" fmla="*/ 125 h 905"/>
                <a:gd name="T36" fmla="*/ 42 w 722"/>
                <a:gd name="T37" fmla="*/ 86 h 905"/>
                <a:gd name="T38" fmla="*/ 66 w 722"/>
                <a:gd name="T39" fmla="*/ 55 h 905"/>
                <a:gd name="T40" fmla="*/ 100 w 722"/>
                <a:gd name="T41" fmla="*/ 35 h 905"/>
                <a:gd name="T42" fmla="*/ 138 w 722"/>
                <a:gd name="T43" fmla="*/ 30 h 905"/>
                <a:gd name="T44" fmla="*/ 174 w 722"/>
                <a:gd name="T45" fmla="*/ 43 h 905"/>
                <a:gd name="T46" fmla="*/ 203 w 722"/>
                <a:gd name="T47" fmla="*/ 69 h 905"/>
                <a:gd name="T48" fmla="*/ 221 w 722"/>
                <a:gd name="T49" fmla="*/ 105 h 905"/>
                <a:gd name="T50" fmla="*/ 225 w 722"/>
                <a:gd name="T51" fmla="*/ 143 h 905"/>
                <a:gd name="T52" fmla="*/ 129 w 722"/>
                <a:gd name="T53" fmla="*/ 152 h 905"/>
                <a:gd name="T54" fmla="*/ 121 w 722"/>
                <a:gd name="T55" fmla="*/ 160 h 905"/>
                <a:gd name="T56" fmla="*/ 120 w 722"/>
                <a:gd name="T57" fmla="*/ 604 h 905"/>
                <a:gd name="T58" fmla="*/ 720 w 722"/>
                <a:gd name="T59" fmla="*/ 110 h 905"/>
                <a:gd name="T60" fmla="*/ 699 w 722"/>
                <a:gd name="T61" fmla="*/ 62 h 905"/>
                <a:gd name="T62" fmla="*/ 661 w 722"/>
                <a:gd name="T63" fmla="*/ 24 h 905"/>
                <a:gd name="T64" fmla="*/ 614 w 722"/>
                <a:gd name="T65" fmla="*/ 3 h 905"/>
                <a:gd name="T66" fmla="*/ 134 w 722"/>
                <a:gd name="T67" fmla="*/ 0 h 905"/>
                <a:gd name="T68" fmla="*/ 116 w 722"/>
                <a:gd name="T69" fmla="*/ 1 h 905"/>
                <a:gd name="T70" fmla="*/ 67 w 722"/>
                <a:gd name="T71" fmla="*/ 16 h 905"/>
                <a:gd name="T72" fmla="*/ 29 w 722"/>
                <a:gd name="T73" fmla="*/ 50 h 905"/>
                <a:gd name="T74" fmla="*/ 5 w 722"/>
                <a:gd name="T75" fmla="*/ 96 h 905"/>
                <a:gd name="T76" fmla="*/ 0 w 722"/>
                <a:gd name="T77" fmla="*/ 619 h 905"/>
                <a:gd name="T78" fmla="*/ 4 w 722"/>
                <a:gd name="T79" fmla="*/ 629 h 905"/>
                <a:gd name="T80" fmla="*/ 15 w 722"/>
                <a:gd name="T81" fmla="*/ 634 h 905"/>
                <a:gd name="T82" fmla="*/ 121 w 722"/>
                <a:gd name="T83" fmla="*/ 895 h 905"/>
                <a:gd name="T84" fmla="*/ 129 w 722"/>
                <a:gd name="T85" fmla="*/ 904 h 905"/>
                <a:gd name="T86" fmla="*/ 590 w 722"/>
                <a:gd name="T87" fmla="*/ 905 h 905"/>
                <a:gd name="T88" fmla="*/ 600 w 722"/>
                <a:gd name="T89" fmla="*/ 898 h 905"/>
                <a:gd name="T90" fmla="*/ 602 w 722"/>
                <a:gd name="T91" fmla="*/ 270 h 905"/>
                <a:gd name="T92" fmla="*/ 648 w 722"/>
                <a:gd name="T93" fmla="*/ 255 h 905"/>
                <a:gd name="T94" fmla="*/ 687 w 722"/>
                <a:gd name="T95" fmla="*/ 225 h 905"/>
                <a:gd name="T96" fmla="*/ 713 w 722"/>
                <a:gd name="T97" fmla="*/ 183 h 905"/>
                <a:gd name="T98" fmla="*/ 722 w 722"/>
                <a:gd name="T99" fmla="*/ 136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2" h="905">
                  <a:moveTo>
                    <a:pt x="587" y="241"/>
                  </a:moveTo>
                  <a:lnTo>
                    <a:pt x="211" y="241"/>
                  </a:lnTo>
                  <a:lnTo>
                    <a:pt x="221" y="231"/>
                  </a:lnTo>
                  <a:lnTo>
                    <a:pt x="230" y="221"/>
                  </a:lnTo>
                  <a:lnTo>
                    <a:pt x="237" y="209"/>
                  </a:lnTo>
                  <a:lnTo>
                    <a:pt x="244" y="195"/>
                  </a:lnTo>
                  <a:lnTo>
                    <a:pt x="249" y="182"/>
                  </a:lnTo>
                  <a:lnTo>
                    <a:pt x="252" y="167"/>
                  </a:lnTo>
                  <a:lnTo>
                    <a:pt x="254" y="152"/>
                  </a:lnTo>
                  <a:lnTo>
                    <a:pt x="256" y="136"/>
                  </a:lnTo>
                  <a:lnTo>
                    <a:pt x="254" y="120"/>
                  </a:lnTo>
                  <a:lnTo>
                    <a:pt x="252" y="105"/>
                  </a:lnTo>
                  <a:lnTo>
                    <a:pt x="248" y="91"/>
                  </a:lnTo>
                  <a:lnTo>
                    <a:pt x="243" y="77"/>
                  </a:lnTo>
                  <a:lnTo>
                    <a:pt x="235" y="64"/>
                  </a:lnTo>
                  <a:lnTo>
                    <a:pt x="227" y="52"/>
                  </a:lnTo>
                  <a:lnTo>
                    <a:pt x="218" y="40"/>
                  </a:lnTo>
                  <a:lnTo>
                    <a:pt x="207" y="30"/>
                  </a:lnTo>
                  <a:lnTo>
                    <a:pt x="587" y="30"/>
                  </a:lnTo>
                  <a:lnTo>
                    <a:pt x="598" y="30"/>
                  </a:lnTo>
                  <a:lnTo>
                    <a:pt x="607" y="33"/>
                  </a:lnTo>
                  <a:lnTo>
                    <a:pt x="617" y="36"/>
                  </a:lnTo>
                  <a:lnTo>
                    <a:pt x="627" y="39"/>
                  </a:lnTo>
                  <a:lnTo>
                    <a:pt x="635" y="43"/>
                  </a:lnTo>
                  <a:lnTo>
                    <a:pt x="645" y="50"/>
                  </a:lnTo>
                  <a:lnTo>
                    <a:pt x="652" y="56"/>
                  </a:lnTo>
                  <a:lnTo>
                    <a:pt x="660" y="63"/>
                  </a:lnTo>
                  <a:lnTo>
                    <a:pt x="668" y="70"/>
                  </a:lnTo>
                  <a:lnTo>
                    <a:pt x="674" y="79"/>
                  </a:lnTo>
                  <a:lnTo>
                    <a:pt x="679" y="87"/>
                  </a:lnTo>
                  <a:lnTo>
                    <a:pt x="684" y="96"/>
                  </a:lnTo>
                  <a:lnTo>
                    <a:pt x="688" y="106"/>
                  </a:lnTo>
                  <a:lnTo>
                    <a:pt x="690" y="115"/>
                  </a:lnTo>
                  <a:lnTo>
                    <a:pt x="692" y="126"/>
                  </a:lnTo>
                  <a:lnTo>
                    <a:pt x="692" y="136"/>
                  </a:lnTo>
                  <a:lnTo>
                    <a:pt x="692" y="145"/>
                  </a:lnTo>
                  <a:lnTo>
                    <a:pt x="690" y="156"/>
                  </a:lnTo>
                  <a:lnTo>
                    <a:pt x="688" y="166"/>
                  </a:lnTo>
                  <a:lnTo>
                    <a:pt x="684" y="176"/>
                  </a:lnTo>
                  <a:lnTo>
                    <a:pt x="679" y="184"/>
                  </a:lnTo>
                  <a:lnTo>
                    <a:pt x="674" y="193"/>
                  </a:lnTo>
                  <a:lnTo>
                    <a:pt x="668" y="201"/>
                  </a:lnTo>
                  <a:lnTo>
                    <a:pt x="660" y="209"/>
                  </a:lnTo>
                  <a:lnTo>
                    <a:pt x="652" y="216"/>
                  </a:lnTo>
                  <a:lnTo>
                    <a:pt x="645" y="222"/>
                  </a:lnTo>
                  <a:lnTo>
                    <a:pt x="635" y="228"/>
                  </a:lnTo>
                  <a:lnTo>
                    <a:pt x="627" y="233"/>
                  </a:lnTo>
                  <a:lnTo>
                    <a:pt x="617" y="236"/>
                  </a:lnTo>
                  <a:lnTo>
                    <a:pt x="607" y="239"/>
                  </a:lnTo>
                  <a:lnTo>
                    <a:pt x="598" y="241"/>
                  </a:lnTo>
                  <a:lnTo>
                    <a:pt x="587" y="241"/>
                  </a:lnTo>
                  <a:lnTo>
                    <a:pt x="587" y="241"/>
                  </a:lnTo>
                  <a:close/>
                  <a:moveTo>
                    <a:pt x="572" y="874"/>
                  </a:moveTo>
                  <a:lnTo>
                    <a:pt x="150" y="874"/>
                  </a:lnTo>
                  <a:lnTo>
                    <a:pt x="150" y="271"/>
                  </a:lnTo>
                  <a:lnTo>
                    <a:pt x="572" y="271"/>
                  </a:lnTo>
                  <a:lnTo>
                    <a:pt x="572" y="874"/>
                  </a:lnTo>
                  <a:close/>
                  <a:moveTo>
                    <a:pt x="150" y="240"/>
                  </a:moveTo>
                  <a:lnTo>
                    <a:pt x="150" y="181"/>
                  </a:lnTo>
                  <a:lnTo>
                    <a:pt x="217" y="181"/>
                  </a:lnTo>
                  <a:lnTo>
                    <a:pt x="211" y="192"/>
                  </a:lnTo>
                  <a:lnTo>
                    <a:pt x="206" y="201"/>
                  </a:lnTo>
                  <a:lnTo>
                    <a:pt x="199" y="211"/>
                  </a:lnTo>
                  <a:lnTo>
                    <a:pt x="191" y="220"/>
                  </a:lnTo>
                  <a:lnTo>
                    <a:pt x="182" y="226"/>
                  </a:lnTo>
                  <a:lnTo>
                    <a:pt x="172" y="233"/>
                  </a:lnTo>
                  <a:lnTo>
                    <a:pt x="161" y="237"/>
                  </a:lnTo>
                  <a:lnTo>
                    <a:pt x="150" y="240"/>
                  </a:lnTo>
                  <a:lnTo>
                    <a:pt x="150" y="240"/>
                  </a:lnTo>
                  <a:close/>
                  <a:moveTo>
                    <a:pt x="30" y="604"/>
                  </a:moveTo>
                  <a:lnTo>
                    <a:pt x="30" y="136"/>
                  </a:lnTo>
                  <a:lnTo>
                    <a:pt x="30" y="125"/>
                  </a:lnTo>
                  <a:lnTo>
                    <a:pt x="32" y="115"/>
                  </a:lnTo>
                  <a:lnTo>
                    <a:pt x="34" y="105"/>
                  </a:lnTo>
                  <a:lnTo>
                    <a:pt x="37" y="96"/>
                  </a:lnTo>
                  <a:lnTo>
                    <a:pt x="42" y="86"/>
                  </a:lnTo>
                  <a:lnTo>
                    <a:pt x="47" y="78"/>
                  </a:lnTo>
                  <a:lnTo>
                    <a:pt x="52" y="69"/>
                  </a:lnTo>
                  <a:lnTo>
                    <a:pt x="59" y="62"/>
                  </a:lnTo>
                  <a:lnTo>
                    <a:pt x="66" y="55"/>
                  </a:lnTo>
                  <a:lnTo>
                    <a:pt x="74" y="49"/>
                  </a:lnTo>
                  <a:lnTo>
                    <a:pt x="82" y="43"/>
                  </a:lnTo>
                  <a:lnTo>
                    <a:pt x="91" y="39"/>
                  </a:lnTo>
                  <a:lnTo>
                    <a:pt x="100" y="35"/>
                  </a:lnTo>
                  <a:lnTo>
                    <a:pt x="109" y="33"/>
                  </a:lnTo>
                  <a:lnTo>
                    <a:pt x="119" y="30"/>
                  </a:lnTo>
                  <a:lnTo>
                    <a:pt x="129" y="30"/>
                  </a:lnTo>
                  <a:lnTo>
                    <a:pt x="138" y="30"/>
                  </a:lnTo>
                  <a:lnTo>
                    <a:pt x="148" y="33"/>
                  </a:lnTo>
                  <a:lnTo>
                    <a:pt x="157" y="35"/>
                  </a:lnTo>
                  <a:lnTo>
                    <a:pt x="165" y="39"/>
                  </a:lnTo>
                  <a:lnTo>
                    <a:pt x="174" y="43"/>
                  </a:lnTo>
                  <a:lnTo>
                    <a:pt x="182" y="49"/>
                  </a:lnTo>
                  <a:lnTo>
                    <a:pt x="190" y="55"/>
                  </a:lnTo>
                  <a:lnTo>
                    <a:pt x="196" y="62"/>
                  </a:lnTo>
                  <a:lnTo>
                    <a:pt x="203" y="69"/>
                  </a:lnTo>
                  <a:lnTo>
                    <a:pt x="208" y="78"/>
                  </a:lnTo>
                  <a:lnTo>
                    <a:pt x="214" y="86"/>
                  </a:lnTo>
                  <a:lnTo>
                    <a:pt x="218" y="95"/>
                  </a:lnTo>
                  <a:lnTo>
                    <a:pt x="221" y="105"/>
                  </a:lnTo>
                  <a:lnTo>
                    <a:pt x="223" y="115"/>
                  </a:lnTo>
                  <a:lnTo>
                    <a:pt x="224" y="125"/>
                  </a:lnTo>
                  <a:lnTo>
                    <a:pt x="225" y="136"/>
                  </a:lnTo>
                  <a:lnTo>
                    <a:pt x="225" y="143"/>
                  </a:lnTo>
                  <a:lnTo>
                    <a:pt x="224" y="151"/>
                  </a:lnTo>
                  <a:lnTo>
                    <a:pt x="135" y="151"/>
                  </a:lnTo>
                  <a:lnTo>
                    <a:pt x="132" y="151"/>
                  </a:lnTo>
                  <a:lnTo>
                    <a:pt x="129" y="152"/>
                  </a:lnTo>
                  <a:lnTo>
                    <a:pt x="126" y="153"/>
                  </a:lnTo>
                  <a:lnTo>
                    <a:pt x="124" y="155"/>
                  </a:lnTo>
                  <a:lnTo>
                    <a:pt x="122" y="157"/>
                  </a:lnTo>
                  <a:lnTo>
                    <a:pt x="121" y="160"/>
                  </a:lnTo>
                  <a:lnTo>
                    <a:pt x="120" y="163"/>
                  </a:lnTo>
                  <a:lnTo>
                    <a:pt x="120" y="166"/>
                  </a:lnTo>
                  <a:lnTo>
                    <a:pt x="120" y="256"/>
                  </a:lnTo>
                  <a:lnTo>
                    <a:pt x="120" y="604"/>
                  </a:lnTo>
                  <a:lnTo>
                    <a:pt x="30" y="604"/>
                  </a:lnTo>
                  <a:close/>
                  <a:moveTo>
                    <a:pt x="722" y="136"/>
                  </a:moveTo>
                  <a:lnTo>
                    <a:pt x="722" y="123"/>
                  </a:lnTo>
                  <a:lnTo>
                    <a:pt x="720" y="110"/>
                  </a:lnTo>
                  <a:lnTo>
                    <a:pt x="717" y="97"/>
                  </a:lnTo>
                  <a:lnTo>
                    <a:pt x="712" y="84"/>
                  </a:lnTo>
                  <a:lnTo>
                    <a:pt x="706" y="72"/>
                  </a:lnTo>
                  <a:lnTo>
                    <a:pt x="699" y="62"/>
                  </a:lnTo>
                  <a:lnTo>
                    <a:pt x="691" y="51"/>
                  </a:lnTo>
                  <a:lnTo>
                    <a:pt x="682" y="41"/>
                  </a:lnTo>
                  <a:lnTo>
                    <a:pt x="672" y="33"/>
                  </a:lnTo>
                  <a:lnTo>
                    <a:pt x="661" y="24"/>
                  </a:lnTo>
                  <a:lnTo>
                    <a:pt x="650" y="17"/>
                  </a:lnTo>
                  <a:lnTo>
                    <a:pt x="638" y="11"/>
                  </a:lnTo>
                  <a:lnTo>
                    <a:pt x="626" y="7"/>
                  </a:lnTo>
                  <a:lnTo>
                    <a:pt x="614" y="3"/>
                  </a:lnTo>
                  <a:lnTo>
                    <a:pt x="601" y="1"/>
                  </a:lnTo>
                  <a:lnTo>
                    <a:pt x="587" y="0"/>
                  </a:lnTo>
                  <a:lnTo>
                    <a:pt x="135" y="0"/>
                  </a:lnTo>
                  <a:lnTo>
                    <a:pt x="134" y="0"/>
                  </a:lnTo>
                  <a:lnTo>
                    <a:pt x="133" y="0"/>
                  </a:lnTo>
                  <a:lnTo>
                    <a:pt x="131" y="0"/>
                  </a:lnTo>
                  <a:lnTo>
                    <a:pt x="129" y="0"/>
                  </a:lnTo>
                  <a:lnTo>
                    <a:pt x="116" y="1"/>
                  </a:lnTo>
                  <a:lnTo>
                    <a:pt x="103" y="2"/>
                  </a:lnTo>
                  <a:lnTo>
                    <a:pt x="90" y="7"/>
                  </a:lnTo>
                  <a:lnTo>
                    <a:pt x="78" y="11"/>
                  </a:lnTo>
                  <a:lnTo>
                    <a:pt x="67" y="16"/>
                  </a:lnTo>
                  <a:lnTo>
                    <a:pt x="57" y="24"/>
                  </a:lnTo>
                  <a:lnTo>
                    <a:pt x="47" y="31"/>
                  </a:lnTo>
                  <a:lnTo>
                    <a:pt x="37" y="40"/>
                  </a:lnTo>
                  <a:lnTo>
                    <a:pt x="29" y="50"/>
                  </a:lnTo>
                  <a:lnTo>
                    <a:pt x="21" y="60"/>
                  </a:lnTo>
                  <a:lnTo>
                    <a:pt x="15" y="71"/>
                  </a:lnTo>
                  <a:lnTo>
                    <a:pt x="9" y="83"/>
                  </a:lnTo>
                  <a:lnTo>
                    <a:pt x="5" y="96"/>
                  </a:lnTo>
                  <a:lnTo>
                    <a:pt x="2" y="109"/>
                  </a:lnTo>
                  <a:lnTo>
                    <a:pt x="0" y="122"/>
                  </a:lnTo>
                  <a:lnTo>
                    <a:pt x="0" y="136"/>
                  </a:lnTo>
                  <a:lnTo>
                    <a:pt x="0" y="619"/>
                  </a:lnTo>
                  <a:lnTo>
                    <a:pt x="0" y="621"/>
                  </a:lnTo>
                  <a:lnTo>
                    <a:pt x="1" y="624"/>
                  </a:lnTo>
                  <a:lnTo>
                    <a:pt x="2" y="626"/>
                  </a:lnTo>
                  <a:lnTo>
                    <a:pt x="4" y="629"/>
                  </a:lnTo>
                  <a:lnTo>
                    <a:pt x="6" y="630"/>
                  </a:lnTo>
                  <a:lnTo>
                    <a:pt x="8" y="633"/>
                  </a:lnTo>
                  <a:lnTo>
                    <a:pt x="11" y="633"/>
                  </a:lnTo>
                  <a:lnTo>
                    <a:pt x="15" y="634"/>
                  </a:lnTo>
                  <a:lnTo>
                    <a:pt x="120" y="634"/>
                  </a:lnTo>
                  <a:lnTo>
                    <a:pt x="120" y="890"/>
                  </a:lnTo>
                  <a:lnTo>
                    <a:pt x="120" y="893"/>
                  </a:lnTo>
                  <a:lnTo>
                    <a:pt x="121" y="895"/>
                  </a:lnTo>
                  <a:lnTo>
                    <a:pt x="122" y="898"/>
                  </a:lnTo>
                  <a:lnTo>
                    <a:pt x="124" y="900"/>
                  </a:lnTo>
                  <a:lnTo>
                    <a:pt x="126" y="902"/>
                  </a:lnTo>
                  <a:lnTo>
                    <a:pt x="129" y="904"/>
                  </a:lnTo>
                  <a:lnTo>
                    <a:pt x="132" y="905"/>
                  </a:lnTo>
                  <a:lnTo>
                    <a:pt x="135" y="905"/>
                  </a:lnTo>
                  <a:lnTo>
                    <a:pt x="587" y="905"/>
                  </a:lnTo>
                  <a:lnTo>
                    <a:pt x="590" y="905"/>
                  </a:lnTo>
                  <a:lnTo>
                    <a:pt x="593" y="904"/>
                  </a:lnTo>
                  <a:lnTo>
                    <a:pt x="595" y="902"/>
                  </a:lnTo>
                  <a:lnTo>
                    <a:pt x="598" y="900"/>
                  </a:lnTo>
                  <a:lnTo>
                    <a:pt x="600" y="898"/>
                  </a:lnTo>
                  <a:lnTo>
                    <a:pt x="601" y="895"/>
                  </a:lnTo>
                  <a:lnTo>
                    <a:pt x="602" y="893"/>
                  </a:lnTo>
                  <a:lnTo>
                    <a:pt x="602" y="890"/>
                  </a:lnTo>
                  <a:lnTo>
                    <a:pt x="602" y="270"/>
                  </a:lnTo>
                  <a:lnTo>
                    <a:pt x="615" y="268"/>
                  </a:lnTo>
                  <a:lnTo>
                    <a:pt x="626" y="265"/>
                  </a:lnTo>
                  <a:lnTo>
                    <a:pt x="637" y="260"/>
                  </a:lnTo>
                  <a:lnTo>
                    <a:pt x="648" y="255"/>
                  </a:lnTo>
                  <a:lnTo>
                    <a:pt x="659" y="249"/>
                  </a:lnTo>
                  <a:lnTo>
                    <a:pt x="669" y="241"/>
                  </a:lnTo>
                  <a:lnTo>
                    <a:pt x="678" y="234"/>
                  </a:lnTo>
                  <a:lnTo>
                    <a:pt x="687" y="225"/>
                  </a:lnTo>
                  <a:lnTo>
                    <a:pt x="694" y="215"/>
                  </a:lnTo>
                  <a:lnTo>
                    <a:pt x="702" y="206"/>
                  </a:lnTo>
                  <a:lnTo>
                    <a:pt x="708" y="195"/>
                  </a:lnTo>
                  <a:lnTo>
                    <a:pt x="713" y="183"/>
                  </a:lnTo>
                  <a:lnTo>
                    <a:pt x="717" y="172"/>
                  </a:lnTo>
                  <a:lnTo>
                    <a:pt x="720" y="160"/>
                  </a:lnTo>
                  <a:lnTo>
                    <a:pt x="722" y="148"/>
                  </a:lnTo>
                  <a:lnTo>
                    <a:pt x="722" y="136"/>
                  </a:lnTo>
                  <a:lnTo>
                    <a:pt x="722" y="136"/>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53" name="Freeform 51"/>
            <p:cNvSpPr>
              <a:spLocks/>
            </p:cNvSpPr>
            <p:nvPr/>
          </p:nvSpPr>
          <p:spPr bwMode="auto">
            <a:xfrm>
              <a:off x="995363" y="2051050"/>
              <a:ext cx="57150" cy="9525"/>
            </a:xfrm>
            <a:custGeom>
              <a:avLst/>
              <a:gdLst>
                <a:gd name="T0" fmla="*/ 15 w 181"/>
                <a:gd name="T1" fmla="*/ 30 h 30"/>
                <a:gd name="T2" fmla="*/ 166 w 181"/>
                <a:gd name="T3" fmla="*/ 30 h 30"/>
                <a:gd name="T4" fmla="*/ 169 w 181"/>
                <a:gd name="T5" fmla="*/ 30 h 30"/>
                <a:gd name="T6" fmla="*/ 172 w 181"/>
                <a:gd name="T7" fmla="*/ 29 h 30"/>
                <a:gd name="T8" fmla="*/ 174 w 181"/>
                <a:gd name="T9" fmla="*/ 28 h 30"/>
                <a:gd name="T10" fmla="*/ 176 w 181"/>
                <a:gd name="T11" fmla="*/ 25 h 30"/>
                <a:gd name="T12" fmla="*/ 178 w 181"/>
                <a:gd name="T13" fmla="*/ 23 h 30"/>
                <a:gd name="T14" fmla="*/ 180 w 181"/>
                <a:gd name="T15" fmla="*/ 21 h 30"/>
                <a:gd name="T16" fmla="*/ 181 w 181"/>
                <a:gd name="T17" fmla="*/ 18 h 30"/>
                <a:gd name="T18" fmla="*/ 181 w 181"/>
                <a:gd name="T19" fmla="*/ 15 h 30"/>
                <a:gd name="T20" fmla="*/ 181 w 181"/>
                <a:gd name="T21" fmla="*/ 13 h 30"/>
                <a:gd name="T22" fmla="*/ 180 w 181"/>
                <a:gd name="T23" fmla="*/ 9 h 30"/>
                <a:gd name="T24" fmla="*/ 178 w 181"/>
                <a:gd name="T25" fmla="*/ 7 h 30"/>
                <a:gd name="T26" fmla="*/ 176 w 181"/>
                <a:gd name="T27" fmla="*/ 4 h 30"/>
                <a:gd name="T28" fmla="*/ 174 w 181"/>
                <a:gd name="T29" fmla="*/ 3 h 30"/>
                <a:gd name="T30" fmla="*/ 172 w 181"/>
                <a:gd name="T31" fmla="*/ 1 h 30"/>
                <a:gd name="T32" fmla="*/ 169 w 181"/>
                <a:gd name="T33" fmla="*/ 1 h 30"/>
                <a:gd name="T34" fmla="*/ 166 w 181"/>
                <a:gd name="T35" fmla="*/ 0 h 30"/>
                <a:gd name="T36" fmla="*/ 15 w 181"/>
                <a:gd name="T37" fmla="*/ 0 h 30"/>
                <a:gd name="T38" fmla="*/ 12 w 181"/>
                <a:gd name="T39" fmla="*/ 1 h 30"/>
                <a:gd name="T40" fmla="*/ 10 w 181"/>
                <a:gd name="T41" fmla="*/ 1 h 30"/>
                <a:gd name="T42" fmla="*/ 6 w 181"/>
                <a:gd name="T43" fmla="*/ 3 h 30"/>
                <a:gd name="T44" fmla="*/ 4 w 181"/>
                <a:gd name="T45" fmla="*/ 4 h 30"/>
                <a:gd name="T46" fmla="*/ 2 w 181"/>
                <a:gd name="T47" fmla="*/ 7 h 30"/>
                <a:gd name="T48" fmla="*/ 1 w 181"/>
                <a:gd name="T49" fmla="*/ 9 h 30"/>
                <a:gd name="T50" fmla="*/ 0 w 181"/>
                <a:gd name="T51" fmla="*/ 13 h 30"/>
                <a:gd name="T52" fmla="*/ 0 w 181"/>
                <a:gd name="T53" fmla="*/ 15 h 30"/>
                <a:gd name="T54" fmla="*/ 0 w 181"/>
                <a:gd name="T55" fmla="*/ 18 h 30"/>
                <a:gd name="T56" fmla="*/ 1 w 181"/>
                <a:gd name="T57" fmla="*/ 21 h 30"/>
                <a:gd name="T58" fmla="*/ 2 w 181"/>
                <a:gd name="T59" fmla="*/ 23 h 30"/>
                <a:gd name="T60" fmla="*/ 4 w 181"/>
                <a:gd name="T61" fmla="*/ 25 h 30"/>
                <a:gd name="T62" fmla="*/ 6 w 181"/>
                <a:gd name="T63" fmla="*/ 28 h 30"/>
                <a:gd name="T64" fmla="*/ 10 w 181"/>
                <a:gd name="T65" fmla="*/ 29 h 30"/>
                <a:gd name="T66" fmla="*/ 12 w 181"/>
                <a:gd name="T67" fmla="*/ 30 h 30"/>
                <a:gd name="T68" fmla="*/ 15 w 181"/>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0">
                  <a:moveTo>
                    <a:pt x="15" y="30"/>
                  </a:moveTo>
                  <a:lnTo>
                    <a:pt x="166" y="30"/>
                  </a:lnTo>
                  <a:lnTo>
                    <a:pt x="169" y="30"/>
                  </a:lnTo>
                  <a:lnTo>
                    <a:pt x="172" y="29"/>
                  </a:lnTo>
                  <a:lnTo>
                    <a:pt x="174" y="28"/>
                  </a:lnTo>
                  <a:lnTo>
                    <a:pt x="176" y="25"/>
                  </a:lnTo>
                  <a:lnTo>
                    <a:pt x="178" y="23"/>
                  </a:lnTo>
                  <a:lnTo>
                    <a:pt x="180" y="21"/>
                  </a:lnTo>
                  <a:lnTo>
                    <a:pt x="181" y="18"/>
                  </a:lnTo>
                  <a:lnTo>
                    <a:pt x="181" y="15"/>
                  </a:lnTo>
                  <a:lnTo>
                    <a:pt x="181" y="13"/>
                  </a:lnTo>
                  <a:lnTo>
                    <a:pt x="180" y="9"/>
                  </a:lnTo>
                  <a:lnTo>
                    <a:pt x="178" y="7"/>
                  </a:lnTo>
                  <a:lnTo>
                    <a:pt x="176" y="4"/>
                  </a:lnTo>
                  <a:lnTo>
                    <a:pt x="174" y="3"/>
                  </a:lnTo>
                  <a:lnTo>
                    <a:pt x="172" y="1"/>
                  </a:lnTo>
                  <a:lnTo>
                    <a:pt x="169" y="1"/>
                  </a:lnTo>
                  <a:lnTo>
                    <a:pt x="166" y="0"/>
                  </a:lnTo>
                  <a:lnTo>
                    <a:pt x="15" y="0"/>
                  </a:lnTo>
                  <a:lnTo>
                    <a:pt x="12" y="1"/>
                  </a:lnTo>
                  <a:lnTo>
                    <a:pt x="10" y="1"/>
                  </a:lnTo>
                  <a:lnTo>
                    <a:pt x="6" y="3"/>
                  </a:lnTo>
                  <a:lnTo>
                    <a:pt x="4" y="4"/>
                  </a:lnTo>
                  <a:lnTo>
                    <a:pt x="2" y="7"/>
                  </a:lnTo>
                  <a:lnTo>
                    <a:pt x="1" y="9"/>
                  </a:lnTo>
                  <a:lnTo>
                    <a:pt x="0" y="13"/>
                  </a:lnTo>
                  <a:lnTo>
                    <a:pt x="0" y="15"/>
                  </a:lnTo>
                  <a:lnTo>
                    <a:pt x="0" y="18"/>
                  </a:lnTo>
                  <a:lnTo>
                    <a:pt x="1" y="21"/>
                  </a:lnTo>
                  <a:lnTo>
                    <a:pt x="2" y="23"/>
                  </a:lnTo>
                  <a:lnTo>
                    <a:pt x="4" y="25"/>
                  </a:lnTo>
                  <a:lnTo>
                    <a:pt x="6" y="28"/>
                  </a:lnTo>
                  <a:lnTo>
                    <a:pt x="10" y="29"/>
                  </a:lnTo>
                  <a:lnTo>
                    <a:pt x="12" y="30"/>
                  </a:lnTo>
                  <a:lnTo>
                    <a:pt x="15" y="3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54" name="Freeform 52"/>
            <p:cNvSpPr>
              <a:spLocks/>
            </p:cNvSpPr>
            <p:nvPr/>
          </p:nvSpPr>
          <p:spPr bwMode="auto">
            <a:xfrm>
              <a:off x="995363" y="2098675"/>
              <a:ext cx="57150" cy="9525"/>
            </a:xfrm>
            <a:custGeom>
              <a:avLst/>
              <a:gdLst>
                <a:gd name="T0" fmla="*/ 15 w 181"/>
                <a:gd name="T1" fmla="*/ 31 h 31"/>
                <a:gd name="T2" fmla="*/ 166 w 181"/>
                <a:gd name="T3" fmla="*/ 31 h 31"/>
                <a:gd name="T4" fmla="*/ 169 w 181"/>
                <a:gd name="T5" fmla="*/ 30 h 31"/>
                <a:gd name="T6" fmla="*/ 172 w 181"/>
                <a:gd name="T7" fmla="*/ 30 h 31"/>
                <a:gd name="T8" fmla="*/ 174 w 181"/>
                <a:gd name="T9" fmla="*/ 28 h 31"/>
                <a:gd name="T10" fmla="*/ 176 w 181"/>
                <a:gd name="T11" fmla="*/ 27 h 31"/>
                <a:gd name="T12" fmla="*/ 178 w 181"/>
                <a:gd name="T13" fmla="*/ 24 h 31"/>
                <a:gd name="T14" fmla="*/ 180 w 181"/>
                <a:gd name="T15" fmla="*/ 22 h 31"/>
                <a:gd name="T16" fmla="*/ 181 w 181"/>
                <a:gd name="T17" fmla="*/ 19 h 31"/>
                <a:gd name="T18" fmla="*/ 181 w 181"/>
                <a:gd name="T19" fmla="*/ 16 h 31"/>
                <a:gd name="T20" fmla="*/ 181 w 181"/>
                <a:gd name="T21" fmla="*/ 13 h 31"/>
                <a:gd name="T22" fmla="*/ 180 w 181"/>
                <a:gd name="T23" fmla="*/ 10 h 31"/>
                <a:gd name="T24" fmla="*/ 178 w 181"/>
                <a:gd name="T25" fmla="*/ 8 h 31"/>
                <a:gd name="T26" fmla="*/ 176 w 181"/>
                <a:gd name="T27" fmla="*/ 6 h 31"/>
                <a:gd name="T28" fmla="*/ 174 w 181"/>
                <a:gd name="T29" fmla="*/ 3 h 31"/>
                <a:gd name="T30" fmla="*/ 172 w 181"/>
                <a:gd name="T31" fmla="*/ 2 h 31"/>
                <a:gd name="T32" fmla="*/ 169 w 181"/>
                <a:gd name="T33" fmla="*/ 1 h 31"/>
                <a:gd name="T34" fmla="*/ 166 w 181"/>
                <a:gd name="T35" fmla="*/ 1 h 31"/>
                <a:gd name="T36" fmla="*/ 15 w 181"/>
                <a:gd name="T37" fmla="*/ 0 h 31"/>
                <a:gd name="T38" fmla="*/ 12 w 181"/>
                <a:gd name="T39" fmla="*/ 1 h 31"/>
                <a:gd name="T40" fmla="*/ 10 w 181"/>
                <a:gd name="T41" fmla="*/ 2 h 31"/>
                <a:gd name="T42" fmla="*/ 6 w 181"/>
                <a:gd name="T43" fmla="*/ 3 h 31"/>
                <a:gd name="T44" fmla="*/ 4 w 181"/>
                <a:gd name="T45" fmla="*/ 6 h 31"/>
                <a:gd name="T46" fmla="*/ 2 w 181"/>
                <a:gd name="T47" fmla="*/ 8 h 31"/>
                <a:gd name="T48" fmla="*/ 1 w 181"/>
                <a:gd name="T49" fmla="*/ 10 h 31"/>
                <a:gd name="T50" fmla="*/ 0 w 181"/>
                <a:gd name="T51" fmla="*/ 13 h 31"/>
                <a:gd name="T52" fmla="*/ 0 w 181"/>
                <a:gd name="T53" fmla="*/ 16 h 31"/>
                <a:gd name="T54" fmla="*/ 0 w 181"/>
                <a:gd name="T55" fmla="*/ 19 h 31"/>
                <a:gd name="T56" fmla="*/ 1 w 181"/>
                <a:gd name="T57" fmla="*/ 22 h 31"/>
                <a:gd name="T58" fmla="*/ 2 w 181"/>
                <a:gd name="T59" fmla="*/ 24 h 31"/>
                <a:gd name="T60" fmla="*/ 4 w 181"/>
                <a:gd name="T61" fmla="*/ 27 h 31"/>
                <a:gd name="T62" fmla="*/ 6 w 181"/>
                <a:gd name="T63" fmla="*/ 28 h 31"/>
                <a:gd name="T64" fmla="*/ 10 w 181"/>
                <a:gd name="T65" fmla="*/ 30 h 31"/>
                <a:gd name="T66" fmla="*/ 12 w 181"/>
                <a:gd name="T67" fmla="*/ 30 h 31"/>
                <a:gd name="T68" fmla="*/ 15 w 181"/>
                <a:gd name="T6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1">
                  <a:moveTo>
                    <a:pt x="15" y="31"/>
                  </a:moveTo>
                  <a:lnTo>
                    <a:pt x="166" y="31"/>
                  </a:lnTo>
                  <a:lnTo>
                    <a:pt x="169" y="30"/>
                  </a:lnTo>
                  <a:lnTo>
                    <a:pt x="172" y="30"/>
                  </a:lnTo>
                  <a:lnTo>
                    <a:pt x="174" y="28"/>
                  </a:lnTo>
                  <a:lnTo>
                    <a:pt x="176" y="27"/>
                  </a:lnTo>
                  <a:lnTo>
                    <a:pt x="178" y="24"/>
                  </a:lnTo>
                  <a:lnTo>
                    <a:pt x="180" y="22"/>
                  </a:lnTo>
                  <a:lnTo>
                    <a:pt x="181" y="19"/>
                  </a:lnTo>
                  <a:lnTo>
                    <a:pt x="181" y="16"/>
                  </a:lnTo>
                  <a:lnTo>
                    <a:pt x="181" y="13"/>
                  </a:lnTo>
                  <a:lnTo>
                    <a:pt x="180" y="10"/>
                  </a:lnTo>
                  <a:lnTo>
                    <a:pt x="178" y="8"/>
                  </a:lnTo>
                  <a:lnTo>
                    <a:pt x="176" y="6"/>
                  </a:lnTo>
                  <a:lnTo>
                    <a:pt x="174" y="3"/>
                  </a:lnTo>
                  <a:lnTo>
                    <a:pt x="172" y="2"/>
                  </a:lnTo>
                  <a:lnTo>
                    <a:pt x="169" y="1"/>
                  </a:lnTo>
                  <a:lnTo>
                    <a:pt x="166" y="1"/>
                  </a:lnTo>
                  <a:lnTo>
                    <a:pt x="15" y="0"/>
                  </a:lnTo>
                  <a:lnTo>
                    <a:pt x="12" y="1"/>
                  </a:lnTo>
                  <a:lnTo>
                    <a:pt x="10" y="2"/>
                  </a:lnTo>
                  <a:lnTo>
                    <a:pt x="6" y="3"/>
                  </a:lnTo>
                  <a:lnTo>
                    <a:pt x="4" y="6"/>
                  </a:lnTo>
                  <a:lnTo>
                    <a:pt x="2" y="8"/>
                  </a:lnTo>
                  <a:lnTo>
                    <a:pt x="1" y="10"/>
                  </a:lnTo>
                  <a:lnTo>
                    <a:pt x="0" y="13"/>
                  </a:lnTo>
                  <a:lnTo>
                    <a:pt x="0" y="16"/>
                  </a:lnTo>
                  <a:lnTo>
                    <a:pt x="0" y="19"/>
                  </a:lnTo>
                  <a:lnTo>
                    <a:pt x="1" y="22"/>
                  </a:lnTo>
                  <a:lnTo>
                    <a:pt x="2" y="24"/>
                  </a:lnTo>
                  <a:lnTo>
                    <a:pt x="4" y="27"/>
                  </a:lnTo>
                  <a:lnTo>
                    <a:pt x="6" y="28"/>
                  </a:lnTo>
                  <a:lnTo>
                    <a:pt x="10" y="30"/>
                  </a:lnTo>
                  <a:lnTo>
                    <a:pt x="12" y="30"/>
                  </a:lnTo>
                  <a:lnTo>
                    <a:pt x="15" y="31"/>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55" name="Freeform 53"/>
            <p:cNvSpPr>
              <a:spLocks/>
            </p:cNvSpPr>
            <p:nvPr/>
          </p:nvSpPr>
          <p:spPr bwMode="auto">
            <a:xfrm>
              <a:off x="995363" y="2146300"/>
              <a:ext cx="57150" cy="9525"/>
            </a:xfrm>
            <a:custGeom>
              <a:avLst/>
              <a:gdLst>
                <a:gd name="T0" fmla="*/ 15 w 181"/>
                <a:gd name="T1" fmla="*/ 30 h 30"/>
                <a:gd name="T2" fmla="*/ 166 w 181"/>
                <a:gd name="T3" fmla="*/ 30 h 30"/>
                <a:gd name="T4" fmla="*/ 169 w 181"/>
                <a:gd name="T5" fmla="*/ 30 h 30"/>
                <a:gd name="T6" fmla="*/ 172 w 181"/>
                <a:gd name="T7" fmla="*/ 29 h 30"/>
                <a:gd name="T8" fmla="*/ 174 w 181"/>
                <a:gd name="T9" fmla="*/ 27 h 30"/>
                <a:gd name="T10" fmla="*/ 176 w 181"/>
                <a:gd name="T11" fmla="*/ 26 h 30"/>
                <a:gd name="T12" fmla="*/ 178 w 181"/>
                <a:gd name="T13" fmla="*/ 23 h 30"/>
                <a:gd name="T14" fmla="*/ 180 w 181"/>
                <a:gd name="T15" fmla="*/ 20 h 30"/>
                <a:gd name="T16" fmla="*/ 181 w 181"/>
                <a:gd name="T17" fmla="*/ 18 h 30"/>
                <a:gd name="T18" fmla="*/ 181 w 181"/>
                <a:gd name="T19" fmla="*/ 15 h 30"/>
                <a:gd name="T20" fmla="*/ 181 w 181"/>
                <a:gd name="T21" fmla="*/ 12 h 30"/>
                <a:gd name="T22" fmla="*/ 180 w 181"/>
                <a:gd name="T23" fmla="*/ 8 h 30"/>
                <a:gd name="T24" fmla="*/ 178 w 181"/>
                <a:gd name="T25" fmla="*/ 6 h 30"/>
                <a:gd name="T26" fmla="*/ 176 w 181"/>
                <a:gd name="T27" fmla="*/ 4 h 30"/>
                <a:gd name="T28" fmla="*/ 174 w 181"/>
                <a:gd name="T29" fmla="*/ 2 h 30"/>
                <a:gd name="T30" fmla="*/ 172 w 181"/>
                <a:gd name="T31" fmla="*/ 1 h 30"/>
                <a:gd name="T32" fmla="*/ 169 w 181"/>
                <a:gd name="T33" fmla="*/ 0 h 30"/>
                <a:gd name="T34" fmla="*/ 166 w 181"/>
                <a:gd name="T35" fmla="*/ 0 h 30"/>
                <a:gd name="T36" fmla="*/ 15 w 181"/>
                <a:gd name="T37" fmla="*/ 0 h 30"/>
                <a:gd name="T38" fmla="*/ 12 w 181"/>
                <a:gd name="T39" fmla="*/ 0 h 30"/>
                <a:gd name="T40" fmla="*/ 10 w 181"/>
                <a:gd name="T41" fmla="*/ 1 h 30"/>
                <a:gd name="T42" fmla="*/ 6 w 181"/>
                <a:gd name="T43" fmla="*/ 2 h 30"/>
                <a:gd name="T44" fmla="*/ 4 w 181"/>
                <a:gd name="T45" fmla="*/ 4 h 30"/>
                <a:gd name="T46" fmla="*/ 2 w 181"/>
                <a:gd name="T47" fmla="*/ 6 h 30"/>
                <a:gd name="T48" fmla="*/ 1 w 181"/>
                <a:gd name="T49" fmla="*/ 8 h 30"/>
                <a:gd name="T50" fmla="*/ 0 w 181"/>
                <a:gd name="T51" fmla="*/ 12 h 30"/>
                <a:gd name="T52" fmla="*/ 0 w 181"/>
                <a:gd name="T53" fmla="*/ 15 h 30"/>
                <a:gd name="T54" fmla="*/ 0 w 181"/>
                <a:gd name="T55" fmla="*/ 18 h 30"/>
                <a:gd name="T56" fmla="*/ 1 w 181"/>
                <a:gd name="T57" fmla="*/ 20 h 30"/>
                <a:gd name="T58" fmla="*/ 2 w 181"/>
                <a:gd name="T59" fmla="*/ 23 h 30"/>
                <a:gd name="T60" fmla="*/ 4 w 181"/>
                <a:gd name="T61" fmla="*/ 26 h 30"/>
                <a:gd name="T62" fmla="*/ 6 w 181"/>
                <a:gd name="T63" fmla="*/ 27 h 30"/>
                <a:gd name="T64" fmla="*/ 10 w 181"/>
                <a:gd name="T65" fmla="*/ 29 h 30"/>
                <a:gd name="T66" fmla="*/ 12 w 181"/>
                <a:gd name="T67" fmla="*/ 30 h 30"/>
                <a:gd name="T68" fmla="*/ 15 w 181"/>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0">
                  <a:moveTo>
                    <a:pt x="15" y="30"/>
                  </a:moveTo>
                  <a:lnTo>
                    <a:pt x="166" y="30"/>
                  </a:lnTo>
                  <a:lnTo>
                    <a:pt x="169" y="30"/>
                  </a:lnTo>
                  <a:lnTo>
                    <a:pt x="172" y="29"/>
                  </a:lnTo>
                  <a:lnTo>
                    <a:pt x="174" y="27"/>
                  </a:lnTo>
                  <a:lnTo>
                    <a:pt x="176" y="26"/>
                  </a:lnTo>
                  <a:lnTo>
                    <a:pt x="178" y="23"/>
                  </a:lnTo>
                  <a:lnTo>
                    <a:pt x="180" y="20"/>
                  </a:lnTo>
                  <a:lnTo>
                    <a:pt x="181" y="18"/>
                  </a:lnTo>
                  <a:lnTo>
                    <a:pt x="181" y="15"/>
                  </a:lnTo>
                  <a:lnTo>
                    <a:pt x="181" y="12"/>
                  </a:lnTo>
                  <a:lnTo>
                    <a:pt x="180" y="8"/>
                  </a:lnTo>
                  <a:lnTo>
                    <a:pt x="178" y="6"/>
                  </a:lnTo>
                  <a:lnTo>
                    <a:pt x="176" y="4"/>
                  </a:lnTo>
                  <a:lnTo>
                    <a:pt x="174" y="2"/>
                  </a:lnTo>
                  <a:lnTo>
                    <a:pt x="172" y="1"/>
                  </a:lnTo>
                  <a:lnTo>
                    <a:pt x="169" y="0"/>
                  </a:lnTo>
                  <a:lnTo>
                    <a:pt x="166" y="0"/>
                  </a:lnTo>
                  <a:lnTo>
                    <a:pt x="15" y="0"/>
                  </a:lnTo>
                  <a:lnTo>
                    <a:pt x="12" y="0"/>
                  </a:lnTo>
                  <a:lnTo>
                    <a:pt x="10" y="1"/>
                  </a:lnTo>
                  <a:lnTo>
                    <a:pt x="6" y="2"/>
                  </a:lnTo>
                  <a:lnTo>
                    <a:pt x="4" y="4"/>
                  </a:lnTo>
                  <a:lnTo>
                    <a:pt x="2" y="6"/>
                  </a:lnTo>
                  <a:lnTo>
                    <a:pt x="1" y="8"/>
                  </a:lnTo>
                  <a:lnTo>
                    <a:pt x="0" y="12"/>
                  </a:lnTo>
                  <a:lnTo>
                    <a:pt x="0" y="15"/>
                  </a:lnTo>
                  <a:lnTo>
                    <a:pt x="0" y="18"/>
                  </a:lnTo>
                  <a:lnTo>
                    <a:pt x="1" y="20"/>
                  </a:lnTo>
                  <a:lnTo>
                    <a:pt x="2" y="23"/>
                  </a:lnTo>
                  <a:lnTo>
                    <a:pt x="4" y="26"/>
                  </a:lnTo>
                  <a:lnTo>
                    <a:pt x="6" y="27"/>
                  </a:lnTo>
                  <a:lnTo>
                    <a:pt x="10" y="29"/>
                  </a:lnTo>
                  <a:lnTo>
                    <a:pt x="12" y="30"/>
                  </a:lnTo>
                  <a:lnTo>
                    <a:pt x="15" y="3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56" name="Freeform 54"/>
            <p:cNvSpPr>
              <a:spLocks/>
            </p:cNvSpPr>
            <p:nvPr/>
          </p:nvSpPr>
          <p:spPr bwMode="auto">
            <a:xfrm>
              <a:off x="947738" y="2022475"/>
              <a:ext cx="38100" cy="33338"/>
            </a:xfrm>
            <a:custGeom>
              <a:avLst/>
              <a:gdLst>
                <a:gd name="T0" fmla="*/ 20 w 121"/>
                <a:gd name="T1" fmla="*/ 101 h 106"/>
                <a:gd name="T2" fmla="*/ 22 w 121"/>
                <a:gd name="T3" fmla="*/ 104 h 106"/>
                <a:gd name="T4" fmla="*/ 25 w 121"/>
                <a:gd name="T5" fmla="*/ 105 h 106"/>
                <a:gd name="T6" fmla="*/ 27 w 121"/>
                <a:gd name="T7" fmla="*/ 106 h 106"/>
                <a:gd name="T8" fmla="*/ 30 w 121"/>
                <a:gd name="T9" fmla="*/ 106 h 106"/>
                <a:gd name="T10" fmla="*/ 36 w 121"/>
                <a:gd name="T11" fmla="*/ 105 h 106"/>
                <a:gd name="T12" fmla="*/ 41 w 121"/>
                <a:gd name="T13" fmla="*/ 101 h 106"/>
                <a:gd name="T14" fmla="*/ 116 w 121"/>
                <a:gd name="T15" fmla="*/ 26 h 106"/>
                <a:gd name="T16" fmla="*/ 119 w 121"/>
                <a:gd name="T17" fmla="*/ 24 h 106"/>
                <a:gd name="T18" fmla="*/ 120 w 121"/>
                <a:gd name="T19" fmla="*/ 21 h 106"/>
                <a:gd name="T20" fmla="*/ 121 w 121"/>
                <a:gd name="T21" fmla="*/ 19 h 106"/>
                <a:gd name="T22" fmla="*/ 121 w 121"/>
                <a:gd name="T23" fmla="*/ 15 h 106"/>
                <a:gd name="T24" fmla="*/ 121 w 121"/>
                <a:gd name="T25" fmla="*/ 13 h 106"/>
                <a:gd name="T26" fmla="*/ 120 w 121"/>
                <a:gd name="T27" fmla="*/ 10 h 106"/>
                <a:gd name="T28" fmla="*/ 119 w 121"/>
                <a:gd name="T29" fmla="*/ 8 h 106"/>
                <a:gd name="T30" fmla="*/ 116 w 121"/>
                <a:gd name="T31" fmla="*/ 5 h 106"/>
                <a:gd name="T32" fmla="*/ 114 w 121"/>
                <a:gd name="T33" fmla="*/ 4 h 106"/>
                <a:gd name="T34" fmla="*/ 111 w 121"/>
                <a:gd name="T35" fmla="*/ 1 h 106"/>
                <a:gd name="T36" fmla="*/ 109 w 121"/>
                <a:gd name="T37" fmla="*/ 0 h 106"/>
                <a:gd name="T38" fmla="*/ 106 w 121"/>
                <a:gd name="T39" fmla="*/ 0 h 106"/>
                <a:gd name="T40" fmla="*/ 103 w 121"/>
                <a:gd name="T41" fmla="*/ 0 h 106"/>
                <a:gd name="T42" fmla="*/ 100 w 121"/>
                <a:gd name="T43" fmla="*/ 1 h 106"/>
                <a:gd name="T44" fmla="*/ 97 w 121"/>
                <a:gd name="T45" fmla="*/ 4 h 106"/>
                <a:gd name="T46" fmla="*/ 95 w 121"/>
                <a:gd name="T47" fmla="*/ 5 h 106"/>
                <a:gd name="T48" fmla="*/ 30 w 121"/>
                <a:gd name="T49" fmla="*/ 69 h 106"/>
                <a:gd name="T50" fmla="*/ 26 w 121"/>
                <a:gd name="T51" fmla="*/ 65 h 106"/>
                <a:gd name="T52" fmla="*/ 24 w 121"/>
                <a:gd name="T53" fmla="*/ 64 h 106"/>
                <a:gd name="T54" fmla="*/ 21 w 121"/>
                <a:gd name="T55" fmla="*/ 62 h 106"/>
                <a:gd name="T56" fmla="*/ 18 w 121"/>
                <a:gd name="T57" fmla="*/ 62 h 106"/>
                <a:gd name="T58" fmla="*/ 15 w 121"/>
                <a:gd name="T59" fmla="*/ 61 h 106"/>
                <a:gd name="T60" fmla="*/ 12 w 121"/>
                <a:gd name="T61" fmla="*/ 62 h 106"/>
                <a:gd name="T62" fmla="*/ 10 w 121"/>
                <a:gd name="T63" fmla="*/ 62 h 106"/>
                <a:gd name="T64" fmla="*/ 7 w 121"/>
                <a:gd name="T65" fmla="*/ 64 h 106"/>
                <a:gd name="T66" fmla="*/ 5 w 121"/>
                <a:gd name="T67" fmla="*/ 65 h 106"/>
                <a:gd name="T68" fmla="*/ 2 w 121"/>
                <a:gd name="T69" fmla="*/ 68 h 106"/>
                <a:gd name="T70" fmla="*/ 1 w 121"/>
                <a:gd name="T71" fmla="*/ 70 h 106"/>
                <a:gd name="T72" fmla="*/ 0 w 121"/>
                <a:gd name="T73" fmla="*/ 73 h 106"/>
                <a:gd name="T74" fmla="*/ 0 w 121"/>
                <a:gd name="T75" fmla="*/ 76 h 106"/>
                <a:gd name="T76" fmla="*/ 0 w 121"/>
                <a:gd name="T77" fmla="*/ 79 h 106"/>
                <a:gd name="T78" fmla="*/ 1 w 121"/>
                <a:gd name="T79" fmla="*/ 82 h 106"/>
                <a:gd name="T80" fmla="*/ 2 w 121"/>
                <a:gd name="T81" fmla="*/ 84 h 106"/>
                <a:gd name="T82" fmla="*/ 5 w 121"/>
                <a:gd name="T83" fmla="*/ 86 h 106"/>
                <a:gd name="T84" fmla="*/ 20 w 121"/>
                <a:gd name="T85"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1" h="106">
                  <a:moveTo>
                    <a:pt x="20" y="101"/>
                  </a:moveTo>
                  <a:lnTo>
                    <a:pt x="22" y="104"/>
                  </a:lnTo>
                  <a:lnTo>
                    <a:pt x="25" y="105"/>
                  </a:lnTo>
                  <a:lnTo>
                    <a:pt x="27" y="106"/>
                  </a:lnTo>
                  <a:lnTo>
                    <a:pt x="30" y="106"/>
                  </a:lnTo>
                  <a:lnTo>
                    <a:pt x="36" y="105"/>
                  </a:lnTo>
                  <a:lnTo>
                    <a:pt x="41" y="101"/>
                  </a:lnTo>
                  <a:lnTo>
                    <a:pt x="116" y="26"/>
                  </a:lnTo>
                  <a:lnTo>
                    <a:pt x="119" y="24"/>
                  </a:lnTo>
                  <a:lnTo>
                    <a:pt x="120" y="21"/>
                  </a:lnTo>
                  <a:lnTo>
                    <a:pt x="121" y="19"/>
                  </a:lnTo>
                  <a:lnTo>
                    <a:pt x="121" y="15"/>
                  </a:lnTo>
                  <a:lnTo>
                    <a:pt x="121" y="13"/>
                  </a:lnTo>
                  <a:lnTo>
                    <a:pt x="120" y="10"/>
                  </a:lnTo>
                  <a:lnTo>
                    <a:pt x="119" y="8"/>
                  </a:lnTo>
                  <a:lnTo>
                    <a:pt x="116" y="5"/>
                  </a:lnTo>
                  <a:lnTo>
                    <a:pt x="114" y="4"/>
                  </a:lnTo>
                  <a:lnTo>
                    <a:pt x="111" y="1"/>
                  </a:lnTo>
                  <a:lnTo>
                    <a:pt x="109" y="0"/>
                  </a:lnTo>
                  <a:lnTo>
                    <a:pt x="106" y="0"/>
                  </a:lnTo>
                  <a:lnTo>
                    <a:pt x="103" y="0"/>
                  </a:lnTo>
                  <a:lnTo>
                    <a:pt x="100" y="1"/>
                  </a:lnTo>
                  <a:lnTo>
                    <a:pt x="97" y="4"/>
                  </a:lnTo>
                  <a:lnTo>
                    <a:pt x="95" y="5"/>
                  </a:lnTo>
                  <a:lnTo>
                    <a:pt x="30" y="69"/>
                  </a:lnTo>
                  <a:lnTo>
                    <a:pt x="26" y="65"/>
                  </a:lnTo>
                  <a:lnTo>
                    <a:pt x="24" y="64"/>
                  </a:lnTo>
                  <a:lnTo>
                    <a:pt x="21" y="62"/>
                  </a:lnTo>
                  <a:lnTo>
                    <a:pt x="18" y="62"/>
                  </a:lnTo>
                  <a:lnTo>
                    <a:pt x="15" y="61"/>
                  </a:lnTo>
                  <a:lnTo>
                    <a:pt x="12" y="62"/>
                  </a:lnTo>
                  <a:lnTo>
                    <a:pt x="10" y="62"/>
                  </a:lnTo>
                  <a:lnTo>
                    <a:pt x="7" y="64"/>
                  </a:lnTo>
                  <a:lnTo>
                    <a:pt x="5" y="65"/>
                  </a:lnTo>
                  <a:lnTo>
                    <a:pt x="2" y="68"/>
                  </a:lnTo>
                  <a:lnTo>
                    <a:pt x="1" y="70"/>
                  </a:lnTo>
                  <a:lnTo>
                    <a:pt x="0" y="73"/>
                  </a:lnTo>
                  <a:lnTo>
                    <a:pt x="0" y="76"/>
                  </a:lnTo>
                  <a:lnTo>
                    <a:pt x="0" y="79"/>
                  </a:lnTo>
                  <a:lnTo>
                    <a:pt x="1" y="82"/>
                  </a:lnTo>
                  <a:lnTo>
                    <a:pt x="2" y="84"/>
                  </a:lnTo>
                  <a:lnTo>
                    <a:pt x="5" y="86"/>
                  </a:lnTo>
                  <a:lnTo>
                    <a:pt x="20" y="101"/>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57" name="Freeform 55"/>
            <p:cNvSpPr>
              <a:spLocks/>
            </p:cNvSpPr>
            <p:nvPr/>
          </p:nvSpPr>
          <p:spPr bwMode="auto">
            <a:xfrm>
              <a:off x="947738" y="2070100"/>
              <a:ext cx="38100" cy="33338"/>
            </a:xfrm>
            <a:custGeom>
              <a:avLst/>
              <a:gdLst>
                <a:gd name="T0" fmla="*/ 20 w 121"/>
                <a:gd name="T1" fmla="*/ 101 h 106"/>
                <a:gd name="T2" fmla="*/ 22 w 121"/>
                <a:gd name="T3" fmla="*/ 103 h 106"/>
                <a:gd name="T4" fmla="*/ 25 w 121"/>
                <a:gd name="T5" fmla="*/ 105 h 106"/>
                <a:gd name="T6" fmla="*/ 27 w 121"/>
                <a:gd name="T7" fmla="*/ 105 h 106"/>
                <a:gd name="T8" fmla="*/ 30 w 121"/>
                <a:gd name="T9" fmla="*/ 106 h 106"/>
                <a:gd name="T10" fmla="*/ 34 w 121"/>
                <a:gd name="T11" fmla="*/ 105 h 106"/>
                <a:gd name="T12" fmla="*/ 36 w 121"/>
                <a:gd name="T13" fmla="*/ 105 h 106"/>
                <a:gd name="T14" fmla="*/ 39 w 121"/>
                <a:gd name="T15" fmla="*/ 103 h 106"/>
                <a:gd name="T16" fmla="*/ 41 w 121"/>
                <a:gd name="T17" fmla="*/ 102 h 106"/>
                <a:gd name="T18" fmla="*/ 116 w 121"/>
                <a:gd name="T19" fmla="*/ 26 h 106"/>
                <a:gd name="T20" fmla="*/ 119 w 121"/>
                <a:gd name="T21" fmla="*/ 24 h 106"/>
                <a:gd name="T22" fmla="*/ 120 w 121"/>
                <a:gd name="T23" fmla="*/ 21 h 106"/>
                <a:gd name="T24" fmla="*/ 121 w 121"/>
                <a:gd name="T25" fmla="*/ 18 h 106"/>
                <a:gd name="T26" fmla="*/ 121 w 121"/>
                <a:gd name="T27" fmla="*/ 15 h 106"/>
                <a:gd name="T28" fmla="*/ 121 w 121"/>
                <a:gd name="T29" fmla="*/ 13 h 106"/>
                <a:gd name="T30" fmla="*/ 120 w 121"/>
                <a:gd name="T31" fmla="*/ 10 h 106"/>
                <a:gd name="T32" fmla="*/ 119 w 121"/>
                <a:gd name="T33" fmla="*/ 7 h 106"/>
                <a:gd name="T34" fmla="*/ 116 w 121"/>
                <a:gd name="T35" fmla="*/ 5 h 106"/>
                <a:gd name="T36" fmla="*/ 114 w 121"/>
                <a:gd name="T37" fmla="*/ 3 h 106"/>
                <a:gd name="T38" fmla="*/ 111 w 121"/>
                <a:gd name="T39" fmla="*/ 1 h 106"/>
                <a:gd name="T40" fmla="*/ 109 w 121"/>
                <a:gd name="T41" fmla="*/ 1 h 106"/>
                <a:gd name="T42" fmla="*/ 106 w 121"/>
                <a:gd name="T43" fmla="*/ 0 h 106"/>
                <a:gd name="T44" fmla="*/ 103 w 121"/>
                <a:gd name="T45" fmla="*/ 1 h 106"/>
                <a:gd name="T46" fmla="*/ 100 w 121"/>
                <a:gd name="T47" fmla="*/ 1 h 106"/>
                <a:gd name="T48" fmla="*/ 97 w 121"/>
                <a:gd name="T49" fmla="*/ 3 h 106"/>
                <a:gd name="T50" fmla="*/ 95 w 121"/>
                <a:gd name="T51" fmla="*/ 5 h 106"/>
                <a:gd name="T52" fmla="*/ 30 w 121"/>
                <a:gd name="T53" fmla="*/ 70 h 106"/>
                <a:gd name="T54" fmla="*/ 26 w 121"/>
                <a:gd name="T55" fmla="*/ 65 h 106"/>
                <a:gd name="T56" fmla="*/ 24 w 121"/>
                <a:gd name="T57" fmla="*/ 63 h 106"/>
                <a:gd name="T58" fmla="*/ 21 w 121"/>
                <a:gd name="T59" fmla="*/ 61 h 106"/>
                <a:gd name="T60" fmla="*/ 18 w 121"/>
                <a:gd name="T61" fmla="*/ 61 h 106"/>
                <a:gd name="T62" fmla="*/ 15 w 121"/>
                <a:gd name="T63" fmla="*/ 60 h 106"/>
                <a:gd name="T64" fmla="*/ 12 w 121"/>
                <a:gd name="T65" fmla="*/ 61 h 106"/>
                <a:gd name="T66" fmla="*/ 10 w 121"/>
                <a:gd name="T67" fmla="*/ 62 h 106"/>
                <a:gd name="T68" fmla="*/ 7 w 121"/>
                <a:gd name="T69" fmla="*/ 63 h 106"/>
                <a:gd name="T70" fmla="*/ 5 w 121"/>
                <a:gd name="T71" fmla="*/ 65 h 106"/>
                <a:gd name="T72" fmla="*/ 2 w 121"/>
                <a:gd name="T73" fmla="*/ 68 h 106"/>
                <a:gd name="T74" fmla="*/ 1 w 121"/>
                <a:gd name="T75" fmla="*/ 70 h 106"/>
                <a:gd name="T76" fmla="*/ 0 w 121"/>
                <a:gd name="T77" fmla="*/ 73 h 106"/>
                <a:gd name="T78" fmla="*/ 0 w 121"/>
                <a:gd name="T79" fmla="*/ 76 h 106"/>
                <a:gd name="T80" fmla="*/ 0 w 121"/>
                <a:gd name="T81" fmla="*/ 78 h 106"/>
                <a:gd name="T82" fmla="*/ 1 w 121"/>
                <a:gd name="T83" fmla="*/ 82 h 106"/>
                <a:gd name="T84" fmla="*/ 2 w 121"/>
                <a:gd name="T85" fmla="*/ 84 h 106"/>
                <a:gd name="T86" fmla="*/ 5 w 121"/>
                <a:gd name="T87" fmla="*/ 87 h 106"/>
                <a:gd name="T88" fmla="*/ 20 w 121"/>
                <a:gd name="T89"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106">
                  <a:moveTo>
                    <a:pt x="20" y="101"/>
                  </a:moveTo>
                  <a:lnTo>
                    <a:pt x="22" y="103"/>
                  </a:lnTo>
                  <a:lnTo>
                    <a:pt x="25" y="105"/>
                  </a:lnTo>
                  <a:lnTo>
                    <a:pt x="27" y="105"/>
                  </a:lnTo>
                  <a:lnTo>
                    <a:pt x="30" y="106"/>
                  </a:lnTo>
                  <a:lnTo>
                    <a:pt x="34" y="105"/>
                  </a:lnTo>
                  <a:lnTo>
                    <a:pt x="36" y="105"/>
                  </a:lnTo>
                  <a:lnTo>
                    <a:pt x="39" y="103"/>
                  </a:lnTo>
                  <a:lnTo>
                    <a:pt x="41" y="102"/>
                  </a:lnTo>
                  <a:lnTo>
                    <a:pt x="116" y="26"/>
                  </a:lnTo>
                  <a:lnTo>
                    <a:pt x="119" y="24"/>
                  </a:lnTo>
                  <a:lnTo>
                    <a:pt x="120" y="21"/>
                  </a:lnTo>
                  <a:lnTo>
                    <a:pt x="121" y="18"/>
                  </a:lnTo>
                  <a:lnTo>
                    <a:pt x="121" y="15"/>
                  </a:lnTo>
                  <a:lnTo>
                    <a:pt x="121" y="13"/>
                  </a:lnTo>
                  <a:lnTo>
                    <a:pt x="120" y="10"/>
                  </a:lnTo>
                  <a:lnTo>
                    <a:pt x="119" y="7"/>
                  </a:lnTo>
                  <a:lnTo>
                    <a:pt x="116" y="5"/>
                  </a:lnTo>
                  <a:lnTo>
                    <a:pt x="114" y="3"/>
                  </a:lnTo>
                  <a:lnTo>
                    <a:pt x="111" y="1"/>
                  </a:lnTo>
                  <a:lnTo>
                    <a:pt x="109" y="1"/>
                  </a:lnTo>
                  <a:lnTo>
                    <a:pt x="106" y="0"/>
                  </a:lnTo>
                  <a:lnTo>
                    <a:pt x="103" y="1"/>
                  </a:lnTo>
                  <a:lnTo>
                    <a:pt x="100" y="1"/>
                  </a:lnTo>
                  <a:lnTo>
                    <a:pt x="97" y="3"/>
                  </a:lnTo>
                  <a:lnTo>
                    <a:pt x="95" y="5"/>
                  </a:lnTo>
                  <a:lnTo>
                    <a:pt x="30" y="70"/>
                  </a:lnTo>
                  <a:lnTo>
                    <a:pt x="26" y="65"/>
                  </a:lnTo>
                  <a:lnTo>
                    <a:pt x="24" y="63"/>
                  </a:lnTo>
                  <a:lnTo>
                    <a:pt x="21" y="61"/>
                  </a:lnTo>
                  <a:lnTo>
                    <a:pt x="18" y="61"/>
                  </a:lnTo>
                  <a:lnTo>
                    <a:pt x="15" y="60"/>
                  </a:lnTo>
                  <a:lnTo>
                    <a:pt x="12" y="61"/>
                  </a:lnTo>
                  <a:lnTo>
                    <a:pt x="10" y="62"/>
                  </a:lnTo>
                  <a:lnTo>
                    <a:pt x="7" y="63"/>
                  </a:lnTo>
                  <a:lnTo>
                    <a:pt x="5" y="65"/>
                  </a:lnTo>
                  <a:lnTo>
                    <a:pt x="2" y="68"/>
                  </a:lnTo>
                  <a:lnTo>
                    <a:pt x="1" y="70"/>
                  </a:lnTo>
                  <a:lnTo>
                    <a:pt x="0" y="73"/>
                  </a:lnTo>
                  <a:lnTo>
                    <a:pt x="0" y="76"/>
                  </a:lnTo>
                  <a:lnTo>
                    <a:pt x="0" y="78"/>
                  </a:lnTo>
                  <a:lnTo>
                    <a:pt x="1" y="82"/>
                  </a:lnTo>
                  <a:lnTo>
                    <a:pt x="2" y="84"/>
                  </a:lnTo>
                  <a:lnTo>
                    <a:pt x="5" y="87"/>
                  </a:lnTo>
                  <a:lnTo>
                    <a:pt x="20" y="101"/>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58" name="Freeform 56"/>
            <p:cNvSpPr>
              <a:spLocks noEditPoints="1"/>
            </p:cNvSpPr>
            <p:nvPr/>
          </p:nvSpPr>
          <p:spPr bwMode="auto">
            <a:xfrm>
              <a:off x="1104900" y="1993900"/>
              <a:ext cx="68263" cy="219075"/>
            </a:xfrm>
            <a:custGeom>
              <a:avLst/>
              <a:gdLst>
                <a:gd name="T0" fmla="*/ 120 w 212"/>
                <a:gd name="T1" fmla="*/ 659 h 694"/>
                <a:gd name="T2" fmla="*/ 99 w 212"/>
                <a:gd name="T3" fmla="*/ 643 h 694"/>
                <a:gd name="T4" fmla="*/ 92 w 212"/>
                <a:gd name="T5" fmla="*/ 618 h 694"/>
                <a:gd name="T6" fmla="*/ 181 w 212"/>
                <a:gd name="T7" fmla="*/ 616 h 694"/>
                <a:gd name="T8" fmla="*/ 167 w 212"/>
                <a:gd name="T9" fmla="*/ 647 h 694"/>
                <a:gd name="T10" fmla="*/ 144 w 212"/>
                <a:gd name="T11" fmla="*/ 662 h 694"/>
                <a:gd name="T12" fmla="*/ 145 w 212"/>
                <a:gd name="T13" fmla="*/ 31 h 694"/>
                <a:gd name="T14" fmla="*/ 168 w 212"/>
                <a:gd name="T15" fmla="*/ 43 h 694"/>
                <a:gd name="T16" fmla="*/ 181 w 212"/>
                <a:gd name="T17" fmla="*/ 57 h 694"/>
                <a:gd name="T18" fmla="*/ 92 w 212"/>
                <a:gd name="T19" fmla="*/ 331 h 694"/>
                <a:gd name="T20" fmla="*/ 95 w 212"/>
                <a:gd name="T21" fmla="*/ 53 h 694"/>
                <a:gd name="T22" fmla="*/ 112 w 212"/>
                <a:gd name="T23" fmla="*/ 38 h 694"/>
                <a:gd name="T24" fmla="*/ 137 w 212"/>
                <a:gd name="T25" fmla="*/ 30 h 694"/>
                <a:gd name="T26" fmla="*/ 182 w 212"/>
                <a:gd name="T27" fmla="*/ 362 h 694"/>
                <a:gd name="T28" fmla="*/ 92 w 212"/>
                <a:gd name="T29" fmla="*/ 362 h 694"/>
                <a:gd name="T30" fmla="*/ 113 w 212"/>
                <a:gd name="T31" fmla="*/ 4 h 694"/>
                <a:gd name="T32" fmla="*/ 84 w 212"/>
                <a:gd name="T33" fmla="*/ 22 h 694"/>
                <a:gd name="T34" fmla="*/ 65 w 212"/>
                <a:gd name="T35" fmla="*/ 46 h 694"/>
                <a:gd name="T36" fmla="*/ 36 w 212"/>
                <a:gd name="T37" fmla="*/ 55 h 694"/>
                <a:gd name="T38" fmla="*/ 21 w 212"/>
                <a:gd name="T39" fmla="*/ 67 h 694"/>
                <a:gd name="T40" fmla="*/ 9 w 212"/>
                <a:gd name="T41" fmla="*/ 82 h 694"/>
                <a:gd name="T42" fmla="*/ 2 w 212"/>
                <a:gd name="T43" fmla="*/ 103 h 694"/>
                <a:gd name="T44" fmla="*/ 0 w 212"/>
                <a:gd name="T45" fmla="*/ 394 h 694"/>
                <a:gd name="T46" fmla="*/ 3 w 212"/>
                <a:gd name="T47" fmla="*/ 402 h 694"/>
                <a:gd name="T48" fmla="*/ 10 w 212"/>
                <a:gd name="T49" fmla="*/ 408 h 694"/>
                <a:gd name="T50" fmla="*/ 19 w 212"/>
                <a:gd name="T51" fmla="*/ 409 h 694"/>
                <a:gd name="T52" fmla="*/ 26 w 212"/>
                <a:gd name="T53" fmla="*/ 404 h 694"/>
                <a:gd name="T54" fmla="*/ 30 w 212"/>
                <a:gd name="T55" fmla="*/ 397 h 694"/>
                <a:gd name="T56" fmla="*/ 31 w 212"/>
                <a:gd name="T57" fmla="*/ 111 h 694"/>
                <a:gd name="T58" fmla="*/ 40 w 212"/>
                <a:gd name="T59" fmla="*/ 89 h 694"/>
                <a:gd name="T60" fmla="*/ 55 w 212"/>
                <a:gd name="T61" fmla="*/ 79 h 694"/>
                <a:gd name="T62" fmla="*/ 62 w 212"/>
                <a:gd name="T63" fmla="*/ 626 h 694"/>
                <a:gd name="T64" fmla="*/ 67 w 212"/>
                <a:gd name="T65" fmla="*/ 647 h 694"/>
                <a:gd name="T66" fmla="*/ 79 w 212"/>
                <a:gd name="T67" fmla="*/ 666 h 694"/>
                <a:gd name="T68" fmla="*/ 95 w 212"/>
                <a:gd name="T69" fmla="*/ 681 h 694"/>
                <a:gd name="T70" fmla="*/ 114 w 212"/>
                <a:gd name="T71" fmla="*/ 690 h 694"/>
                <a:gd name="T72" fmla="*/ 137 w 212"/>
                <a:gd name="T73" fmla="*/ 694 h 694"/>
                <a:gd name="T74" fmla="*/ 157 w 212"/>
                <a:gd name="T75" fmla="*/ 690 h 694"/>
                <a:gd name="T76" fmla="*/ 177 w 212"/>
                <a:gd name="T77" fmla="*/ 680 h 694"/>
                <a:gd name="T78" fmla="*/ 193 w 212"/>
                <a:gd name="T79" fmla="*/ 663 h 694"/>
                <a:gd name="T80" fmla="*/ 206 w 212"/>
                <a:gd name="T81" fmla="*/ 641 h 694"/>
                <a:gd name="T82" fmla="*/ 211 w 212"/>
                <a:gd name="T83" fmla="*/ 613 h 694"/>
                <a:gd name="T84" fmla="*/ 211 w 212"/>
                <a:gd name="T85" fmla="*/ 56 h 694"/>
                <a:gd name="T86" fmla="*/ 206 w 212"/>
                <a:gd name="T87" fmla="*/ 41 h 694"/>
                <a:gd name="T88" fmla="*/ 177 w 212"/>
                <a:gd name="T89" fmla="*/ 13 h 694"/>
                <a:gd name="T90" fmla="*/ 151 w 212"/>
                <a:gd name="T91" fmla="*/ 2 h 694"/>
                <a:gd name="T92" fmla="*/ 137 w 212"/>
                <a:gd name="T93"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2" h="694">
                  <a:moveTo>
                    <a:pt x="137" y="663"/>
                  </a:moveTo>
                  <a:lnTo>
                    <a:pt x="128" y="662"/>
                  </a:lnTo>
                  <a:lnTo>
                    <a:pt x="120" y="659"/>
                  </a:lnTo>
                  <a:lnTo>
                    <a:pt x="112" y="655"/>
                  </a:lnTo>
                  <a:lnTo>
                    <a:pt x="105" y="650"/>
                  </a:lnTo>
                  <a:lnTo>
                    <a:pt x="99" y="643"/>
                  </a:lnTo>
                  <a:lnTo>
                    <a:pt x="95" y="636"/>
                  </a:lnTo>
                  <a:lnTo>
                    <a:pt x="92" y="627"/>
                  </a:lnTo>
                  <a:lnTo>
                    <a:pt x="92" y="618"/>
                  </a:lnTo>
                  <a:lnTo>
                    <a:pt x="92" y="603"/>
                  </a:lnTo>
                  <a:lnTo>
                    <a:pt x="182" y="603"/>
                  </a:lnTo>
                  <a:lnTo>
                    <a:pt x="181" y="616"/>
                  </a:lnTo>
                  <a:lnTo>
                    <a:pt x="178" y="628"/>
                  </a:lnTo>
                  <a:lnTo>
                    <a:pt x="173" y="639"/>
                  </a:lnTo>
                  <a:lnTo>
                    <a:pt x="167" y="647"/>
                  </a:lnTo>
                  <a:lnTo>
                    <a:pt x="161" y="654"/>
                  </a:lnTo>
                  <a:lnTo>
                    <a:pt x="153" y="659"/>
                  </a:lnTo>
                  <a:lnTo>
                    <a:pt x="144" y="662"/>
                  </a:lnTo>
                  <a:lnTo>
                    <a:pt x="137" y="663"/>
                  </a:lnTo>
                  <a:close/>
                  <a:moveTo>
                    <a:pt x="137" y="30"/>
                  </a:moveTo>
                  <a:lnTo>
                    <a:pt x="145" y="31"/>
                  </a:lnTo>
                  <a:lnTo>
                    <a:pt x="153" y="34"/>
                  </a:lnTo>
                  <a:lnTo>
                    <a:pt x="161" y="38"/>
                  </a:lnTo>
                  <a:lnTo>
                    <a:pt x="168" y="43"/>
                  </a:lnTo>
                  <a:lnTo>
                    <a:pt x="173" y="47"/>
                  </a:lnTo>
                  <a:lnTo>
                    <a:pt x="178" y="53"/>
                  </a:lnTo>
                  <a:lnTo>
                    <a:pt x="181" y="57"/>
                  </a:lnTo>
                  <a:lnTo>
                    <a:pt x="182" y="60"/>
                  </a:lnTo>
                  <a:lnTo>
                    <a:pt x="182" y="331"/>
                  </a:lnTo>
                  <a:lnTo>
                    <a:pt x="92" y="331"/>
                  </a:lnTo>
                  <a:lnTo>
                    <a:pt x="92" y="60"/>
                  </a:lnTo>
                  <a:lnTo>
                    <a:pt x="93" y="57"/>
                  </a:lnTo>
                  <a:lnTo>
                    <a:pt x="95" y="53"/>
                  </a:lnTo>
                  <a:lnTo>
                    <a:pt x="99" y="48"/>
                  </a:lnTo>
                  <a:lnTo>
                    <a:pt x="106" y="43"/>
                  </a:lnTo>
                  <a:lnTo>
                    <a:pt x="112" y="38"/>
                  </a:lnTo>
                  <a:lnTo>
                    <a:pt x="120" y="34"/>
                  </a:lnTo>
                  <a:lnTo>
                    <a:pt x="127" y="31"/>
                  </a:lnTo>
                  <a:lnTo>
                    <a:pt x="137" y="30"/>
                  </a:lnTo>
                  <a:lnTo>
                    <a:pt x="137" y="30"/>
                  </a:lnTo>
                  <a:close/>
                  <a:moveTo>
                    <a:pt x="92" y="362"/>
                  </a:moveTo>
                  <a:lnTo>
                    <a:pt x="182" y="362"/>
                  </a:lnTo>
                  <a:lnTo>
                    <a:pt x="182" y="573"/>
                  </a:lnTo>
                  <a:lnTo>
                    <a:pt x="92" y="573"/>
                  </a:lnTo>
                  <a:lnTo>
                    <a:pt x="92" y="362"/>
                  </a:lnTo>
                  <a:close/>
                  <a:moveTo>
                    <a:pt x="137" y="0"/>
                  </a:moveTo>
                  <a:lnTo>
                    <a:pt x="125" y="1"/>
                  </a:lnTo>
                  <a:lnTo>
                    <a:pt x="113" y="4"/>
                  </a:lnTo>
                  <a:lnTo>
                    <a:pt x="102" y="9"/>
                  </a:lnTo>
                  <a:lnTo>
                    <a:pt x="93" y="15"/>
                  </a:lnTo>
                  <a:lnTo>
                    <a:pt x="84" y="22"/>
                  </a:lnTo>
                  <a:lnTo>
                    <a:pt x="76" y="29"/>
                  </a:lnTo>
                  <a:lnTo>
                    <a:pt x="69" y="38"/>
                  </a:lnTo>
                  <a:lnTo>
                    <a:pt x="65" y="46"/>
                  </a:lnTo>
                  <a:lnTo>
                    <a:pt x="53" y="48"/>
                  </a:lnTo>
                  <a:lnTo>
                    <a:pt x="41" y="53"/>
                  </a:lnTo>
                  <a:lnTo>
                    <a:pt x="36" y="55"/>
                  </a:lnTo>
                  <a:lnTo>
                    <a:pt x="30" y="58"/>
                  </a:lnTo>
                  <a:lnTo>
                    <a:pt x="25" y="62"/>
                  </a:lnTo>
                  <a:lnTo>
                    <a:pt x="21" y="67"/>
                  </a:lnTo>
                  <a:lnTo>
                    <a:pt x="16" y="71"/>
                  </a:lnTo>
                  <a:lnTo>
                    <a:pt x="12" y="76"/>
                  </a:lnTo>
                  <a:lnTo>
                    <a:pt x="9" y="82"/>
                  </a:lnTo>
                  <a:lnTo>
                    <a:pt x="6" y="88"/>
                  </a:lnTo>
                  <a:lnTo>
                    <a:pt x="3" y="96"/>
                  </a:lnTo>
                  <a:lnTo>
                    <a:pt x="2" y="103"/>
                  </a:lnTo>
                  <a:lnTo>
                    <a:pt x="1" y="112"/>
                  </a:lnTo>
                  <a:lnTo>
                    <a:pt x="0" y="120"/>
                  </a:lnTo>
                  <a:lnTo>
                    <a:pt x="0" y="394"/>
                  </a:lnTo>
                  <a:lnTo>
                    <a:pt x="1" y="397"/>
                  </a:lnTo>
                  <a:lnTo>
                    <a:pt x="2" y="399"/>
                  </a:lnTo>
                  <a:lnTo>
                    <a:pt x="3" y="402"/>
                  </a:lnTo>
                  <a:lnTo>
                    <a:pt x="6" y="404"/>
                  </a:lnTo>
                  <a:lnTo>
                    <a:pt x="8" y="406"/>
                  </a:lnTo>
                  <a:lnTo>
                    <a:pt x="10" y="408"/>
                  </a:lnTo>
                  <a:lnTo>
                    <a:pt x="13" y="409"/>
                  </a:lnTo>
                  <a:lnTo>
                    <a:pt x="15" y="409"/>
                  </a:lnTo>
                  <a:lnTo>
                    <a:pt x="19" y="409"/>
                  </a:lnTo>
                  <a:lnTo>
                    <a:pt x="22" y="408"/>
                  </a:lnTo>
                  <a:lnTo>
                    <a:pt x="24" y="406"/>
                  </a:lnTo>
                  <a:lnTo>
                    <a:pt x="26" y="404"/>
                  </a:lnTo>
                  <a:lnTo>
                    <a:pt x="28" y="402"/>
                  </a:lnTo>
                  <a:lnTo>
                    <a:pt x="29" y="399"/>
                  </a:lnTo>
                  <a:lnTo>
                    <a:pt x="30" y="397"/>
                  </a:lnTo>
                  <a:lnTo>
                    <a:pt x="30" y="394"/>
                  </a:lnTo>
                  <a:lnTo>
                    <a:pt x="30" y="120"/>
                  </a:lnTo>
                  <a:lnTo>
                    <a:pt x="31" y="111"/>
                  </a:lnTo>
                  <a:lnTo>
                    <a:pt x="34" y="102"/>
                  </a:lnTo>
                  <a:lnTo>
                    <a:pt x="36" y="96"/>
                  </a:lnTo>
                  <a:lnTo>
                    <a:pt x="40" y="89"/>
                  </a:lnTo>
                  <a:lnTo>
                    <a:pt x="44" y="85"/>
                  </a:lnTo>
                  <a:lnTo>
                    <a:pt x="50" y="82"/>
                  </a:lnTo>
                  <a:lnTo>
                    <a:pt x="55" y="79"/>
                  </a:lnTo>
                  <a:lnTo>
                    <a:pt x="62" y="77"/>
                  </a:lnTo>
                  <a:lnTo>
                    <a:pt x="62" y="618"/>
                  </a:lnTo>
                  <a:lnTo>
                    <a:pt x="62" y="626"/>
                  </a:lnTo>
                  <a:lnTo>
                    <a:pt x="63" y="633"/>
                  </a:lnTo>
                  <a:lnTo>
                    <a:pt x="65" y="640"/>
                  </a:lnTo>
                  <a:lnTo>
                    <a:pt x="67" y="647"/>
                  </a:lnTo>
                  <a:lnTo>
                    <a:pt x="70" y="654"/>
                  </a:lnTo>
                  <a:lnTo>
                    <a:pt x="74" y="660"/>
                  </a:lnTo>
                  <a:lnTo>
                    <a:pt x="79" y="666"/>
                  </a:lnTo>
                  <a:lnTo>
                    <a:pt x="84" y="671"/>
                  </a:lnTo>
                  <a:lnTo>
                    <a:pt x="90" y="676"/>
                  </a:lnTo>
                  <a:lnTo>
                    <a:pt x="95" y="681"/>
                  </a:lnTo>
                  <a:lnTo>
                    <a:pt x="101" y="684"/>
                  </a:lnTo>
                  <a:lnTo>
                    <a:pt x="108" y="687"/>
                  </a:lnTo>
                  <a:lnTo>
                    <a:pt x="114" y="690"/>
                  </a:lnTo>
                  <a:lnTo>
                    <a:pt x="122" y="693"/>
                  </a:lnTo>
                  <a:lnTo>
                    <a:pt x="129" y="694"/>
                  </a:lnTo>
                  <a:lnTo>
                    <a:pt x="137" y="694"/>
                  </a:lnTo>
                  <a:lnTo>
                    <a:pt x="143" y="694"/>
                  </a:lnTo>
                  <a:lnTo>
                    <a:pt x="150" y="693"/>
                  </a:lnTo>
                  <a:lnTo>
                    <a:pt x="157" y="690"/>
                  </a:lnTo>
                  <a:lnTo>
                    <a:pt x="164" y="687"/>
                  </a:lnTo>
                  <a:lnTo>
                    <a:pt x="170" y="684"/>
                  </a:lnTo>
                  <a:lnTo>
                    <a:pt x="177" y="680"/>
                  </a:lnTo>
                  <a:lnTo>
                    <a:pt x="182" y="675"/>
                  </a:lnTo>
                  <a:lnTo>
                    <a:pt x="187" y="669"/>
                  </a:lnTo>
                  <a:lnTo>
                    <a:pt x="193" y="663"/>
                  </a:lnTo>
                  <a:lnTo>
                    <a:pt x="197" y="656"/>
                  </a:lnTo>
                  <a:lnTo>
                    <a:pt x="201" y="648"/>
                  </a:lnTo>
                  <a:lnTo>
                    <a:pt x="206" y="641"/>
                  </a:lnTo>
                  <a:lnTo>
                    <a:pt x="208" y="632"/>
                  </a:lnTo>
                  <a:lnTo>
                    <a:pt x="210" y="623"/>
                  </a:lnTo>
                  <a:lnTo>
                    <a:pt x="211" y="613"/>
                  </a:lnTo>
                  <a:lnTo>
                    <a:pt x="212" y="603"/>
                  </a:lnTo>
                  <a:lnTo>
                    <a:pt x="212" y="60"/>
                  </a:lnTo>
                  <a:lnTo>
                    <a:pt x="211" y="56"/>
                  </a:lnTo>
                  <a:lnTo>
                    <a:pt x="210" y="51"/>
                  </a:lnTo>
                  <a:lnTo>
                    <a:pt x="208" y="45"/>
                  </a:lnTo>
                  <a:lnTo>
                    <a:pt x="206" y="41"/>
                  </a:lnTo>
                  <a:lnTo>
                    <a:pt x="198" y="30"/>
                  </a:lnTo>
                  <a:lnTo>
                    <a:pt x="188" y="20"/>
                  </a:lnTo>
                  <a:lnTo>
                    <a:pt x="177" y="13"/>
                  </a:lnTo>
                  <a:lnTo>
                    <a:pt x="164" y="6"/>
                  </a:lnTo>
                  <a:lnTo>
                    <a:pt x="157" y="3"/>
                  </a:lnTo>
                  <a:lnTo>
                    <a:pt x="151" y="2"/>
                  </a:lnTo>
                  <a:lnTo>
                    <a:pt x="143" y="1"/>
                  </a:lnTo>
                  <a:lnTo>
                    <a:pt x="137" y="0"/>
                  </a:lnTo>
                  <a:lnTo>
                    <a:pt x="137" y="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grpSp>
        <p:nvGrpSpPr>
          <p:cNvPr id="60" name="Group 130"/>
          <p:cNvGrpSpPr>
            <a:grpSpLocks noChangeAspect="1"/>
          </p:cNvGrpSpPr>
          <p:nvPr/>
        </p:nvGrpSpPr>
        <p:grpSpPr>
          <a:xfrm>
            <a:off x="5048850" y="5476580"/>
            <a:ext cx="443414" cy="535055"/>
            <a:chOff x="11630025" y="1360488"/>
            <a:chExt cx="238125" cy="287338"/>
          </a:xfrm>
          <a:solidFill>
            <a:schemeClr val="bg1"/>
          </a:solidFill>
        </p:grpSpPr>
        <p:sp>
          <p:nvSpPr>
            <p:cNvPr id="61" name="Freeform 197"/>
            <p:cNvSpPr>
              <a:spLocks noEditPoints="1"/>
            </p:cNvSpPr>
            <p:nvPr/>
          </p:nvSpPr>
          <p:spPr bwMode="auto">
            <a:xfrm>
              <a:off x="11763375" y="1360488"/>
              <a:ext cx="104775" cy="133350"/>
            </a:xfrm>
            <a:custGeom>
              <a:avLst/>
              <a:gdLst>
                <a:gd name="T0" fmla="*/ 30 w 331"/>
                <a:gd name="T1" fmla="*/ 390 h 420"/>
                <a:gd name="T2" fmla="*/ 30 w 331"/>
                <a:gd name="T3" fmla="*/ 30 h 420"/>
                <a:gd name="T4" fmla="*/ 180 w 331"/>
                <a:gd name="T5" fmla="*/ 30 h 420"/>
                <a:gd name="T6" fmla="*/ 180 w 331"/>
                <a:gd name="T7" fmla="*/ 135 h 420"/>
                <a:gd name="T8" fmla="*/ 181 w 331"/>
                <a:gd name="T9" fmla="*/ 138 h 420"/>
                <a:gd name="T10" fmla="*/ 182 w 331"/>
                <a:gd name="T11" fmla="*/ 141 h 420"/>
                <a:gd name="T12" fmla="*/ 183 w 331"/>
                <a:gd name="T13" fmla="*/ 143 h 420"/>
                <a:gd name="T14" fmla="*/ 186 w 331"/>
                <a:gd name="T15" fmla="*/ 145 h 420"/>
                <a:gd name="T16" fmla="*/ 188 w 331"/>
                <a:gd name="T17" fmla="*/ 147 h 420"/>
                <a:gd name="T18" fmla="*/ 190 w 331"/>
                <a:gd name="T19" fmla="*/ 148 h 420"/>
                <a:gd name="T20" fmla="*/ 193 w 331"/>
                <a:gd name="T21" fmla="*/ 150 h 420"/>
                <a:gd name="T22" fmla="*/ 196 w 331"/>
                <a:gd name="T23" fmla="*/ 150 h 420"/>
                <a:gd name="T24" fmla="*/ 301 w 331"/>
                <a:gd name="T25" fmla="*/ 150 h 420"/>
                <a:gd name="T26" fmla="*/ 301 w 331"/>
                <a:gd name="T27" fmla="*/ 390 h 420"/>
                <a:gd name="T28" fmla="*/ 30 w 331"/>
                <a:gd name="T29" fmla="*/ 390 h 420"/>
                <a:gd name="T30" fmla="*/ 211 w 331"/>
                <a:gd name="T31" fmla="*/ 52 h 420"/>
                <a:gd name="T32" fmla="*/ 280 w 331"/>
                <a:gd name="T33" fmla="*/ 120 h 420"/>
                <a:gd name="T34" fmla="*/ 211 w 331"/>
                <a:gd name="T35" fmla="*/ 120 h 420"/>
                <a:gd name="T36" fmla="*/ 211 w 331"/>
                <a:gd name="T37" fmla="*/ 52 h 420"/>
                <a:gd name="T38" fmla="*/ 327 w 331"/>
                <a:gd name="T39" fmla="*/ 124 h 420"/>
                <a:gd name="T40" fmla="*/ 206 w 331"/>
                <a:gd name="T41" fmla="*/ 4 h 420"/>
                <a:gd name="T42" fmla="*/ 204 w 331"/>
                <a:gd name="T43" fmla="*/ 2 h 420"/>
                <a:gd name="T44" fmla="*/ 202 w 331"/>
                <a:gd name="T45" fmla="*/ 1 h 420"/>
                <a:gd name="T46" fmla="*/ 198 w 331"/>
                <a:gd name="T47" fmla="*/ 0 h 420"/>
                <a:gd name="T48" fmla="*/ 196 w 331"/>
                <a:gd name="T49" fmla="*/ 0 h 420"/>
                <a:gd name="T50" fmla="*/ 15 w 331"/>
                <a:gd name="T51" fmla="*/ 0 h 420"/>
                <a:gd name="T52" fmla="*/ 12 w 331"/>
                <a:gd name="T53" fmla="*/ 0 h 420"/>
                <a:gd name="T54" fmla="*/ 10 w 331"/>
                <a:gd name="T55" fmla="*/ 1 h 420"/>
                <a:gd name="T56" fmla="*/ 7 w 331"/>
                <a:gd name="T57" fmla="*/ 2 h 420"/>
                <a:gd name="T58" fmla="*/ 5 w 331"/>
                <a:gd name="T59" fmla="*/ 4 h 420"/>
                <a:gd name="T60" fmla="*/ 3 w 331"/>
                <a:gd name="T61" fmla="*/ 6 h 420"/>
                <a:gd name="T62" fmla="*/ 2 w 331"/>
                <a:gd name="T63" fmla="*/ 9 h 420"/>
                <a:gd name="T64" fmla="*/ 0 w 331"/>
                <a:gd name="T65" fmla="*/ 11 h 420"/>
                <a:gd name="T66" fmla="*/ 0 w 331"/>
                <a:gd name="T67" fmla="*/ 15 h 420"/>
                <a:gd name="T68" fmla="*/ 0 w 331"/>
                <a:gd name="T69" fmla="*/ 405 h 420"/>
                <a:gd name="T70" fmla="*/ 0 w 331"/>
                <a:gd name="T71" fmla="*/ 408 h 420"/>
                <a:gd name="T72" fmla="*/ 2 w 331"/>
                <a:gd name="T73" fmla="*/ 411 h 420"/>
                <a:gd name="T74" fmla="*/ 3 w 331"/>
                <a:gd name="T75" fmla="*/ 414 h 420"/>
                <a:gd name="T76" fmla="*/ 5 w 331"/>
                <a:gd name="T77" fmla="*/ 416 h 420"/>
                <a:gd name="T78" fmla="*/ 7 w 331"/>
                <a:gd name="T79" fmla="*/ 417 h 420"/>
                <a:gd name="T80" fmla="*/ 10 w 331"/>
                <a:gd name="T81" fmla="*/ 419 h 420"/>
                <a:gd name="T82" fmla="*/ 12 w 331"/>
                <a:gd name="T83" fmla="*/ 419 h 420"/>
                <a:gd name="T84" fmla="*/ 15 w 331"/>
                <a:gd name="T85" fmla="*/ 420 h 420"/>
                <a:gd name="T86" fmla="*/ 316 w 331"/>
                <a:gd name="T87" fmla="*/ 420 h 420"/>
                <a:gd name="T88" fmla="*/ 319 w 331"/>
                <a:gd name="T89" fmla="*/ 419 h 420"/>
                <a:gd name="T90" fmla="*/ 321 w 331"/>
                <a:gd name="T91" fmla="*/ 419 h 420"/>
                <a:gd name="T92" fmla="*/ 325 w 331"/>
                <a:gd name="T93" fmla="*/ 417 h 420"/>
                <a:gd name="T94" fmla="*/ 327 w 331"/>
                <a:gd name="T95" fmla="*/ 416 h 420"/>
                <a:gd name="T96" fmla="*/ 328 w 331"/>
                <a:gd name="T97" fmla="*/ 414 h 420"/>
                <a:gd name="T98" fmla="*/ 330 w 331"/>
                <a:gd name="T99" fmla="*/ 411 h 420"/>
                <a:gd name="T100" fmla="*/ 331 w 331"/>
                <a:gd name="T101" fmla="*/ 408 h 420"/>
                <a:gd name="T102" fmla="*/ 331 w 331"/>
                <a:gd name="T103" fmla="*/ 405 h 420"/>
                <a:gd name="T104" fmla="*/ 331 w 331"/>
                <a:gd name="T105" fmla="*/ 135 h 420"/>
                <a:gd name="T106" fmla="*/ 330 w 331"/>
                <a:gd name="T107" fmla="*/ 129 h 420"/>
                <a:gd name="T108" fmla="*/ 327 w 331"/>
                <a:gd name="T109" fmla="*/ 12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20">
                  <a:moveTo>
                    <a:pt x="30" y="390"/>
                  </a:moveTo>
                  <a:lnTo>
                    <a:pt x="30" y="30"/>
                  </a:lnTo>
                  <a:lnTo>
                    <a:pt x="180" y="30"/>
                  </a:lnTo>
                  <a:lnTo>
                    <a:pt x="180" y="135"/>
                  </a:lnTo>
                  <a:lnTo>
                    <a:pt x="181" y="138"/>
                  </a:lnTo>
                  <a:lnTo>
                    <a:pt x="182" y="141"/>
                  </a:lnTo>
                  <a:lnTo>
                    <a:pt x="183" y="143"/>
                  </a:lnTo>
                  <a:lnTo>
                    <a:pt x="186" y="145"/>
                  </a:lnTo>
                  <a:lnTo>
                    <a:pt x="188" y="147"/>
                  </a:lnTo>
                  <a:lnTo>
                    <a:pt x="190" y="148"/>
                  </a:lnTo>
                  <a:lnTo>
                    <a:pt x="193" y="150"/>
                  </a:lnTo>
                  <a:lnTo>
                    <a:pt x="196" y="150"/>
                  </a:lnTo>
                  <a:lnTo>
                    <a:pt x="301" y="150"/>
                  </a:lnTo>
                  <a:lnTo>
                    <a:pt x="301" y="390"/>
                  </a:lnTo>
                  <a:lnTo>
                    <a:pt x="30" y="390"/>
                  </a:lnTo>
                  <a:close/>
                  <a:moveTo>
                    <a:pt x="211" y="52"/>
                  </a:moveTo>
                  <a:lnTo>
                    <a:pt x="280" y="120"/>
                  </a:lnTo>
                  <a:lnTo>
                    <a:pt x="211" y="120"/>
                  </a:lnTo>
                  <a:lnTo>
                    <a:pt x="211" y="52"/>
                  </a:lnTo>
                  <a:close/>
                  <a:moveTo>
                    <a:pt x="327" y="124"/>
                  </a:moveTo>
                  <a:lnTo>
                    <a:pt x="206" y="4"/>
                  </a:lnTo>
                  <a:lnTo>
                    <a:pt x="204" y="2"/>
                  </a:lnTo>
                  <a:lnTo>
                    <a:pt x="202" y="1"/>
                  </a:lnTo>
                  <a:lnTo>
                    <a:pt x="198" y="0"/>
                  </a:lnTo>
                  <a:lnTo>
                    <a:pt x="196" y="0"/>
                  </a:lnTo>
                  <a:lnTo>
                    <a:pt x="15" y="0"/>
                  </a:lnTo>
                  <a:lnTo>
                    <a:pt x="12" y="0"/>
                  </a:lnTo>
                  <a:lnTo>
                    <a:pt x="10" y="1"/>
                  </a:lnTo>
                  <a:lnTo>
                    <a:pt x="7" y="2"/>
                  </a:lnTo>
                  <a:lnTo>
                    <a:pt x="5" y="4"/>
                  </a:lnTo>
                  <a:lnTo>
                    <a:pt x="3" y="6"/>
                  </a:lnTo>
                  <a:lnTo>
                    <a:pt x="2" y="9"/>
                  </a:lnTo>
                  <a:lnTo>
                    <a:pt x="0" y="11"/>
                  </a:lnTo>
                  <a:lnTo>
                    <a:pt x="0" y="15"/>
                  </a:lnTo>
                  <a:lnTo>
                    <a:pt x="0" y="405"/>
                  </a:lnTo>
                  <a:lnTo>
                    <a:pt x="0" y="408"/>
                  </a:lnTo>
                  <a:lnTo>
                    <a:pt x="2" y="411"/>
                  </a:lnTo>
                  <a:lnTo>
                    <a:pt x="3" y="414"/>
                  </a:lnTo>
                  <a:lnTo>
                    <a:pt x="5" y="416"/>
                  </a:lnTo>
                  <a:lnTo>
                    <a:pt x="7" y="417"/>
                  </a:lnTo>
                  <a:lnTo>
                    <a:pt x="10" y="419"/>
                  </a:lnTo>
                  <a:lnTo>
                    <a:pt x="12" y="419"/>
                  </a:lnTo>
                  <a:lnTo>
                    <a:pt x="15" y="420"/>
                  </a:lnTo>
                  <a:lnTo>
                    <a:pt x="316" y="420"/>
                  </a:lnTo>
                  <a:lnTo>
                    <a:pt x="319" y="419"/>
                  </a:lnTo>
                  <a:lnTo>
                    <a:pt x="321" y="419"/>
                  </a:lnTo>
                  <a:lnTo>
                    <a:pt x="325" y="417"/>
                  </a:lnTo>
                  <a:lnTo>
                    <a:pt x="327" y="416"/>
                  </a:lnTo>
                  <a:lnTo>
                    <a:pt x="328" y="414"/>
                  </a:lnTo>
                  <a:lnTo>
                    <a:pt x="330" y="411"/>
                  </a:lnTo>
                  <a:lnTo>
                    <a:pt x="331" y="408"/>
                  </a:lnTo>
                  <a:lnTo>
                    <a:pt x="331" y="405"/>
                  </a:lnTo>
                  <a:lnTo>
                    <a:pt x="331" y="135"/>
                  </a:lnTo>
                  <a:lnTo>
                    <a:pt x="330" y="129"/>
                  </a:lnTo>
                  <a:lnTo>
                    <a:pt x="327" y="12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62" name="Freeform 198"/>
            <p:cNvSpPr>
              <a:spLocks noEditPoints="1"/>
            </p:cNvSpPr>
            <p:nvPr/>
          </p:nvSpPr>
          <p:spPr bwMode="auto">
            <a:xfrm>
              <a:off x="11630025" y="1360488"/>
              <a:ext cx="104775" cy="133350"/>
            </a:xfrm>
            <a:custGeom>
              <a:avLst/>
              <a:gdLst>
                <a:gd name="T0" fmla="*/ 30 w 331"/>
                <a:gd name="T1" fmla="*/ 390 h 420"/>
                <a:gd name="T2" fmla="*/ 30 w 331"/>
                <a:gd name="T3" fmla="*/ 30 h 420"/>
                <a:gd name="T4" fmla="*/ 180 w 331"/>
                <a:gd name="T5" fmla="*/ 30 h 420"/>
                <a:gd name="T6" fmla="*/ 180 w 331"/>
                <a:gd name="T7" fmla="*/ 135 h 420"/>
                <a:gd name="T8" fmla="*/ 181 w 331"/>
                <a:gd name="T9" fmla="*/ 138 h 420"/>
                <a:gd name="T10" fmla="*/ 182 w 331"/>
                <a:gd name="T11" fmla="*/ 141 h 420"/>
                <a:gd name="T12" fmla="*/ 183 w 331"/>
                <a:gd name="T13" fmla="*/ 143 h 420"/>
                <a:gd name="T14" fmla="*/ 185 w 331"/>
                <a:gd name="T15" fmla="*/ 145 h 420"/>
                <a:gd name="T16" fmla="*/ 187 w 331"/>
                <a:gd name="T17" fmla="*/ 147 h 420"/>
                <a:gd name="T18" fmla="*/ 189 w 331"/>
                <a:gd name="T19" fmla="*/ 148 h 420"/>
                <a:gd name="T20" fmla="*/ 193 w 331"/>
                <a:gd name="T21" fmla="*/ 150 h 420"/>
                <a:gd name="T22" fmla="*/ 196 w 331"/>
                <a:gd name="T23" fmla="*/ 150 h 420"/>
                <a:gd name="T24" fmla="*/ 301 w 331"/>
                <a:gd name="T25" fmla="*/ 150 h 420"/>
                <a:gd name="T26" fmla="*/ 301 w 331"/>
                <a:gd name="T27" fmla="*/ 390 h 420"/>
                <a:gd name="T28" fmla="*/ 30 w 331"/>
                <a:gd name="T29" fmla="*/ 390 h 420"/>
                <a:gd name="T30" fmla="*/ 211 w 331"/>
                <a:gd name="T31" fmla="*/ 52 h 420"/>
                <a:gd name="T32" fmla="*/ 279 w 331"/>
                <a:gd name="T33" fmla="*/ 120 h 420"/>
                <a:gd name="T34" fmla="*/ 211 w 331"/>
                <a:gd name="T35" fmla="*/ 120 h 420"/>
                <a:gd name="T36" fmla="*/ 211 w 331"/>
                <a:gd name="T37" fmla="*/ 52 h 420"/>
                <a:gd name="T38" fmla="*/ 205 w 331"/>
                <a:gd name="T39" fmla="*/ 4 h 420"/>
                <a:gd name="T40" fmla="*/ 203 w 331"/>
                <a:gd name="T41" fmla="*/ 2 h 420"/>
                <a:gd name="T42" fmla="*/ 201 w 331"/>
                <a:gd name="T43" fmla="*/ 1 h 420"/>
                <a:gd name="T44" fmla="*/ 198 w 331"/>
                <a:gd name="T45" fmla="*/ 0 h 420"/>
                <a:gd name="T46" fmla="*/ 196 w 331"/>
                <a:gd name="T47" fmla="*/ 0 h 420"/>
                <a:gd name="T48" fmla="*/ 15 w 331"/>
                <a:gd name="T49" fmla="*/ 0 h 420"/>
                <a:gd name="T50" fmla="*/ 12 w 331"/>
                <a:gd name="T51" fmla="*/ 0 h 420"/>
                <a:gd name="T52" fmla="*/ 10 w 331"/>
                <a:gd name="T53" fmla="*/ 1 h 420"/>
                <a:gd name="T54" fmla="*/ 6 w 331"/>
                <a:gd name="T55" fmla="*/ 2 h 420"/>
                <a:gd name="T56" fmla="*/ 4 w 331"/>
                <a:gd name="T57" fmla="*/ 4 h 420"/>
                <a:gd name="T58" fmla="*/ 2 w 331"/>
                <a:gd name="T59" fmla="*/ 6 h 420"/>
                <a:gd name="T60" fmla="*/ 1 w 331"/>
                <a:gd name="T61" fmla="*/ 9 h 420"/>
                <a:gd name="T62" fmla="*/ 0 w 331"/>
                <a:gd name="T63" fmla="*/ 11 h 420"/>
                <a:gd name="T64" fmla="*/ 0 w 331"/>
                <a:gd name="T65" fmla="*/ 15 h 420"/>
                <a:gd name="T66" fmla="*/ 0 w 331"/>
                <a:gd name="T67" fmla="*/ 405 h 420"/>
                <a:gd name="T68" fmla="*/ 0 w 331"/>
                <a:gd name="T69" fmla="*/ 408 h 420"/>
                <a:gd name="T70" fmla="*/ 1 w 331"/>
                <a:gd name="T71" fmla="*/ 411 h 420"/>
                <a:gd name="T72" fmla="*/ 2 w 331"/>
                <a:gd name="T73" fmla="*/ 414 h 420"/>
                <a:gd name="T74" fmla="*/ 4 w 331"/>
                <a:gd name="T75" fmla="*/ 416 h 420"/>
                <a:gd name="T76" fmla="*/ 6 w 331"/>
                <a:gd name="T77" fmla="*/ 417 h 420"/>
                <a:gd name="T78" fmla="*/ 10 w 331"/>
                <a:gd name="T79" fmla="*/ 419 h 420"/>
                <a:gd name="T80" fmla="*/ 12 w 331"/>
                <a:gd name="T81" fmla="*/ 419 h 420"/>
                <a:gd name="T82" fmla="*/ 15 w 331"/>
                <a:gd name="T83" fmla="*/ 420 h 420"/>
                <a:gd name="T84" fmla="*/ 316 w 331"/>
                <a:gd name="T85" fmla="*/ 420 h 420"/>
                <a:gd name="T86" fmla="*/ 319 w 331"/>
                <a:gd name="T87" fmla="*/ 419 h 420"/>
                <a:gd name="T88" fmla="*/ 321 w 331"/>
                <a:gd name="T89" fmla="*/ 419 h 420"/>
                <a:gd name="T90" fmla="*/ 324 w 331"/>
                <a:gd name="T91" fmla="*/ 417 h 420"/>
                <a:gd name="T92" fmla="*/ 326 w 331"/>
                <a:gd name="T93" fmla="*/ 416 h 420"/>
                <a:gd name="T94" fmla="*/ 327 w 331"/>
                <a:gd name="T95" fmla="*/ 414 h 420"/>
                <a:gd name="T96" fmla="*/ 330 w 331"/>
                <a:gd name="T97" fmla="*/ 411 h 420"/>
                <a:gd name="T98" fmla="*/ 331 w 331"/>
                <a:gd name="T99" fmla="*/ 408 h 420"/>
                <a:gd name="T100" fmla="*/ 331 w 331"/>
                <a:gd name="T101" fmla="*/ 405 h 420"/>
                <a:gd name="T102" fmla="*/ 331 w 331"/>
                <a:gd name="T103" fmla="*/ 135 h 420"/>
                <a:gd name="T104" fmla="*/ 330 w 331"/>
                <a:gd name="T105" fmla="*/ 129 h 420"/>
                <a:gd name="T106" fmla="*/ 326 w 331"/>
                <a:gd name="T107" fmla="*/ 124 h 420"/>
                <a:gd name="T108" fmla="*/ 205 w 331"/>
                <a:gd name="T109" fmla="*/ 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20">
                  <a:moveTo>
                    <a:pt x="30" y="390"/>
                  </a:moveTo>
                  <a:lnTo>
                    <a:pt x="30" y="30"/>
                  </a:lnTo>
                  <a:lnTo>
                    <a:pt x="180" y="30"/>
                  </a:lnTo>
                  <a:lnTo>
                    <a:pt x="180" y="135"/>
                  </a:lnTo>
                  <a:lnTo>
                    <a:pt x="181" y="138"/>
                  </a:lnTo>
                  <a:lnTo>
                    <a:pt x="182" y="141"/>
                  </a:lnTo>
                  <a:lnTo>
                    <a:pt x="183" y="143"/>
                  </a:lnTo>
                  <a:lnTo>
                    <a:pt x="185" y="145"/>
                  </a:lnTo>
                  <a:lnTo>
                    <a:pt x="187" y="147"/>
                  </a:lnTo>
                  <a:lnTo>
                    <a:pt x="189" y="148"/>
                  </a:lnTo>
                  <a:lnTo>
                    <a:pt x="193" y="150"/>
                  </a:lnTo>
                  <a:lnTo>
                    <a:pt x="196" y="150"/>
                  </a:lnTo>
                  <a:lnTo>
                    <a:pt x="301" y="150"/>
                  </a:lnTo>
                  <a:lnTo>
                    <a:pt x="301" y="390"/>
                  </a:lnTo>
                  <a:lnTo>
                    <a:pt x="30" y="390"/>
                  </a:lnTo>
                  <a:close/>
                  <a:moveTo>
                    <a:pt x="211" y="52"/>
                  </a:moveTo>
                  <a:lnTo>
                    <a:pt x="279" y="120"/>
                  </a:lnTo>
                  <a:lnTo>
                    <a:pt x="211" y="120"/>
                  </a:lnTo>
                  <a:lnTo>
                    <a:pt x="211" y="52"/>
                  </a:lnTo>
                  <a:close/>
                  <a:moveTo>
                    <a:pt x="205" y="4"/>
                  </a:moveTo>
                  <a:lnTo>
                    <a:pt x="203" y="2"/>
                  </a:lnTo>
                  <a:lnTo>
                    <a:pt x="201" y="1"/>
                  </a:lnTo>
                  <a:lnTo>
                    <a:pt x="198" y="0"/>
                  </a:lnTo>
                  <a:lnTo>
                    <a:pt x="196" y="0"/>
                  </a:lnTo>
                  <a:lnTo>
                    <a:pt x="15" y="0"/>
                  </a:lnTo>
                  <a:lnTo>
                    <a:pt x="12" y="0"/>
                  </a:lnTo>
                  <a:lnTo>
                    <a:pt x="10" y="1"/>
                  </a:lnTo>
                  <a:lnTo>
                    <a:pt x="6" y="2"/>
                  </a:lnTo>
                  <a:lnTo>
                    <a:pt x="4" y="4"/>
                  </a:lnTo>
                  <a:lnTo>
                    <a:pt x="2" y="6"/>
                  </a:lnTo>
                  <a:lnTo>
                    <a:pt x="1" y="9"/>
                  </a:lnTo>
                  <a:lnTo>
                    <a:pt x="0" y="11"/>
                  </a:lnTo>
                  <a:lnTo>
                    <a:pt x="0" y="15"/>
                  </a:lnTo>
                  <a:lnTo>
                    <a:pt x="0" y="405"/>
                  </a:lnTo>
                  <a:lnTo>
                    <a:pt x="0" y="408"/>
                  </a:lnTo>
                  <a:lnTo>
                    <a:pt x="1" y="411"/>
                  </a:lnTo>
                  <a:lnTo>
                    <a:pt x="2" y="414"/>
                  </a:lnTo>
                  <a:lnTo>
                    <a:pt x="4" y="416"/>
                  </a:lnTo>
                  <a:lnTo>
                    <a:pt x="6" y="417"/>
                  </a:lnTo>
                  <a:lnTo>
                    <a:pt x="10" y="419"/>
                  </a:lnTo>
                  <a:lnTo>
                    <a:pt x="12" y="419"/>
                  </a:lnTo>
                  <a:lnTo>
                    <a:pt x="15" y="420"/>
                  </a:lnTo>
                  <a:lnTo>
                    <a:pt x="316" y="420"/>
                  </a:lnTo>
                  <a:lnTo>
                    <a:pt x="319" y="419"/>
                  </a:lnTo>
                  <a:lnTo>
                    <a:pt x="321" y="419"/>
                  </a:lnTo>
                  <a:lnTo>
                    <a:pt x="324" y="417"/>
                  </a:lnTo>
                  <a:lnTo>
                    <a:pt x="326" y="416"/>
                  </a:lnTo>
                  <a:lnTo>
                    <a:pt x="327" y="414"/>
                  </a:lnTo>
                  <a:lnTo>
                    <a:pt x="330" y="411"/>
                  </a:lnTo>
                  <a:lnTo>
                    <a:pt x="331" y="408"/>
                  </a:lnTo>
                  <a:lnTo>
                    <a:pt x="331" y="405"/>
                  </a:lnTo>
                  <a:lnTo>
                    <a:pt x="331" y="135"/>
                  </a:lnTo>
                  <a:lnTo>
                    <a:pt x="330" y="129"/>
                  </a:lnTo>
                  <a:lnTo>
                    <a:pt x="326" y="124"/>
                  </a:lnTo>
                  <a:lnTo>
                    <a:pt x="205" y="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63" name="Freeform 199"/>
            <p:cNvSpPr>
              <a:spLocks noEditPoints="1"/>
            </p:cNvSpPr>
            <p:nvPr/>
          </p:nvSpPr>
          <p:spPr bwMode="auto">
            <a:xfrm>
              <a:off x="11763375" y="1512888"/>
              <a:ext cx="104775" cy="134938"/>
            </a:xfrm>
            <a:custGeom>
              <a:avLst/>
              <a:gdLst>
                <a:gd name="T0" fmla="*/ 30 w 331"/>
                <a:gd name="T1" fmla="*/ 391 h 421"/>
                <a:gd name="T2" fmla="*/ 30 w 331"/>
                <a:gd name="T3" fmla="*/ 30 h 421"/>
                <a:gd name="T4" fmla="*/ 180 w 331"/>
                <a:gd name="T5" fmla="*/ 30 h 421"/>
                <a:gd name="T6" fmla="*/ 180 w 331"/>
                <a:gd name="T7" fmla="*/ 135 h 421"/>
                <a:gd name="T8" fmla="*/ 181 w 331"/>
                <a:gd name="T9" fmla="*/ 138 h 421"/>
                <a:gd name="T10" fmla="*/ 182 w 331"/>
                <a:gd name="T11" fmla="*/ 141 h 421"/>
                <a:gd name="T12" fmla="*/ 183 w 331"/>
                <a:gd name="T13" fmla="*/ 144 h 421"/>
                <a:gd name="T14" fmla="*/ 186 w 331"/>
                <a:gd name="T15" fmla="*/ 146 h 421"/>
                <a:gd name="T16" fmla="*/ 188 w 331"/>
                <a:gd name="T17" fmla="*/ 148 h 421"/>
                <a:gd name="T18" fmla="*/ 190 w 331"/>
                <a:gd name="T19" fmla="*/ 149 h 421"/>
                <a:gd name="T20" fmla="*/ 193 w 331"/>
                <a:gd name="T21" fmla="*/ 150 h 421"/>
                <a:gd name="T22" fmla="*/ 196 w 331"/>
                <a:gd name="T23" fmla="*/ 150 h 421"/>
                <a:gd name="T24" fmla="*/ 301 w 331"/>
                <a:gd name="T25" fmla="*/ 150 h 421"/>
                <a:gd name="T26" fmla="*/ 301 w 331"/>
                <a:gd name="T27" fmla="*/ 391 h 421"/>
                <a:gd name="T28" fmla="*/ 30 w 331"/>
                <a:gd name="T29" fmla="*/ 391 h 421"/>
                <a:gd name="T30" fmla="*/ 211 w 331"/>
                <a:gd name="T31" fmla="*/ 53 h 421"/>
                <a:gd name="T32" fmla="*/ 280 w 331"/>
                <a:gd name="T33" fmla="*/ 120 h 421"/>
                <a:gd name="T34" fmla="*/ 211 w 331"/>
                <a:gd name="T35" fmla="*/ 120 h 421"/>
                <a:gd name="T36" fmla="*/ 211 w 331"/>
                <a:gd name="T37" fmla="*/ 53 h 421"/>
                <a:gd name="T38" fmla="*/ 206 w 331"/>
                <a:gd name="T39" fmla="*/ 4 h 421"/>
                <a:gd name="T40" fmla="*/ 204 w 331"/>
                <a:gd name="T41" fmla="*/ 2 h 421"/>
                <a:gd name="T42" fmla="*/ 202 w 331"/>
                <a:gd name="T43" fmla="*/ 1 h 421"/>
                <a:gd name="T44" fmla="*/ 198 w 331"/>
                <a:gd name="T45" fmla="*/ 0 h 421"/>
                <a:gd name="T46" fmla="*/ 196 w 331"/>
                <a:gd name="T47" fmla="*/ 0 h 421"/>
                <a:gd name="T48" fmla="*/ 15 w 331"/>
                <a:gd name="T49" fmla="*/ 0 h 421"/>
                <a:gd name="T50" fmla="*/ 12 w 331"/>
                <a:gd name="T51" fmla="*/ 0 h 421"/>
                <a:gd name="T52" fmla="*/ 10 w 331"/>
                <a:gd name="T53" fmla="*/ 1 h 421"/>
                <a:gd name="T54" fmla="*/ 7 w 331"/>
                <a:gd name="T55" fmla="*/ 2 h 421"/>
                <a:gd name="T56" fmla="*/ 5 w 331"/>
                <a:gd name="T57" fmla="*/ 4 h 421"/>
                <a:gd name="T58" fmla="*/ 3 w 331"/>
                <a:gd name="T59" fmla="*/ 7 h 421"/>
                <a:gd name="T60" fmla="*/ 2 w 331"/>
                <a:gd name="T61" fmla="*/ 10 h 421"/>
                <a:gd name="T62" fmla="*/ 0 w 331"/>
                <a:gd name="T63" fmla="*/ 12 h 421"/>
                <a:gd name="T64" fmla="*/ 0 w 331"/>
                <a:gd name="T65" fmla="*/ 15 h 421"/>
                <a:gd name="T66" fmla="*/ 0 w 331"/>
                <a:gd name="T67" fmla="*/ 406 h 421"/>
                <a:gd name="T68" fmla="*/ 0 w 331"/>
                <a:gd name="T69" fmla="*/ 409 h 421"/>
                <a:gd name="T70" fmla="*/ 2 w 331"/>
                <a:gd name="T71" fmla="*/ 411 h 421"/>
                <a:gd name="T72" fmla="*/ 3 w 331"/>
                <a:gd name="T73" fmla="*/ 414 h 421"/>
                <a:gd name="T74" fmla="*/ 5 w 331"/>
                <a:gd name="T75" fmla="*/ 417 h 421"/>
                <a:gd name="T76" fmla="*/ 7 w 331"/>
                <a:gd name="T77" fmla="*/ 418 h 421"/>
                <a:gd name="T78" fmla="*/ 10 w 331"/>
                <a:gd name="T79" fmla="*/ 420 h 421"/>
                <a:gd name="T80" fmla="*/ 12 w 331"/>
                <a:gd name="T81" fmla="*/ 420 h 421"/>
                <a:gd name="T82" fmla="*/ 15 w 331"/>
                <a:gd name="T83" fmla="*/ 421 h 421"/>
                <a:gd name="T84" fmla="*/ 316 w 331"/>
                <a:gd name="T85" fmla="*/ 421 h 421"/>
                <a:gd name="T86" fmla="*/ 319 w 331"/>
                <a:gd name="T87" fmla="*/ 420 h 421"/>
                <a:gd name="T88" fmla="*/ 321 w 331"/>
                <a:gd name="T89" fmla="*/ 420 h 421"/>
                <a:gd name="T90" fmla="*/ 325 w 331"/>
                <a:gd name="T91" fmla="*/ 418 h 421"/>
                <a:gd name="T92" fmla="*/ 327 w 331"/>
                <a:gd name="T93" fmla="*/ 417 h 421"/>
                <a:gd name="T94" fmla="*/ 328 w 331"/>
                <a:gd name="T95" fmla="*/ 414 h 421"/>
                <a:gd name="T96" fmla="*/ 330 w 331"/>
                <a:gd name="T97" fmla="*/ 411 h 421"/>
                <a:gd name="T98" fmla="*/ 331 w 331"/>
                <a:gd name="T99" fmla="*/ 409 h 421"/>
                <a:gd name="T100" fmla="*/ 331 w 331"/>
                <a:gd name="T101" fmla="*/ 406 h 421"/>
                <a:gd name="T102" fmla="*/ 331 w 331"/>
                <a:gd name="T103" fmla="*/ 135 h 421"/>
                <a:gd name="T104" fmla="*/ 330 w 331"/>
                <a:gd name="T105" fmla="*/ 130 h 421"/>
                <a:gd name="T106" fmla="*/ 327 w 331"/>
                <a:gd name="T107" fmla="*/ 124 h 421"/>
                <a:gd name="T108" fmla="*/ 206 w 331"/>
                <a:gd name="T109" fmla="*/ 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21">
                  <a:moveTo>
                    <a:pt x="30" y="391"/>
                  </a:moveTo>
                  <a:lnTo>
                    <a:pt x="30" y="30"/>
                  </a:lnTo>
                  <a:lnTo>
                    <a:pt x="180" y="30"/>
                  </a:lnTo>
                  <a:lnTo>
                    <a:pt x="180" y="135"/>
                  </a:lnTo>
                  <a:lnTo>
                    <a:pt x="181" y="138"/>
                  </a:lnTo>
                  <a:lnTo>
                    <a:pt x="182" y="141"/>
                  </a:lnTo>
                  <a:lnTo>
                    <a:pt x="183" y="144"/>
                  </a:lnTo>
                  <a:lnTo>
                    <a:pt x="186" y="146"/>
                  </a:lnTo>
                  <a:lnTo>
                    <a:pt x="188" y="148"/>
                  </a:lnTo>
                  <a:lnTo>
                    <a:pt x="190" y="149"/>
                  </a:lnTo>
                  <a:lnTo>
                    <a:pt x="193" y="150"/>
                  </a:lnTo>
                  <a:lnTo>
                    <a:pt x="196" y="150"/>
                  </a:lnTo>
                  <a:lnTo>
                    <a:pt x="301" y="150"/>
                  </a:lnTo>
                  <a:lnTo>
                    <a:pt x="301" y="391"/>
                  </a:lnTo>
                  <a:lnTo>
                    <a:pt x="30" y="391"/>
                  </a:lnTo>
                  <a:close/>
                  <a:moveTo>
                    <a:pt x="211" y="53"/>
                  </a:moveTo>
                  <a:lnTo>
                    <a:pt x="280" y="120"/>
                  </a:lnTo>
                  <a:lnTo>
                    <a:pt x="211" y="120"/>
                  </a:lnTo>
                  <a:lnTo>
                    <a:pt x="211" y="53"/>
                  </a:lnTo>
                  <a:close/>
                  <a:moveTo>
                    <a:pt x="206" y="4"/>
                  </a:moveTo>
                  <a:lnTo>
                    <a:pt x="204" y="2"/>
                  </a:lnTo>
                  <a:lnTo>
                    <a:pt x="202" y="1"/>
                  </a:lnTo>
                  <a:lnTo>
                    <a:pt x="198" y="0"/>
                  </a:lnTo>
                  <a:lnTo>
                    <a:pt x="196" y="0"/>
                  </a:lnTo>
                  <a:lnTo>
                    <a:pt x="15" y="0"/>
                  </a:lnTo>
                  <a:lnTo>
                    <a:pt x="12" y="0"/>
                  </a:lnTo>
                  <a:lnTo>
                    <a:pt x="10" y="1"/>
                  </a:lnTo>
                  <a:lnTo>
                    <a:pt x="7" y="2"/>
                  </a:lnTo>
                  <a:lnTo>
                    <a:pt x="5" y="4"/>
                  </a:lnTo>
                  <a:lnTo>
                    <a:pt x="3" y="7"/>
                  </a:lnTo>
                  <a:lnTo>
                    <a:pt x="2" y="10"/>
                  </a:lnTo>
                  <a:lnTo>
                    <a:pt x="0" y="12"/>
                  </a:lnTo>
                  <a:lnTo>
                    <a:pt x="0" y="15"/>
                  </a:lnTo>
                  <a:lnTo>
                    <a:pt x="0" y="406"/>
                  </a:lnTo>
                  <a:lnTo>
                    <a:pt x="0" y="409"/>
                  </a:lnTo>
                  <a:lnTo>
                    <a:pt x="2" y="411"/>
                  </a:lnTo>
                  <a:lnTo>
                    <a:pt x="3" y="414"/>
                  </a:lnTo>
                  <a:lnTo>
                    <a:pt x="5" y="417"/>
                  </a:lnTo>
                  <a:lnTo>
                    <a:pt x="7" y="418"/>
                  </a:lnTo>
                  <a:lnTo>
                    <a:pt x="10" y="420"/>
                  </a:lnTo>
                  <a:lnTo>
                    <a:pt x="12" y="420"/>
                  </a:lnTo>
                  <a:lnTo>
                    <a:pt x="15" y="421"/>
                  </a:lnTo>
                  <a:lnTo>
                    <a:pt x="316" y="421"/>
                  </a:lnTo>
                  <a:lnTo>
                    <a:pt x="319" y="420"/>
                  </a:lnTo>
                  <a:lnTo>
                    <a:pt x="321" y="420"/>
                  </a:lnTo>
                  <a:lnTo>
                    <a:pt x="325" y="418"/>
                  </a:lnTo>
                  <a:lnTo>
                    <a:pt x="327" y="417"/>
                  </a:lnTo>
                  <a:lnTo>
                    <a:pt x="328" y="414"/>
                  </a:lnTo>
                  <a:lnTo>
                    <a:pt x="330" y="411"/>
                  </a:lnTo>
                  <a:lnTo>
                    <a:pt x="331" y="409"/>
                  </a:lnTo>
                  <a:lnTo>
                    <a:pt x="331" y="406"/>
                  </a:lnTo>
                  <a:lnTo>
                    <a:pt x="331" y="135"/>
                  </a:lnTo>
                  <a:lnTo>
                    <a:pt x="330" y="130"/>
                  </a:lnTo>
                  <a:lnTo>
                    <a:pt x="327" y="124"/>
                  </a:lnTo>
                  <a:lnTo>
                    <a:pt x="206" y="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64" name="Freeform 200"/>
            <p:cNvSpPr>
              <a:spLocks noEditPoints="1"/>
            </p:cNvSpPr>
            <p:nvPr/>
          </p:nvSpPr>
          <p:spPr bwMode="auto">
            <a:xfrm>
              <a:off x="11630025" y="1512888"/>
              <a:ext cx="104775" cy="134938"/>
            </a:xfrm>
            <a:custGeom>
              <a:avLst/>
              <a:gdLst>
                <a:gd name="T0" fmla="*/ 30 w 331"/>
                <a:gd name="T1" fmla="*/ 391 h 421"/>
                <a:gd name="T2" fmla="*/ 30 w 331"/>
                <a:gd name="T3" fmla="*/ 30 h 421"/>
                <a:gd name="T4" fmla="*/ 180 w 331"/>
                <a:gd name="T5" fmla="*/ 30 h 421"/>
                <a:gd name="T6" fmla="*/ 180 w 331"/>
                <a:gd name="T7" fmla="*/ 135 h 421"/>
                <a:gd name="T8" fmla="*/ 181 w 331"/>
                <a:gd name="T9" fmla="*/ 138 h 421"/>
                <a:gd name="T10" fmla="*/ 182 w 331"/>
                <a:gd name="T11" fmla="*/ 141 h 421"/>
                <a:gd name="T12" fmla="*/ 183 w 331"/>
                <a:gd name="T13" fmla="*/ 144 h 421"/>
                <a:gd name="T14" fmla="*/ 185 w 331"/>
                <a:gd name="T15" fmla="*/ 146 h 421"/>
                <a:gd name="T16" fmla="*/ 187 w 331"/>
                <a:gd name="T17" fmla="*/ 148 h 421"/>
                <a:gd name="T18" fmla="*/ 189 w 331"/>
                <a:gd name="T19" fmla="*/ 149 h 421"/>
                <a:gd name="T20" fmla="*/ 193 w 331"/>
                <a:gd name="T21" fmla="*/ 150 h 421"/>
                <a:gd name="T22" fmla="*/ 196 w 331"/>
                <a:gd name="T23" fmla="*/ 150 h 421"/>
                <a:gd name="T24" fmla="*/ 301 w 331"/>
                <a:gd name="T25" fmla="*/ 150 h 421"/>
                <a:gd name="T26" fmla="*/ 301 w 331"/>
                <a:gd name="T27" fmla="*/ 391 h 421"/>
                <a:gd name="T28" fmla="*/ 30 w 331"/>
                <a:gd name="T29" fmla="*/ 391 h 421"/>
                <a:gd name="T30" fmla="*/ 211 w 331"/>
                <a:gd name="T31" fmla="*/ 53 h 421"/>
                <a:gd name="T32" fmla="*/ 279 w 331"/>
                <a:gd name="T33" fmla="*/ 120 h 421"/>
                <a:gd name="T34" fmla="*/ 211 w 331"/>
                <a:gd name="T35" fmla="*/ 120 h 421"/>
                <a:gd name="T36" fmla="*/ 211 w 331"/>
                <a:gd name="T37" fmla="*/ 53 h 421"/>
                <a:gd name="T38" fmla="*/ 205 w 331"/>
                <a:gd name="T39" fmla="*/ 4 h 421"/>
                <a:gd name="T40" fmla="*/ 203 w 331"/>
                <a:gd name="T41" fmla="*/ 2 h 421"/>
                <a:gd name="T42" fmla="*/ 201 w 331"/>
                <a:gd name="T43" fmla="*/ 1 h 421"/>
                <a:gd name="T44" fmla="*/ 198 w 331"/>
                <a:gd name="T45" fmla="*/ 0 h 421"/>
                <a:gd name="T46" fmla="*/ 196 w 331"/>
                <a:gd name="T47" fmla="*/ 0 h 421"/>
                <a:gd name="T48" fmla="*/ 15 w 331"/>
                <a:gd name="T49" fmla="*/ 0 h 421"/>
                <a:gd name="T50" fmla="*/ 12 w 331"/>
                <a:gd name="T51" fmla="*/ 0 h 421"/>
                <a:gd name="T52" fmla="*/ 10 w 331"/>
                <a:gd name="T53" fmla="*/ 1 h 421"/>
                <a:gd name="T54" fmla="*/ 6 w 331"/>
                <a:gd name="T55" fmla="*/ 2 h 421"/>
                <a:gd name="T56" fmla="*/ 4 w 331"/>
                <a:gd name="T57" fmla="*/ 4 h 421"/>
                <a:gd name="T58" fmla="*/ 2 w 331"/>
                <a:gd name="T59" fmla="*/ 7 h 421"/>
                <a:gd name="T60" fmla="*/ 1 w 331"/>
                <a:gd name="T61" fmla="*/ 10 h 421"/>
                <a:gd name="T62" fmla="*/ 0 w 331"/>
                <a:gd name="T63" fmla="*/ 12 h 421"/>
                <a:gd name="T64" fmla="*/ 0 w 331"/>
                <a:gd name="T65" fmla="*/ 15 h 421"/>
                <a:gd name="T66" fmla="*/ 0 w 331"/>
                <a:gd name="T67" fmla="*/ 406 h 421"/>
                <a:gd name="T68" fmla="*/ 0 w 331"/>
                <a:gd name="T69" fmla="*/ 409 h 421"/>
                <a:gd name="T70" fmla="*/ 1 w 331"/>
                <a:gd name="T71" fmla="*/ 411 h 421"/>
                <a:gd name="T72" fmla="*/ 2 w 331"/>
                <a:gd name="T73" fmla="*/ 414 h 421"/>
                <a:gd name="T74" fmla="*/ 4 w 331"/>
                <a:gd name="T75" fmla="*/ 417 h 421"/>
                <a:gd name="T76" fmla="*/ 6 w 331"/>
                <a:gd name="T77" fmla="*/ 418 h 421"/>
                <a:gd name="T78" fmla="*/ 10 w 331"/>
                <a:gd name="T79" fmla="*/ 420 h 421"/>
                <a:gd name="T80" fmla="*/ 12 w 331"/>
                <a:gd name="T81" fmla="*/ 420 h 421"/>
                <a:gd name="T82" fmla="*/ 15 w 331"/>
                <a:gd name="T83" fmla="*/ 421 h 421"/>
                <a:gd name="T84" fmla="*/ 316 w 331"/>
                <a:gd name="T85" fmla="*/ 421 h 421"/>
                <a:gd name="T86" fmla="*/ 319 w 331"/>
                <a:gd name="T87" fmla="*/ 420 h 421"/>
                <a:gd name="T88" fmla="*/ 321 w 331"/>
                <a:gd name="T89" fmla="*/ 420 h 421"/>
                <a:gd name="T90" fmla="*/ 324 w 331"/>
                <a:gd name="T91" fmla="*/ 418 h 421"/>
                <a:gd name="T92" fmla="*/ 326 w 331"/>
                <a:gd name="T93" fmla="*/ 417 h 421"/>
                <a:gd name="T94" fmla="*/ 327 w 331"/>
                <a:gd name="T95" fmla="*/ 414 h 421"/>
                <a:gd name="T96" fmla="*/ 330 w 331"/>
                <a:gd name="T97" fmla="*/ 411 h 421"/>
                <a:gd name="T98" fmla="*/ 331 w 331"/>
                <a:gd name="T99" fmla="*/ 409 h 421"/>
                <a:gd name="T100" fmla="*/ 331 w 331"/>
                <a:gd name="T101" fmla="*/ 406 h 421"/>
                <a:gd name="T102" fmla="*/ 331 w 331"/>
                <a:gd name="T103" fmla="*/ 135 h 421"/>
                <a:gd name="T104" fmla="*/ 330 w 331"/>
                <a:gd name="T105" fmla="*/ 130 h 421"/>
                <a:gd name="T106" fmla="*/ 326 w 331"/>
                <a:gd name="T107" fmla="*/ 124 h 421"/>
                <a:gd name="T108" fmla="*/ 205 w 331"/>
                <a:gd name="T109" fmla="*/ 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21">
                  <a:moveTo>
                    <a:pt x="30" y="391"/>
                  </a:moveTo>
                  <a:lnTo>
                    <a:pt x="30" y="30"/>
                  </a:lnTo>
                  <a:lnTo>
                    <a:pt x="180" y="30"/>
                  </a:lnTo>
                  <a:lnTo>
                    <a:pt x="180" y="135"/>
                  </a:lnTo>
                  <a:lnTo>
                    <a:pt x="181" y="138"/>
                  </a:lnTo>
                  <a:lnTo>
                    <a:pt x="182" y="141"/>
                  </a:lnTo>
                  <a:lnTo>
                    <a:pt x="183" y="144"/>
                  </a:lnTo>
                  <a:lnTo>
                    <a:pt x="185" y="146"/>
                  </a:lnTo>
                  <a:lnTo>
                    <a:pt x="187" y="148"/>
                  </a:lnTo>
                  <a:lnTo>
                    <a:pt x="189" y="149"/>
                  </a:lnTo>
                  <a:lnTo>
                    <a:pt x="193" y="150"/>
                  </a:lnTo>
                  <a:lnTo>
                    <a:pt x="196" y="150"/>
                  </a:lnTo>
                  <a:lnTo>
                    <a:pt x="301" y="150"/>
                  </a:lnTo>
                  <a:lnTo>
                    <a:pt x="301" y="391"/>
                  </a:lnTo>
                  <a:lnTo>
                    <a:pt x="30" y="391"/>
                  </a:lnTo>
                  <a:close/>
                  <a:moveTo>
                    <a:pt x="211" y="53"/>
                  </a:moveTo>
                  <a:lnTo>
                    <a:pt x="279" y="120"/>
                  </a:lnTo>
                  <a:lnTo>
                    <a:pt x="211" y="120"/>
                  </a:lnTo>
                  <a:lnTo>
                    <a:pt x="211" y="53"/>
                  </a:lnTo>
                  <a:close/>
                  <a:moveTo>
                    <a:pt x="205" y="4"/>
                  </a:moveTo>
                  <a:lnTo>
                    <a:pt x="203" y="2"/>
                  </a:lnTo>
                  <a:lnTo>
                    <a:pt x="201" y="1"/>
                  </a:lnTo>
                  <a:lnTo>
                    <a:pt x="198" y="0"/>
                  </a:lnTo>
                  <a:lnTo>
                    <a:pt x="196" y="0"/>
                  </a:lnTo>
                  <a:lnTo>
                    <a:pt x="15" y="0"/>
                  </a:lnTo>
                  <a:lnTo>
                    <a:pt x="12" y="0"/>
                  </a:lnTo>
                  <a:lnTo>
                    <a:pt x="10" y="1"/>
                  </a:lnTo>
                  <a:lnTo>
                    <a:pt x="6" y="2"/>
                  </a:lnTo>
                  <a:lnTo>
                    <a:pt x="4" y="4"/>
                  </a:lnTo>
                  <a:lnTo>
                    <a:pt x="2" y="7"/>
                  </a:lnTo>
                  <a:lnTo>
                    <a:pt x="1" y="10"/>
                  </a:lnTo>
                  <a:lnTo>
                    <a:pt x="0" y="12"/>
                  </a:lnTo>
                  <a:lnTo>
                    <a:pt x="0" y="15"/>
                  </a:lnTo>
                  <a:lnTo>
                    <a:pt x="0" y="406"/>
                  </a:lnTo>
                  <a:lnTo>
                    <a:pt x="0" y="409"/>
                  </a:lnTo>
                  <a:lnTo>
                    <a:pt x="1" y="411"/>
                  </a:lnTo>
                  <a:lnTo>
                    <a:pt x="2" y="414"/>
                  </a:lnTo>
                  <a:lnTo>
                    <a:pt x="4" y="417"/>
                  </a:lnTo>
                  <a:lnTo>
                    <a:pt x="6" y="418"/>
                  </a:lnTo>
                  <a:lnTo>
                    <a:pt x="10" y="420"/>
                  </a:lnTo>
                  <a:lnTo>
                    <a:pt x="12" y="420"/>
                  </a:lnTo>
                  <a:lnTo>
                    <a:pt x="15" y="421"/>
                  </a:lnTo>
                  <a:lnTo>
                    <a:pt x="316" y="421"/>
                  </a:lnTo>
                  <a:lnTo>
                    <a:pt x="319" y="420"/>
                  </a:lnTo>
                  <a:lnTo>
                    <a:pt x="321" y="420"/>
                  </a:lnTo>
                  <a:lnTo>
                    <a:pt x="324" y="418"/>
                  </a:lnTo>
                  <a:lnTo>
                    <a:pt x="326" y="417"/>
                  </a:lnTo>
                  <a:lnTo>
                    <a:pt x="327" y="414"/>
                  </a:lnTo>
                  <a:lnTo>
                    <a:pt x="330" y="411"/>
                  </a:lnTo>
                  <a:lnTo>
                    <a:pt x="331" y="409"/>
                  </a:lnTo>
                  <a:lnTo>
                    <a:pt x="331" y="406"/>
                  </a:lnTo>
                  <a:lnTo>
                    <a:pt x="331" y="135"/>
                  </a:lnTo>
                  <a:lnTo>
                    <a:pt x="330" y="130"/>
                  </a:lnTo>
                  <a:lnTo>
                    <a:pt x="326" y="124"/>
                  </a:lnTo>
                  <a:lnTo>
                    <a:pt x="205" y="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grpSp>
        <p:nvGrpSpPr>
          <p:cNvPr id="69" name="Group 90"/>
          <p:cNvGrpSpPr>
            <a:grpSpLocks noChangeAspect="1"/>
          </p:cNvGrpSpPr>
          <p:nvPr/>
        </p:nvGrpSpPr>
        <p:grpSpPr>
          <a:xfrm>
            <a:off x="4919333" y="2108578"/>
            <a:ext cx="666291" cy="505330"/>
            <a:chOff x="882650" y="830263"/>
            <a:chExt cx="282576" cy="214312"/>
          </a:xfrm>
          <a:solidFill>
            <a:schemeClr val="bg1"/>
          </a:solidFill>
        </p:grpSpPr>
        <p:sp>
          <p:nvSpPr>
            <p:cNvPr id="70" name="Freeform 36"/>
            <p:cNvSpPr>
              <a:spLocks/>
            </p:cNvSpPr>
            <p:nvPr/>
          </p:nvSpPr>
          <p:spPr bwMode="auto">
            <a:xfrm>
              <a:off x="882650" y="830263"/>
              <a:ext cx="222250" cy="142875"/>
            </a:xfrm>
            <a:custGeom>
              <a:avLst/>
              <a:gdLst>
                <a:gd name="T0" fmla="*/ 258 w 700"/>
                <a:gd name="T1" fmla="*/ 292 h 448"/>
                <a:gd name="T2" fmla="*/ 258 w 700"/>
                <a:gd name="T3" fmla="*/ 283 h 448"/>
                <a:gd name="T4" fmla="*/ 252 w 700"/>
                <a:gd name="T5" fmla="*/ 277 h 448"/>
                <a:gd name="T6" fmla="*/ 245 w 700"/>
                <a:gd name="T7" fmla="*/ 272 h 448"/>
                <a:gd name="T8" fmla="*/ 236 w 700"/>
                <a:gd name="T9" fmla="*/ 275 h 448"/>
                <a:gd name="T10" fmla="*/ 130 w 700"/>
                <a:gd name="T11" fmla="*/ 398 h 448"/>
                <a:gd name="T12" fmla="*/ 127 w 700"/>
                <a:gd name="T13" fmla="*/ 357 h 448"/>
                <a:gd name="T14" fmla="*/ 129 w 700"/>
                <a:gd name="T15" fmla="*/ 315 h 448"/>
                <a:gd name="T16" fmla="*/ 137 w 700"/>
                <a:gd name="T17" fmla="*/ 275 h 448"/>
                <a:gd name="T18" fmla="*/ 150 w 700"/>
                <a:gd name="T19" fmla="*/ 235 h 448"/>
                <a:gd name="T20" fmla="*/ 168 w 700"/>
                <a:gd name="T21" fmla="*/ 195 h 448"/>
                <a:gd name="T22" fmla="*/ 194 w 700"/>
                <a:gd name="T23" fmla="*/ 157 h 448"/>
                <a:gd name="T24" fmla="*/ 225 w 700"/>
                <a:gd name="T25" fmla="*/ 121 h 448"/>
                <a:gd name="T26" fmla="*/ 261 w 700"/>
                <a:gd name="T27" fmla="*/ 91 h 448"/>
                <a:gd name="T28" fmla="*/ 300 w 700"/>
                <a:gd name="T29" fmla="*/ 66 h 448"/>
                <a:gd name="T30" fmla="*/ 343 w 700"/>
                <a:gd name="T31" fmla="*/ 47 h 448"/>
                <a:gd name="T32" fmla="*/ 394 w 700"/>
                <a:gd name="T33" fmla="*/ 34 h 448"/>
                <a:gd name="T34" fmla="*/ 456 w 700"/>
                <a:gd name="T35" fmla="*/ 31 h 448"/>
                <a:gd name="T36" fmla="*/ 517 w 700"/>
                <a:gd name="T37" fmla="*/ 40 h 448"/>
                <a:gd name="T38" fmla="*/ 575 w 700"/>
                <a:gd name="T39" fmla="*/ 60 h 448"/>
                <a:gd name="T40" fmla="*/ 628 w 700"/>
                <a:gd name="T41" fmla="*/ 91 h 448"/>
                <a:gd name="T42" fmla="*/ 675 w 700"/>
                <a:gd name="T43" fmla="*/ 133 h 448"/>
                <a:gd name="T44" fmla="*/ 682 w 700"/>
                <a:gd name="T45" fmla="*/ 138 h 448"/>
                <a:gd name="T46" fmla="*/ 691 w 700"/>
                <a:gd name="T47" fmla="*/ 138 h 448"/>
                <a:gd name="T48" fmla="*/ 697 w 700"/>
                <a:gd name="T49" fmla="*/ 133 h 448"/>
                <a:gd name="T50" fmla="*/ 700 w 700"/>
                <a:gd name="T51" fmla="*/ 125 h 448"/>
                <a:gd name="T52" fmla="*/ 698 w 700"/>
                <a:gd name="T53" fmla="*/ 117 h 448"/>
                <a:gd name="T54" fmla="*/ 664 w 700"/>
                <a:gd name="T55" fmla="*/ 81 h 448"/>
                <a:gd name="T56" fmla="*/ 608 w 700"/>
                <a:gd name="T57" fmla="*/ 43 h 448"/>
                <a:gd name="T58" fmla="*/ 546 w 700"/>
                <a:gd name="T59" fmla="*/ 15 h 448"/>
                <a:gd name="T60" fmla="*/ 480 w 700"/>
                <a:gd name="T61" fmla="*/ 1 h 448"/>
                <a:gd name="T62" fmla="*/ 412 w 700"/>
                <a:gd name="T63" fmla="*/ 1 h 448"/>
                <a:gd name="T64" fmla="*/ 350 w 700"/>
                <a:gd name="T65" fmla="*/ 13 h 448"/>
                <a:gd name="T66" fmla="*/ 303 w 700"/>
                <a:gd name="T67" fmla="*/ 31 h 448"/>
                <a:gd name="T68" fmla="*/ 258 w 700"/>
                <a:gd name="T69" fmla="*/ 57 h 448"/>
                <a:gd name="T70" fmla="*/ 217 w 700"/>
                <a:gd name="T71" fmla="*/ 88 h 448"/>
                <a:gd name="T72" fmla="*/ 180 w 700"/>
                <a:gd name="T73" fmla="*/ 125 h 448"/>
                <a:gd name="T74" fmla="*/ 150 w 700"/>
                <a:gd name="T75" fmla="*/ 168 h 448"/>
                <a:gd name="T76" fmla="*/ 116 w 700"/>
                <a:gd name="T77" fmla="*/ 240 h 448"/>
                <a:gd name="T78" fmla="*/ 99 w 700"/>
                <a:gd name="T79" fmla="*/ 317 h 448"/>
                <a:gd name="T80" fmla="*/ 28 w 700"/>
                <a:gd name="T81" fmla="*/ 267 h 448"/>
                <a:gd name="T82" fmla="*/ 22 w 700"/>
                <a:gd name="T83" fmla="*/ 262 h 448"/>
                <a:gd name="T84" fmla="*/ 13 w 700"/>
                <a:gd name="T85" fmla="*/ 261 h 448"/>
                <a:gd name="T86" fmla="*/ 4 w 700"/>
                <a:gd name="T87" fmla="*/ 265 h 448"/>
                <a:gd name="T88" fmla="*/ 0 w 700"/>
                <a:gd name="T89" fmla="*/ 272 h 448"/>
                <a:gd name="T90" fmla="*/ 1 w 700"/>
                <a:gd name="T91" fmla="*/ 281 h 448"/>
                <a:gd name="T92" fmla="*/ 111 w 700"/>
                <a:gd name="T93" fmla="*/ 443 h 448"/>
                <a:gd name="T94" fmla="*/ 115 w 700"/>
                <a:gd name="T95" fmla="*/ 446 h 448"/>
                <a:gd name="T96" fmla="*/ 119 w 700"/>
                <a:gd name="T97" fmla="*/ 448 h 448"/>
                <a:gd name="T98" fmla="*/ 121 w 700"/>
                <a:gd name="T99" fmla="*/ 448 h 448"/>
                <a:gd name="T100" fmla="*/ 123 w 700"/>
                <a:gd name="T101" fmla="*/ 448 h 448"/>
                <a:gd name="T102" fmla="*/ 126 w 700"/>
                <a:gd name="T103" fmla="*/ 446 h 448"/>
                <a:gd name="T104" fmla="*/ 130 w 700"/>
                <a:gd name="T105" fmla="*/ 445 h 448"/>
                <a:gd name="T106" fmla="*/ 133 w 700"/>
                <a:gd name="T107"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0" h="448">
                  <a:moveTo>
                    <a:pt x="254" y="297"/>
                  </a:moveTo>
                  <a:lnTo>
                    <a:pt x="256" y="295"/>
                  </a:lnTo>
                  <a:lnTo>
                    <a:pt x="258" y="292"/>
                  </a:lnTo>
                  <a:lnTo>
                    <a:pt x="258" y="288"/>
                  </a:lnTo>
                  <a:lnTo>
                    <a:pt x="258" y="286"/>
                  </a:lnTo>
                  <a:lnTo>
                    <a:pt x="258" y="283"/>
                  </a:lnTo>
                  <a:lnTo>
                    <a:pt x="256" y="281"/>
                  </a:lnTo>
                  <a:lnTo>
                    <a:pt x="254" y="279"/>
                  </a:lnTo>
                  <a:lnTo>
                    <a:pt x="252" y="277"/>
                  </a:lnTo>
                  <a:lnTo>
                    <a:pt x="250" y="275"/>
                  </a:lnTo>
                  <a:lnTo>
                    <a:pt x="247" y="273"/>
                  </a:lnTo>
                  <a:lnTo>
                    <a:pt x="245" y="272"/>
                  </a:lnTo>
                  <a:lnTo>
                    <a:pt x="241" y="272"/>
                  </a:lnTo>
                  <a:lnTo>
                    <a:pt x="238" y="273"/>
                  </a:lnTo>
                  <a:lnTo>
                    <a:pt x="236" y="275"/>
                  </a:lnTo>
                  <a:lnTo>
                    <a:pt x="234" y="276"/>
                  </a:lnTo>
                  <a:lnTo>
                    <a:pt x="232" y="278"/>
                  </a:lnTo>
                  <a:lnTo>
                    <a:pt x="130" y="398"/>
                  </a:lnTo>
                  <a:lnTo>
                    <a:pt x="129" y="385"/>
                  </a:lnTo>
                  <a:lnTo>
                    <a:pt x="128" y="371"/>
                  </a:lnTo>
                  <a:lnTo>
                    <a:pt x="127" y="357"/>
                  </a:lnTo>
                  <a:lnTo>
                    <a:pt x="127" y="343"/>
                  </a:lnTo>
                  <a:lnTo>
                    <a:pt x="128" y="329"/>
                  </a:lnTo>
                  <a:lnTo>
                    <a:pt x="129" y="315"/>
                  </a:lnTo>
                  <a:lnTo>
                    <a:pt x="131" y="301"/>
                  </a:lnTo>
                  <a:lnTo>
                    <a:pt x="134" y="288"/>
                  </a:lnTo>
                  <a:lnTo>
                    <a:pt x="137" y="275"/>
                  </a:lnTo>
                  <a:lnTo>
                    <a:pt x="141" y="261"/>
                  </a:lnTo>
                  <a:lnTo>
                    <a:pt x="145" y="248"/>
                  </a:lnTo>
                  <a:lnTo>
                    <a:pt x="150" y="235"/>
                  </a:lnTo>
                  <a:lnTo>
                    <a:pt x="156" y="221"/>
                  </a:lnTo>
                  <a:lnTo>
                    <a:pt x="162" y="208"/>
                  </a:lnTo>
                  <a:lnTo>
                    <a:pt x="168" y="195"/>
                  </a:lnTo>
                  <a:lnTo>
                    <a:pt x="176" y="183"/>
                  </a:lnTo>
                  <a:lnTo>
                    <a:pt x="185" y="169"/>
                  </a:lnTo>
                  <a:lnTo>
                    <a:pt x="194" y="157"/>
                  </a:lnTo>
                  <a:lnTo>
                    <a:pt x="204" y="145"/>
                  </a:lnTo>
                  <a:lnTo>
                    <a:pt x="215" y="133"/>
                  </a:lnTo>
                  <a:lnTo>
                    <a:pt x="225" y="121"/>
                  </a:lnTo>
                  <a:lnTo>
                    <a:pt x="237" y="110"/>
                  </a:lnTo>
                  <a:lnTo>
                    <a:pt x="249" y="101"/>
                  </a:lnTo>
                  <a:lnTo>
                    <a:pt x="261" y="91"/>
                  </a:lnTo>
                  <a:lnTo>
                    <a:pt x="274" y="83"/>
                  </a:lnTo>
                  <a:lnTo>
                    <a:pt x="288" y="74"/>
                  </a:lnTo>
                  <a:lnTo>
                    <a:pt x="300" y="66"/>
                  </a:lnTo>
                  <a:lnTo>
                    <a:pt x="314" y="59"/>
                  </a:lnTo>
                  <a:lnTo>
                    <a:pt x="328" y="53"/>
                  </a:lnTo>
                  <a:lnTo>
                    <a:pt x="343" y="47"/>
                  </a:lnTo>
                  <a:lnTo>
                    <a:pt x="358" y="43"/>
                  </a:lnTo>
                  <a:lnTo>
                    <a:pt x="373" y="39"/>
                  </a:lnTo>
                  <a:lnTo>
                    <a:pt x="394" y="34"/>
                  </a:lnTo>
                  <a:lnTo>
                    <a:pt x="414" y="32"/>
                  </a:lnTo>
                  <a:lnTo>
                    <a:pt x="436" y="31"/>
                  </a:lnTo>
                  <a:lnTo>
                    <a:pt x="456" y="31"/>
                  </a:lnTo>
                  <a:lnTo>
                    <a:pt x="476" y="32"/>
                  </a:lnTo>
                  <a:lnTo>
                    <a:pt x="497" y="35"/>
                  </a:lnTo>
                  <a:lnTo>
                    <a:pt x="517" y="40"/>
                  </a:lnTo>
                  <a:lnTo>
                    <a:pt x="536" y="45"/>
                  </a:lnTo>
                  <a:lnTo>
                    <a:pt x="556" y="51"/>
                  </a:lnTo>
                  <a:lnTo>
                    <a:pt x="575" y="60"/>
                  </a:lnTo>
                  <a:lnTo>
                    <a:pt x="593" y="69"/>
                  </a:lnTo>
                  <a:lnTo>
                    <a:pt x="611" y="79"/>
                  </a:lnTo>
                  <a:lnTo>
                    <a:pt x="628" y="91"/>
                  </a:lnTo>
                  <a:lnTo>
                    <a:pt x="645" y="104"/>
                  </a:lnTo>
                  <a:lnTo>
                    <a:pt x="660" y="118"/>
                  </a:lnTo>
                  <a:lnTo>
                    <a:pt x="675" y="133"/>
                  </a:lnTo>
                  <a:lnTo>
                    <a:pt x="677" y="136"/>
                  </a:lnTo>
                  <a:lnTo>
                    <a:pt x="679" y="137"/>
                  </a:lnTo>
                  <a:lnTo>
                    <a:pt x="682" y="138"/>
                  </a:lnTo>
                  <a:lnTo>
                    <a:pt x="684" y="139"/>
                  </a:lnTo>
                  <a:lnTo>
                    <a:pt x="688" y="139"/>
                  </a:lnTo>
                  <a:lnTo>
                    <a:pt x="691" y="138"/>
                  </a:lnTo>
                  <a:lnTo>
                    <a:pt x="693" y="137"/>
                  </a:lnTo>
                  <a:lnTo>
                    <a:pt x="695" y="135"/>
                  </a:lnTo>
                  <a:lnTo>
                    <a:pt x="697" y="133"/>
                  </a:lnTo>
                  <a:lnTo>
                    <a:pt x="699" y="131"/>
                  </a:lnTo>
                  <a:lnTo>
                    <a:pt x="700" y="128"/>
                  </a:lnTo>
                  <a:lnTo>
                    <a:pt x="700" y="125"/>
                  </a:lnTo>
                  <a:lnTo>
                    <a:pt x="700" y="122"/>
                  </a:lnTo>
                  <a:lnTo>
                    <a:pt x="699" y="119"/>
                  </a:lnTo>
                  <a:lnTo>
                    <a:pt x="698" y="117"/>
                  </a:lnTo>
                  <a:lnTo>
                    <a:pt x="697" y="114"/>
                  </a:lnTo>
                  <a:lnTo>
                    <a:pt x="681" y="96"/>
                  </a:lnTo>
                  <a:lnTo>
                    <a:pt x="664" y="81"/>
                  </a:lnTo>
                  <a:lnTo>
                    <a:pt x="646" y="68"/>
                  </a:lnTo>
                  <a:lnTo>
                    <a:pt x="628" y="54"/>
                  </a:lnTo>
                  <a:lnTo>
                    <a:pt x="608" y="43"/>
                  </a:lnTo>
                  <a:lnTo>
                    <a:pt x="588" y="32"/>
                  </a:lnTo>
                  <a:lnTo>
                    <a:pt x="567" y="24"/>
                  </a:lnTo>
                  <a:lnTo>
                    <a:pt x="546" y="15"/>
                  </a:lnTo>
                  <a:lnTo>
                    <a:pt x="525" y="10"/>
                  </a:lnTo>
                  <a:lnTo>
                    <a:pt x="502" y="4"/>
                  </a:lnTo>
                  <a:lnTo>
                    <a:pt x="480" y="1"/>
                  </a:lnTo>
                  <a:lnTo>
                    <a:pt x="457" y="0"/>
                  </a:lnTo>
                  <a:lnTo>
                    <a:pt x="434" y="0"/>
                  </a:lnTo>
                  <a:lnTo>
                    <a:pt x="412" y="1"/>
                  </a:lnTo>
                  <a:lnTo>
                    <a:pt x="389" y="4"/>
                  </a:lnTo>
                  <a:lnTo>
                    <a:pt x="366" y="9"/>
                  </a:lnTo>
                  <a:lnTo>
                    <a:pt x="350" y="13"/>
                  </a:lnTo>
                  <a:lnTo>
                    <a:pt x="334" y="18"/>
                  </a:lnTo>
                  <a:lnTo>
                    <a:pt x="318" y="25"/>
                  </a:lnTo>
                  <a:lnTo>
                    <a:pt x="303" y="31"/>
                  </a:lnTo>
                  <a:lnTo>
                    <a:pt x="286" y="39"/>
                  </a:lnTo>
                  <a:lnTo>
                    <a:pt x="271" y="47"/>
                  </a:lnTo>
                  <a:lnTo>
                    <a:pt x="258" y="57"/>
                  </a:lnTo>
                  <a:lnTo>
                    <a:pt x="244" y="66"/>
                  </a:lnTo>
                  <a:lnTo>
                    <a:pt x="230" y="77"/>
                  </a:lnTo>
                  <a:lnTo>
                    <a:pt x="217" y="88"/>
                  </a:lnTo>
                  <a:lnTo>
                    <a:pt x="204" y="100"/>
                  </a:lnTo>
                  <a:lnTo>
                    <a:pt x="192" y="113"/>
                  </a:lnTo>
                  <a:lnTo>
                    <a:pt x="180" y="125"/>
                  </a:lnTo>
                  <a:lnTo>
                    <a:pt x="170" y="139"/>
                  </a:lnTo>
                  <a:lnTo>
                    <a:pt x="160" y="153"/>
                  </a:lnTo>
                  <a:lnTo>
                    <a:pt x="150" y="168"/>
                  </a:lnTo>
                  <a:lnTo>
                    <a:pt x="136" y="192"/>
                  </a:lnTo>
                  <a:lnTo>
                    <a:pt x="126" y="216"/>
                  </a:lnTo>
                  <a:lnTo>
                    <a:pt x="116" y="240"/>
                  </a:lnTo>
                  <a:lnTo>
                    <a:pt x="108" y="266"/>
                  </a:lnTo>
                  <a:lnTo>
                    <a:pt x="102" y="292"/>
                  </a:lnTo>
                  <a:lnTo>
                    <a:pt x="99" y="317"/>
                  </a:lnTo>
                  <a:lnTo>
                    <a:pt x="97" y="343"/>
                  </a:lnTo>
                  <a:lnTo>
                    <a:pt x="97" y="370"/>
                  </a:lnTo>
                  <a:lnTo>
                    <a:pt x="28" y="267"/>
                  </a:lnTo>
                  <a:lnTo>
                    <a:pt x="26" y="265"/>
                  </a:lnTo>
                  <a:lnTo>
                    <a:pt x="24" y="263"/>
                  </a:lnTo>
                  <a:lnTo>
                    <a:pt x="22" y="262"/>
                  </a:lnTo>
                  <a:lnTo>
                    <a:pt x="18" y="261"/>
                  </a:lnTo>
                  <a:lnTo>
                    <a:pt x="15" y="261"/>
                  </a:lnTo>
                  <a:lnTo>
                    <a:pt x="13" y="261"/>
                  </a:lnTo>
                  <a:lnTo>
                    <a:pt x="10" y="262"/>
                  </a:lnTo>
                  <a:lnTo>
                    <a:pt x="7" y="263"/>
                  </a:lnTo>
                  <a:lnTo>
                    <a:pt x="4" y="265"/>
                  </a:lnTo>
                  <a:lnTo>
                    <a:pt x="3" y="267"/>
                  </a:lnTo>
                  <a:lnTo>
                    <a:pt x="1" y="269"/>
                  </a:lnTo>
                  <a:lnTo>
                    <a:pt x="0" y="272"/>
                  </a:lnTo>
                  <a:lnTo>
                    <a:pt x="0" y="276"/>
                  </a:lnTo>
                  <a:lnTo>
                    <a:pt x="0" y="278"/>
                  </a:lnTo>
                  <a:lnTo>
                    <a:pt x="1" y="281"/>
                  </a:lnTo>
                  <a:lnTo>
                    <a:pt x="3" y="284"/>
                  </a:lnTo>
                  <a:lnTo>
                    <a:pt x="108" y="441"/>
                  </a:lnTo>
                  <a:lnTo>
                    <a:pt x="111" y="443"/>
                  </a:lnTo>
                  <a:lnTo>
                    <a:pt x="113" y="445"/>
                  </a:lnTo>
                  <a:lnTo>
                    <a:pt x="114" y="446"/>
                  </a:lnTo>
                  <a:lnTo>
                    <a:pt x="115" y="446"/>
                  </a:lnTo>
                  <a:lnTo>
                    <a:pt x="117" y="447"/>
                  </a:lnTo>
                  <a:lnTo>
                    <a:pt x="118" y="448"/>
                  </a:lnTo>
                  <a:lnTo>
                    <a:pt x="119" y="448"/>
                  </a:lnTo>
                  <a:lnTo>
                    <a:pt x="120" y="448"/>
                  </a:lnTo>
                  <a:lnTo>
                    <a:pt x="121" y="448"/>
                  </a:lnTo>
                  <a:lnTo>
                    <a:pt x="121" y="448"/>
                  </a:lnTo>
                  <a:lnTo>
                    <a:pt x="122" y="448"/>
                  </a:lnTo>
                  <a:lnTo>
                    <a:pt x="123" y="448"/>
                  </a:lnTo>
                  <a:lnTo>
                    <a:pt x="123" y="448"/>
                  </a:lnTo>
                  <a:lnTo>
                    <a:pt x="125" y="448"/>
                  </a:lnTo>
                  <a:lnTo>
                    <a:pt x="125" y="447"/>
                  </a:lnTo>
                  <a:lnTo>
                    <a:pt x="126" y="446"/>
                  </a:lnTo>
                  <a:lnTo>
                    <a:pt x="128" y="446"/>
                  </a:lnTo>
                  <a:lnTo>
                    <a:pt x="130" y="445"/>
                  </a:lnTo>
                  <a:lnTo>
                    <a:pt x="130" y="445"/>
                  </a:lnTo>
                  <a:lnTo>
                    <a:pt x="130" y="445"/>
                  </a:lnTo>
                  <a:lnTo>
                    <a:pt x="132" y="444"/>
                  </a:lnTo>
                  <a:lnTo>
                    <a:pt x="133" y="442"/>
                  </a:lnTo>
                  <a:lnTo>
                    <a:pt x="254" y="297"/>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71" name="Freeform 37"/>
            <p:cNvSpPr>
              <a:spLocks/>
            </p:cNvSpPr>
            <p:nvPr/>
          </p:nvSpPr>
          <p:spPr bwMode="auto">
            <a:xfrm>
              <a:off x="947738" y="914400"/>
              <a:ext cx="217488" cy="130175"/>
            </a:xfrm>
            <a:custGeom>
              <a:avLst/>
              <a:gdLst>
                <a:gd name="T0" fmla="*/ 575 w 685"/>
                <a:gd name="T1" fmla="*/ 4 h 410"/>
                <a:gd name="T2" fmla="*/ 565 w 685"/>
                <a:gd name="T3" fmla="*/ 0 h 410"/>
                <a:gd name="T4" fmla="*/ 555 w 685"/>
                <a:gd name="T5" fmla="*/ 3 h 410"/>
                <a:gd name="T6" fmla="*/ 430 w 685"/>
                <a:gd name="T7" fmla="*/ 153 h 410"/>
                <a:gd name="T8" fmla="*/ 428 w 685"/>
                <a:gd name="T9" fmla="*/ 162 h 410"/>
                <a:gd name="T10" fmla="*/ 431 w 685"/>
                <a:gd name="T11" fmla="*/ 170 h 410"/>
                <a:gd name="T12" fmla="*/ 444 w 685"/>
                <a:gd name="T13" fmla="*/ 176 h 410"/>
                <a:gd name="T14" fmla="*/ 452 w 685"/>
                <a:gd name="T15" fmla="*/ 173 h 410"/>
                <a:gd name="T16" fmla="*/ 553 w 685"/>
                <a:gd name="T17" fmla="*/ 66 h 410"/>
                <a:gd name="T18" fmla="*/ 551 w 685"/>
                <a:gd name="T19" fmla="*/ 107 h 410"/>
                <a:gd name="T20" fmla="*/ 542 w 685"/>
                <a:gd name="T21" fmla="*/ 147 h 410"/>
                <a:gd name="T22" fmla="*/ 530 w 685"/>
                <a:gd name="T23" fmla="*/ 184 h 410"/>
                <a:gd name="T24" fmla="*/ 512 w 685"/>
                <a:gd name="T25" fmla="*/ 221 h 410"/>
                <a:gd name="T26" fmla="*/ 490 w 685"/>
                <a:gd name="T27" fmla="*/ 254 h 410"/>
                <a:gd name="T28" fmla="*/ 464 w 685"/>
                <a:gd name="T29" fmla="*/ 284 h 410"/>
                <a:gd name="T30" fmla="*/ 434 w 685"/>
                <a:gd name="T31" fmla="*/ 312 h 410"/>
                <a:gd name="T32" fmla="*/ 402 w 685"/>
                <a:gd name="T33" fmla="*/ 336 h 410"/>
                <a:gd name="T34" fmla="*/ 365 w 685"/>
                <a:gd name="T35" fmla="*/ 354 h 410"/>
                <a:gd name="T36" fmla="*/ 326 w 685"/>
                <a:gd name="T37" fmla="*/ 368 h 410"/>
                <a:gd name="T38" fmla="*/ 273 w 685"/>
                <a:gd name="T39" fmla="*/ 379 h 410"/>
                <a:gd name="T40" fmla="*/ 215 w 685"/>
                <a:gd name="T41" fmla="*/ 379 h 410"/>
                <a:gd name="T42" fmla="*/ 158 w 685"/>
                <a:gd name="T43" fmla="*/ 368 h 410"/>
                <a:gd name="T44" fmla="*/ 105 w 685"/>
                <a:gd name="T45" fmla="*/ 347 h 410"/>
                <a:gd name="T46" fmla="*/ 56 w 685"/>
                <a:gd name="T47" fmla="*/ 316 h 410"/>
                <a:gd name="T48" fmla="*/ 23 w 685"/>
                <a:gd name="T49" fmla="*/ 288 h 410"/>
                <a:gd name="T50" fmla="*/ 15 w 685"/>
                <a:gd name="T51" fmla="*/ 286 h 410"/>
                <a:gd name="T52" fmla="*/ 6 w 685"/>
                <a:gd name="T53" fmla="*/ 288 h 410"/>
                <a:gd name="T54" fmla="*/ 1 w 685"/>
                <a:gd name="T55" fmla="*/ 296 h 410"/>
                <a:gd name="T56" fmla="*/ 0 w 685"/>
                <a:gd name="T57" fmla="*/ 305 h 410"/>
                <a:gd name="T58" fmla="*/ 4 w 685"/>
                <a:gd name="T59" fmla="*/ 312 h 410"/>
                <a:gd name="T60" fmla="*/ 43 w 685"/>
                <a:gd name="T61" fmla="*/ 344 h 410"/>
                <a:gd name="T62" fmla="*/ 84 w 685"/>
                <a:gd name="T63" fmla="*/ 371 h 410"/>
                <a:gd name="T64" fmla="*/ 130 w 685"/>
                <a:gd name="T65" fmla="*/ 390 h 410"/>
                <a:gd name="T66" fmla="*/ 176 w 685"/>
                <a:gd name="T67" fmla="*/ 403 h 410"/>
                <a:gd name="T68" fmla="*/ 225 w 685"/>
                <a:gd name="T69" fmla="*/ 409 h 410"/>
                <a:gd name="T70" fmla="*/ 281 w 685"/>
                <a:gd name="T71" fmla="*/ 408 h 410"/>
                <a:gd name="T72" fmla="*/ 333 w 685"/>
                <a:gd name="T73" fmla="*/ 397 h 410"/>
                <a:gd name="T74" fmla="*/ 375 w 685"/>
                <a:gd name="T75" fmla="*/ 382 h 410"/>
                <a:gd name="T76" fmla="*/ 414 w 685"/>
                <a:gd name="T77" fmla="*/ 362 h 410"/>
                <a:gd name="T78" fmla="*/ 448 w 685"/>
                <a:gd name="T79" fmla="*/ 339 h 410"/>
                <a:gd name="T80" fmla="*/ 480 w 685"/>
                <a:gd name="T81" fmla="*/ 311 h 410"/>
                <a:gd name="T82" fmla="*/ 508 w 685"/>
                <a:gd name="T83" fmla="*/ 279 h 410"/>
                <a:gd name="T84" fmla="*/ 533 w 685"/>
                <a:gd name="T85" fmla="*/ 245 h 410"/>
                <a:gd name="T86" fmla="*/ 552 w 685"/>
                <a:gd name="T87" fmla="*/ 207 h 410"/>
                <a:gd name="T88" fmla="*/ 568 w 685"/>
                <a:gd name="T89" fmla="*/ 168 h 410"/>
                <a:gd name="T90" fmla="*/ 578 w 685"/>
                <a:gd name="T91" fmla="*/ 127 h 410"/>
                <a:gd name="T92" fmla="*/ 583 w 685"/>
                <a:gd name="T93" fmla="*/ 85 h 410"/>
                <a:gd name="T94" fmla="*/ 660 w 685"/>
                <a:gd name="T95" fmla="*/ 183 h 410"/>
                <a:gd name="T96" fmla="*/ 670 w 685"/>
                <a:gd name="T97" fmla="*/ 188 h 410"/>
                <a:gd name="T98" fmla="*/ 681 w 685"/>
                <a:gd name="T99" fmla="*/ 183 h 410"/>
                <a:gd name="T100" fmla="*/ 685 w 685"/>
                <a:gd name="T101" fmla="*/ 176 h 410"/>
                <a:gd name="T102" fmla="*/ 684 w 685"/>
                <a:gd name="T103" fmla="*/ 16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5" h="410">
                  <a:moveTo>
                    <a:pt x="683" y="164"/>
                  </a:moveTo>
                  <a:lnTo>
                    <a:pt x="577" y="7"/>
                  </a:lnTo>
                  <a:lnTo>
                    <a:pt x="575" y="4"/>
                  </a:lnTo>
                  <a:lnTo>
                    <a:pt x="571" y="2"/>
                  </a:lnTo>
                  <a:lnTo>
                    <a:pt x="569" y="0"/>
                  </a:lnTo>
                  <a:lnTo>
                    <a:pt x="565" y="0"/>
                  </a:lnTo>
                  <a:lnTo>
                    <a:pt x="562" y="0"/>
                  </a:lnTo>
                  <a:lnTo>
                    <a:pt x="559" y="1"/>
                  </a:lnTo>
                  <a:lnTo>
                    <a:pt x="555" y="3"/>
                  </a:lnTo>
                  <a:lnTo>
                    <a:pt x="553" y="6"/>
                  </a:lnTo>
                  <a:lnTo>
                    <a:pt x="431" y="150"/>
                  </a:lnTo>
                  <a:lnTo>
                    <a:pt x="430" y="153"/>
                  </a:lnTo>
                  <a:lnTo>
                    <a:pt x="429" y="157"/>
                  </a:lnTo>
                  <a:lnTo>
                    <a:pt x="428" y="160"/>
                  </a:lnTo>
                  <a:lnTo>
                    <a:pt x="428" y="162"/>
                  </a:lnTo>
                  <a:lnTo>
                    <a:pt x="429" y="165"/>
                  </a:lnTo>
                  <a:lnTo>
                    <a:pt x="430" y="168"/>
                  </a:lnTo>
                  <a:lnTo>
                    <a:pt x="431" y="170"/>
                  </a:lnTo>
                  <a:lnTo>
                    <a:pt x="433" y="173"/>
                  </a:lnTo>
                  <a:lnTo>
                    <a:pt x="438" y="176"/>
                  </a:lnTo>
                  <a:lnTo>
                    <a:pt x="444" y="176"/>
                  </a:lnTo>
                  <a:lnTo>
                    <a:pt x="447" y="176"/>
                  </a:lnTo>
                  <a:lnTo>
                    <a:pt x="450" y="175"/>
                  </a:lnTo>
                  <a:lnTo>
                    <a:pt x="452" y="173"/>
                  </a:lnTo>
                  <a:lnTo>
                    <a:pt x="454" y="170"/>
                  </a:lnTo>
                  <a:lnTo>
                    <a:pt x="553" y="53"/>
                  </a:lnTo>
                  <a:lnTo>
                    <a:pt x="553" y="66"/>
                  </a:lnTo>
                  <a:lnTo>
                    <a:pt x="553" y="80"/>
                  </a:lnTo>
                  <a:lnTo>
                    <a:pt x="552" y="93"/>
                  </a:lnTo>
                  <a:lnTo>
                    <a:pt x="551" y="107"/>
                  </a:lnTo>
                  <a:lnTo>
                    <a:pt x="549" y="120"/>
                  </a:lnTo>
                  <a:lnTo>
                    <a:pt x="546" y="133"/>
                  </a:lnTo>
                  <a:lnTo>
                    <a:pt x="542" y="147"/>
                  </a:lnTo>
                  <a:lnTo>
                    <a:pt x="539" y="159"/>
                  </a:lnTo>
                  <a:lnTo>
                    <a:pt x="535" y="172"/>
                  </a:lnTo>
                  <a:lnTo>
                    <a:pt x="530" y="184"/>
                  </a:lnTo>
                  <a:lnTo>
                    <a:pt x="524" y="196"/>
                  </a:lnTo>
                  <a:lnTo>
                    <a:pt x="519" y="209"/>
                  </a:lnTo>
                  <a:lnTo>
                    <a:pt x="512" y="221"/>
                  </a:lnTo>
                  <a:lnTo>
                    <a:pt x="506" y="232"/>
                  </a:lnTo>
                  <a:lnTo>
                    <a:pt x="498" y="243"/>
                  </a:lnTo>
                  <a:lnTo>
                    <a:pt x="490" y="254"/>
                  </a:lnTo>
                  <a:lnTo>
                    <a:pt x="482" y="265"/>
                  </a:lnTo>
                  <a:lnTo>
                    <a:pt x="474" y="275"/>
                  </a:lnTo>
                  <a:lnTo>
                    <a:pt x="464" y="284"/>
                  </a:lnTo>
                  <a:lnTo>
                    <a:pt x="454" y="294"/>
                  </a:lnTo>
                  <a:lnTo>
                    <a:pt x="445" y="303"/>
                  </a:lnTo>
                  <a:lnTo>
                    <a:pt x="434" y="312"/>
                  </a:lnTo>
                  <a:lnTo>
                    <a:pt x="423" y="320"/>
                  </a:lnTo>
                  <a:lnTo>
                    <a:pt x="413" y="328"/>
                  </a:lnTo>
                  <a:lnTo>
                    <a:pt x="402" y="336"/>
                  </a:lnTo>
                  <a:lnTo>
                    <a:pt x="390" y="342"/>
                  </a:lnTo>
                  <a:lnTo>
                    <a:pt x="377" y="349"/>
                  </a:lnTo>
                  <a:lnTo>
                    <a:pt x="365" y="354"/>
                  </a:lnTo>
                  <a:lnTo>
                    <a:pt x="353" y="359"/>
                  </a:lnTo>
                  <a:lnTo>
                    <a:pt x="340" y="364"/>
                  </a:lnTo>
                  <a:lnTo>
                    <a:pt x="326" y="368"/>
                  </a:lnTo>
                  <a:lnTo>
                    <a:pt x="313" y="372"/>
                  </a:lnTo>
                  <a:lnTo>
                    <a:pt x="294" y="375"/>
                  </a:lnTo>
                  <a:lnTo>
                    <a:pt x="273" y="379"/>
                  </a:lnTo>
                  <a:lnTo>
                    <a:pt x="254" y="380"/>
                  </a:lnTo>
                  <a:lnTo>
                    <a:pt x="235" y="380"/>
                  </a:lnTo>
                  <a:lnTo>
                    <a:pt x="215" y="379"/>
                  </a:lnTo>
                  <a:lnTo>
                    <a:pt x="196" y="376"/>
                  </a:lnTo>
                  <a:lnTo>
                    <a:pt x="178" y="373"/>
                  </a:lnTo>
                  <a:lnTo>
                    <a:pt x="158" y="368"/>
                  </a:lnTo>
                  <a:lnTo>
                    <a:pt x="140" y="362"/>
                  </a:lnTo>
                  <a:lnTo>
                    <a:pt x="122" y="356"/>
                  </a:lnTo>
                  <a:lnTo>
                    <a:pt x="105" y="347"/>
                  </a:lnTo>
                  <a:lnTo>
                    <a:pt x="88" y="338"/>
                  </a:lnTo>
                  <a:lnTo>
                    <a:pt x="72" y="328"/>
                  </a:lnTo>
                  <a:lnTo>
                    <a:pt x="56" y="316"/>
                  </a:lnTo>
                  <a:lnTo>
                    <a:pt x="40" y="305"/>
                  </a:lnTo>
                  <a:lnTo>
                    <a:pt x="25" y="291"/>
                  </a:lnTo>
                  <a:lnTo>
                    <a:pt x="23" y="288"/>
                  </a:lnTo>
                  <a:lnTo>
                    <a:pt x="20" y="287"/>
                  </a:lnTo>
                  <a:lnTo>
                    <a:pt x="18" y="286"/>
                  </a:lnTo>
                  <a:lnTo>
                    <a:pt x="15" y="286"/>
                  </a:lnTo>
                  <a:lnTo>
                    <a:pt x="12" y="286"/>
                  </a:lnTo>
                  <a:lnTo>
                    <a:pt x="9" y="287"/>
                  </a:lnTo>
                  <a:lnTo>
                    <a:pt x="6" y="288"/>
                  </a:lnTo>
                  <a:lnTo>
                    <a:pt x="4" y="291"/>
                  </a:lnTo>
                  <a:lnTo>
                    <a:pt x="2" y="293"/>
                  </a:lnTo>
                  <a:lnTo>
                    <a:pt x="1" y="296"/>
                  </a:lnTo>
                  <a:lnTo>
                    <a:pt x="0" y="298"/>
                  </a:lnTo>
                  <a:lnTo>
                    <a:pt x="0" y="301"/>
                  </a:lnTo>
                  <a:lnTo>
                    <a:pt x="0" y="305"/>
                  </a:lnTo>
                  <a:lnTo>
                    <a:pt x="1" y="307"/>
                  </a:lnTo>
                  <a:lnTo>
                    <a:pt x="3" y="310"/>
                  </a:lnTo>
                  <a:lnTo>
                    <a:pt x="4" y="312"/>
                  </a:lnTo>
                  <a:lnTo>
                    <a:pt x="17" y="323"/>
                  </a:lnTo>
                  <a:lnTo>
                    <a:pt x="30" y="335"/>
                  </a:lnTo>
                  <a:lnTo>
                    <a:pt x="43" y="344"/>
                  </a:lnTo>
                  <a:lnTo>
                    <a:pt x="57" y="354"/>
                  </a:lnTo>
                  <a:lnTo>
                    <a:pt x="71" y="362"/>
                  </a:lnTo>
                  <a:lnTo>
                    <a:pt x="84" y="371"/>
                  </a:lnTo>
                  <a:lnTo>
                    <a:pt x="99" y="379"/>
                  </a:lnTo>
                  <a:lnTo>
                    <a:pt x="114" y="385"/>
                  </a:lnTo>
                  <a:lnTo>
                    <a:pt x="130" y="390"/>
                  </a:lnTo>
                  <a:lnTo>
                    <a:pt x="145" y="396"/>
                  </a:lnTo>
                  <a:lnTo>
                    <a:pt x="161" y="400"/>
                  </a:lnTo>
                  <a:lnTo>
                    <a:pt x="176" y="403"/>
                  </a:lnTo>
                  <a:lnTo>
                    <a:pt x="192" y="405"/>
                  </a:lnTo>
                  <a:lnTo>
                    <a:pt x="208" y="408"/>
                  </a:lnTo>
                  <a:lnTo>
                    <a:pt x="225" y="409"/>
                  </a:lnTo>
                  <a:lnTo>
                    <a:pt x="241" y="410"/>
                  </a:lnTo>
                  <a:lnTo>
                    <a:pt x="260" y="409"/>
                  </a:lnTo>
                  <a:lnTo>
                    <a:pt x="281" y="408"/>
                  </a:lnTo>
                  <a:lnTo>
                    <a:pt x="300" y="404"/>
                  </a:lnTo>
                  <a:lnTo>
                    <a:pt x="319" y="400"/>
                  </a:lnTo>
                  <a:lnTo>
                    <a:pt x="333" y="397"/>
                  </a:lnTo>
                  <a:lnTo>
                    <a:pt x="347" y="393"/>
                  </a:lnTo>
                  <a:lnTo>
                    <a:pt x="361" y="387"/>
                  </a:lnTo>
                  <a:lnTo>
                    <a:pt x="375" y="382"/>
                  </a:lnTo>
                  <a:lnTo>
                    <a:pt x="388" y="376"/>
                  </a:lnTo>
                  <a:lnTo>
                    <a:pt x="401" y="370"/>
                  </a:lnTo>
                  <a:lnTo>
                    <a:pt x="414" y="362"/>
                  </a:lnTo>
                  <a:lnTo>
                    <a:pt x="426" y="355"/>
                  </a:lnTo>
                  <a:lnTo>
                    <a:pt x="437" y="347"/>
                  </a:lnTo>
                  <a:lnTo>
                    <a:pt x="448" y="339"/>
                  </a:lnTo>
                  <a:lnTo>
                    <a:pt x="460" y="329"/>
                  </a:lnTo>
                  <a:lnTo>
                    <a:pt x="471" y="321"/>
                  </a:lnTo>
                  <a:lnTo>
                    <a:pt x="480" y="311"/>
                  </a:lnTo>
                  <a:lnTo>
                    <a:pt x="490" y="300"/>
                  </a:lnTo>
                  <a:lnTo>
                    <a:pt x="500" y="290"/>
                  </a:lnTo>
                  <a:lnTo>
                    <a:pt x="508" y="279"/>
                  </a:lnTo>
                  <a:lnTo>
                    <a:pt x="517" y="268"/>
                  </a:lnTo>
                  <a:lnTo>
                    <a:pt x="525" y="256"/>
                  </a:lnTo>
                  <a:lnTo>
                    <a:pt x="533" y="245"/>
                  </a:lnTo>
                  <a:lnTo>
                    <a:pt x="540" y="233"/>
                  </a:lnTo>
                  <a:lnTo>
                    <a:pt x="547" y="220"/>
                  </a:lnTo>
                  <a:lnTo>
                    <a:pt x="552" y="207"/>
                  </a:lnTo>
                  <a:lnTo>
                    <a:pt x="559" y="194"/>
                  </a:lnTo>
                  <a:lnTo>
                    <a:pt x="563" y="181"/>
                  </a:lnTo>
                  <a:lnTo>
                    <a:pt x="568" y="168"/>
                  </a:lnTo>
                  <a:lnTo>
                    <a:pt x="571" y="154"/>
                  </a:lnTo>
                  <a:lnTo>
                    <a:pt x="576" y="140"/>
                  </a:lnTo>
                  <a:lnTo>
                    <a:pt x="578" y="127"/>
                  </a:lnTo>
                  <a:lnTo>
                    <a:pt x="580" y="113"/>
                  </a:lnTo>
                  <a:lnTo>
                    <a:pt x="582" y="99"/>
                  </a:lnTo>
                  <a:lnTo>
                    <a:pt x="583" y="85"/>
                  </a:lnTo>
                  <a:lnTo>
                    <a:pt x="583" y="71"/>
                  </a:lnTo>
                  <a:lnTo>
                    <a:pt x="658" y="180"/>
                  </a:lnTo>
                  <a:lnTo>
                    <a:pt x="660" y="183"/>
                  </a:lnTo>
                  <a:lnTo>
                    <a:pt x="664" y="186"/>
                  </a:lnTo>
                  <a:lnTo>
                    <a:pt x="667" y="188"/>
                  </a:lnTo>
                  <a:lnTo>
                    <a:pt x="670" y="188"/>
                  </a:lnTo>
                  <a:lnTo>
                    <a:pt x="674" y="188"/>
                  </a:lnTo>
                  <a:lnTo>
                    <a:pt x="679" y="186"/>
                  </a:lnTo>
                  <a:lnTo>
                    <a:pt x="681" y="183"/>
                  </a:lnTo>
                  <a:lnTo>
                    <a:pt x="683" y="181"/>
                  </a:lnTo>
                  <a:lnTo>
                    <a:pt x="684" y="178"/>
                  </a:lnTo>
                  <a:lnTo>
                    <a:pt x="685" y="176"/>
                  </a:lnTo>
                  <a:lnTo>
                    <a:pt x="685" y="173"/>
                  </a:lnTo>
                  <a:lnTo>
                    <a:pt x="685" y="169"/>
                  </a:lnTo>
                  <a:lnTo>
                    <a:pt x="684" y="167"/>
                  </a:lnTo>
                  <a:lnTo>
                    <a:pt x="683" y="16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72" name="Freeform 38"/>
            <p:cNvSpPr>
              <a:spLocks noEditPoints="1"/>
            </p:cNvSpPr>
            <p:nvPr/>
          </p:nvSpPr>
          <p:spPr bwMode="auto">
            <a:xfrm>
              <a:off x="993775" y="906463"/>
              <a:ext cx="57150" cy="57150"/>
            </a:xfrm>
            <a:custGeom>
              <a:avLst/>
              <a:gdLst>
                <a:gd name="T0" fmla="*/ 128 w 180"/>
                <a:gd name="T1" fmla="*/ 139 h 181"/>
                <a:gd name="T2" fmla="*/ 119 w 180"/>
                <a:gd name="T3" fmla="*/ 144 h 181"/>
                <a:gd name="T4" fmla="*/ 108 w 180"/>
                <a:gd name="T5" fmla="*/ 148 h 181"/>
                <a:gd name="T6" fmla="*/ 96 w 180"/>
                <a:gd name="T7" fmla="*/ 150 h 181"/>
                <a:gd name="T8" fmla="*/ 84 w 180"/>
                <a:gd name="T9" fmla="*/ 150 h 181"/>
                <a:gd name="T10" fmla="*/ 72 w 180"/>
                <a:gd name="T11" fmla="*/ 148 h 181"/>
                <a:gd name="T12" fmla="*/ 62 w 180"/>
                <a:gd name="T13" fmla="*/ 144 h 181"/>
                <a:gd name="T14" fmla="*/ 52 w 180"/>
                <a:gd name="T15" fmla="*/ 139 h 181"/>
                <a:gd name="T16" fmla="*/ 43 w 180"/>
                <a:gd name="T17" fmla="*/ 130 h 181"/>
                <a:gd name="T18" fmla="*/ 37 w 180"/>
                <a:gd name="T19" fmla="*/ 119 h 181"/>
                <a:gd name="T20" fmla="*/ 32 w 180"/>
                <a:gd name="T21" fmla="*/ 109 h 181"/>
                <a:gd name="T22" fmla="*/ 30 w 180"/>
                <a:gd name="T23" fmla="*/ 97 h 181"/>
                <a:gd name="T24" fmla="*/ 30 w 180"/>
                <a:gd name="T25" fmla="*/ 86 h 181"/>
                <a:gd name="T26" fmla="*/ 32 w 180"/>
                <a:gd name="T27" fmla="*/ 74 h 181"/>
                <a:gd name="T28" fmla="*/ 37 w 180"/>
                <a:gd name="T29" fmla="*/ 63 h 181"/>
                <a:gd name="T30" fmla="*/ 43 w 180"/>
                <a:gd name="T31" fmla="*/ 53 h 181"/>
                <a:gd name="T32" fmla="*/ 56 w 180"/>
                <a:gd name="T33" fmla="*/ 41 h 181"/>
                <a:gd name="T34" fmla="*/ 72 w 180"/>
                <a:gd name="T35" fmla="*/ 33 h 181"/>
                <a:gd name="T36" fmla="*/ 84 w 180"/>
                <a:gd name="T37" fmla="*/ 31 h 181"/>
                <a:gd name="T38" fmla="*/ 96 w 180"/>
                <a:gd name="T39" fmla="*/ 31 h 181"/>
                <a:gd name="T40" fmla="*/ 108 w 180"/>
                <a:gd name="T41" fmla="*/ 33 h 181"/>
                <a:gd name="T42" fmla="*/ 123 w 180"/>
                <a:gd name="T43" fmla="*/ 41 h 181"/>
                <a:gd name="T44" fmla="*/ 137 w 180"/>
                <a:gd name="T45" fmla="*/ 53 h 181"/>
                <a:gd name="T46" fmla="*/ 143 w 180"/>
                <a:gd name="T47" fmla="*/ 63 h 181"/>
                <a:gd name="T48" fmla="*/ 148 w 180"/>
                <a:gd name="T49" fmla="*/ 74 h 181"/>
                <a:gd name="T50" fmla="*/ 150 w 180"/>
                <a:gd name="T51" fmla="*/ 86 h 181"/>
                <a:gd name="T52" fmla="*/ 150 w 180"/>
                <a:gd name="T53" fmla="*/ 97 h 181"/>
                <a:gd name="T54" fmla="*/ 148 w 180"/>
                <a:gd name="T55" fmla="*/ 109 h 181"/>
                <a:gd name="T56" fmla="*/ 143 w 180"/>
                <a:gd name="T57" fmla="*/ 119 h 181"/>
                <a:gd name="T58" fmla="*/ 137 w 180"/>
                <a:gd name="T59" fmla="*/ 130 h 181"/>
                <a:gd name="T60" fmla="*/ 26 w 180"/>
                <a:gd name="T61" fmla="*/ 27 h 181"/>
                <a:gd name="T62" fmla="*/ 15 w 180"/>
                <a:gd name="T63" fmla="*/ 41 h 181"/>
                <a:gd name="T64" fmla="*/ 6 w 180"/>
                <a:gd name="T65" fmla="*/ 57 h 181"/>
                <a:gd name="T66" fmla="*/ 2 w 180"/>
                <a:gd name="T67" fmla="*/ 73 h 181"/>
                <a:gd name="T68" fmla="*/ 0 w 180"/>
                <a:gd name="T69" fmla="*/ 91 h 181"/>
                <a:gd name="T70" fmla="*/ 2 w 180"/>
                <a:gd name="T71" fmla="*/ 109 h 181"/>
                <a:gd name="T72" fmla="*/ 6 w 180"/>
                <a:gd name="T73" fmla="*/ 125 h 181"/>
                <a:gd name="T74" fmla="*/ 15 w 180"/>
                <a:gd name="T75" fmla="*/ 141 h 181"/>
                <a:gd name="T76" fmla="*/ 26 w 180"/>
                <a:gd name="T77" fmla="*/ 156 h 181"/>
                <a:gd name="T78" fmla="*/ 40 w 180"/>
                <a:gd name="T79" fmla="*/ 166 h 181"/>
                <a:gd name="T80" fmla="*/ 55 w 180"/>
                <a:gd name="T81" fmla="*/ 174 h 181"/>
                <a:gd name="T82" fmla="*/ 72 w 180"/>
                <a:gd name="T83" fmla="*/ 179 h 181"/>
                <a:gd name="T84" fmla="*/ 90 w 180"/>
                <a:gd name="T85" fmla="*/ 181 h 181"/>
                <a:gd name="T86" fmla="*/ 108 w 180"/>
                <a:gd name="T87" fmla="*/ 179 h 181"/>
                <a:gd name="T88" fmla="*/ 124 w 180"/>
                <a:gd name="T89" fmla="*/ 174 h 181"/>
                <a:gd name="T90" fmla="*/ 140 w 180"/>
                <a:gd name="T91" fmla="*/ 166 h 181"/>
                <a:gd name="T92" fmla="*/ 154 w 180"/>
                <a:gd name="T93" fmla="*/ 156 h 181"/>
                <a:gd name="T94" fmla="*/ 166 w 180"/>
                <a:gd name="T95" fmla="*/ 141 h 181"/>
                <a:gd name="T96" fmla="*/ 173 w 180"/>
                <a:gd name="T97" fmla="*/ 125 h 181"/>
                <a:gd name="T98" fmla="*/ 179 w 180"/>
                <a:gd name="T99" fmla="*/ 109 h 181"/>
                <a:gd name="T100" fmla="*/ 180 w 180"/>
                <a:gd name="T101" fmla="*/ 91 h 181"/>
                <a:gd name="T102" fmla="*/ 179 w 180"/>
                <a:gd name="T103" fmla="*/ 73 h 181"/>
                <a:gd name="T104" fmla="*/ 173 w 180"/>
                <a:gd name="T105" fmla="*/ 57 h 181"/>
                <a:gd name="T106" fmla="*/ 166 w 180"/>
                <a:gd name="T107" fmla="*/ 41 h 181"/>
                <a:gd name="T108" fmla="*/ 154 w 180"/>
                <a:gd name="T109" fmla="*/ 27 h 181"/>
                <a:gd name="T110" fmla="*/ 140 w 180"/>
                <a:gd name="T111" fmla="*/ 16 h 181"/>
                <a:gd name="T112" fmla="*/ 124 w 180"/>
                <a:gd name="T113" fmla="*/ 8 h 181"/>
                <a:gd name="T114" fmla="*/ 108 w 180"/>
                <a:gd name="T115" fmla="*/ 2 h 181"/>
                <a:gd name="T116" fmla="*/ 90 w 180"/>
                <a:gd name="T117" fmla="*/ 0 h 181"/>
                <a:gd name="T118" fmla="*/ 72 w 180"/>
                <a:gd name="T119" fmla="*/ 2 h 181"/>
                <a:gd name="T120" fmla="*/ 55 w 180"/>
                <a:gd name="T121" fmla="*/ 8 h 181"/>
                <a:gd name="T122" fmla="*/ 40 w 180"/>
                <a:gd name="T123" fmla="*/ 16 h 181"/>
                <a:gd name="T124" fmla="*/ 26 w 180"/>
                <a:gd name="T125" fmla="*/ 2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 h="181">
                  <a:moveTo>
                    <a:pt x="133" y="134"/>
                  </a:moveTo>
                  <a:lnTo>
                    <a:pt x="128" y="139"/>
                  </a:lnTo>
                  <a:lnTo>
                    <a:pt x="123" y="142"/>
                  </a:lnTo>
                  <a:lnTo>
                    <a:pt x="119" y="144"/>
                  </a:lnTo>
                  <a:lnTo>
                    <a:pt x="113" y="146"/>
                  </a:lnTo>
                  <a:lnTo>
                    <a:pt x="108" y="148"/>
                  </a:lnTo>
                  <a:lnTo>
                    <a:pt x="101" y="149"/>
                  </a:lnTo>
                  <a:lnTo>
                    <a:pt x="96" y="150"/>
                  </a:lnTo>
                  <a:lnTo>
                    <a:pt x="90" y="150"/>
                  </a:lnTo>
                  <a:lnTo>
                    <a:pt x="84" y="150"/>
                  </a:lnTo>
                  <a:lnTo>
                    <a:pt x="78" y="149"/>
                  </a:lnTo>
                  <a:lnTo>
                    <a:pt x="72" y="148"/>
                  </a:lnTo>
                  <a:lnTo>
                    <a:pt x="67" y="146"/>
                  </a:lnTo>
                  <a:lnTo>
                    <a:pt x="62" y="144"/>
                  </a:lnTo>
                  <a:lnTo>
                    <a:pt x="56" y="142"/>
                  </a:lnTo>
                  <a:lnTo>
                    <a:pt x="52" y="139"/>
                  </a:lnTo>
                  <a:lnTo>
                    <a:pt x="48" y="134"/>
                  </a:lnTo>
                  <a:lnTo>
                    <a:pt x="43" y="130"/>
                  </a:lnTo>
                  <a:lnTo>
                    <a:pt x="39" y="125"/>
                  </a:lnTo>
                  <a:lnTo>
                    <a:pt x="37" y="119"/>
                  </a:lnTo>
                  <a:lnTo>
                    <a:pt x="34" y="114"/>
                  </a:lnTo>
                  <a:lnTo>
                    <a:pt x="32" y="109"/>
                  </a:lnTo>
                  <a:lnTo>
                    <a:pt x="31" y="103"/>
                  </a:lnTo>
                  <a:lnTo>
                    <a:pt x="30" y="97"/>
                  </a:lnTo>
                  <a:lnTo>
                    <a:pt x="30" y="91"/>
                  </a:lnTo>
                  <a:lnTo>
                    <a:pt x="30" y="86"/>
                  </a:lnTo>
                  <a:lnTo>
                    <a:pt x="31" y="80"/>
                  </a:lnTo>
                  <a:lnTo>
                    <a:pt x="32" y="74"/>
                  </a:lnTo>
                  <a:lnTo>
                    <a:pt x="34" y="69"/>
                  </a:lnTo>
                  <a:lnTo>
                    <a:pt x="37" y="63"/>
                  </a:lnTo>
                  <a:lnTo>
                    <a:pt x="39" y="58"/>
                  </a:lnTo>
                  <a:lnTo>
                    <a:pt x="43" y="53"/>
                  </a:lnTo>
                  <a:lnTo>
                    <a:pt x="48" y="48"/>
                  </a:lnTo>
                  <a:lnTo>
                    <a:pt x="56" y="41"/>
                  </a:lnTo>
                  <a:lnTo>
                    <a:pt x="67" y="36"/>
                  </a:lnTo>
                  <a:lnTo>
                    <a:pt x="72" y="33"/>
                  </a:lnTo>
                  <a:lnTo>
                    <a:pt x="78" y="31"/>
                  </a:lnTo>
                  <a:lnTo>
                    <a:pt x="84" y="31"/>
                  </a:lnTo>
                  <a:lnTo>
                    <a:pt x="90" y="30"/>
                  </a:lnTo>
                  <a:lnTo>
                    <a:pt x="96" y="31"/>
                  </a:lnTo>
                  <a:lnTo>
                    <a:pt x="101" y="31"/>
                  </a:lnTo>
                  <a:lnTo>
                    <a:pt x="108" y="33"/>
                  </a:lnTo>
                  <a:lnTo>
                    <a:pt x="113" y="36"/>
                  </a:lnTo>
                  <a:lnTo>
                    <a:pt x="123" y="41"/>
                  </a:lnTo>
                  <a:lnTo>
                    <a:pt x="133" y="48"/>
                  </a:lnTo>
                  <a:lnTo>
                    <a:pt x="137" y="53"/>
                  </a:lnTo>
                  <a:lnTo>
                    <a:pt x="140" y="58"/>
                  </a:lnTo>
                  <a:lnTo>
                    <a:pt x="143" y="63"/>
                  </a:lnTo>
                  <a:lnTo>
                    <a:pt x="145" y="69"/>
                  </a:lnTo>
                  <a:lnTo>
                    <a:pt x="148" y="74"/>
                  </a:lnTo>
                  <a:lnTo>
                    <a:pt x="149" y="80"/>
                  </a:lnTo>
                  <a:lnTo>
                    <a:pt x="150" y="86"/>
                  </a:lnTo>
                  <a:lnTo>
                    <a:pt x="150" y="91"/>
                  </a:lnTo>
                  <a:lnTo>
                    <a:pt x="150" y="97"/>
                  </a:lnTo>
                  <a:lnTo>
                    <a:pt x="149" y="103"/>
                  </a:lnTo>
                  <a:lnTo>
                    <a:pt x="148" y="109"/>
                  </a:lnTo>
                  <a:lnTo>
                    <a:pt x="145" y="114"/>
                  </a:lnTo>
                  <a:lnTo>
                    <a:pt x="143" y="119"/>
                  </a:lnTo>
                  <a:lnTo>
                    <a:pt x="140" y="125"/>
                  </a:lnTo>
                  <a:lnTo>
                    <a:pt x="137" y="130"/>
                  </a:lnTo>
                  <a:lnTo>
                    <a:pt x="133" y="134"/>
                  </a:lnTo>
                  <a:close/>
                  <a:moveTo>
                    <a:pt x="26" y="27"/>
                  </a:moveTo>
                  <a:lnTo>
                    <a:pt x="20" y="35"/>
                  </a:lnTo>
                  <a:lnTo>
                    <a:pt x="15" y="41"/>
                  </a:lnTo>
                  <a:lnTo>
                    <a:pt x="10" y="48"/>
                  </a:lnTo>
                  <a:lnTo>
                    <a:pt x="6" y="57"/>
                  </a:lnTo>
                  <a:lnTo>
                    <a:pt x="4" y="66"/>
                  </a:lnTo>
                  <a:lnTo>
                    <a:pt x="2" y="73"/>
                  </a:lnTo>
                  <a:lnTo>
                    <a:pt x="0" y="82"/>
                  </a:lnTo>
                  <a:lnTo>
                    <a:pt x="0" y="91"/>
                  </a:lnTo>
                  <a:lnTo>
                    <a:pt x="0" y="100"/>
                  </a:lnTo>
                  <a:lnTo>
                    <a:pt x="2" y="109"/>
                  </a:lnTo>
                  <a:lnTo>
                    <a:pt x="4" y="117"/>
                  </a:lnTo>
                  <a:lnTo>
                    <a:pt x="6" y="125"/>
                  </a:lnTo>
                  <a:lnTo>
                    <a:pt x="10" y="133"/>
                  </a:lnTo>
                  <a:lnTo>
                    <a:pt x="15" y="141"/>
                  </a:lnTo>
                  <a:lnTo>
                    <a:pt x="20" y="148"/>
                  </a:lnTo>
                  <a:lnTo>
                    <a:pt x="26" y="156"/>
                  </a:lnTo>
                  <a:lnTo>
                    <a:pt x="33" y="161"/>
                  </a:lnTo>
                  <a:lnTo>
                    <a:pt x="40" y="166"/>
                  </a:lnTo>
                  <a:lnTo>
                    <a:pt x="48" y="171"/>
                  </a:lnTo>
                  <a:lnTo>
                    <a:pt x="55" y="174"/>
                  </a:lnTo>
                  <a:lnTo>
                    <a:pt x="64" y="177"/>
                  </a:lnTo>
                  <a:lnTo>
                    <a:pt x="72" y="179"/>
                  </a:lnTo>
                  <a:lnTo>
                    <a:pt x="81" y="180"/>
                  </a:lnTo>
                  <a:lnTo>
                    <a:pt x="90" y="181"/>
                  </a:lnTo>
                  <a:lnTo>
                    <a:pt x="99" y="180"/>
                  </a:lnTo>
                  <a:lnTo>
                    <a:pt x="108" y="179"/>
                  </a:lnTo>
                  <a:lnTo>
                    <a:pt x="116" y="177"/>
                  </a:lnTo>
                  <a:lnTo>
                    <a:pt x="124" y="174"/>
                  </a:lnTo>
                  <a:lnTo>
                    <a:pt x="133" y="171"/>
                  </a:lnTo>
                  <a:lnTo>
                    <a:pt x="140" y="166"/>
                  </a:lnTo>
                  <a:lnTo>
                    <a:pt x="148" y="161"/>
                  </a:lnTo>
                  <a:lnTo>
                    <a:pt x="154" y="156"/>
                  </a:lnTo>
                  <a:lnTo>
                    <a:pt x="160" y="148"/>
                  </a:lnTo>
                  <a:lnTo>
                    <a:pt x="166" y="141"/>
                  </a:lnTo>
                  <a:lnTo>
                    <a:pt x="170" y="133"/>
                  </a:lnTo>
                  <a:lnTo>
                    <a:pt x="173" y="125"/>
                  </a:lnTo>
                  <a:lnTo>
                    <a:pt x="176" y="117"/>
                  </a:lnTo>
                  <a:lnTo>
                    <a:pt x="179" y="109"/>
                  </a:lnTo>
                  <a:lnTo>
                    <a:pt x="180" y="100"/>
                  </a:lnTo>
                  <a:lnTo>
                    <a:pt x="180" y="91"/>
                  </a:lnTo>
                  <a:lnTo>
                    <a:pt x="180" y="82"/>
                  </a:lnTo>
                  <a:lnTo>
                    <a:pt x="179" y="73"/>
                  </a:lnTo>
                  <a:lnTo>
                    <a:pt x="176" y="66"/>
                  </a:lnTo>
                  <a:lnTo>
                    <a:pt x="173" y="57"/>
                  </a:lnTo>
                  <a:lnTo>
                    <a:pt x="170" y="48"/>
                  </a:lnTo>
                  <a:lnTo>
                    <a:pt x="166" y="41"/>
                  </a:lnTo>
                  <a:lnTo>
                    <a:pt x="160" y="35"/>
                  </a:lnTo>
                  <a:lnTo>
                    <a:pt x="154" y="27"/>
                  </a:lnTo>
                  <a:lnTo>
                    <a:pt x="148" y="22"/>
                  </a:lnTo>
                  <a:lnTo>
                    <a:pt x="140" y="16"/>
                  </a:lnTo>
                  <a:lnTo>
                    <a:pt x="133" y="12"/>
                  </a:lnTo>
                  <a:lnTo>
                    <a:pt x="124" y="8"/>
                  </a:lnTo>
                  <a:lnTo>
                    <a:pt x="116" y="5"/>
                  </a:lnTo>
                  <a:lnTo>
                    <a:pt x="108" y="2"/>
                  </a:lnTo>
                  <a:lnTo>
                    <a:pt x="99" y="1"/>
                  </a:lnTo>
                  <a:lnTo>
                    <a:pt x="90" y="0"/>
                  </a:lnTo>
                  <a:lnTo>
                    <a:pt x="81" y="1"/>
                  </a:lnTo>
                  <a:lnTo>
                    <a:pt x="72" y="2"/>
                  </a:lnTo>
                  <a:lnTo>
                    <a:pt x="64" y="5"/>
                  </a:lnTo>
                  <a:lnTo>
                    <a:pt x="55" y="8"/>
                  </a:lnTo>
                  <a:lnTo>
                    <a:pt x="48" y="12"/>
                  </a:lnTo>
                  <a:lnTo>
                    <a:pt x="40" y="16"/>
                  </a:lnTo>
                  <a:lnTo>
                    <a:pt x="33" y="22"/>
                  </a:lnTo>
                  <a:lnTo>
                    <a:pt x="26" y="27"/>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sp>
        <p:nvSpPr>
          <p:cNvPr id="74" name="Freeform 25"/>
          <p:cNvSpPr>
            <a:spLocks noChangeAspect="1"/>
          </p:cNvSpPr>
          <p:nvPr/>
        </p:nvSpPr>
        <p:spPr bwMode="auto">
          <a:xfrm rot="10800000">
            <a:off x="3234029" y="2906543"/>
            <a:ext cx="1354610" cy="2330206"/>
          </a:xfrm>
          <a:custGeom>
            <a:avLst/>
            <a:gdLst/>
            <a:ahLst/>
            <a:cxnLst>
              <a:cxn ang="0">
                <a:pos x="594" y="798"/>
              </a:cxn>
              <a:cxn ang="0">
                <a:pos x="594" y="788"/>
              </a:cxn>
              <a:cxn ang="0">
                <a:pos x="590" y="548"/>
              </a:cxn>
              <a:cxn ang="0">
                <a:pos x="548" y="544"/>
              </a:cxn>
              <a:cxn ang="0">
                <a:pos x="528" y="556"/>
              </a:cxn>
              <a:cxn ang="0">
                <a:pos x="476" y="586"/>
              </a:cxn>
              <a:cxn ang="0">
                <a:pos x="430" y="582"/>
              </a:cxn>
              <a:cxn ang="0">
                <a:pos x="382" y="536"/>
              </a:cxn>
              <a:cxn ang="0">
                <a:pos x="376" y="486"/>
              </a:cxn>
              <a:cxn ang="0">
                <a:pos x="414" y="434"/>
              </a:cxn>
              <a:cxn ang="0">
                <a:pos x="464" y="420"/>
              </a:cxn>
              <a:cxn ang="0">
                <a:pos x="512" y="438"/>
              </a:cxn>
              <a:cxn ang="0">
                <a:pos x="542" y="462"/>
              </a:cxn>
              <a:cxn ang="0">
                <a:pos x="588" y="462"/>
              </a:cxn>
              <a:cxn ang="0">
                <a:pos x="594" y="228"/>
              </a:cxn>
              <a:cxn ang="0">
                <a:pos x="592" y="220"/>
              </a:cxn>
              <a:cxn ang="0">
                <a:pos x="354" y="222"/>
              </a:cxn>
              <a:cxn ang="0">
                <a:pos x="346" y="216"/>
              </a:cxn>
              <a:cxn ang="0">
                <a:pos x="346" y="160"/>
              </a:cxn>
              <a:cxn ang="0">
                <a:pos x="370" y="130"/>
              </a:cxn>
              <a:cxn ang="0">
                <a:pos x="388" y="86"/>
              </a:cxn>
              <a:cxn ang="0">
                <a:pos x="374" y="38"/>
              </a:cxn>
              <a:cxn ang="0">
                <a:pos x="322" y="2"/>
              </a:cxn>
              <a:cxn ang="0">
                <a:pos x="272" y="8"/>
              </a:cxn>
              <a:cxn ang="0">
                <a:pos x="226" y="52"/>
              </a:cxn>
              <a:cxn ang="0">
                <a:pos x="222" y="98"/>
              </a:cxn>
              <a:cxn ang="0">
                <a:pos x="252" y="146"/>
              </a:cxn>
              <a:cxn ang="0">
                <a:pos x="264" y="166"/>
              </a:cxn>
              <a:cxn ang="0">
                <a:pos x="260" y="218"/>
              </a:cxn>
              <a:cxn ang="0">
                <a:pos x="8" y="222"/>
              </a:cxn>
              <a:cxn ang="0">
                <a:pos x="0" y="224"/>
              </a:cxn>
              <a:cxn ang="0">
                <a:pos x="0" y="470"/>
              </a:cxn>
              <a:cxn ang="0">
                <a:pos x="44" y="474"/>
              </a:cxn>
              <a:cxn ang="0">
                <a:pos x="58" y="468"/>
              </a:cxn>
              <a:cxn ang="0">
                <a:pos x="104" y="436"/>
              </a:cxn>
              <a:cxn ang="0">
                <a:pos x="146" y="432"/>
              </a:cxn>
              <a:cxn ang="0">
                <a:pos x="202" y="468"/>
              </a:cxn>
              <a:cxn ang="0">
                <a:pos x="218" y="516"/>
              </a:cxn>
              <a:cxn ang="0">
                <a:pos x="192" y="576"/>
              </a:cxn>
              <a:cxn ang="0">
                <a:pos x="128" y="600"/>
              </a:cxn>
              <a:cxn ang="0">
                <a:pos x="92" y="588"/>
              </a:cxn>
              <a:cxn ang="0">
                <a:pos x="58" y="562"/>
              </a:cxn>
              <a:cxn ang="0">
                <a:pos x="8" y="556"/>
              </a:cxn>
              <a:cxn ang="0">
                <a:pos x="0" y="564"/>
              </a:cxn>
              <a:cxn ang="0">
                <a:pos x="2" y="798"/>
              </a:cxn>
              <a:cxn ang="0">
                <a:pos x="256" y="802"/>
              </a:cxn>
              <a:cxn ang="0">
                <a:pos x="264" y="810"/>
              </a:cxn>
              <a:cxn ang="0">
                <a:pos x="258" y="870"/>
              </a:cxn>
              <a:cxn ang="0">
                <a:pos x="232" y="902"/>
              </a:cxn>
              <a:cxn ang="0">
                <a:pos x="220" y="938"/>
              </a:cxn>
              <a:cxn ang="0">
                <a:pos x="244" y="998"/>
              </a:cxn>
              <a:cxn ang="0">
                <a:pos x="304" y="1022"/>
              </a:cxn>
              <a:cxn ang="0">
                <a:pos x="352" y="1008"/>
              </a:cxn>
              <a:cxn ang="0">
                <a:pos x="388" y="954"/>
              </a:cxn>
              <a:cxn ang="0">
                <a:pos x="382" y="914"/>
              </a:cxn>
              <a:cxn ang="0">
                <a:pos x="352" y="870"/>
              </a:cxn>
              <a:cxn ang="0">
                <a:pos x="346" y="810"/>
              </a:cxn>
              <a:cxn ang="0">
                <a:pos x="350" y="802"/>
              </a:cxn>
              <a:cxn ang="0">
                <a:pos x="502" y="802"/>
              </a:cxn>
            </a:cxnLst>
            <a:rect l="0" t="0" r="r" b="b"/>
            <a:pathLst>
              <a:path w="594" h="1022">
                <a:moveTo>
                  <a:pt x="586" y="800"/>
                </a:moveTo>
                <a:lnTo>
                  <a:pt x="586" y="800"/>
                </a:lnTo>
                <a:lnTo>
                  <a:pt x="592" y="800"/>
                </a:lnTo>
                <a:lnTo>
                  <a:pt x="594" y="798"/>
                </a:lnTo>
                <a:lnTo>
                  <a:pt x="594" y="798"/>
                </a:lnTo>
                <a:lnTo>
                  <a:pt x="594" y="796"/>
                </a:lnTo>
                <a:lnTo>
                  <a:pt x="594" y="796"/>
                </a:lnTo>
                <a:lnTo>
                  <a:pt x="594" y="788"/>
                </a:lnTo>
                <a:lnTo>
                  <a:pt x="594" y="552"/>
                </a:lnTo>
                <a:lnTo>
                  <a:pt x="594" y="552"/>
                </a:lnTo>
                <a:lnTo>
                  <a:pt x="592" y="550"/>
                </a:lnTo>
                <a:lnTo>
                  <a:pt x="590" y="548"/>
                </a:lnTo>
                <a:lnTo>
                  <a:pt x="588" y="546"/>
                </a:lnTo>
                <a:lnTo>
                  <a:pt x="586" y="544"/>
                </a:lnTo>
                <a:lnTo>
                  <a:pt x="548" y="544"/>
                </a:lnTo>
                <a:lnTo>
                  <a:pt x="548" y="544"/>
                </a:lnTo>
                <a:lnTo>
                  <a:pt x="542" y="546"/>
                </a:lnTo>
                <a:lnTo>
                  <a:pt x="536" y="550"/>
                </a:lnTo>
                <a:lnTo>
                  <a:pt x="536" y="550"/>
                </a:lnTo>
                <a:lnTo>
                  <a:pt x="528" y="556"/>
                </a:lnTo>
                <a:lnTo>
                  <a:pt x="512" y="570"/>
                </a:lnTo>
                <a:lnTo>
                  <a:pt x="502" y="576"/>
                </a:lnTo>
                <a:lnTo>
                  <a:pt x="490" y="582"/>
                </a:lnTo>
                <a:lnTo>
                  <a:pt x="476" y="586"/>
                </a:lnTo>
                <a:lnTo>
                  <a:pt x="464" y="588"/>
                </a:lnTo>
                <a:lnTo>
                  <a:pt x="464" y="588"/>
                </a:lnTo>
                <a:lnTo>
                  <a:pt x="446" y="586"/>
                </a:lnTo>
                <a:lnTo>
                  <a:pt x="430" y="582"/>
                </a:lnTo>
                <a:lnTo>
                  <a:pt x="414" y="574"/>
                </a:lnTo>
                <a:lnTo>
                  <a:pt x="402" y="564"/>
                </a:lnTo>
                <a:lnTo>
                  <a:pt x="390" y="552"/>
                </a:lnTo>
                <a:lnTo>
                  <a:pt x="382" y="536"/>
                </a:lnTo>
                <a:lnTo>
                  <a:pt x="376" y="520"/>
                </a:lnTo>
                <a:lnTo>
                  <a:pt x="374" y="504"/>
                </a:lnTo>
                <a:lnTo>
                  <a:pt x="374" y="504"/>
                </a:lnTo>
                <a:lnTo>
                  <a:pt x="376" y="486"/>
                </a:lnTo>
                <a:lnTo>
                  <a:pt x="382" y="470"/>
                </a:lnTo>
                <a:lnTo>
                  <a:pt x="390" y="456"/>
                </a:lnTo>
                <a:lnTo>
                  <a:pt x="402" y="444"/>
                </a:lnTo>
                <a:lnTo>
                  <a:pt x="414" y="434"/>
                </a:lnTo>
                <a:lnTo>
                  <a:pt x="430" y="426"/>
                </a:lnTo>
                <a:lnTo>
                  <a:pt x="446" y="420"/>
                </a:lnTo>
                <a:lnTo>
                  <a:pt x="464" y="420"/>
                </a:lnTo>
                <a:lnTo>
                  <a:pt x="464" y="420"/>
                </a:lnTo>
                <a:lnTo>
                  <a:pt x="476" y="420"/>
                </a:lnTo>
                <a:lnTo>
                  <a:pt x="490" y="426"/>
                </a:lnTo>
                <a:lnTo>
                  <a:pt x="502" y="432"/>
                </a:lnTo>
                <a:lnTo>
                  <a:pt x="512" y="438"/>
                </a:lnTo>
                <a:lnTo>
                  <a:pt x="528" y="452"/>
                </a:lnTo>
                <a:lnTo>
                  <a:pt x="536" y="458"/>
                </a:lnTo>
                <a:lnTo>
                  <a:pt x="536" y="458"/>
                </a:lnTo>
                <a:lnTo>
                  <a:pt x="542" y="462"/>
                </a:lnTo>
                <a:lnTo>
                  <a:pt x="548" y="462"/>
                </a:lnTo>
                <a:lnTo>
                  <a:pt x="586" y="462"/>
                </a:lnTo>
                <a:lnTo>
                  <a:pt x="586" y="462"/>
                </a:lnTo>
                <a:lnTo>
                  <a:pt x="588" y="462"/>
                </a:lnTo>
                <a:lnTo>
                  <a:pt x="590" y="460"/>
                </a:lnTo>
                <a:lnTo>
                  <a:pt x="592" y="458"/>
                </a:lnTo>
                <a:lnTo>
                  <a:pt x="594" y="454"/>
                </a:lnTo>
                <a:lnTo>
                  <a:pt x="594" y="228"/>
                </a:lnTo>
                <a:lnTo>
                  <a:pt x="594" y="228"/>
                </a:lnTo>
                <a:lnTo>
                  <a:pt x="592" y="224"/>
                </a:lnTo>
                <a:lnTo>
                  <a:pt x="592" y="220"/>
                </a:lnTo>
                <a:lnTo>
                  <a:pt x="592" y="220"/>
                </a:lnTo>
                <a:lnTo>
                  <a:pt x="590" y="222"/>
                </a:lnTo>
                <a:lnTo>
                  <a:pt x="590" y="222"/>
                </a:lnTo>
                <a:lnTo>
                  <a:pt x="582" y="222"/>
                </a:lnTo>
                <a:lnTo>
                  <a:pt x="354" y="222"/>
                </a:lnTo>
                <a:lnTo>
                  <a:pt x="354" y="222"/>
                </a:lnTo>
                <a:lnTo>
                  <a:pt x="350" y="220"/>
                </a:lnTo>
                <a:lnTo>
                  <a:pt x="348" y="218"/>
                </a:lnTo>
                <a:lnTo>
                  <a:pt x="346" y="216"/>
                </a:lnTo>
                <a:lnTo>
                  <a:pt x="346" y="214"/>
                </a:lnTo>
                <a:lnTo>
                  <a:pt x="346" y="166"/>
                </a:lnTo>
                <a:lnTo>
                  <a:pt x="346" y="166"/>
                </a:lnTo>
                <a:lnTo>
                  <a:pt x="346" y="160"/>
                </a:lnTo>
                <a:lnTo>
                  <a:pt x="352" y="152"/>
                </a:lnTo>
                <a:lnTo>
                  <a:pt x="352" y="152"/>
                </a:lnTo>
                <a:lnTo>
                  <a:pt x="356" y="146"/>
                </a:lnTo>
                <a:lnTo>
                  <a:pt x="370" y="130"/>
                </a:lnTo>
                <a:lnTo>
                  <a:pt x="376" y="120"/>
                </a:lnTo>
                <a:lnTo>
                  <a:pt x="382" y="110"/>
                </a:lnTo>
                <a:lnTo>
                  <a:pt x="388" y="98"/>
                </a:lnTo>
                <a:lnTo>
                  <a:pt x="388" y="86"/>
                </a:lnTo>
                <a:lnTo>
                  <a:pt x="388" y="86"/>
                </a:lnTo>
                <a:lnTo>
                  <a:pt x="388" y="68"/>
                </a:lnTo>
                <a:lnTo>
                  <a:pt x="382" y="52"/>
                </a:lnTo>
                <a:lnTo>
                  <a:pt x="374" y="38"/>
                </a:lnTo>
                <a:lnTo>
                  <a:pt x="364" y="26"/>
                </a:lnTo>
                <a:lnTo>
                  <a:pt x="352" y="14"/>
                </a:lnTo>
                <a:lnTo>
                  <a:pt x="338" y="8"/>
                </a:lnTo>
                <a:lnTo>
                  <a:pt x="322" y="2"/>
                </a:lnTo>
                <a:lnTo>
                  <a:pt x="304" y="0"/>
                </a:lnTo>
                <a:lnTo>
                  <a:pt x="304" y="0"/>
                </a:lnTo>
                <a:lnTo>
                  <a:pt x="288" y="2"/>
                </a:lnTo>
                <a:lnTo>
                  <a:pt x="272" y="8"/>
                </a:lnTo>
                <a:lnTo>
                  <a:pt x="256" y="14"/>
                </a:lnTo>
                <a:lnTo>
                  <a:pt x="244" y="26"/>
                </a:lnTo>
                <a:lnTo>
                  <a:pt x="234" y="38"/>
                </a:lnTo>
                <a:lnTo>
                  <a:pt x="226" y="52"/>
                </a:lnTo>
                <a:lnTo>
                  <a:pt x="222" y="68"/>
                </a:lnTo>
                <a:lnTo>
                  <a:pt x="220" y="86"/>
                </a:lnTo>
                <a:lnTo>
                  <a:pt x="220" y="86"/>
                </a:lnTo>
                <a:lnTo>
                  <a:pt x="222" y="98"/>
                </a:lnTo>
                <a:lnTo>
                  <a:pt x="226" y="110"/>
                </a:lnTo>
                <a:lnTo>
                  <a:pt x="232" y="120"/>
                </a:lnTo>
                <a:lnTo>
                  <a:pt x="238" y="130"/>
                </a:lnTo>
                <a:lnTo>
                  <a:pt x="252" y="146"/>
                </a:lnTo>
                <a:lnTo>
                  <a:pt x="258" y="152"/>
                </a:lnTo>
                <a:lnTo>
                  <a:pt x="258" y="152"/>
                </a:lnTo>
                <a:lnTo>
                  <a:pt x="262" y="160"/>
                </a:lnTo>
                <a:lnTo>
                  <a:pt x="264" y="166"/>
                </a:lnTo>
                <a:lnTo>
                  <a:pt x="264" y="214"/>
                </a:lnTo>
                <a:lnTo>
                  <a:pt x="264" y="214"/>
                </a:lnTo>
                <a:lnTo>
                  <a:pt x="262" y="216"/>
                </a:lnTo>
                <a:lnTo>
                  <a:pt x="260" y="218"/>
                </a:lnTo>
                <a:lnTo>
                  <a:pt x="258" y="220"/>
                </a:lnTo>
                <a:lnTo>
                  <a:pt x="256" y="222"/>
                </a:lnTo>
                <a:lnTo>
                  <a:pt x="8" y="222"/>
                </a:lnTo>
                <a:lnTo>
                  <a:pt x="8" y="222"/>
                </a:lnTo>
                <a:lnTo>
                  <a:pt x="0" y="222"/>
                </a:lnTo>
                <a:lnTo>
                  <a:pt x="0" y="222"/>
                </a:lnTo>
                <a:lnTo>
                  <a:pt x="0" y="224"/>
                </a:lnTo>
                <a:lnTo>
                  <a:pt x="0" y="224"/>
                </a:lnTo>
                <a:lnTo>
                  <a:pt x="0" y="232"/>
                </a:lnTo>
                <a:lnTo>
                  <a:pt x="0" y="466"/>
                </a:lnTo>
                <a:lnTo>
                  <a:pt x="0" y="466"/>
                </a:lnTo>
                <a:lnTo>
                  <a:pt x="0" y="470"/>
                </a:lnTo>
                <a:lnTo>
                  <a:pt x="2" y="472"/>
                </a:lnTo>
                <a:lnTo>
                  <a:pt x="4" y="474"/>
                </a:lnTo>
                <a:lnTo>
                  <a:pt x="8" y="474"/>
                </a:lnTo>
                <a:lnTo>
                  <a:pt x="44" y="474"/>
                </a:lnTo>
                <a:lnTo>
                  <a:pt x="44" y="474"/>
                </a:lnTo>
                <a:lnTo>
                  <a:pt x="52" y="472"/>
                </a:lnTo>
                <a:lnTo>
                  <a:pt x="58" y="468"/>
                </a:lnTo>
                <a:lnTo>
                  <a:pt x="58" y="468"/>
                </a:lnTo>
                <a:lnTo>
                  <a:pt x="64" y="462"/>
                </a:lnTo>
                <a:lnTo>
                  <a:pt x="80" y="450"/>
                </a:lnTo>
                <a:lnTo>
                  <a:pt x="92" y="442"/>
                </a:lnTo>
                <a:lnTo>
                  <a:pt x="104" y="436"/>
                </a:lnTo>
                <a:lnTo>
                  <a:pt x="116" y="432"/>
                </a:lnTo>
                <a:lnTo>
                  <a:pt x="128" y="430"/>
                </a:lnTo>
                <a:lnTo>
                  <a:pt x="128" y="430"/>
                </a:lnTo>
                <a:lnTo>
                  <a:pt x="146" y="432"/>
                </a:lnTo>
                <a:lnTo>
                  <a:pt x="164" y="438"/>
                </a:lnTo>
                <a:lnTo>
                  <a:pt x="178" y="446"/>
                </a:lnTo>
                <a:lnTo>
                  <a:pt x="192" y="456"/>
                </a:lnTo>
                <a:lnTo>
                  <a:pt x="202" y="468"/>
                </a:lnTo>
                <a:lnTo>
                  <a:pt x="210" y="482"/>
                </a:lnTo>
                <a:lnTo>
                  <a:pt x="216" y="498"/>
                </a:lnTo>
                <a:lnTo>
                  <a:pt x="218" y="516"/>
                </a:lnTo>
                <a:lnTo>
                  <a:pt x="218" y="516"/>
                </a:lnTo>
                <a:lnTo>
                  <a:pt x="216" y="532"/>
                </a:lnTo>
                <a:lnTo>
                  <a:pt x="210" y="548"/>
                </a:lnTo>
                <a:lnTo>
                  <a:pt x="202" y="562"/>
                </a:lnTo>
                <a:lnTo>
                  <a:pt x="192" y="576"/>
                </a:lnTo>
                <a:lnTo>
                  <a:pt x="178" y="586"/>
                </a:lnTo>
                <a:lnTo>
                  <a:pt x="164" y="594"/>
                </a:lnTo>
                <a:lnTo>
                  <a:pt x="146" y="598"/>
                </a:lnTo>
                <a:lnTo>
                  <a:pt x="128" y="600"/>
                </a:lnTo>
                <a:lnTo>
                  <a:pt x="128" y="600"/>
                </a:lnTo>
                <a:lnTo>
                  <a:pt x="116" y="598"/>
                </a:lnTo>
                <a:lnTo>
                  <a:pt x="104" y="594"/>
                </a:lnTo>
                <a:lnTo>
                  <a:pt x="92" y="588"/>
                </a:lnTo>
                <a:lnTo>
                  <a:pt x="80" y="582"/>
                </a:lnTo>
                <a:lnTo>
                  <a:pt x="64" y="568"/>
                </a:lnTo>
                <a:lnTo>
                  <a:pt x="58" y="562"/>
                </a:lnTo>
                <a:lnTo>
                  <a:pt x="58" y="562"/>
                </a:lnTo>
                <a:lnTo>
                  <a:pt x="52" y="558"/>
                </a:lnTo>
                <a:lnTo>
                  <a:pt x="44" y="556"/>
                </a:lnTo>
                <a:lnTo>
                  <a:pt x="8" y="556"/>
                </a:lnTo>
                <a:lnTo>
                  <a:pt x="8" y="556"/>
                </a:lnTo>
                <a:lnTo>
                  <a:pt x="4" y="558"/>
                </a:lnTo>
                <a:lnTo>
                  <a:pt x="2" y="560"/>
                </a:lnTo>
                <a:lnTo>
                  <a:pt x="0" y="562"/>
                </a:lnTo>
                <a:lnTo>
                  <a:pt x="0" y="564"/>
                </a:lnTo>
                <a:lnTo>
                  <a:pt x="0" y="794"/>
                </a:lnTo>
                <a:lnTo>
                  <a:pt x="0" y="794"/>
                </a:lnTo>
                <a:lnTo>
                  <a:pt x="0" y="796"/>
                </a:lnTo>
                <a:lnTo>
                  <a:pt x="2" y="798"/>
                </a:lnTo>
                <a:lnTo>
                  <a:pt x="4" y="800"/>
                </a:lnTo>
                <a:lnTo>
                  <a:pt x="8" y="802"/>
                </a:lnTo>
                <a:lnTo>
                  <a:pt x="256" y="802"/>
                </a:lnTo>
                <a:lnTo>
                  <a:pt x="256" y="802"/>
                </a:lnTo>
                <a:lnTo>
                  <a:pt x="258" y="802"/>
                </a:lnTo>
                <a:lnTo>
                  <a:pt x="260" y="804"/>
                </a:lnTo>
                <a:lnTo>
                  <a:pt x="262" y="806"/>
                </a:lnTo>
                <a:lnTo>
                  <a:pt x="264" y="810"/>
                </a:lnTo>
                <a:lnTo>
                  <a:pt x="264" y="856"/>
                </a:lnTo>
                <a:lnTo>
                  <a:pt x="264" y="856"/>
                </a:lnTo>
                <a:lnTo>
                  <a:pt x="262" y="864"/>
                </a:lnTo>
                <a:lnTo>
                  <a:pt x="258" y="870"/>
                </a:lnTo>
                <a:lnTo>
                  <a:pt x="258" y="870"/>
                </a:lnTo>
                <a:lnTo>
                  <a:pt x="252" y="876"/>
                </a:lnTo>
                <a:lnTo>
                  <a:pt x="238" y="892"/>
                </a:lnTo>
                <a:lnTo>
                  <a:pt x="232" y="902"/>
                </a:lnTo>
                <a:lnTo>
                  <a:pt x="226" y="914"/>
                </a:lnTo>
                <a:lnTo>
                  <a:pt x="222" y="926"/>
                </a:lnTo>
                <a:lnTo>
                  <a:pt x="220" y="938"/>
                </a:lnTo>
                <a:lnTo>
                  <a:pt x="220" y="938"/>
                </a:lnTo>
                <a:lnTo>
                  <a:pt x="222" y="954"/>
                </a:lnTo>
                <a:lnTo>
                  <a:pt x="226" y="970"/>
                </a:lnTo>
                <a:lnTo>
                  <a:pt x="234" y="984"/>
                </a:lnTo>
                <a:lnTo>
                  <a:pt x="244" y="998"/>
                </a:lnTo>
                <a:lnTo>
                  <a:pt x="256" y="1008"/>
                </a:lnTo>
                <a:lnTo>
                  <a:pt x="272" y="1016"/>
                </a:lnTo>
                <a:lnTo>
                  <a:pt x="288" y="1020"/>
                </a:lnTo>
                <a:lnTo>
                  <a:pt x="304" y="1022"/>
                </a:lnTo>
                <a:lnTo>
                  <a:pt x="304" y="1022"/>
                </a:lnTo>
                <a:lnTo>
                  <a:pt x="322" y="1020"/>
                </a:lnTo>
                <a:lnTo>
                  <a:pt x="338" y="1016"/>
                </a:lnTo>
                <a:lnTo>
                  <a:pt x="352" y="1008"/>
                </a:lnTo>
                <a:lnTo>
                  <a:pt x="364" y="998"/>
                </a:lnTo>
                <a:lnTo>
                  <a:pt x="374" y="984"/>
                </a:lnTo>
                <a:lnTo>
                  <a:pt x="382" y="970"/>
                </a:lnTo>
                <a:lnTo>
                  <a:pt x="388" y="954"/>
                </a:lnTo>
                <a:lnTo>
                  <a:pt x="388" y="938"/>
                </a:lnTo>
                <a:lnTo>
                  <a:pt x="388" y="938"/>
                </a:lnTo>
                <a:lnTo>
                  <a:pt x="388" y="926"/>
                </a:lnTo>
                <a:lnTo>
                  <a:pt x="382" y="914"/>
                </a:lnTo>
                <a:lnTo>
                  <a:pt x="376" y="902"/>
                </a:lnTo>
                <a:lnTo>
                  <a:pt x="370" y="892"/>
                </a:lnTo>
                <a:lnTo>
                  <a:pt x="356" y="876"/>
                </a:lnTo>
                <a:lnTo>
                  <a:pt x="352" y="870"/>
                </a:lnTo>
                <a:lnTo>
                  <a:pt x="352" y="870"/>
                </a:lnTo>
                <a:lnTo>
                  <a:pt x="346" y="864"/>
                </a:lnTo>
                <a:lnTo>
                  <a:pt x="346" y="856"/>
                </a:lnTo>
                <a:lnTo>
                  <a:pt x="346" y="810"/>
                </a:lnTo>
                <a:lnTo>
                  <a:pt x="346" y="810"/>
                </a:lnTo>
                <a:lnTo>
                  <a:pt x="346" y="806"/>
                </a:lnTo>
                <a:lnTo>
                  <a:pt x="348" y="804"/>
                </a:lnTo>
                <a:lnTo>
                  <a:pt x="350" y="802"/>
                </a:lnTo>
                <a:lnTo>
                  <a:pt x="354" y="802"/>
                </a:lnTo>
                <a:lnTo>
                  <a:pt x="494" y="802"/>
                </a:lnTo>
                <a:lnTo>
                  <a:pt x="494" y="802"/>
                </a:lnTo>
                <a:lnTo>
                  <a:pt x="502" y="802"/>
                </a:lnTo>
                <a:lnTo>
                  <a:pt x="502" y="802"/>
                </a:lnTo>
                <a:lnTo>
                  <a:pt x="510" y="800"/>
                </a:lnTo>
                <a:lnTo>
                  <a:pt x="586" y="800"/>
                </a:lnTo>
                <a:close/>
              </a:path>
            </a:pathLst>
          </a:custGeom>
          <a:solidFill>
            <a:srgbClr val="9B59B6">
              <a:alpha val="80000"/>
            </a:srgbClr>
          </a:solidFill>
          <a:ln w="9525" cap="flat" cmpd="sng" algn="ctr">
            <a:noFill/>
            <a:prstDash val="solid"/>
          </a:ln>
          <a:effectLst>
            <a:outerShdw blurRad="25400" dist="38100" dir="2400000" algn="ctr" rotWithShape="0">
              <a:prstClr val="black">
                <a:alpha val="10000"/>
              </a:prstClr>
            </a:outerShdw>
          </a:effectLst>
        </p:spPr>
        <p:txBody>
          <a:bodyPr anchor="ctr"/>
          <a:lstStyle/>
          <a:p>
            <a:pPr algn="ctr"/>
            <a:endParaRPr lang="da-DK" kern="0">
              <a:solidFill>
                <a:sysClr val="window" lastClr="FFFFFF"/>
              </a:solidFill>
              <a:latin typeface="Century Gothic" panose="020B0502020202020204" pitchFamily="34" charset="0"/>
            </a:endParaRPr>
          </a:p>
        </p:txBody>
      </p:sp>
      <p:grpSp>
        <p:nvGrpSpPr>
          <p:cNvPr id="66" name="Group 148"/>
          <p:cNvGrpSpPr>
            <a:grpSpLocks noChangeAspect="1"/>
          </p:cNvGrpSpPr>
          <p:nvPr/>
        </p:nvGrpSpPr>
        <p:grpSpPr>
          <a:xfrm>
            <a:off x="3650405" y="4044564"/>
            <a:ext cx="653955" cy="653956"/>
            <a:chOff x="5465763" y="1343025"/>
            <a:chExt cx="285750" cy="285751"/>
          </a:xfrm>
          <a:solidFill>
            <a:schemeClr val="bg1"/>
          </a:solidFill>
        </p:grpSpPr>
        <p:sp>
          <p:nvSpPr>
            <p:cNvPr id="67" name="Freeform 77"/>
            <p:cNvSpPr>
              <a:spLocks noEditPoints="1"/>
            </p:cNvSpPr>
            <p:nvPr/>
          </p:nvSpPr>
          <p:spPr bwMode="auto">
            <a:xfrm>
              <a:off x="5622925" y="1500188"/>
              <a:ext cx="128588" cy="128588"/>
            </a:xfrm>
            <a:custGeom>
              <a:avLst/>
              <a:gdLst>
                <a:gd name="T0" fmla="*/ 264 w 406"/>
                <a:gd name="T1" fmla="*/ 230 h 405"/>
                <a:gd name="T2" fmla="*/ 262 w 406"/>
                <a:gd name="T3" fmla="*/ 239 h 405"/>
                <a:gd name="T4" fmla="*/ 302 w 406"/>
                <a:gd name="T5" fmla="*/ 352 h 405"/>
                <a:gd name="T6" fmla="*/ 200 w 406"/>
                <a:gd name="T7" fmla="*/ 286 h 405"/>
                <a:gd name="T8" fmla="*/ 192 w 406"/>
                <a:gd name="T9" fmla="*/ 286 h 405"/>
                <a:gd name="T10" fmla="*/ 94 w 406"/>
                <a:gd name="T11" fmla="*/ 349 h 405"/>
                <a:gd name="T12" fmla="*/ 140 w 406"/>
                <a:gd name="T13" fmla="*/ 240 h 405"/>
                <a:gd name="T14" fmla="*/ 138 w 406"/>
                <a:gd name="T15" fmla="*/ 230 h 405"/>
                <a:gd name="T16" fmla="*/ 58 w 406"/>
                <a:gd name="T17" fmla="*/ 165 h 405"/>
                <a:gd name="T18" fmla="*/ 155 w 406"/>
                <a:gd name="T19" fmla="*/ 164 h 405"/>
                <a:gd name="T20" fmla="*/ 163 w 406"/>
                <a:gd name="T21" fmla="*/ 158 h 405"/>
                <a:gd name="T22" fmla="*/ 197 w 406"/>
                <a:gd name="T23" fmla="*/ 55 h 405"/>
                <a:gd name="T24" fmla="*/ 244 w 406"/>
                <a:gd name="T25" fmla="*/ 159 h 405"/>
                <a:gd name="T26" fmla="*/ 252 w 406"/>
                <a:gd name="T27" fmla="*/ 164 h 405"/>
                <a:gd name="T28" fmla="*/ 347 w 406"/>
                <a:gd name="T29" fmla="*/ 165 h 405"/>
                <a:gd name="T30" fmla="*/ 405 w 406"/>
                <a:gd name="T31" fmla="*/ 144 h 405"/>
                <a:gd name="T32" fmla="*/ 400 w 406"/>
                <a:gd name="T33" fmla="*/ 138 h 405"/>
                <a:gd name="T34" fmla="*/ 391 w 406"/>
                <a:gd name="T35" fmla="*/ 135 h 405"/>
                <a:gd name="T36" fmla="*/ 209 w 406"/>
                <a:gd name="T37" fmla="*/ 8 h 405"/>
                <a:gd name="T38" fmla="*/ 203 w 406"/>
                <a:gd name="T39" fmla="*/ 2 h 405"/>
                <a:gd name="T40" fmla="*/ 195 w 406"/>
                <a:gd name="T41" fmla="*/ 0 h 405"/>
                <a:gd name="T42" fmla="*/ 186 w 406"/>
                <a:gd name="T43" fmla="*/ 3 h 405"/>
                <a:gd name="T44" fmla="*/ 181 w 406"/>
                <a:gd name="T45" fmla="*/ 9 h 405"/>
                <a:gd name="T46" fmla="*/ 15 w 406"/>
                <a:gd name="T47" fmla="*/ 135 h 405"/>
                <a:gd name="T48" fmla="*/ 6 w 406"/>
                <a:gd name="T49" fmla="*/ 138 h 405"/>
                <a:gd name="T50" fmla="*/ 1 w 406"/>
                <a:gd name="T51" fmla="*/ 144 h 405"/>
                <a:gd name="T52" fmla="*/ 1 w 406"/>
                <a:gd name="T53" fmla="*/ 154 h 405"/>
                <a:gd name="T54" fmla="*/ 5 w 406"/>
                <a:gd name="T55" fmla="*/ 161 h 405"/>
                <a:gd name="T56" fmla="*/ 46 w 406"/>
                <a:gd name="T57" fmla="*/ 384 h 405"/>
                <a:gd name="T58" fmla="*/ 46 w 406"/>
                <a:gd name="T59" fmla="*/ 394 h 405"/>
                <a:gd name="T60" fmla="*/ 50 w 406"/>
                <a:gd name="T61" fmla="*/ 402 h 405"/>
                <a:gd name="T62" fmla="*/ 60 w 406"/>
                <a:gd name="T63" fmla="*/ 405 h 405"/>
                <a:gd name="T64" fmla="*/ 68 w 406"/>
                <a:gd name="T65" fmla="*/ 403 h 405"/>
                <a:gd name="T66" fmla="*/ 322 w 406"/>
                <a:gd name="T67" fmla="*/ 403 h 405"/>
                <a:gd name="T68" fmla="*/ 331 w 406"/>
                <a:gd name="T69" fmla="*/ 405 h 405"/>
                <a:gd name="T70" fmla="*/ 340 w 406"/>
                <a:gd name="T71" fmla="*/ 403 h 405"/>
                <a:gd name="T72" fmla="*/ 345 w 406"/>
                <a:gd name="T73" fmla="*/ 394 h 405"/>
                <a:gd name="T74" fmla="*/ 345 w 406"/>
                <a:gd name="T75" fmla="*/ 385 h 405"/>
                <a:gd name="T76" fmla="*/ 401 w 406"/>
                <a:gd name="T77" fmla="*/ 161 h 405"/>
                <a:gd name="T78" fmla="*/ 405 w 406"/>
                <a:gd name="T79" fmla="*/ 154 h 405"/>
                <a:gd name="T80" fmla="*/ 405 w 406"/>
                <a:gd name="T81" fmla="*/ 14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6" h="405">
                  <a:moveTo>
                    <a:pt x="268" y="227"/>
                  </a:moveTo>
                  <a:lnTo>
                    <a:pt x="264" y="230"/>
                  </a:lnTo>
                  <a:lnTo>
                    <a:pt x="262" y="234"/>
                  </a:lnTo>
                  <a:lnTo>
                    <a:pt x="262" y="239"/>
                  </a:lnTo>
                  <a:lnTo>
                    <a:pt x="263" y="244"/>
                  </a:lnTo>
                  <a:lnTo>
                    <a:pt x="302" y="352"/>
                  </a:lnTo>
                  <a:lnTo>
                    <a:pt x="203" y="288"/>
                  </a:lnTo>
                  <a:lnTo>
                    <a:pt x="200" y="286"/>
                  </a:lnTo>
                  <a:lnTo>
                    <a:pt x="196" y="285"/>
                  </a:lnTo>
                  <a:lnTo>
                    <a:pt x="192" y="286"/>
                  </a:lnTo>
                  <a:lnTo>
                    <a:pt x="187" y="288"/>
                  </a:lnTo>
                  <a:lnTo>
                    <a:pt x="94" y="349"/>
                  </a:lnTo>
                  <a:lnTo>
                    <a:pt x="139" y="244"/>
                  </a:lnTo>
                  <a:lnTo>
                    <a:pt x="140" y="240"/>
                  </a:lnTo>
                  <a:lnTo>
                    <a:pt x="140" y="234"/>
                  </a:lnTo>
                  <a:lnTo>
                    <a:pt x="138" y="230"/>
                  </a:lnTo>
                  <a:lnTo>
                    <a:pt x="135" y="227"/>
                  </a:lnTo>
                  <a:lnTo>
                    <a:pt x="58" y="165"/>
                  </a:lnTo>
                  <a:lnTo>
                    <a:pt x="151" y="165"/>
                  </a:lnTo>
                  <a:lnTo>
                    <a:pt x="155" y="164"/>
                  </a:lnTo>
                  <a:lnTo>
                    <a:pt x="159" y="161"/>
                  </a:lnTo>
                  <a:lnTo>
                    <a:pt x="163" y="158"/>
                  </a:lnTo>
                  <a:lnTo>
                    <a:pt x="165" y="154"/>
                  </a:lnTo>
                  <a:lnTo>
                    <a:pt x="197" y="55"/>
                  </a:lnTo>
                  <a:lnTo>
                    <a:pt x="242" y="156"/>
                  </a:lnTo>
                  <a:lnTo>
                    <a:pt x="244" y="159"/>
                  </a:lnTo>
                  <a:lnTo>
                    <a:pt x="247" y="163"/>
                  </a:lnTo>
                  <a:lnTo>
                    <a:pt x="252" y="164"/>
                  </a:lnTo>
                  <a:lnTo>
                    <a:pt x="256" y="165"/>
                  </a:lnTo>
                  <a:lnTo>
                    <a:pt x="347" y="165"/>
                  </a:lnTo>
                  <a:lnTo>
                    <a:pt x="268" y="227"/>
                  </a:lnTo>
                  <a:close/>
                  <a:moveTo>
                    <a:pt x="405" y="144"/>
                  </a:moveTo>
                  <a:lnTo>
                    <a:pt x="403" y="140"/>
                  </a:lnTo>
                  <a:lnTo>
                    <a:pt x="400" y="138"/>
                  </a:lnTo>
                  <a:lnTo>
                    <a:pt x="395" y="136"/>
                  </a:lnTo>
                  <a:lnTo>
                    <a:pt x="391" y="135"/>
                  </a:lnTo>
                  <a:lnTo>
                    <a:pt x="266" y="135"/>
                  </a:lnTo>
                  <a:lnTo>
                    <a:pt x="209" y="8"/>
                  </a:lnTo>
                  <a:lnTo>
                    <a:pt x="207" y="4"/>
                  </a:lnTo>
                  <a:lnTo>
                    <a:pt x="203" y="2"/>
                  </a:lnTo>
                  <a:lnTo>
                    <a:pt x="199" y="0"/>
                  </a:lnTo>
                  <a:lnTo>
                    <a:pt x="195" y="0"/>
                  </a:lnTo>
                  <a:lnTo>
                    <a:pt x="190" y="1"/>
                  </a:lnTo>
                  <a:lnTo>
                    <a:pt x="186" y="3"/>
                  </a:lnTo>
                  <a:lnTo>
                    <a:pt x="183" y="6"/>
                  </a:lnTo>
                  <a:lnTo>
                    <a:pt x="181" y="9"/>
                  </a:lnTo>
                  <a:lnTo>
                    <a:pt x="139" y="135"/>
                  </a:lnTo>
                  <a:lnTo>
                    <a:pt x="15" y="135"/>
                  </a:lnTo>
                  <a:lnTo>
                    <a:pt x="10" y="136"/>
                  </a:lnTo>
                  <a:lnTo>
                    <a:pt x="6" y="138"/>
                  </a:lnTo>
                  <a:lnTo>
                    <a:pt x="3" y="141"/>
                  </a:lnTo>
                  <a:lnTo>
                    <a:pt x="1" y="144"/>
                  </a:lnTo>
                  <a:lnTo>
                    <a:pt x="0" y="150"/>
                  </a:lnTo>
                  <a:lnTo>
                    <a:pt x="1" y="154"/>
                  </a:lnTo>
                  <a:lnTo>
                    <a:pt x="3" y="158"/>
                  </a:lnTo>
                  <a:lnTo>
                    <a:pt x="5" y="161"/>
                  </a:lnTo>
                  <a:lnTo>
                    <a:pt x="107" y="243"/>
                  </a:lnTo>
                  <a:lnTo>
                    <a:pt x="46" y="384"/>
                  </a:lnTo>
                  <a:lnTo>
                    <a:pt x="45" y="389"/>
                  </a:lnTo>
                  <a:lnTo>
                    <a:pt x="46" y="394"/>
                  </a:lnTo>
                  <a:lnTo>
                    <a:pt x="47" y="398"/>
                  </a:lnTo>
                  <a:lnTo>
                    <a:pt x="50" y="402"/>
                  </a:lnTo>
                  <a:lnTo>
                    <a:pt x="55" y="405"/>
                  </a:lnTo>
                  <a:lnTo>
                    <a:pt x="60" y="405"/>
                  </a:lnTo>
                  <a:lnTo>
                    <a:pt x="64" y="405"/>
                  </a:lnTo>
                  <a:lnTo>
                    <a:pt x="68" y="403"/>
                  </a:lnTo>
                  <a:lnTo>
                    <a:pt x="196" y="318"/>
                  </a:lnTo>
                  <a:lnTo>
                    <a:pt x="322" y="403"/>
                  </a:lnTo>
                  <a:lnTo>
                    <a:pt x="327" y="405"/>
                  </a:lnTo>
                  <a:lnTo>
                    <a:pt x="331" y="405"/>
                  </a:lnTo>
                  <a:lnTo>
                    <a:pt x="336" y="405"/>
                  </a:lnTo>
                  <a:lnTo>
                    <a:pt x="340" y="403"/>
                  </a:lnTo>
                  <a:lnTo>
                    <a:pt x="343" y="398"/>
                  </a:lnTo>
                  <a:lnTo>
                    <a:pt x="345" y="394"/>
                  </a:lnTo>
                  <a:lnTo>
                    <a:pt x="346" y="390"/>
                  </a:lnTo>
                  <a:lnTo>
                    <a:pt x="345" y="385"/>
                  </a:lnTo>
                  <a:lnTo>
                    <a:pt x="294" y="244"/>
                  </a:lnTo>
                  <a:lnTo>
                    <a:pt x="401" y="161"/>
                  </a:lnTo>
                  <a:lnTo>
                    <a:pt x="404" y="158"/>
                  </a:lnTo>
                  <a:lnTo>
                    <a:pt x="405" y="154"/>
                  </a:lnTo>
                  <a:lnTo>
                    <a:pt x="406" y="150"/>
                  </a:lnTo>
                  <a:lnTo>
                    <a:pt x="405" y="14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68" name="Freeform 78"/>
            <p:cNvSpPr>
              <a:spLocks/>
            </p:cNvSpPr>
            <p:nvPr/>
          </p:nvSpPr>
          <p:spPr bwMode="auto">
            <a:xfrm>
              <a:off x="5465763" y="1343025"/>
              <a:ext cx="168275" cy="238125"/>
            </a:xfrm>
            <a:custGeom>
              <a:avLst/>
              <a:gdLst>
                <a:gd name="T0" fmla="*/ 461 w 531"/>
                <a:gd name="T1" fmla="*/ 460 h 752"/>
                <a:gd name="T2" fmla="*/ 483 w 531"/>
                <a:gd name="T3" fmla="*/ 349 h 752"/>
                <a:gd name="T4" fmla="*/ 502 w 531"/>
                <a:gd name="T5" fmla="*/ 294 h 752"/>
                <a:gd name="T6" fmla="*/ 519 w 531"/>
                <a:gd name="T7" fmla="*/ 253 h 752"/>
                <a:gd name="T8" fmla="*/ 526 w 531"/>
                <a:gd name="T9" fmla="*/ 204 h 752"/>
                <a:gd name="T10" fmla="*/ 509 w 531"/>
                <a:gd name="T11" fmla="*/ 172 h 752"/>
                <a:gd name="T12" fmla="*/ 522 w 531"/>
                <a:gd name="T13" fmla="*/ 66 h 752"/>
                <a:gd name="T14" fmla="*/ 489 w 531"/>
                <a:gd name="T15" fmla="*/ 24 h 752"/>
                <a:gd name="T16" fmla="*/ 428 w 531"/>
                <a:gd name="T17" fmla="*/ 3 h 752"/>
                <a:gd name="T18" fmla="*/ 307 w 531"/>
                <a:gd name="T19" fmla="*/ 12 h 752"/>
                <a:gd name="T20" fmla="*/ 262 w 531"/>
                <a:gd name="T21" fmla="*/ 39 h 752"/>
                <a:gd name="T22" fmla="*/ 227 w 531"/>
                <a:gd name="T23" fmla="*/ 55 h 752"/>
                <a:gd name="T24" fmla="*/ 200 w 531"/>
                <a:gd name="T25" fmla="*/ 78 h 752"/>
                <a:gd name="T26" fmla="*/ 200 w 531"/>
                <a:gd name="T27" fmla="*/ 148 h 752"/>
                <a:gd name="T28" fmla="*/ 200 w 531"/>
                <a:gd name="T29" fmla="*/ 179 h 752"/>
                <a:gd name="T30" fmla="*/ 187 w 531"/>
                <a:gd name="T31" fmla="*/ 221 h 752"/>
                <a:gd name="T32" fmla="*/ 200 w 531"/>
                <a:gd name="T33" fmla="*/ 263 h 752"/>
                <a:gd name="T34" fmla="*/ 218 w 531"/>
                <a:gd name="T35" fmla="*/ 319 h 752"/>
                <a:gd name="T36" fmla="*/ 254 w 531"/>
                <a:gd name="T37" fmla="*/ 383 h 752"/>
                <a:gd name="T38" fmla="*/ 214 w 531"/>
                <a:gd name="T39" fmla="*/ 475 h 752"/>
                <a:gd name="T40" fmla="*/ 69 w 531"/>
                <a:gd name="T41" fmla="*/ 530 h 752"/>
                <a:gd name="T42" fmla="*/ 23 w 531"/>
                <a:gd name="T43" fmla="*/ 568 h 752"/>
                <a:gd name="T44" fmla="*/ 0 w 531"/>
                <a:gd name="T45" fmla="*/ 717 h 752"/>
                <a:gd name="T46" fmla="*/ 7 w 531"/>
                <a:gd name="T47" fmla="*/ 750 h 752"/>
                <a:gd name="T48" fmla="*/ 30 w 531"/>
                <a:gd name="T49" fmla="*/ 722 h 752"/>
                <a:gd name="T50" fmla="*/ 49 w 531"/>
                <a:gd name="T51" fmla="*/ 586 h 752"/>
                <a:gd name="T52" fmla="*/ 104 w 531"/>
                <a:gd name="T53" fmla="*/ 546 h 752"/>
                <a:gd name="T54" fmla="*/ 248 w 531"/>
                <a:gd name="T55" fmla="*/ 495 h 752"/>
                <a:gd name="T56" fmla="*/ 301 w 531"/>
                <a:gd name="T57" fmla="*/ 467 h 752"/>
                <a:gd name="T58" fmla="*/ 292 w 531"/>
                <a:gd name="T59" fmla="*/ 376 h 752"/>
                <a:gd name="T60" fmla="*/ 251 w 531"/>
                <a:gd name="T61" fmla="*/ 323 h 752"/>
                <a:gd name="T62" fmla="*/ 238 w 531"/>
                <a:gd name="T63" fmla="*/ 255 h 752"/>
                <a:gd name="T64" fmla="*/ 227 w 531"/>
                <a:gd name="T65" fmla="*/ 244 h 752"/>
                <a:gd name="T66" fmla="*/ 218 w 531"/>
                <a:gd name="T67" fmla="*/ 211 h 752"/>
                <a:gd name="T68" fmla="*/ 232 w 531"/>
                <a:gd name="T69" fmla="*/ 195 h 752"/>
                <a:gd name="T70" fmla="*/ 238 w 531"/>
                <a:gd name="T71" fmla="*/ 176 h 752"/>
                <a:gd name="T72" fmla="*/ 224 w 531"/>
                <a:gd name="T73" fmla="*/ 98 h 752"/>
                <a:gd name="T74" fmla="*/ 238 w 531"/>
                <a:gd name="T75" fmla="*/ 83 h 752"/>
                <a:gd name="T76" fmla="*/ 267 w 531"/>
                <a:gd name="T77" fmla="*/ 83 h 752"/>
                <a:gd name="T78" fmla="*/ 278 w 531"/>
                <a:gd name="T79" fmla="*/ 68 h 752"/>
                <a:gd name="T80" fmla="*/ 305 w 531"/>
                <a:gd name="T81" fmla="*/ 45 h 752"/>
                <a:gd name="T82" fmla="*/ 406 w 531"/>
                <a:gd name="T83" fmla="*/ 31 h 752"/>
                <a:gd name="T84" fmla="*/ 477 w 531"/>
                <a:gd name="T85" fmla="*/ 52 h 752"/>
                <a:gd name="T86" fmla="*/ 496 w 531"/>
                <a:gd name="T87" fmla="*/ 85 h 752"/>
                <a:gd name="T88" fmla="*/ 475 w 531"/>
                <a:gd name="T89" fmla="*/ 172 h 752"/>
                <a:gd name="T90" fmla="*/ 481 w 531"/>
                <a:gd name="T91" fmla="*/ 193 h 752"/>
                <a:gd name="T92" fmla="*/ 496 w 531"/>
                <a:gd name="T93" fmla="*/ 209 h 752"/>
                <a:gd name="T94" fmla="*/ 486 w 531"/>
                <a:gd name="T95" fmla="*/ 244 h 752"/>
                <a:gd name="T96" fmla="*/ 474 w 531"/>
                <a:gd name="T97" fmla="*/ 255 h 752"/>
                <a:gd name="T98" fmla="*/ 465 w 531"/>
                <a:gd name="T99" fmla="*/ 318 h 752"/>
                <a:gd name="T100" fmla="*/ 432 w 531"/>
                <a:gd name="T101" fmla="*/ 361 h 752"/>
                <a:gd name="T102" fmla="*/ 422 w 531"/>
                <a:gd name="T103" fmla="*/ 467 h 752"/>
                <a:gd name="T104" fmla="*/ 461 w 531"/>
                <a:gd name="T105" fmla="*/ 49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1" h="752">
                  <a:moveTo>
                    <a:pt x="531" y="486"/>
                  </a:moveTo>
                  <a:lnTo>
                    <a:pt x="516" y="480"/>
                  </a:lnTo>
                  <a:lnTo>
                    <a:pt x="502" y="475"/>
                  </a:lnTo>
                  <a:lnTo>
                    <a:pt x="487" y="470"/>
                  </a:lnTo>
                  <a:lnTo>
                    <a:pt x="472" y="463"/>
                  </a:lnTo>
                  <a:lnTo>
                    <a:pt x="461" y="460"/>
                  </a:lnTo>
                  <a:lnTo>
                    <a:pt x="452" y="456"/>
                  </a:lnTo>
                  <a:lnTo>
                    <a:pt x="452" y="384"/>
                  </a:lnTo>
                  <a:lnTo>
                    <a:pt x="458" y="379"/>
                  </a:lnTo>
                  <a:lnTo>
                    <a:pt x="466" y="371"/>
                  </a:lnTo>
                  <a:lnTo>
                    <a:pt x="474" y="361"/>
                  </a:lnTo>
                  <a:lnTo>
                    <a:pt x="483" y="349"/>
                  </a:lnTo>
                  <a:lnTo>
                    <a:pt x="486" y="341"/>
                  </a:lnTo>
                  <a:lnTo>
                    <a:pt x="490" y="334"/>
                  </a:lnTo>
                  <a:lnTo>
                    <a:pt x="493" y="325"/>
                  </a:lnTo>
                  <a:lnTo>
                    <a:pt x="497" y="315"/>
                  </a:lnTo>
                  <a:lnTo>
                    <a:pt x="500" y="306"/>
                  </a:lnTo>
                  <a:lnTo>
                    <a:pt x="502" y="294"/>
                  </a:lnTo>
                  <a:lnTo>
                    <a:pt x="503" y="283"/>
                  </a:lnTo>
                  <a:lnTo>
                    <a:pt x="504" y="270"/>
                  </a:lnTo>
                  <a:lnTo>
                    <a:pt x="509" y="267"/>
                  </a:lnTo>
                  <a:lnTo>
                    <a:pt x="513" y="263"/>
                  </a:lnTo>
                  <a:lnTo>
                    <a:pt x="516" y="259"/>
                  </a:lnTo>
                  <a:lnTo>
                    <a:pt x="519" y="253"/>
                  </a:lnTo>
                  <a:lnTo>
                    <a:pt x="522" y="246"/>
                  </a:lnTo>
                  <a:lnTo>
                    <a:pt x="525" y="238"/>
                  </a:lnTo>
                  <a:lnTo>
                    <a:pt x="526" y="229"/>
                  </a:lnTo>
                  <a:lnTo>
                    <a:pt x="527" y="220"/>
                  </a:lnTo>
                  <a:lnTo>
                    <a:pt x="527" y="211"/>
                  </a:lnTo>
                  <a:lnTo>
                    <a:pt x="526" y="204"/>
                  </a:lnTo>
                  <a:lnTo>
                    <a:pt x="524" y="197"/>
                  </a:lnTo>
                  <a:lnTo>
                    <a:pt x="521" y="191"/>
                  </a:lnTo>
                  <a:lnTo>
                    <a:pt x="519" y="185"/>
                  </a:lnTo>
                  <a:lnTo>
                    <a:pt x="516" y="179"/>
                  </a:lnTo>
                  <a:lnTo>
                    <a:pt x="512" y="175"/>
                  </a:lnTo>
                  <a:lnTo>
                    <a:pt x="509" y="172"/>
                  </a:lnTo>
                  <a:lnTo>
                    <a:pt x="516" y="151"/>
                  </a:lnTo>
                  <a:lnTo>
                    <a:pt x="522" y="126"/>
                  </a:lnTo>
                  <a:lnTo>
                    <a:pt x="526" y="112"/>
                  </a:lnTo>
                  <a:lnTo>
                    <a:pt x="527" y="97"/>
                  </a:lnTo>
                  <a:lnTo>
                    <a:pt x="526" y="82"/>
                  </a:lnTo>
                  <a:lnTo>
                    <a:pt x="522" y="66"/>
                  </a:lnTo>
                  <a:lnTo>
                    <a:pt x="520" y="57"/>
                  </a:lnTo>
                  <a:lnTo>
                    <a:pt x="516" y="48"/>
                  </a:lnTo>
                  <a:lnTo>
                    <a:pt x="511" y="42"/>
                  </a:lnTo>
                  <a:lnTo>
                    <a:pt x="504" y="34"/>
                  </a:lnTo>
                  <a:lnTo>
                    <a:pt x="497" y="29"/>
                  </a:lnTo>
                  <a:lnTo>
                    <a:pt x="489" y="24"/>
                  </a:lnTo>
                  <a:lnTo>
                    <a:pt x="480" y="18"/>
                  </a:lnTo>
                  <a:lnTo>
                    <a:pt x="471" y="14"/>
                  </a:lnTo>
                  <a:lnTo>
                    <a:pt x="460" y="11"/>
                  </a:lnTo>
                  <a:lnTo>
                    <a:pt x="451" y="8"/>
                  </a:lnTo>
                  <a:lnTo>
                    <a:pt x="440" y="6"/>
                  </a:lnTo>
                  <a:lnTo>
                    <a:pt x="428" y="3"/>
                  </a:lnTo>
                  <a:lnTo>
                    <a:pt x="407" y="1"/>
                  </a:lnTo>
                  <a:lnTo>
                    <a:pt x="385" y="0"/>
                  </a:lnTo>
                  <a:lnTo>
                    <a:pt x="366" y="0"/>
                  </a:lnTo>
                  <a:lnTo>
                    <a:pt x="346" y="2"/>
                  </a:lnTo>
                  <a:lnTo>
                    <a:pt x="326" y="7"/>
                  </a:lnTo>
                  <a:lnTo>
                    <a:pt x="307" y="12"/>
                  </a:lnTo>
                  <a:lnTo>
                    <a:pt x="298" y="15"/>
                  </a:lnTo>
                  <a:lnTo>
                    <a:pt x="290" y="19"/>
                  </a:lnTo>
                  <a:lnTo>
                    <a:pt x="281" y="24"/>
                  </a:lnTo>
                  <a:lnTo>
                    <a:pt x="275" y="28"/>
                  </a:lnTo>
                  <a:lnTo>
                    <a:pt x="267" y="33"/>
                  </a:lnTo>
                  <a:lnTo>
                    <a:pt x="262" y="39"/>
                  </a:lnTo>
                  <a:lnTo>
                    <a:pt x="257" y="45"/>
                  </a:lnTo>
                  <a:lnTo>
                    <a:pt x="252" y="53"/>
                  </a:lnTo>
                  <a:lnTo>
                    <a:pt x="245" y="53"/>
                  </a:lnTo>
                  <a:lnTo>
                    <a:pt x="238" y="53"/>
                  </a:lnTo>
                  <a:lnTo>
                    <a:pt x="232" y="54"/>
                  </a:lnTo>
                  <a:lnTo>
                    <a:pt x="227" y="55"/>
                  </a:lnTo>
                  <a:lnTo>
                    <a:pt x="221" y="57"/>
                  </a:lnTo>
                  <a:lnTo>
                    <a:pt x="216" y="60"/>
                  </a:lnTo>
                  <a:lnTo>
                    <a:pt x="212" y="63"/>
                  </a:lnTo>
                  <a:lnTo>
                    <a:pt x="207" y="67"/>
                  </a:lnTo>
                  <a:lnTo>
                    <a:pt x="203" y="72"/>
                  </a:lnTo>
                  <a:lnTo>
                    <a:pt x="200" y="78"/>
                  </a:lnTo>
                  <a:lnTo>
                    <a:pt x="198" y="84"/>
                  </a:lnTo>
                  <a:lnTo>
                    <a:pt x="195" y="91"/>
                  </a:lnTo>
                  <a:lnTo>
                    <a:pt x="194" y="105"/>
                  </a:lnTo>
                  <a:lnTo>
                    <a:pt x="194" y="119"/>
                  </a:lnTo>
                  <a:lnTo>
                    <a:pt x="197" y="134"/>
                  </a:lnTo>
                  <a:lnTo>
                    <a:pt x="200" y="148"/>
                  </a:lnTo>
                  <a:lnTo>
                    <a:pt x="203" y="161"/>
                  </a:lnTo>
                  <a:lnTo>
                    <a:pt x="206" y="173"/>
                  </a:lnTo>
                  <a:lnTo>
                    <a:pt x="206" y="173"/>
                  </a:lnTo>
                  <a:lnTo>
                    <a:pt x="206" y="174"/>
                  </a:lnTo>
                  <a:lnTo>
                    <a:pt x="203" y="176"/>
                  </a:lnTo>
                  <a:lnTo>
                    <a:pt x="200" y="179"/>
                  </a:lnTo>
                  <a:lnTo>
                    <a:pt x="197" y="183"/>
                  </a:lnTo>
                  <a:lnTo>
                    <a:pt x="193" y="188"/>
                  </a:lnTo>
                  <a:lnTo>
                    <a:pt x="191" y="195"/>
                  </a:lnTo>
                  <a:lnTo>
                    <a:pt x="188" y="203"/>
                  </a:lnTo>
                  <a:lnTo>
                    <a:pt x="187" y="211"/>
                  </a:lnTo>
                  <a:lnTo>
                    <a:pt x="187" y="221"/>
                  </a:lnTo>
                  <a:lnTo>
                    <a:pt x="187" y="230"/>
                  </a:lnTo>
                  <a:lnTo>
                    <a:pt x="188" y="237"/>
                  </a:lnTo>
                  <a:lnTo>
                    <a:pt x="190" y="245"/>
                  </a:lnTo>
                  <a:lnTo>
                    <a:pt x="192" y="251"/>
                  </a:lnTo>
                  <a:lnTo>
                    <a:pt x="195" y="257"/>
                  </a:lnTo>
                  <a:lnTo>
                    <a:pt x="200" y="263"/>
                  </a:lnTo>
                  <a:lnTo>
                    <a:pt x="204" y="267"/>
                  </a:lnTo>
                  <a:lnTo>
                    <a:pt x="209" y="270"/>
                  </a:lnTo>
                  <a:lnTo>
                    <a:pt x="210" y="283"/>
                  </a:lnTo>
                  <a:lnTo>
                    <a:pt x="213" y="296"/>
                  </a:lnTo>
                  <a:lnTo>
                    <a:pt x="215" y="308"/>
                  </a:lnTo>
                  <a:lnTo>
                    <a:pt x="218" y="319"/>
                  </a:lnTo>
                  <a:lnTo>
                    <a:pt x="222" y="329"/>
                  </a:lnTo>
                  <a:lnTo>
                    <a:pt x="227" y="339"/>
                  </a:lnTo>
                  <a:lnTo>
                    <a:pt x="231" y="349"/>
                  </a:lnTo>
                  <a:lnTo>
                    <a:pt x="235" y="356"/>
                  </a:lnTo>
                  <a:lnTo>
                    <a:pt x="245" y="371"/>
                  </a:lnTo>
                  <a:lnTo>
                    <a:pt x="254" y="383"/>
                  </a:lnTo>
                  <a:lnTo>
                    <a:pt x="264" y="391"/>
                  </a:lnTo>
                  <a:lnTo>
                    <a:pt x="270" y="398"/>
                  </a:lnTo>
                  <a:lnTo>
                    <a:pt x="270" y="456"/>
                  </a:lnTo>
                  <a:lnTo>
                    <a:pt x="252" y="462"/>
                  </a:lnTo>
                  <a:lnTo>
                    <a:pt x="233" y="469"/>
                  </a:lnTo>
                  <a:lnTo>
                    <a:pt x="214" y="475"/>
                  </a:lnTo>
                  <a:lnTo>
                    <a:pt x="194" y="482"/>
                  </a:lnTo>
                  <a:lnTo>
                    <a:pt x="163" y="492"/>
                  </a:lnTo>
                  <a:lnTo>
                    <a:pt x="133" y="503"/>
                  </a:lnTo>
                  <a:lnTo>
                    <a:pt x="105" y="513"/>
                  </a:lnTo>
                  <a:lnTo>
                    <a:pt x="81" y="524"/>
                  </a:lnTo>
                  <a:lnTo>
                    <a:pt x="69" y="530"/>
                  </a:lnTo>
                  <a:lnTo>
                    <a:pt x="58" y="535"/>
                  </a:lnTo>
                  <a:lnTo>
                    <a:pt x="50" y="542"/>
                  </a:lnTo>
                  <a:lnTo>
                    <a:pt x="41" y="548"/>
                  </a:lnTo>
                  <a:lnTo>
                    <a:pt x="34" y="554"/>
                  </a:lnTo>
                  <a:lnTo>
                    <a:pt x="28" y="562"/>
                  </a:lnTo>
                  <a:lnTo>
                    <a:pt x="23" y="568"/>
                  </a:lnTo>
                  <a:lnTo>
                    <a:pt x="20" y="576"/>
                  </a:lnTo>
                  <a:lnTo>
                    <a:pt x="14" y="599"/>
                  </a:lnTo>
                  <a:lnTo>
                    <a:pt x="9" y="624"/>
                  </a:lnTo>
                  <a:lnTo>
                    <a:pt x="6" y="651"/>
                  </a:lnTo>
                  <a:lnTo>
                    <a:pt x="4" y="676"/>
                  </a:lnTo>
                  <a:lnTo>
                    <a:pt x="0" y="717"/>
                  </a:lnTo>
                  <a:lnTo>
                    <a:pt x="0" y="737"/>
                  </a:lnTo>
                  <a:lnTo>
                    <a:pt x="0" y="740"/>
                  </a:lnTo>
                  <a:lnTo>
                    <a:pt x="1" y="742"/>
                  </a:lnTo>
                  <a:lnTo>
                    <a:pt x="2" y="745"/>
                  </a:lnTo>
                  <a:lnTo>
                    <a:pt x="5" y="747"/>
                  </a:lnTo>
                  <a:lnTo>
                    <a:pt x="7" y="750"/>
                  </a:lnTo>
                  <a:lnTo>
                    <a:pt x="10" y="751"/>
                  </a:lnTo>
                  <a:lnTo>
                    <a:pt x="12" y="752"/>
                  </a:lnTo>
                  <a:lnTo>
                    <a:pt x="15" y="752"/>
                  </a:lnTo>
                  <a:lnTo>
                    <a:pt x="407" y="752"/>
                  </a:lnTo>
                  <a:lnTo>
                    <a:pt x="407" y="722"/>
                  </a:lnTo>
                  <a:lnTo>
                    <a:pt x="30" y="722"/>
                  </a:lnTo>
                  <a:lnTo>
                    <a:pt x="32" y="694"/>
                  </a:lnTo>
                  <a:lnTo>
                    <a:pt x="36" y="657"/>
                  </a:lnTo>
                  <a:lnTo>
                    <a:pt x="38" y="638"/>
                  </a:lnTo>
                  <a:lnTo>
                    <a:pt x="40" y="620"/>
                  </a:lnTo>
                  <a:lnTo>
                    <a:pt x="44" y="602"/>
                  </a:lnTo>
                  <a:lnTo>
                    <a:pt x="49" y="586"/>
                  </a:lnTo>
                  <a:lnTo>
                    <a:pt x="51" y="581"/>
                  </a:lnTo>
                  <a:lnTo>
                    <a:pt x="55" y="576"/>
                  </a:lnTo>
                  <a:lnTo>
                    <a:pt x="60" y="571"/>
                  </a:lnTo>
                  <a:lnTo>
                    <a:pt x="67" y="565"/>
                  </a:lnTo>
                  <a:lnTo>
                    <a:pt x="84" y="556"/>
                  </a:lnTo>
                  <a:lnTo>
                    <a:pt x="104" y="546"/>
                  </a:lnTo>
                  <a:lnTo>
                    <a:pt x="127" y="537"/>
                  </a:lnTo>
                  <a:lnTo>
                    <a:pt x="153" y="528"/>
                  </a:lnTo>
                  <a:lnTo>
                    <a:pt x="178" y="519"/>
                  </a:lnTo>
                  <a:lnTo>
                    <a:pt x="204" y="510"/>
                  </a:lnTo>
                  <a:lnTo>
                    <a:pt x="227" y="503"/>
                  </a:lnTo>
                  <a:lnTo>
                    <a:pt x="248" y="495"/>
                  </a:lnTo>
                  <a:lnTo>
                    <a:pt x="269" y="488"/>
                  </a:lnTo>
                  <a:lnTo>
                    <a:pt x="291" y="480"/>
                  </a:lnTo>
                  <a:lnTo>
                    <a:pt x="295" y="478"/>
                  </a:lnTo>
                  <a:lnTo>
                    <a:pt x="298" y="475"/>
                  </a:lnTo>
                  <a:lnTo>
                    <a:pt x="301" y="471"/>
                  </a:lnTo>
                  <a:lnTo>
                    <a:pt x="301" y="467"/>
                  </a:lnTo>
                  <a:lnTo>
                    <a:pt x="301" y="391"/>
                  </a:lnTo>
                  <a:lnTo>
                    <a:pt x="301" y="387"/>
                  </a:lnTo>
                  <a:lnTo>
                    <a:pt x="299" y="384"/>
                  </a:lnTo>
                  <a:lnTo>
                    <a:pt x="297" y="381"/>
                  </a:lnTo>
                  <a:lnTo>
                    <a:pt x="294" y="379"/>
                  </a:lnTo>
                  <a:lnTo>
                    <a:pt x="292" y="376"/>
                  </a:lnTo>
                  <a:lnTo>
                    <a:pt x="285" y="371"/>
                  </a:lnTo>
                  <a:lnTo>
                    <a:pt x="277" y="361"/>
                  </a:lnTo>
                  <a:lnTo>
                    <a:pt x="266" y="349"/>
                  </a:lnTo>
                  <a:lnTo>
                    <a:pt x="261" y="341"/>
                  </a:lnTo>
                  <a:lnTo>
                    <a:pt x="257" y="333"/>
                  </a:lnTo>
                  <a:lnTo>
                    <a:pt x="251" y="323"/>
                  </a:lnTo>
                  <a:lnTo>
                    <a:pt x="248" y="312"/>
                  </a:lnTo>
                  <a:lnTo>
                    <a:pt x="244" y="300"/>
                  </a:lnTo>
                  <a:lnTo>
                    <a:pt x="242" y="287"/>
                  </a:lnTo>
                  <a:lnTo>
                    <a:pt x="239" y="274"/>
                  </a:lnTo>
                  <a:lnTo>
                    <a:pt x="239" y="259"/>
                  </a:lnTo>
                  <a:lnTo>
                    <a:pt x="238" y="255"/>
                  </a:lnTo>
                  <a:lnTo>
                    <a:pt x="237" y="253"/>
                  </a:lnTo>
                  <a:lnTo>
                    <a:pt x="236" y="250"/>
                  </a:lnTo>
                  <a:lnTo>
                    <a:pt x="234" y="248"/>
                  </a:lnTo>
                  <a:lnTo>
                    <a:pt x="232" y="247"/>
                  </a:lnTo>
                  <a:lnTo>
                    <a:pt x="230" y="245"/>
                  </a:lnTo>
                  <a:lnTo>
                    <a:pt x="227" y="244"/>
                  </a:lnTo>
                  <a:lnTo>
                    <a:pt x="224" y="244"/>
                  </a:lnTo>
                  <a:lnTo>
                    <a:pt x="222" y="242"/>
                  </a:lnTo>
                  <a:lnTo>
                    <a:pt x="219" y="237"/>
                  </a:lnTo>
                  <a:lnTo>
                    <a:pt x="218" y="231"/>
                  </a:lnTo>
                  <a:lnTo>
                    <a:pt x="217" y="221"/>
                  </a:lnTo>
                  <a:lnTo>
                    <a:pt x="218" y="211"/>
                  </a:lnTo>
                  <a:lnTo>
                    <a:pt x="219" y="204"/>
                  </a:lnTo>
                  <a:lnTo>
                    <a:pt x="222" y="200"/>
                  </a:lnTo>
                  <a:lnTo>
                    <a:pt x="224" y="198"/>
                  </a:lnTo>
                  <a:lnTo>
                    <a:pt x="227" y="197"/>
                  </a:lnTo>
                  <a:lnTo>
                    <a:pt x="230" y="196"/>
                  </a:lnTo>
                  <a:lnTo>
                    <a:pt x="232" y="195"/>
                  </a:lnTo>
                  <a:lnTo>
                    <a:pt x="234" y="193"/>
                  </a:lnTo>
                  <a:lnTo>
                    <a:pt x="236" y="191"/>
                  </a:lnTo>
                  <a:lnTo>
                    <a:pt x="237" y="189"/>
                  </a:lnTo>
                  <a:lnTo>
                    <a:pt x="238" y="186"/>
                  </a:lnTo>
                  <a:lnTo>
                    <a:pt x="239" y="183"/>
                  </a:lnTo>
                  <a:lnTo>
                    <a:pt x="238" y="176"/>
                  </a:lnTo>
                  <a:lnTo>
                    <a:pt x="235" y="164"/>
                  </a:lnTo>
                  <a:lnTo>
                    <a:pt x="230" y="147"/>
                  </a:lnTo>
                  <a:lnTo>
                    <a:pt x="225" y="125"/>
                  </a:lnTo>
                  <a:lnTo>
                    <a:pt x="224" y="114"/>
                  </a:lnTo>
                  <a:lnTo>
                    <a:pt x="224" y="103"/>
                  </a:lnTo>
                  <a:lnTo>
                    <a:pt x="224" y="98"/>
                  </a:lnTo>
                  <a:lnTo>
                    <a:pt x="225" y="95"/>
                  </a:lnTo>
                  <a:lnTo>
                    <a:pt x="228" y="90"/>
                  </a:lnTo>
                  <a:lnTo>
                    <a:pt x="230" y="87"/>
                  </a:lnTo>
                  <a:lnTo>
                    <a:pt x="232" y="85"/>
                  </a:lnTo>
                  <a:lnTo>
                    <a:pt x="235" y="84"/>
                  </a:lnTo>
                  <a:lnTo>
                    <a:pt x="238" y="83"/>
                  </a:lnTo>
                  <a:lnTo>
                    <a:pt x="243" y="83"/>
                  </a:lnTo>
                  <a:lnTo>
                    <a:pt x="251" y="83"/>
                  </a:lnTo>
                  <a:lnTo>
                    <a:pt x="259" y="84"/>
                  </a:lnTo>
                  <a:lnTo>
                    <a:pt x="262" y="84"/>
                  </a:lnTo>
                  <a:lnTo>
                    <a:pt x="265" y="84"/>
                  </a:lnTo>
                  <a:lnTo>
                    <a:pt x="267" y="83"/>
                  </a:lnTo>
                  <a:lnTo>
                    <a:pt x="269" y="82"/>
                  </a:lnTo>
                  <a:lnTo>
                    <a:pt x="273" y="81"/>
                  </a:lnTo>
                  <a:lnTo>
                    <a:pt x="274" y="78"/>
                  </a:lnTo>
                  <a:lnTo>
                    <a:pt x="276" y="75"/>
                  </a:lnTo>
                  <a:lnTo>
                    <a:pt x="276" y="73"/>
                  </a:lnTo>
                  <a:lnTo>
                    <a:pt x="278" y="68"/>
                  </a:lnTo>
                  <a:lnTo>
                    <a:pt x="280" y="63"/>
                  </a:lnTo>
                  <a:lnTo>
                    <a:pt x="283" y="59"/>
                  </a:lnTo>
                  <a:lnTo>
                    <a:pt x="288" y="56"/>
                  </a:lnTo>
                  <a:lnTo>
                    <a:pt x="293" y="52"/>
                  </a:lnTo>
                  <a:lnTo>
                    <a:pt x="298" y="48"/>
                  </a:lnTo>
                  <a:lnTo>
                    <a:pt x="305" y="45"/>
                  </a:lnTo>
                  <a:lnTo>
                    <a:pt x="311" y="42"/>
                  </a:lnTo>
                  <a:lnTo>
                    <a:pt x="327" y="37"/>
                  </a:lnTo>
                  <a:lnTo>
                    <a:pt x="344" y="33"/>
                  </a:lnTo>
                  <a:lnTo>
                    <a:pt x="365" y="31"/>
                  </a:lnTo>
                  <a:lnTo>
                    <a:pt x="385" y="30"/>
                  </a:lnTo>
                  <a:lnTo>
                    <a:pt x="406" y="31"/>
                  </a:lnTo>
                  <a:lnTo>
                    <a:pt x="425" y="33"/>
                  </a:lnTo>
                  <a:lnTo>
                    <a:pt x="443" y="37"/>
                  </a:lnTo>
                  <a:lnTo>
                    <a:pt x="458" y="42"/>
                  </a:lnTo>
                  <a:lnTo>
                    <a:pt x="466" y="45"/>
                  </a:lnTo>
                  <a:lnTo>
                    <a:pt x="472" y="48"/>
                  </a:lnTo>
                  <a:lnTo>
                    <a:pt x="477" y="52"/>
                  </a:lnTo>
                  <a:lnTo>
                    <a:pt x="482" y="56"/>
                  </a:lnTo>
                  <a:lnTo>
                    <a:pt x="486" y="59"/>
                  </a:lnTo>
                  <a:lnTo>
                    <a:pt x="489" y="63"/>
                  </a:lnTo>
                  <a:lnTo>
                    <a:pt x="492" y="68"/>
                  </a:lnTo>
                  <a:lnTo>
                    <a:pt x="493" y="73"/>
                  </a:lnTo>
                  <a:lnTo>
                    <a:pt x="496" y="85"/>
                  </a:lnTo>
                  <a:lnTo>
                    <a:pt x="496" y="98"/>
                  </a:lnTo>
                  <a:lnTo>
                    <a:pt x="495" y="110"/>
                  </a:lnTo>
                  <a:lnTo>
                    <a:pt x="492" y="122"/>
                  </a:lnTo>
                  <a:lnTo>
                    <a:pt x="486" y="144"/>
                  </a:lnTo>
                  <a:lnTo>
                    <a:pt x="480" y="161"/>
                  </a:lnTo>
                  <a:lnTo>
                    <a:pt x="475" y="172"/>
                  </a:lnTo>
                  <a:lnTo>
                    <a:pt x="474" y="180"/>
                  </a:lnTo>
                  <a:lnTo>
                    <a:pt x="474" y="183"/>
                  </a:lnTo>
                  <a:lnTo>
                    <a:pt x="475" y="186"/>
                  </a:lnTo>
                  <a:lnTo>
                    <a:pt x="476" y="189"/>
                  </a:lnTo>
                  <a:lnTo>
                    <a:pt x="478" y="191"/>
                  </a:lnTo>
                  <a:lnTo>
                    <a:pt x="481" y="193"/>
                  </a:lnTo>
                  <a:lnTo>
                    <a:pt x="484" y="194"/>
                  </a:lnTo>
                  <a:lnTo>
                    <a:pt x="486" y="195"/>
                  </a:lnTo>
                  <a:lnTo>
                    <a:pt x="489" y="195"/>
                  </a:lnTo>
                  <a:lnTo>
                    <a:pt x="491" y="197"/>
                  </a:lnTo>
                  <a:lnTo>
                    <a:pt x="493" y="202"/>
                  </a:lnTo>
                  <a:lnTo>
                    <a:pt x="496" y="209"/>
                  </a:lnTo>
                  <a:lnTo>
                    <a:pt x="497" y="220"/>
                  </a:lnTo>
                  <a:lnTo>
                    <a:pt x="496" y="230"/>
                  </a:lnTo>
                  <a:lnTo>
                    <a:pt x="493" y="237"/>
                  </a:lnTo>
                  <a:lnTo>
                    <a:pt x="491" y="242"/>
                  </a:lnTo>
                  <a:lnTo>
                    <a:pt x="489" y="244"/>
                  </a:lnTo>
                  <a:lnTo>
                    <a:pt x="486" y="244"/>
                  </a:lnTo>
                  <a:lnTo>
                    <a:pt x="484" y="245"/>
                  </a:lnTo>
                  <a:lnTo>
                    <a:pt x="481" y="247"/>
                  </a:lnTo>
                  <a:lnTo>
                    <a:pt x="478" y="248"/>
                  </a:lnTo>
                  <a:lnTo>
                    <a:pt x="476" y="250"/>
                  </a:lnTo>
                  <a:lnTo>
                    <a:pt x="475" y="253"/>
                  </a:lnTo>
                  <a:lnTo>
                    <a:pt x="474" y="255"/>
                  </a:lnTo>
                  <a:lnTo>
                    <a:pt x="474" y="259"/>
                  </a:lnTo>
                  <a:lnTo>
                    <a:pt x="474" y="272"/>
                  </a:lnTo>
                  <a:lnTo>
                    <a:pt x="472" y="285"/>
                  </a:lnTo>
                  <a:lnTo>
                    <a:pt x="470" y="297"/>
                  </a:lnTo>
                  <a:lnTo>
                    <a:pt x="468" y="308"/>
                  </a:lnTo>
                  <a:lnTo>
                    <a:pt x="465" y="318"/>
                  </a:lnTo>
                  <a:lnTo>
                    <a:pt x="460" y="326"/>
                  </a:lnTo>
                  <a:lnTo>
                    <a:pt x="457" y="334"/>
                  </a:lnTo>
                  <a:lnTo>
                    <a:pt x="453" y="340"/>
                  </a:lnTo>
                  <a:lnTo>
                    <a:pt x="444" y="350"/>
                  </a:lnTo>
                  <a:lnTo>
                    <a:pt x="438" y="357"/>
                  </a:lnTo>
                  <a:lnTo>
                    <a:pt x="432" y="361"/>
                  </a:lnTo>
                  <a:lnTo>
                    <a:pt x="429" y="363"/>
                  </a:lnTo>
                  <a:lnTo>
                    <a:pt x="426" y="365"/>
                  </a:lnTo>
                  <a:lnTo>
                    <a:pt x="424" y="368"/>
                  </a:lnTo>
                  <a:lnTo>
                    <a:pt x="422" y="372"/>
                  </a:lnTo>
                  <a:lnTo>
                    <a:pt x="422" y="375"/>
                  </a:lnTo>
                  <a:lnTo>
                    <a:pt x="422" y="467"/>
                  </a:lnTo>
                  <a:lnTo>
                    <a:pt x="422" y="471"/>
                  </a:lnTo>
                  <a:lnTo>
                    <a:pt x="424" y="475"/>
                  </a:lnTo>
                  <a:lnTo>
                    <a:pt x="427" y="478"/>
                  </a:lnTo>
                  <a:lnTo>
                    <a:pt x="431" y="480"/>
                  </a:lnTo>
                  <a:lnTo>
                    <a:pt x="446" y="486"/>
                  </a:lnTo>
                  <a:lnTo>
                    <a:pt x="461" y="492"/>
                  </a:lnTo>
                  <a:lnTo>
                    <a:pt x="476" y="498"/>
                  </a:lnTo>
                  <a:lnTo>
                    <a:pt x="491" y="503"/>
                  </a:lnTo>
                  <a:lnTo>
                    <a:pt x="506" y="508"/>
                  </a:lnTo>
                  <a:lnTo>
                    <a:pt x="521" y="514"/>
                  </a:lnTo>
                  <a:lnTo>
                    <a:pt x="531" y="486"/>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sp>
        <p:nvSpPr>
          <p:cNvPr id="6" name="Segnaposto numero diapositiva 5"/>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52</a:t>
            </a:fld>
            <a:endParaRPr lang="it-IT" dirty="0">
              <a:latin typeface="Calibri Light" pitchFamily="34" charset="0"/>
            </a:endParaRPr>
          </a:p>
        </p:txBody>
      </p:sp>
      <p:sp>
        <p:nvSpPr>
          <p:cNvPr id="73" name="CasellaDiTesto 72"/>
          <p:cNvSpPr txBox="1"/>
          <p:nvPr/>
        </p:nvSpPr>
        <p:spPr>
          <a:xfrm>
            <a:off x="-72012" y="1646149"/>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30959043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3" name="Segnaposto contenuto 2"/>
          <p:cNvSpPr>
            <a:spLocks noGrp="1"/>
          </p:cNvSpPr>
          <p:nvPr>
            <p:ph idx="1"/>
          </p:nvPr>
        </p:nvSpPr>
        <p:spPr>
          <a:xfrm>
            <a:off x="1612254" y="1674209"/>
            <a:ext cx="8105839" cy="3951851"/>
          </a:xfrm>
        </p:spPr>
        <p:txBody>
          <a:bodyPr vert="horz" lIns="91440" tIns="45720" rIns="91440" bIns="45720" rtlCol="0" anchor="ctr">
            <a:normAutofit fontScale="92500" lnSpcReduction="20000"/>
          </a:bodyPr>
          <a:lstStyle/>
          <a:p>
            <a:pPr marL="0" indent="0">
              <a:buNone/>
            </a:pPr>
            <a:r>
              <a:rPr lang="it-IT" sz="1400" dirty="0">
                <a:solidFill>
                  <a:schemeClr val="tx1">
                    <a:lumMod val="75000"/>
                    <a:lumOff val="25000"/>
                  </a:schemeClr>
                </a:solidFill>
                <a:latin typeface="Century Gothic" panose="020B0502020202020204" pitchFamily="34" charset="0"/>
                <a:cs typeface="Arial" panose="020B0604020202020204" pitchFamily="34" charset="0"/>
              </a:rPr>
              <a:t>Dalle interviste emerge un grande interesse alla tematica e una generale richiesta di attenzione.  </a:t>
            </a:r>
            <a:r>
              <a:rPr lang="it-IT" sz="1400" b="1" dirty="0">
                <a:solidFill>
                  <a:schemeClr val="tx2"/>
                </a:solidFill>
                <a:latin typeface="Century Gothic" panose="020B0502020202020204" pitchFamily="34" charset="0"/>
                <a:cs typeface="Arial" panose="020B0604020202020204" pitchFamily="34" charset="0"/>
              </a:rPr>
              <a:t>Il docente è spesso autonomamente sensibile ai temi dell’apprendimento. </a:t>
            </a:r>
            <a:endParaRPr lang="it-IT" sz="1400" b="1" dirty="0" smtClean="0">
              <a:solidFill>
                <a:schemeClr val="tx2"/>
              </a:solidFill>
              <a:latin typeface="Century Gothic" panose="020B0502020202020204" pitchFamily="34" charset="0"/>
              <a:cs typeface="Arial" panose="020B0604020202020204" pitchFamily="34" charset="0"/>
            </a:endParaRPr>
          </a:p>
          <a:p>
            <a:pPr marL="0" indent="0">
              <a:buNone/>
            </a:pPr>
            <a:endParaRPr lang="it-IT" sz="1400" b="1" dirty="0">
              <a:solidFill>
                <a:schemeClr val="tx2"/>
              </a:solidFill>
              <a:latin typeface="Century Gothic" panose="020B0502020202020204" pitchFamily="34" charset="0"/>
              <a:cs typeface="Arial" panose="020B0604020202020204" pitchFamily="34" charset="0"/>
            </a:endParaRPr>
          </a:p>
          <a:p>
            <a:pPr marL="0" indent="0">
              <a:buNone/>
            </a:pPr>
            <a:r>
              <a:rPr lang="it-IT" sz="1400" dirty="0">
                <a:solidFill>
                  <a:schemeClr val="tx1">
                    <a:lumMod val="75000"/>
                    <a:lumOff val="25000"/>
                  </a:schemeClr>
                </a:solidFill>
                <a:latin typeface="Century Gothic" panose="020B0502020202020204" pitchFamily="34" charset="0"/>
                <a:cs typeface="Arial" panose="020B0604020202020204" pitchFamily="34" charset="0"/>
              </a:rPr>
              <a:t>Emerge nei vari ambiti dell’indagine </a:t>
            </a:r>
            <a:r>
              <a:rPr lang="it-IT" sz="1400" b="1" dirty="0">
                <a:solidFill>
                  <a:schemeClr val="tx2"/>
                </a:solidFill>
                <a:latin typeface="Century Gothic" panose="020B0502020202020204" pitchFamily="34" charset="0"/>
                <a:cs typeface="Arial" panose="020B0604020202020204" pitchFamily="34" charset="0"/>
              </a:rPr>
              <a:t>marcate differenze tra le discipline</a:t>
            </a:r>
            <a:r>
              <a:rPr lang="it-IT" sz="1400" dirty="0">
                <a:solidFill>
                  <a:schemeClr val="tx1">
                    <a:lumMod val="75000"/>
                    <a:lumOff val="25000"/>
                  </a:schemeClr>
                </a:solidFill>
                <a:latin typeface="Century Gothic" panose="020B0502020202020204" pitchFamily="34" charset="0"/>
                <a:cs typeface="Arial" panose="020B0604020202020204" pitchFamily="34" charset="0"/>
              </a:rPr>
              <a:t>. Futuri studi e proposte di intervento dovranno partire dalla considerazione di tali disomogeneità</a:t>
            </a:r>
            <a:r>
              <a:rPr lang="it-IT" sz="1400" b="1" dirty="0" smtClean="0">
                <a:solidFill>
                  <a:schemeClr val="tx2"/>
                </a:solidFill>
                <a:latin typeface="Century Gothic" panose="020B0502020202020204" pitchFamily="34" charset="0"/>
                <a:cs typeface="Arial" panose="020B0604020202020204" pitchFamily="34" charset="0"/>
              </a:rPr>
              <a:t>. </a:t>
            </a:r>
            <a:endParaRPr lang="it-IT" sz="1400" b="1" dirty="0">
              <a:solidFill>
                <a:schemeClr val="tx2"/>
              </a:solidFill>
              <a:latin typeface="Century Gothic" panose="020B0502020202020204" pitchFamily="34" charset="0"/>
              <a:cs typeface="Arial" panose="020B0604020202020204" pitchFamily="34" charset="0"/>
            </a:endParaRPr>
          </a:p>
          <a:p>
            <a:pPr marL="0" indent="0">
              <a:buNone/>
            </a:pPr>
            <a:endParaRPr lang="it-IT" sz="1400" b="1" dirty="0">
              <a:solidFill>
                <a:schemeClr val="tx1">
                  <a:lumMod val="75000"/>
                  <a:lumOff val="25000"/>
                </a:schemeClr>
              </a:solidFill>
              <a:latin typeface="Century Gothic" panose="020B0502020202020204" pitchFamily="34" charset="0"/>
              <a:cs typeface="Arial" panose="020B0604020202020204" pitchFamily="34" charset="0"/>
            </a:endParaRPr>
          </a:p>
          <a:p>
            <a:pPr marL="0" indent="0">
              <a:buNone/>
            </a:pPr>
            <a:r>
              <a:rPr lang="it-IT" sz="1400" b="1" dirty="0">
                <a:solidFill>
                  <a:schemeClr val="tx1">
                    <a:lumMod val="75000"/>
                    <a:lumOff val="25000"/>
                  </a:schemeClr>
                </a:solidFill>
                <a:latin typeface="Century Gothic" panose="020B0502020202020204" pitchFamily="34" charset="0"/>
                <a:cs typeface="Arial" panose="020B0604020202020204" pitchFamily="34" charset="0"/>
              </a:rPr>
              <a:t>Malgrado questa attenzione alla didattica essa rimane:</a:t>
            </a:r>
          </a:p>
          <a:p>
            <a:pPr marL="457200" lvl="1">
              <a:buFont typeface="Wingdings" panose="05000000000000000000" pitchFamily="2" charset="2"/>
              <a:buChar char="v"/>
            </a:pPr>
            <a:r>
              <a:rPr lang="it-IT" sz="1400" dirty="0">
                <a:solidFill>
                  <a:schemeClr val="tx1">
                    <a:lumMod val="75000"/>
                    <a:lumOff val="25000"/>
                  </a:schemeClr>
                </a:solidFill>
                <a:latin typeface="Century Gothic" panose="020B0502020202020204" pitchFamily="34" charset="0"/>
                <a:cs typeface="Arial" panose="020B0604020202020204" pitchFamily="34" charset="0"/>
              </a:rPr>
              <a:t>saldamente teaching/content oriented;</a:t>
            </a:r>
          </a:p>
          <a:p>
            <a:pPr marL="457200" lvl="1">
              <a:buFont typeface="Wingdings" panose="05000000000000000000" pitchFamily="2" charset="2"/>
              <a:buChar char="v"/>
            </a:pPr>
            <a:r>
              <a:rPr lang="it-IT" sz="1400" dirty="0">
                <a:solidFill>
                  <a:schemeClr val="tx1">
                    <a:lumMod val="75000"/>
                    <a:lumOff val="25000"/>
                  </a:schemeClr>
                </a:solidFill>
                <a:latin typeface="Century Gothic" panose="020B0502020202020204" pitchFamily="34" charset="0"/>
                <a:cs typeface="Arial" panose="020B0604020202020204" pitchFamily="34" charset="0"/>
              </a:rPr>
              <a:t>non si vede il passaggio da forme di didattica e apprendimento centrate sul docente verso </a:t>
            </a:r>
            <a:r>
              <a:rPr lang="en-US" sz="1400" dirty="0">
                <a:solidFill>
                  <a:schemeClr val="tx1">
                    <a:lumMod val="75000"/>
                    <a:lumOff val="25000"/>
                  </a:schemeClr>
                </a:solidFill>
                <a:latin typeface="Century Gothic" panose="020B0502020202020204" pitchFamily="34" charset="0"/>
                <a:cs typeface="Arial" panose="020B0604020202020204" pitchFamily="34" charset="0"/>
              </a:rPr>
              <a:t>forme student </a:t>
            </a:r>
            <a:r>
              <a:rPr lang="en-US" sz="1400" dirty="0" err="1">
                <a:solidFill>
                  <a:schemeClr val="tx1">
                    <a:lumMod val="75000"/>
                    <a:lumOff val="25000"/>
                  </a:schemeClr>
                </a:solidFill>
                <a:latin typeface="Century Gothic" panose="020B0502020202020204" pitchFamily="34" charset="0"/>
                <a:cs typeface="Arial" panose="020B0604020202020204" pitchFamily="34" charset="0"/>
              </a:rPr>
              <a:t>centred</a:t>
            </a:r>
            <a:r>
              <a:rPr lang="en-US" sz="1400" dirty="0">
                <a:solidFill>
                  <a:schemeClr val="tx1">
                    <a:lumMod val="75000"/>
                    <a:lumOff val="25000"/>
                  </a:schemeClr>
                </a:solidFill>
                <a:latin typeface="Century Gothic" panose="020B0502020202020204" pitchFamily="34" charset="0"/>
                <a:cs typeface="Arial" panose="020B0604020202020204" pitchFamily="34" charset="0"/>
              </a:rPr>
              <a:t> learning.</a:t>
            </a:r>
          </a:p>
          <a:p>
            <a:pPr marL="0" lvl="1" indent="0">
              <a:buNone/>
            </a:pPr>
            <a:endParaRPr lang="it-IT" sz="1400" dirty="0" smtClean="0">
              <a:solidFill>
                <a:schemeClr val="tx1">
                  <a:lumMod val="75000"/>
                  <a:lumOff val="25000"/>
                </a:schemeClr>
              </a:solidFill>
              <a:latin typeface="Century Gothic" panose="020B0502020202020204" pitchFamily="34" charset="0"/>
              <a:cs typeface="Arial" panose="020B0604020202020204" pitchFamily="34" charset="0"/>
            </a:endParaRPr>
          </a:p>
          <a:p>
            <a:pPr marL="0" lvl="1" indent="0">
              <a:buNone/>
            </a:pPr>
            <a:r>
              <a:rPr lang="it-IT" sz="1400" dirty="0" smtClean="0">
                <a:solidFill>
                  <a:schemeClr val="tx1">
                    <a:lumMod val="75000"/>
                    <a:lumOff val="25000"/>
                  </a:schemeClr>
                </a:solidFill>
                <a:latin typeface="Century Gothic" panose="020B0502020202020204" pitchFamily="34" charset="0"/>
                <a:cs typeface="Arial" panose="020B0604020202020204" pitchFamily="34" charset="0"/>
              </a:rPr>
              <a:t>Gli </a:t>
            </a:r>
            <a:r>
              <a:rPr lang="it-IT" sz="1400" dirty="0">
                <a:solidFill>
                  <a:schemeClr val="tx1">
                    <a:lumMod val="75000"/>
                    <a:lumOff val="25000"/>
                  </a:schemeClr>
                </a:solidFill>
                <a:latin typeface="Century Gothic" panose="020B0502020202020204" pitchFamily="34" charset="0"/>
                <a:cs typeface="Arial" panose="020B0604020202020204" pitchFamily="34" charset="0"/>
              </a:rPr>
              <a:t>strumenti di </a:t>
            </a:r>
            <a:r>
              <a:rPr lang="it-IT" sz="1400" b="1" dirty="0">
                <a:solidFill>
                  <a:schemeClr val="tx2"/>
                </a:solidFill>
                <a:latin typeface="Century Gothic" panose="020B0502020202020204" pitchFamily="34" charset="0"/>
                <a:cs typeface="Arial" panose="020B0604020202020204" pitchFamily="34" charset="0"/>
              </a:rPr>
              <a:t>progettazione della didattica </a:t>
            </a:r>
            <a:r>
              <a:rPr lang="it-IT" sz="1400" dirty="0">
                <a:solidFill>
                  <a:schemeClr val="tx1">
                    <a:lumMod val="75000"/>
                    <a:lumOff val="25000"/>
                  </a:schemeClr>
                </a:solidFill>
                <a:latin typeface="Century Gothic" panose="020B0502020202020204" pitchFamily="34" charset="0"/>
                <a:cs typeface="Arial" panose="020B0604020202020204" pitchFamily="34" charset="0"/>
              </a:rPr>
              <a:t>fanno registrare uno scollamento tra la loro diffusione (ampia) e il loro reale contributo (modesto).</a:t>
            </a:r>
          </a:p>
          <a:p>
            <a:pPr marL="0" lvl="1" indent="0">
              <a:buNone/>
            </a:pPr>
            <a:r>
              <a:rPr lang="it-IT" sz="1400" dirty="0">
                <a:solidFill>
                  <a:schemeClr val="tx1">
                    <a:lumMod val="75000"/>
                    <a:lumOff val="25000"/>
                  </a:schemeClr>
                </a:solidFill>
                <a:latin typeface="Century Gothic" panose="020B0502020202020204" pitchFamily="34" charset="0"/>
                <a:cs typeface="Arial" panose="020B0604020202020204" pitchFamily="34" charset="0"/>
              </a:rPr>
              <a:t>Il coordinamento avviene prevalentemente sugli </a:t>
            </a:r>
            <a:r>
              <a:rPr lang="it-IT" sz="1400" b="1" dirty="0">
                <a:solidFill>
                  <a:schemeClr val="tx2"/>
                </a:solidFill>
                <a:latin typeface="Century Gothic" panose="020B0502020202020204" pitchFamily="34" charset="0"/>
                <a:cs typeface="Arial" panose="020B0604020202020204" pitchFamily="34" charset="0"/>
              </a:rPr>
              <a:t>aspetti organizzativi e solo in modo informale sui contenuti.</a:t>
            </a:r>
          </a:p>
          <a:p>
            <a:pPr marL="0" lvl="1" indent="0">
              <a:buNone/>
            </a:pPr>
            <a:r>
              <a:rPr lang="it-IT" sz="1400" dirty="0">
                <a:solidFill>
                  <a:schemeClr val="tx1">
                    <a:lumMod val="75000"/>
                    <a:lumOff val="25000"/>
                  </a:schemeClr>
                </a:solidFill>
                <a:latin typeface="Century Gothic" panose="020B0502020202020204" pitchFamily="34" charset="0"/>
                <a:cs typeface="Arial" panose="020B0604020202020204" pitchFamily="34" charset="0"/>
              </a:rPr>
              <a:t>In modo non sorprendente il </a:t>
            </a:r>
            <a:r>
              <a:rPr lang="it-IT" sz="1400" b="1" dirty="0">
                <a:solidFill>
                  <a:schemeClr val="tx2"/>
                </a:solidFill>
                <a:latin typeface="Century Gothic" panose="020B0502020202020204" pitchFamily="34" charset="0"/>
                <a:cs typeface="Arial" panose="020B0604020202020204" pitchFamily="34" charset="0"/>
              </a:rPr>
              <a:t>coordinamento sui contenuti e le metodologie avviene non a livello di corso di studio ma a livello di disciplina</a:t>
            </a:r>
            <a:r>
              <a:rPr lang="it-IT" sz="1400" dirty="0">
                <a:solidFill>
                  <a:schemeClr val="tx1">
                    <a:lumMod val="75000"/>
                    <a:lumOff val="25000"/>
                  </a:schemeClr>
                </a:solidFill>
                <a:latin typeface="Century Gothic" panose="020B0502020202020204" pitchFamily="34" charset="0"/>
                <a:cs typeface="Arial" panose="020B0604020202020204" pitchFamily="34" charset="0"/>
              </a:rPr>
              <a:t>, tuttavia, ciò rende la didattica molto legata ai modelli trasmissivi del passato e pertanto piuttosto conservativa.</a:t>
            </a:r>
          </a:p>
          <a:p>
            <a:pPr marL="0" lvl="1" indent="0">
              <a:buNone/>
            </a:pPr>
            <a:endParaRPr lang="it-IT" sz="1400" dirty="0">
              <a:solidFill>
                <a:schemeClr val="tx1">
                  <a:lumMod val="75000"/>
                  <a:lumOff val="25000"/>
                </a:schemeClr>
              </a:solidFill>
              <a:latin typeface="Century Gothic" panose="020B0502020202020204" pitchFamily="34" charset="0"/>
              <a:cs typeface="Arial" panose="020B0604020202020204" pitchFamily="34" charset="0"/>
            </a:endParaRPr>
          </a:p>
          <a:p>
            <a:pPr marL="0" lvl="1" indent="0">
              <a:buNone/>
            </a:pPr>
            <a:r>
              <a:rPr lang="it-IT" sz="1400" dirty="0">
                <a:solidFill>
                  <a:schemeClr val="tx1">
                    <a:lumMod val="75000"/>
                    <a:lumOff val="25000"/>
                  </a:schemeClr>
                </a:solidFill>
                <a:latin typeface="Century Gothic" panose="020B0502020202020204" pitchFamily="34" charset="0"/>
                <a:cs typeface="Arial" panose="020B0604020202020204" pitchFamily="34" charset="0"/>
              </a:rPr>
              <a:t>La formazione alla didattica presenta </a:t>
            </a:r>
            <a:r>
              <a:rPr lang="it-IT" sz="1400" b="1" dirty="0">
                <a:solidFill>
                  <a:schemeClr val="tx2"/>
                </a:solidFill>
                <a:latin typeface="Century Gothic" panose="020B0502020202020204" pitchFamily="34" charset="0"/>
                <a:cs typeface="Arial" panose="020B0604020202020204" pitchFamily="34" charset="0"/>
              </a:rPr>
              <a:t>ritardi diffusi e forti resistenze</a:t>
            </a:r>
            <a:r>
              <a:rPr lang="it-IT" sz="1400" dirty="0">
                <a:solidFill>
                  <a:schemeClr val="tx1">
                    <a:lumMod val="75000"/>
                    <a:lumOff val="25000"/>
                  </a:schemeClr>
                </a:solidFill>
                <a:latin typeface="Century Gothic" panose="020B0502020202020204" pitchFamily="34" charset="0"/>
                <a:cs typeface="Arial" panose="020B0604020202020204" pitchFamily="34" charset="0"/>
              </a:rPr>
              <a:t>.</a:t>
            </a:r>
          </a:p>
          <a:p>
            <a:pPr marL="0" algn="r"/>
            <a:endParaRPr lang="it-IT" sz="1400" b="1" dirty="0">
              <a:solidFill>
                <a:schemeClr val="tx1">
                  <a:lumMod val="75000"/>
                  <a:lumOff val="25000"/>
                </a:schemeClr>
              </a:solidFill>
              <a:latin typeface="Century Gothic" panose="020B0502020202020204" pitchFamily="34" charset="0"/>
              <a:cs typeface="Arial" panose="020B0604020202020204" pitchFamily="34" charset="0"/>
            </a:endParaRPr>
          </a:p>
          <a:p>
            <a:pPr marL="0" algn="r"/>
            <a:endParaRPr lang="it-IT" sz="1400" b="1" dirty="0">
              <a:solidFill>
                <a:schemeClr val="tx1">
                  <a:lumMod val="75000"/>
                  <a:lumOff val="25000"/>
                </a:schemeClr>
              </a:solidFill>
              <a:latin typeface="Century Gothic" panose="020B0502020202020204" pitchFamily="34" charset="0"/>
              <a:cs typeface="Arial" panose="020B0604020202020204" pitchFamily="34" charset="0"/>
            </a:endParaRPr>
          </a:p>
          <a:p>
            <a:pPr marL="0" algn="r"/>
            <a:endParaRPr lang="it-IT" sz="1400" b="1"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6" name="Segnaposto numero diapositiva 5"/>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53</a:t>
            </a:fld>
            <a:endParaRPr lang="it-IT" dirty="0">
              <a:latin typeface="Calibri Light" pitchFamily="34" charset="0"/>
            </a:endParaRPr>
          </a:p>
        </p:txBody>
      </p:sp>
      <p:sp>
        <p:nvSpPr>
          <p:cNvPr id="46" name="CasellaDiTesto 45"/>
          <p:cNvSpPr txBox="1"/>
          <p:nvPr/>
        </p:nvSpPr>
        <p:spPr>
          <a:xfrm>
            <a:off x="1499287" y="358348"/>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47" name="Rectangle 157"/>
          <p:cNvSpPr/>
          <p:nvPr/>
        </p:nvSpPr>
        <p:spPr>
          <a:xfrm>
            <a:off x="0" y="2"/>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CONCLUSIONI</a:t>
            </a:r>
          </a:p>
        </p:txBody>
      </p:sp>
      <p:sp>
        <p:nvSpPr>
          <p:cNvPr id="48"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5"/>
          <p:cNvSpPr>
            <a:spLocks/>
          </p:cNvSpPr>
          <p:nvPr/>
        </p:nvSpPr>
        <p:spPr bwMode="auto">
          <a:xfrm>
            <a:off x="680009"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Segnaposto numero diapositiva 5"/>
          <p:cNvSpPr txBox="1">
            <a:spLocks/>
          </p:cNvSpPr>
          <p:nvPr/>
        </p:nvSpPr>
        <p:spPr>
          <a:xfrm>
            <a:off x="7099300" y="6512157"/>
            <a:ext cx="2311400" cy="365125"/>
          </a:xfrm>
          <a:prstGeom prst="rect">
            <a:avLst/>
          </a:prstGeom>
        </p:spPr>
        <p:txBody>
          <a:bodyPr vert="horz" lIns="91440" tIns="45720" rIns="91440" bIns="45720" rtlCol="0" anchor="ctr"/>
          <a:lstStyle>
            <a:defPPr>
              <a:defRPr lang="it-IT"/>
            </a:defPPr>
            <a:lvl1pPr algn="r">
              <a:defRPr sz="1200" b="1">
                <a:solidFill>
                  <a:schemeClr val="bg1"/>
                </a:solidFill>
              </a:defRPr>
            </a:lvl1pPr>
          </a:lstStyle>
          <a:p>
            <a:fld id="{B3C837CB-510E-614E-B952-54F87DF1F630}" type="slidenum">
              <a:rPr lang="it-IT"/>
              <a:pPr/>
              <a:t>53</a:t>
            </a:fld>
            <a:endParaRPr lang="it-IT" dirty="0"/>
          </a:p>
        </p:txBody>
      </p:sp>
      <p:sp>
        <p:nvSpPr>
          <p:cNvPr id="9"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CONCLUSIONI E RACCOMANDAZIONI</a:t>
            </a:r>
          </a:p>
        </p:txBody>
      </p:sp>
      <p:pic>
        <p:nvPicPr>
          <p:cNvPr id="11" name="Immagine 10"/>
          <p:cNvPicPr>
            <a:picLocks noChangeAspect="1"/>
          </p:cNvPicPr>
          <p:nvPr/>
        </p:nvPicPr>
        <p:blipFill>
          <a:blip r:embed="rId4"/>
          <a:stretch>
            <a:fillRect/>
          </a:stretch>
        </p:blipFill>
        <p:spPr>
          <a:xfrm>
            <a:off x="95188" y="5626060"/>
            <a:ext cx="1404100" cy="1187280"/>
          </a:xfrm>
          <a:prstGeom prst="rect">
            <a:avLst/>
          </a:prstGeom>
        </p:spPr>
      </p:pic>
      <p:sp>
        <p:nvSpPr>
          <p:cNvPr id="12" name="CasellaDiTesto 11"/>
          <p:cNvSpPr txBox="1"/>
          <p:nvPr/>
        </p:nvSpPr>
        <p:spPr>
          <a:xfrm>
            <a:off x="-72012" y="1646149"/>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35542984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2" name="Titolo 1"/>
          <p:cNvSpPr>
            <a:spLocks noGrp="1"/>
          </p:cNvSpPr>
          <p:nvPr>
            <p:ph type="title"/>
          </p:nvPr>
        </p:nvSpPr>
        <p:spPr/>
        <p:txBody>
          <a:bodyPr/>
          <a:lstStyle/>
          <a:p>
            <a:r>
              <a:rPr lang="it-IT" dirty="0"/>
              <a:t>Come il docente fa didattica</a:t>
            </a:r>
          </a:p>
        </p:txBody>
      </p:sp>
      <p:sp>
        <p:nvSpPr>
          <p:cNvPr id="3" name="Segnaposto contenuto 2"/>
          <p:cNvSpPr>
            <a:spLocks noGrp="1"/>
          </p:cNvSpPr>
          <p:nvPr>
            <p:ph sz="half" idx="1"/>
          </p:nvPr>
        </p:nvSpPr>
        <p:spPr>
          <a:xfrm>
            <a:off x="1584959" y="1412776"/>
            <a:ext cx="8186837" cy="3884140"/>
          </a:xfrm>
        </p:spPr>
        <p:txBody>
          <a:bodyPr vert="horz" wrap="square" lIns="91440" tIns="45720" rIns="91440" bIns="45720" rtlCol="0">
            <a:spAutoFit/>
          </a:bodyPr>
          <a:lstStyle/>
          <a:p>
            <a:pPr marL="0" indent="0" algn="just">
              <a:buNone/>
            </a:pPr>
            <a:r>
              <a:rPr lang="it-IT" sz="1400" b="1" dirty="0">
                <a:solidFill>
                  <a:schemeClr val="tx2"/>
                </a:solidFill>
                <a:latin typeface="Century Gothic" panose="020B0502020202020204" pitchFamily="34" charset="0"/>
              </a:rPr>
              <a:t>Nel complesso risultano assenti gli incentivi</a:t>
            </a:r>
            <a:r>
              <a:rPr lang="it-IT" sz="1400" b="1" dirty="0">
                <a:solidFill>
                  <a:schemeClr val="tx1">
                    <a:lumMod val="75000"/>
                    <a:lumOff val="25000"/>
                  </a:schemeClr>
                </a:solidFill>
                <a:latin typeface="Century Gothic" panose="020B0502020202020204" pitchFamily="34" charset="0"/>
              </a:rPr>
              <a:t> </a:t>
            </a:r>
            <a:r>
              <a:rPr lang="it-IT" sz="1400" dirty="0">
                <a:solidFill>
                  <a:schemeClr val="tx1">
                    <a:lumMod val="75000"/>
                    <a:lumOff val="25000"/>
                  </a:schemeClr>
                </a:solidFill>
                <a:latin typeface="Century Gothic" panose="020B0502020202020204" pitchFamily="34" charset="0"/>
              </a:rPr>
              <a:t>che favoriscono </a:t>
            </a:r>
            <a:r>
              <a:rPr lang="it-IT" sz="1400" b="1" dirty="0">
                <a:solidFill>
                  <a:schemeClr val="tx2"/>
                </a:solidFill>
                <a:latin typeface="Century Gothic" panose="020B0502020202020204" pitchFamily="34" charset="0"/>
              </a:rPr>
              <a:t>l’innovazione didattica </a:t>
            </a:r>
            <a:r>
              <a:rPr lang="it-IT" sz="1400" dirty="0">
                <a:solidFill>
                  <a:schemeClr val="tx1">
                    <a:lumMod val="75000"/>
                    <a:lumOff val="25000"/>
                  </a:schemeClr>
                </a:solidFill>
                <a:latin typeface="Century Gothic" panose="020B0502020202020204" pitchFamily="34" charset="0"/>
              </a:rPr>
              <a:t>e la cura dei materiali per l’apprendimento.</a:t>
            </a:r>
          </a:p>
          <a:p>
            <a:pPr marL="0" indent="0" algn="just">
              <a:buNone/>
            </a:pPr>
            <a:endParaRPr lang="it-IT" sz="1400" dirty="0">
              <a:solidFill>
                <a:schemeClr val="tx1">
                  <a:lumMod val="75000"/>
                  <a:lumOff val="25000"/>
                </a:schemeClr>
              </a:solidFill>
              <a:latin typeface="Century Gothic" panose="020B0502020202020204" pitchFamily="34" charset="0"/>
            </a:endParaRPr>
          </a:p>
          <a:p>
            <a:pPr marL="0" indent="0" algn="just">
              <a:buNone/>
            </a:pPr>
            <a:r>
              <a:rPr lang="it-IT" sz="1400" dirty="0">
                <a:solidFill>
                  <a:schemeClr val="tx1">
                    <a:lumMod val="75000"/>
                    <a:lumOff val="25000"/>
                  </a:schemeClr>
                </a:solidFill>
                <a:latin typeface="Century Gothic" panose="020B0502020202020204" pitchFamily="34" charset="0"/>
              </a:rPr>
              <a:t>Per quanto riguarda i volumi sembra emergere un </a:t>
            </a:r>
            <a:r>
              <a:rPr lang="it-IT" sz="1400" b="1" dirty="0">
                <a:solidFill>
                  <a:schemeClr val="tx2"/>
                </a:solidFill>
                <a:latin typeface="Century Gothic" panose="020B0502020202020204" pitchFamily="34" charset="0"/>
              </a:rPr>
              <a:t>macro trend duale, da un lato la convergenza  su pochi volumi di riferimento</a:t>
            </a:r>
            <a:r>
              <a:rPr lang="it-IT" sz="1400" dirty="0">
                <a:solidFill>
                  <a:schemeClr val="tx1">
                    <a:lumMod val="75000"/>
                    <a:lumOff val="25000"/>
                  </a:schemeClr>
                </a:solidFill>
                <a:latin typeface="Century Gothic" panose="020B0502020202020204" pitchFamily="34" charset="0"/>
              </a:rPr>
              <a:t>( a livello internazionale ) e </a:t>
            </a:r>
            <a:r>
              <a:rPr lang="it-IT" sz="1400" b="1" dirty="0">
                <a:solidFill>
                  <a:schemeClr val="tx2"/>
                </a:solidFill>
                <a:latin typeface="Century Gothic" panose="020B0502020202020204" pitchFamily="34" charset="0"/>
              </a:rPr>
              <a:t>dall’altro l’assenza di manuali di riferimento sostituiti con volumi di carattere professionale o dispense</a:t>
            </a:r>
            <a:r>
              <a:rPr lang="it-IT" sz="1400" b="1" dirty="0">
                <a:solidFill>
                  <a:schemeClr val="tx1">
                    <a:lumMod val="75000"/>
                    <a:lumOff val="25000"/>
                  </a:schemeClr>
                </a:solidFill>
                <a:latin typeface="Century Gothic" panose="020B0502020202020204" pitchFamily="34" charset="0"/>
              </a:rPr>
              <a:t>. In tale ambito </a:t>
            </a:r>
            <a:r>
              <a:rPr lang="it-IT" sz="1400" dirty="0">
                <a:solidFill>
                  <a:schemeClr val="tx1">
                    <a:lumMod val="75000"/>
                    <a:lumOff val="25000"/>
                  </a:schemeClr>
                </a:solidFill>
                <a:latin typeface="Century Gothic" panose="020B0502020202020204" pitchFamily="34" charset="0"/>
              </a:rPr>
              <a:t>La </a:t>
            </a:r>
            <a:r>
              <a:rPr lang="it-IT" sz="1400" b="1" dirty="0">
                <a:solidFill>
                  <a:schemeClr val="tx1">
                    <a:lumMod val="75000"/>
                    <a:lumOff val="25000"/>
                  </a:schemeClr>
                </a:solidFill>
                <a:latin typeface="Century Gothic" panose="020B0502020202020204" pitchFamily="34" charset="0"/>
              </a:rPr>
              <a:t>produzione</a:t>
            </a:r>
            <a:r>
              <a:rPr lang="it-IT" sz="1400" dirty="0">
                <a:solidFill>
                  <a:schemeClr val="tx1">
                    <a:lumMod val="75000"/>
                    <a:lumOff val="25000"/>
                  </a:schemeClr>
                </a:solidFill>
                <a:latin typeface="Century Gothic" panose="020B0502020202020204" pitchFamily="34" charset="0"/>
              </a:rPr>
              <a:t> dei libri è </a:t>
            </a:r>
            <a:r>
              <a:rPr lang="it-IT" sz="1400" b="1" dirty="0">
                <a:solidFill>
                  <a:schemeClr val="tx1">
                    <a:lumMod val="75000"/>
                    <a:lumOff val="25000"/>
                  </a:schemeClr>
                </a:solidFill>
                <a:latin typeface="Century Gothic" panose="020B0502020202020204" pitchFamily="34" charset="0"/>
              </a:rPr>
              <a:t>poco incentivata.</a:t>
            </a:r>
            <a:r>
              <a:rPr lang="it-IT" sz="1400" dirty="0">
                <a:solidFill>
                  <a:schemeClr val="tx1">
                    <a:lumMod val="75000"/>
                    <a:lumOff val="25000"/>
                  </a:schemeClr>
                </a:solidFill>
                <a:latin typeface="Century Gothic" panose="020B0502020202020204" pitchFamily="34" charset="0"/>
              </a:rPr>
              <a:t> </a:t>
            </a:r>
          </a:p>
          <a:p>
            <a:pPr marL="0" indent="0" algn="just">
              <a:buNone/>
            </a:pPr>
            <a:endParaRPr lang="it-IT" sz="1400" dirty="0">
              <a:solidFill>
                <a:schemeClr val="tx1">
                  <a:lumMod val="75000"/>
                  <a:lumOff val="25000"/>
                </a:schemeClr>
              </a:solidFill>
              <a:latin typeface="Century Gothic" panose="020B0502020202020204" pitchFamily="34" charset="0"/>
            </a:endParaRPr>
          </a:p>
          <a:p>
            <a:pPr marL="0" indent="0" algn="just">
              <a:buNone/>
            </a:pPr>
            <a:r>
              <a:rPr lang="it-IT" sz="1400" dirty="0">
                <a:solidFill>
                  <a:schemeClr val="tx1">
                    <a:lumMod val="75000"/>
                    <a:lumOff val="25000"/>
                  </a:schemeClr>
                </a:solidFill>
                <a:latin typeface="Century Gothic" panose="020B0502020202020204" pitchFamily="34" charset="0"/>
              </a:rPr>
              <a:t>La valutazione esterna della ricerca (in particolare la </a:t>
            </a:r>
            <a:r>
              <a:rPr lang="it-IT" sz="1400" b="1" dirty="0">
                <a:solidFill>
                  <a:schemeClr val="tx2"/>
                </a:solidFill>
                <a:latin typeface="Century Gothic" panose="020B0502020202020204" pitchFamily="34" charset="0"/>
              </a:rPr>
              <a:t>VQR</a:t>
            </a:r>
            <a:r>
              <a:rPr lang="it-IT" sz="1400" dirty="0">
                <a:solidFill>
                  <a:schemeClr val="tx1">
                    <a:lumMod val="75000"/>
                    <a:lumOff val="25000"/>
                  </a:schemeClr>
                </a:solidFill>
                <a:latin typeface="Century Gothic" panose="020B0502020202020204" pitchFamily="34" charset="0"/>
              </a:rPr>
              <a:t>) risulta </a:t>
            </a:r>
            <a:r>
              <a:rPr lang="it-IT" sz="1400" b="1" dirty="0">
                <a:solidFill>
                  <a:schemeClr val="tx2"/>
                </a:solidFill>
                <a:latin typeface="Century Gothic" panose="020B0502020202020204" pitchFamily="34" charset="0"/>
              </a:rPr>
              <a:t>sbilanciare l’attenzione degli accademici verso la ricerca</a:t>
            </a:r>
            <a:r>
              <a:rPr lang="it-IT" sz="1400" dirty="0">
                <a:solidFill>
                  <a:schemeClr val="tx1">
                    <a:lumMod val="75000"/>
                    <a:lumOff val="25000"/>
                  </a:schemeClr>
                </a:solidFill>
                <a:latin typeface="Century Gothic" panose="020B0502020202020204" pitchFamily="34" charset="0"/>
              </a:rPr>
              <a:t> a causa della connessione con i meccanismi di carriera</a:t>
            </a:r>
          </a:p>
          <a:p>
            <a:pPr marL="0" indent="0" algn="just">
              <a:buNone/>
            </a:pPr>
            <a:endParaRPr lang="it-IT" sz="1400" dirty="0">
              <a:solidFill>
                <a:schemeClr val="tx1">
                  <a:lumMod val="75000"/>
                  <a:lumOff val="25000"/>
                </a:schemeClr>
              </a:solidFill>
              <a:latin typeface="Century Gothic" panose="020B0502020202020204" pitchFamily="34" charset="0"/>
            </a:endParaRPr>
          </a:p>
          <a:p>
            <a:pPr marL="0" indent="0" algn="just">
              <a:buNone/>
            </a:pPr>
            <a:r>
              <a:rPr lang="it-IT" sz="1400" dirty="0">
                <a:solidFill>
                  <a:schemeClr val="tx1">
                    <a:lumMod val="75000"/>
                    <a:lumOff val="25000"/>
                  </a:schemeClr>
                </a:solidFill>
                <a:latin typeface="Century Gothic" panose="020B0502020202020204" pitchFamily="34" charset="0"/>
              </a:rPr>
              <a:t>La valutazione della didattica (</a:t>
            </a:r>
            <a:r>
              <a:rPr lang="it-IT" sz="1400" b="1" dirty="0">
                <a:solidFill>
                  <a:schemeClr val="tx2"/>
                </a:solidFill>
                <a:latin typeface="Century Gothic" panose="020B0502020202020204" pitchFamily="34" charset="0"/>
              </a:rPr>
              <a:t>AVA</a:t>
            </a:r>
            <a:r>
              <a:rPr lang="it-IT" sz="1400" dirty="0">
                <a:solidFill>
                  <a:schemeClr val="tx2"/>
                </a:solidFill>
                <a:latin typeface="Century Gothic" panose="020B0502020202020204" pitchFamily="34" charset="0"/>
              </a:rPr>
              <a:t>) </a:t>
            </a:r>
            <a:r>
              <a:rPr lang="it-IT" sz="1400" b="1" dirty="0">
                <a:solidFill>
                  <a:schemeClr val="tx2"/>
                </a:solidFill>
                <a:latin typeface="Century Gothic" panose="020B0502020202020204" pitchFamily="34" charset="0"/>
              </a:rPr>
              <a:t>è solo in parte percepita come leva</a:t>
            </a:r>
            <a:r>
              <a:rPr lang="it-IT" sz="1400" dirty="0">
                <a:solidFill>
                  <a:schemeClr val="tx2"/>
                </a:solidFill>
                <a:latin typeface="Century Gothic" panose="020B0502020202020204" pitchFamily="34" charset="0"/>
              </a:rPr>
              <a:t> effettiva </a:t>
            </a:r>
            <a:r>
              <a:rPr lang="it-IT" sz="1400" b="1" dirty="0">
                <a:solidFill>
                  <a:schemeClr val="tx2"/>
                </a:solidFill>
                <a:latin typeface="Century Gothic" panose="020B0502020202020204" pitchFamily="34" charset="0"/>
              </a:rPr>
              <a:t>per il miglioramento della didattica </a:t>
            </a:r>
          </a:p>
          <a:p>
            <a:pPr marL="0" indent="0" algn="just">
              <a:buNone/>
            </a:pPr>
            <a:endParaRPr lang="it-IT" sz="1400" b="1" dirty="0">
              <a:solidFill>
                <a:schemeClr val="tx1">
                  <a:lumMod val="75000"/>
                  <a:lumOff val="25000"/>
                </a:schemeClr>
              </a:solidFill>
              <a:latin typeface="Century Gothic" panose="020B0502020202020204" pitchFamily="34" charset="0"/>
            </a:endParaRPr>
          </a:p>
          <a:p>
            <a:pPr marL="0" indent="0" algn="just">
              <a:buNone/>
            </a:pPr>
            <a:r>
              <a:rPr lang="it-IT" sz="1400" b="1" dirty="0">
                <a:solidFill>
                  <a:schemeClr val="tx1">
                    <a:lumMod val="75000"/>
                    <a:lumOff val="25000"/>
                  </a:schemeClr>
                </a:solidFill>
                <a:latin typeface="Century Gothic" panose="020B0502020202020204" pitchFamily="34" charset="0"/>
              </a:rPr>
              <a:t>I questionari sull’opinione degli studenti suscitano interesse </a:t>
            </a:r>
            <a:r>
              <a:rPr lang="it-IT" sz="1400" dirty="0">
                <a:solidFill>
                  <a:schemeClr val="tx1">
                    <a:lumMod val="75000"/>
                    <a:lumOff val="25000"/>
                  </a:schemeClr>
                </a:solidFill>
                <a:latin typeface="Century Gothic" panose="020B0502020202020204" pitchFamily="34" charset="0"/>
              </a:rPr>
              <a:t>a livello di singolo docente, emerge tuttavia una ritrosia verso il loro utilizzo a fine organizzativi e gestionali </a:t>
            </a:r>
          </a:p>
        </p:txBody>
      </p:sp>
      <p:sp>
        <p:nvSpPr>
          <p:cNvPr id="6" name="Segnaposto numero diapositiva 5"/>
          <p:cNvSpPr>
            <a:spLocks noGrp="1"/>
          </p:cNvSpPr>
          <p:nvPr>
            <p:ph type="sldNum" sz="quarter" idx="12"/>
          </p:nvPr>
        </p:nvSpPr>
        <p:spPr>
          <a:xfrm>
            <a:off x="7099300" y="6536341"/>
            <a:ext cx="2311400" cy="276999"/>
          </a:xfrm>
        </p:spPr>
        <p:txBody>
          <a:bodyPr vert="horz" wrap="square" lIns="91440" tIns="45720" rIns="91440" bIns="45720" rtlCol="0" anchor="ctr">
            <a:spAutoFit/>
          </a:bodyPr>
          <a:lstStyle/>
          <a:p>
            <a:fld id="{B3C837CB-510E-614E-B952-54F87DF1F630}" type="slidenum">
              <a:rPr lang="it-IT" b="1">
                <a:solidFill>
                  <a:schemeClr val="bg1"/>
                </a:solidFill>
                <a:latin typeface="Calibri Light" pitchFamily="34" charset="0"/>
              </a:rPr>
              <a:pPr/>
              <a:t>54</a:t>
            </a:fld>
            <a:endParaRPr lang="it-IT" b="1" dirty="0">
              <a:solidFill>
                <a:schemeClr val="bg1"/>
              </a:solidFill>
              <a:latin typeface="Calibri Light" pitchFamily="34" charset="0"/>
            </a:endParaRPr>
          </a:p>
        </p:txBody>
      </p:sp>
      <p:sp>
        <p:nvSpPr>
          <p:cNvPr id="46" name="CasellaDiTesto 45"/>
          <p:cNvSpPr txBox="1"/>
          <p:nvPr/>
        </p:nvSpPr>
        <p:spPr>
          <a:xfrm>
            <a:off x="1499287" y="358348"/>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47" name="Rectangle 157"/>
          <p:cNvSpPr/>
          <p:nvPr/>
        </p:nvSpPr>
        <p:spPr>
          <a:xfrm>
            <a:off x="0" y="2"/>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CONCLUSIONI</a:t>
            </a:r>
          </a:p>
        </p:txBody>
      </p:sp>
      <p:sp>
        <p:nvSpPr>
          <p:cNvPr id="48"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5"/>
          <p:cNvSpPr>
            <a:spLocks/>
          </p:cNvSpPr>
          <p:nvPr/>
        </p:nvSpPr>
        <p:spPr bwMode="auto">
          <a:xfrm>
            <a:off x="680009"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Segnaposto numero diapositiva 5"/>
          <p:cNvSpPr txBox="1">
            <a:spLocks/>
          </p:cNvSpPr>
          <p:nvPr/>
        </p:nvSpPr>
        <p:spPr>
          <a:xfrm>
            <a:off x="7093098" y="6512157"/>
            <a:ext cx="2311400" cy="365125"/>
          </a:xfrm>
          <a:prstGeom prst="rect">
            <a:avLst/>
          </a:prstGeom>
        </p:spPr>
        <p:txBody>
          <a:bodyPr vert="horz" lIns="91440" tIns="45720" rIns="91440" bIns="45720" rtlCol="0" anchor="ctr"/>
          <a:lstStyle>
            <a:defPPr>
              <a:defRPr lang="it-IT"/>
            </a:defPPr>
            <a:lvl1pPr algn="r">
              <a:defRPr sz="1200" b="1">
                <a:solidFill>
                  <a:schemeClr val="bg1"/>
                </a:solidFill>
                <a:latin typeface="Century Gothic" panose="020B0502020202020204" pitchFamily="34" charset="0"/>
              </a:defRPr>
            </a:lvl1pPr>
          </a:lstStyle>
          <a:p>
            <a:fld id="{B3C837CB-510E-614E-B952-54F87DF1F630}" type="slidenum">
              <a:rPr lang="it-IT"/>
              <a:pPr/>
              <a:t>54</a:t>
            </a:fld>
            <a:endParaRPr lang="it-IT" dirty="0"/>
          </a:p>
        </p:txBody>
      </p:sp>
      <p:sp>
        <p:nvSpPr>
          <p:cNvPr id="11"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CONCLUSIONI E RACCOMANDAZIONI</a:t>
            </a:r>
          </a:p>
        </p:txBody>
      </p:sp>
      <p:pic>
        <p:nvPicPr>
          <p:cNvPr id="13" name="Immagine 12"/>
          <p:cNvPicPr>
            <a:picLocks noChangeAspect="1"/>
          </p:cNvPicPr>
          <p:nvPr/>
        </p:nvPicPr>
        <p:blipFill>
          <a:blip r:embed="rId4"/>
          <a:stretch>
            <a:fillRect/>
          </a:stretch>
        </p:blipFill>
        <p:spPr>
          <a:xfrm>
            <a:off x="95188" y="5626060"/>
            <a:ext cx="1404100" cy="1187280"/>
          </a:xfrm>
          <a:prstGeom prst="rect">
            <a:avLst/>
          </a:prstGeom>
        </p:spPr>
      </p:pic>
      <p:sp>
        <p:nvSpPr>
          <p:cNvPr id="14" name="CasellaDiTesto 13"/>
          <p:cNvSpPr txBox="1"/>
          <p:nvPr/>
        </p:nvSpPr>
        <p:spPr>
          <a:xfrm>
            <a:off x="-72012" y="1646149"/>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36344231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2" name="Titolo 1"/>
          <p:cNvSpPr>
            <a:spLocks noGrp="1"/>
          </p:cNvSpPr>
          <p:nvPr>
            <p:ph type="title"/>
          </p:nvPr>
        </p:nvSpPr>
        <p:spPr/>
        <p:txBody>
          <a:bodyPr/>
          <a:lstStyle/>
          <a:p>
            <a:r>
              <a:rPr lang="it-IT" dirty="0"/>
              <a:t>Come il docente fa didattica</a:t>
            </a:r>
          </a:p>
        </p:txBody>
      </p:sp>
      <p:sp>
        <p:nvSpPr>
          <p:cNvPr id="3" name="Segnaposto contenuto 2"/>
          <p:cNvSpPr>
            <a:spLocks noGrp="1"/>
          </p:cNvSpPr>
          <p:nvPr>
            <p:ph idx="1"/>
          </p:nvPr>
        </p:nvSpPr>
        <p:spPr>
          <a:xfrm>
            <a:off x="1584960" y="1231790"/>
            <a:ext cx="8300437" cy="5176802"/>
          </a:xfrm>
        </p:spPr>
        <p:txBody>
          <a:bodyPr vert="horz" wrap="square" lIns="91440" tIns="45720" rIns="91440" bIns="45720" rtlCol="0">
            <a:spAutoFit/>
          </a:bodyPr>
          <a:lstStyle/>
          <a:p>
            <a:pPr marL="0" indent="0" algn="just">
              <a:buNone/>
            </a:pPr>
            <a:r>
              <a:rPr lang="it-IT" sz="1400" b="1" dirty="0">
                <a:solidFill>
                  <a:schemeClr val="tx2"/>
                </a:solidFill>
                <a:latin typeface="Century Gothic" panose="020B0502020202020204" pitchFamily="34" charset="0"/>
              </a:rPr>
              <a:t>Per quanto riguarda la formazione didattica sono necessari</a:t>
            </a:r>
            <a:r>
              <a:rPr lang="it-IT" sz="1400" b="1" dirty="0">
                <a:solidFill>
                  <a:schemeClr val="tx1">
                    <a:lumMod val="75000"/>
                    <a:lumOff val="25000"/>
                  </a:schemeClr>
                </a:solidFill>
                <a:latin typeface="Century Gothic" panose="020B0502020202020204" pitchFamily="34" charset="0"/>
              </a:rPr>
              <a:t>:</a:t>
            </a:r>
          </a:p>
          <a:p>
            <a:pPr lvl="1">
              <a:buFont typeface="Wingdings" panose="05000000000000000000" pitchFamily="2" charset="2"/>
              <a:buChar char="v"/>
            </a:pPr>
            <a:r>
              <a:rPr lang="it-IT" sz="1400" dirty="0">
                <a:solidFill>
                  <a:schemeClr val="tx1">
                    <a:lumMod val="75000"/>
                    <a:lumOff val="25000"/>
                  </a:schemeClr>
                </a:solidFill>
                <a:latin typeface="Century Gothic" panose="020B0502020202020204" pitchFamily="34" charset="0"/>
              </a:rPr>
              <a:t>investimenti importanti in formazione sulla didattica  degli accademici nelle </a:t>
            </a:r>
            <a:r>
              <a:rPr lang="it-IT" sz="1400" b="1" dirty="0">
                <a:solidFill>
                  <a:schemeClr val="tx1">
                    <a:lumMod val="75000"/>
                    <a:lumOff val="25000"/>
                  </a:schemeClr>
                </a:solidFill>
                <a:latin typeface="Century Gothic" panose="020B0502020202020204" pitchFamily="34" charset="0"/>
              </a:rPr>
              <a:t>fasi iniziali della carriera </a:t>
            </a:r>
            <a:r>
              <a:rPr lang="it-IT" sz="1400" dirty="0">
                <a:solidFill>
                  <a:schemeClr val="tx1">
                    <a:lumMod val="75000"/>
                    <a:lumOff val="25000"/>
                  </a:schemeClr>
                </a:solidFill>
                <a:latin typeface="Century Gothic" panose="020B0502020202020204" pitchFamily="34" charset="0"/>
              </a:rPr>
              <a:t>;</a:t>
            </a:r>
          </a:p>
          <a:p>
            <a:pPr lvl="1">
              <a:buFont typeface="Wingdings" panose="05000000000000000000" pitchFamily="2" charset="2"/>
              <a:buChar char="v"/>
            </a:pPr>
            <a:r>
              <a:rPr lang="it-IT" sz="1400" dirty="0">
                <a:solidFill>
                  <a:schemeClr val="tx1">
                    <a:lumMod val="75000"/>
                    <a:lumOff val="25000"/>
                  </a:schemeClr>
                </a:solidFill>
                <a:latin typeface="Century Gothic" panose="020B0502020202020204" pitchFamily="34" charset="0"/>
              </a:rPr>
              <a:t>momenti di </a:t>
            </a:r>
            <a:r>
              <a:rPr lang="it-IT" sz="1400" b="1" dirty="0">
                <a:solidFill>
                  <a:schemeClr val="tx1">
                    <a:lumMod val="75000"/>
                    <a:lumOff val="25000"/>
                  </a:schemeClr>
                </a:solidFill>
                <a:latin typeface="Century Gothic" panose="020B0502020202020204" pitchFamily="34" charset="0"/>
              </a:rPr>
              <a:t>aggiornamento e potenziamento </a:t>
            </a:r>
            <a:r>
              <a:rPr lang="it-IT" sz="1400" dirty="0">
                <a:solidFill>
                  <a:schemeClr val="tx1">
                    <a:lumMod val="75000"/>
                    <a:lumOff val="25000"/>
                  </a:schemeClr>
                </a:solidFill>
                <a:latin typeface="Century Gothic" panose="020B0502020202020204" pitchFamily="34" charset="0"/>
              </a:rPr>
              <a:t>delle competenze didattiche lungo la carriera accademica;</a:t>
            </a:r>
          </a:p>
          <a:p>
            <a:pPr lvl="1">
              <a:buFont typeface="Wingdings" panose="05000000000000000000" pitchFamily="2" charset="2"/>
              <a:buChar char="v"/>
            </a:pPr>
            <a:r>
              <a:rPr lang="en-US" sz="1400" dirty="0">
                <a:solidFill>
                  <a:schemeClr val="tx1">
                    <a:lumMod val="75000"/>
                    <a:lumOff val="25000"/>
                  </a:schemeClr>
                </a:solidFill>
                <a:latin typeface="Century Gothic" panose="020B0502020202020204" pitchFamily="34" charset="0"/>
              </a:rPr>
              <a:t>creazione di </a:t>
            </a:r>
            <a:r>
              <a:rPr lang="it-IT" sz="1400" b="1" dirty="0">
                <a:solidFill>
                  <a:schemeClr val="tx1">
                    <a:lumMod val="75000"/>
                    <a:lumOff val="25000"/>
                  </a:schemeClr>
                </a:solidFill>
                <a:latin typeface="Century Gothic" panose="020B0502020202020204" pitchFamily="34" charset="0"/>
              </a:rPr>
              <a:t>centri</a:t>
            </a:r>
            <a:r>
              <a:rPr lang="en-US" sz="1400" b="1" dirty="0">
                <a:solidFill>
                  <a:schemeClr val="tx1">
                    <a:lumMod val="75000"/>
                    <a:lumOff val="25000"/>
                  </a:schemeClr>
                </a:solidFill>
                <a:latin typeface="Century Gothic" panose="020B0502020202020204" pitchFamily="34" charset="0"/>
              </a:rPr>
              <a:t> </a:t>
            </a:r>
            <a:r>
              <a:rPr lang="it-IT" sz="1400" b="1" dirty="0">
                <a:solidFill>
                  <a:schemeClr val="tx1">
                    <a:lumMod val="75000"/>
                    <a:lumOff val="25000"/>
                  </a:schemeClr>
                </a:solidFill>
                <a:latin typeface="Century Gothic" panose="020B0502020202020204" pitchFamily="34" charset="0"/>
              </a:rPr>
              <a:t>eccellenza</a:t>
            </a:r>
            <a:r>
              <a:rPr lang="en-US" sz="1400" b="1" dirty="0">
                <a:solidFill>
                  <a:schemeClr val="tx1">
                    <a:lumMod val="75000"/>
                    <a:lumOff val="25000"/>
                  </a:schemeClr>
                </a:solidFill>
                <a:latin typeface="Century Gothic" panose="020B0502020202020204" pitchFamily="34" charset="0"/>
              </a:rPr>
              <a:t> per teaching and learning development;</a:t>
            </a:r>
          </a:p>
          <a:p>
            <a:pPr lvl="1">
              <a:buFont typeface="Wingdings" panose="05000000000000000000" pitchFamily="2" charset="2"/>
              <a:buChar char="v"/>
            </a:pPr>
            <a:r>
              <a:rPr lang="it-IT" sz="1400" dirty="0">
                <a:solidFill>
                  <a:schemeClr val="tx1">
                    <a:lumMod val="75000"/>
                    <a:lumOff val="25000"/>
                  </a:schemeClr>
                </a:solidFill>
                <a:latin typeface="Century Gothic" panose="020B0502020202020204" pitchFamily="34" charset="0"/>
              </a:rPr>
              <a:t>coinvolgimento</a:t>
            </a:r>
            <a:r>
              <a:rPr lang="en-US" sz="1400" dirty="0">
                <a:solidFill>
                  <a:schemeClr val="tx1">
                    <a:lumMod val="75000"/>
                    <a:lumOff val="25000"/>
                  </a:schemeClr>
                </a:solidFill>
                <a:latin typeface="Century Gothic" panose="020B0502020202020204" pitchFamily="34" charset="0"/>
              </a:rPr>
              <a:t> </a:t>
            </a:r>
            <a:r>
              <a:rPr lang="it-IT" sz="1400" dirty="0">
                <a:solidFill>
                  <a:schemeClr val="tx1">
                    <a:lumMod val="75000"/>
                    <a:lumOff val="25000"/>
                  </a:schemeClr>
                </a:solidFill>
                <a:latin typeface="Century Gothic" panose="020B0502020202020204" pitchFamily="34" charset="0"/>
              </a:rPr>
              <a:t>nella formazione delle </a:t>
            </a:r>
            <a:r>
              <a:rPr lang="it-IT" sz="1400" b="1" dirty="0">
                <a:solidFill>
                  <a:schemeClr val="tx1">
                    <a:lumMod val="75000"/>
                    <a:lumOff val="25000"/>
                  </a:schemeClr>
                </a:solidFill>
                <a:latin typeface="Century Gothic" panose="020B0502020202020204" pitchFamily="34" charset="0"/>
              </a:rPr>
              <a:t>comunità disciplinari.</a:t>
            </a:r>
            <a:endParaRPr lang="it-IT" sz="1400" dirty="0">
              <a:solidFill>
                <a:schemeClr val="tx1">
                  <a:lumMod val="75000"/>
                  <a:lumOff val="25000"/>
                </a:schemeClr>
              </a:solidFill>
              <a:latin typeface="Century Gothic" panose="020B0502020202020204" pitchFamily="34" charset="0"/>
            </a:endParaRPr>
          </a:p>
          <a:p>
            <a:pPr marL="0" lvl="1" indent="0" algn="just">
              <a:buClr>
                <a:schemeClr val="tx2"/>
              </a:buClr>
              <a:buNone/>
            </a:pPr>
            <a:endParaRPr lang="it-IT" sz="1400" dirty="0">
              <a:solidFill>
                <a:schemeClr val="tx1">
                  <a:lumMod val="75000"/>
                  <a:lumOff val="25000"/>
                </a:schemeClr>
              </a:solidFill>
              <a:latin typeface="Century Gothic" panose="020B0502020202020204" pitchFamily="34" charset="0"/>
            </a:endParaRPr>
          </a:p>
          <a:p>
            <a:pPr marL="0" lvl="1" indent="0" algn="just">
              <a:buClr>
                <a:schemeClr val="tx2"/>
              </a:buClr>
              <a:buNone/>
            </a:pPr>
            <a:r>
              <a:rPr lang="it-IT" sz="1400" b="1" dirty="0">
                <a:solidFill>
                  <a:schemeClr val="tx2"/>
                </a:solidFill>
                <a:latin typeface="Century Gothic" panose="020B0502020202020204" pitchFamily="34" charset="0"/>
              </a:rPr>
              <a:t>La revisione dei meccanismi incentivanti del corpo docente dev’essere visto come strumento per:</a:t>
            </a:r>
          </a:p>
          <a:p>
            <a:pPr lvl="1">
              <a:buFont typeface="Wingdings" panose="05000000000000000000" pitchFamily="2" charset="2"/>
              <a:buChar char="v"/>
            </a:pPr>
            <a:r>
              <a:rPr lang="it-IT" sz="1400" dirty="0">
                <a:solidFill>
                  <a:schemeClr val="tx1">
                    <a:lumMod val="75000"/>
                    <a:lumOff val="25000"/>
                  </a:schemeClr>
                </a:solidFill>
                <a:latin typeface="Century Gothic" panose="020B0502020202020204" pitchFamily="34" charset="0"/>
              </a:rPr>
              <a:t>attribuire un </a:t>
            </a:r>
            <a:r>
              <a:rPr lang="it-IT" sz="1400" b="1" dirty="0">
                <a:solidFill>
                  <a:schemeClr val="tx1">
                    <a:lumMod val="75000"/>
                    <a:lumOff val="25000"/>
                  </a:schemeClr>
                </a:solidFill>
                <a:latin typeface="Century Gothic" panose="020B0502020202020204" pitchFamily="34" charset="0"/>
              </a:rPr>
              <a:t>peso significativo alle competenze didattiche </a:t>
            </a:r>
            <a:r>
              <a:rPr lang="it-IT" sz="1400" dirty="0">
                <a:solidFill>
                  <a:schemeClr val="tx1">
                    <a:lumMod val="75000"/>
                    <a:lumOff val="25000"/>
                  </a:schemeClr>
                </a:solidFill>
                <a:latin typeface="Century Gothic" panose="020B0502020202020204" pitchFamily="34" charset="0"/>
              </a:rPr>
              <a:t>nelle procedure di ingresso e progressione a partire dall’ASN (abilitazione scientifica nazionale)</a:t>
            </a:r>
          </a:p>
          <a:p>
            <a:pPr lvl="1">
              <a:buFont typeface="Wingdings" panose="05000000000000000000" pitchFamily="2" charset="2"/>
              <a:buChar char="v"/>
            </a:pPr>
            <a:r>
              <a:rPr lang="it-IT" sz="1400" b="1" dirty="0">
                <a:solidFill>
                  <a:schemeClr val="tx1">
                    <a:lumMod val="75000"/>
                    <a:lumOff val="25000"/>
                  </a:schemeClr>
                </a:solidFill>
                <a:latin typeface="Century Gothic" panose="020B0502020202020204" pitchFamily="34" charset="0"/>
              </a:rPr>
              <a:t>incentivare l’impegno in  innovazione didattica</a:t>
            </a:r>
            <a:r>
              <a:rPr lang="it-IT" sz="1400" dirty="0">
                <a:solidFill>
                  <a:schemeClr val="tx1">
                    <a:lumMod val="75000"/>
                    <a:lumOff val="25000"/>
                  </a:schemeClr>
                </a:solidFill>
                <a:latin typeface="Century Gothic" panose="020B0502020202020204" pitchFamily="34" charset="0"/>
              </a:rPr>
              <a:t>, eleborazione materiali  e nei compiti di coordinamento-organizzazione delle attività didattiche.</a:t>
            </a:r>
          </a:p>
          <a:p>
            <a:pPr lvl="1">
              <a:buFont typeface="Wingdings" panose="05000000000000000000" pitchFamily="2" charset="2"/>
              <a:buChar char="v"/>
            </a:pPr>
            <a:endParaRPr lang="it-IT" sz="1400" dirty="0">
              <a:solidFill>
                <a:schemeClr val="tx1">
                  <a:lumMod val="75000"/>
                  <a:lumOff val="25000"/>
                </a:schemeClr>
              </a:solidFill>
              <a:latin typeface="Century Gothic" panose="020B0502020202020204" pitchFamily="34" charset="0"/>
            </a:endParaRPr>
          </a:p>
          <a:p>
            <a:pPr marL="0" lvl="1" indent="0" algn="just">
              <a:buClr>
                <a:schemeClr val="tx2"/>
              </a:buClr>
              <a:buNone/>
            </a:pPr>
            <a:r>
              <a:rPr lang="it-IT" sz="1400" b="1" dirty="0">
                <a:solidFill>
                  <a:schemeClr val="tx2"/>
                </a:solidFill>
                <a:latin typeface="Century Gothic" panose="020B0502020202020204" pitchFamily="34" charset="0"/>
              </a:rPr>
              <a:t>Occorre dunque, in sintesi, responsabilizzare gli Atenei a una didattica centrata sull’apprendimento:</a:t>
            </a:r>
          </a:p>
          <a:p>
            <a:pPr lvl="1">
              <a:buFont typeface="Wingdings" panose="05000000000000000000" pitchFamily="2" charset="2"/>
              <a:buChar char="v"/>
            </a:pPr>
            <a:r>
              <a:rPr lang="it-IT" sz="1400" dirty="0">
                <a:solidFill>
                  <a:schemeClr val="tx1">
                    <a:lumMod val="75000"/>
                    <a:lumOff val="25000"/>
                  </a:schemeClr>
                </a:solidFill>
                <a:latin typeface="Century Gothic" panose="020B0502020202020204" pitchFamily="34" charset="0"/>
              </a:rPr>
              <a:t>con un maggiore attenzione alle modalità di </a:t>
            </a:r>
            <a:r>
              <a:rPr lang="it-IT" sz="1400" b="1" dirty="0">
                <a:solidFill>
                  <a:schemeClr val="tx1">
                    <a:lumMod val="75000"/>
                    <a:lumOff val="25000"/>
                  </a:schemeClr>
                </a:solidFill>
                <a:latin typeface="Century Gothic" panose="020B0502020202020204" pitchFamily="34" charset="0"/>
              </a:rPr>
              <a:t>verifica degli apprendimenti</a:t>
            </a:r>
            <a:r>
              <a:rPr lang="en-US" sz="1400" dirty="0">
                <a:solidFill>
                  <a:schemeClr val="tx1">
                    <a:lumMod val="75000"/>
                    <a:lumOff val="25000"/>
                  </a:schemeClr>
                </a:solidFill>
                <a:latin typeface="Century Gothic" panose="020B0502020202020204" pitchFamily="34" charset="0"/>
              </a:rPr>
              <a:t>; </a:t>
            </a:r>
          </a:p>
          <a:p>
            <a:pPr lvl="1">
              <a:buFont typeface="Wingdings" panose="05000000000000000000" pitchFamily="2" charset="2"/>
              <a:buChar char="v"/>
            </a:pPr>
            <a:r>
              <a:rPr lang="it-IT" sz="1400" dirty="0">
                <a:solidFill>
                  <a:schemeClr val="tx1">
                    <a:lumMod val="75000"/>
                    <a:lumOff val="25000"/>
                  </a:schemeClr>
                </a:solidFill>
                <a:latin typeface="Century Gothic" panose="020B0502020202020204" pitchFamily="34" charset="0"/>
              </a:rPr>
              <a:t>con campagne nazionali e di ateneo – con cadenza annuale -  per </a:t>
            </a:r>
            <a:r>
              <a:rPr lang="it-IT" sz="1400" b="1" dirty="0">
                <a:solidFill>
                  <a:schemeClr val="tx1">
                    <a:lumMod val="75000"/>
                    <a:lumOff val="25000"/>
                  </a:schemeClr>
                </a:solidFill>
                <a:latin typeface="Century Gothic" panose="020B0502020202020204" pitchFamily="34" charset="0"/>
              </a:rPr>
              <a:t>diffondere pratiche didattiche e di apprendimento centrate sullo studente</a:t>
            </a:r>
            <a:r>
              <a:rPr lang="it-IT" sz="1400" dirty="0">
                <a:solidFill>
                  <a:schemeClr val="tx1">
                    <a:lumMod val="75000"/>
                    <a:lumOff val="25000"/>
                  </a:schemeClr>
                </a:solidFill>
                <a:latin typeface="Century Gothic" panose="020B0502020202020204" pitchFamily="34" charset="0"/>
              </a:rPr>
              <a:t>.</a:t>
            </a:r>
            <a:endParaRPr lang="en-US" sz="1400" dirty="0">
              <a:solidFill>
                <a:schemeClr val="tx1">
                  <a:lumMod val="75000"/>
                  <a:lumOff val="25000"/>
                </a:schemeClr>
              </a:solidFill>
              <a:latin typeface="Century Gothic" panose="020B0502020202020204" pitchFamily="34" charset="0"/>
            </a:endParaRPr>
          </a:p>
          <a:p>
            <a:pPr lvl="1">
              <a:buClr>
                <a:schemeClr val="tx2"/>
              </a:buClr>
              <a:buFont typeface="Wingdings" panose="05000000000000000000" pitchFamily="2" charset="2"/>
              <a:buChar char="ü"/>
            </a:pPr>
            <a:endParaRPr lang="it-IT" sz="1400" b="1" dirty="0">
              <a:solidFill>
                <a:schemeClr val="tx1">
                  <a:lumMod val="75000"/>
                  <a:lumOff val="25000"/>
                </a:schemeClr>
              </a:solidFill>
              <a:latin typeface="Century Gothic" panose="020B0502020202020204" pitchFamily="34" charset="0"/>
            </a:endParaRPr>
          </a:p>
        </p:txBody>
      </p:sp>
      <p:sp>
        <p:nvSpPr>
          <p:cNvPr id="6" name="Segnaposto numero diapositiva 5"/>
          <p:cNvSpPr>
            <a:spLocks noGrp="1"/>
          </p:cNvSpPr>
          <p:nvPr>
            <p:ph type="sldNum" sz="quarter" idx="12"/>
          </p:nvPr>
        </p:nvSpPr>
        <p:spPr/>
        <p:txBody>
          <a:bodyPr/>
          <a:lstStyle/>
          <a:p>
            <a:fld id="{B3C837CB-510E-614E-B952-54F87DF1F630}" type="slidenum">
              <a:rPr lang="it-IT" smtClean="0"/>
              <a:t>55</a:t>
            </a:fld>
            <a:endParaRPr lang="it-IT" dirty="0"/>
          </a:p>
        </p:txBody>
      </p:sp>
      <p:sp>
        <p:nvSpPr>
          <p:cNvPr id="46" name="CasellaDiTesto 45"/>
          <p:cNvSpPr txBox="1"/>
          <p:nvPr/>
        </p:nvSpPr>
        <p:spPr>
          <a:xfrm>
            <a:off x="1499287" y="358348"/>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47" name="Rectangle 157"/>
          <p:cNvSpPr/>
          <p:nvPr/>
        </p:nvSpPr>
        <p:spPr>
          <a:xfrm>
            <a:off x="0" y="2"/>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RACCOMANDAZIONI</a:t>
            </a:r>
          </a:p>
        </p:txBody>
      </p:sp>
      <p:sp>
        <p:nvSpPr>
          <p:cNvPr id="48"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5"/>
          <p:cNvSpPr>
            <a:spLocks/>
          </p:cNvSpPr>
          <p:nvPr/>
        </p:nvSpPr>
        <p:spPr bwMode="auto">
          <a:xfrm>
            <a:off x="680009"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Segnaposto numero diapositiva 5"/>
          <p:cNvSpPr txBox="1">
            <a:spLocks/>
          </p:cNvSpPr>
          <p:nvPr/>
        </p:nvSpPr>
        <p:spPr>
          <a:xfrm>
            <a:off x="7114363" y="6557607"/>
            <a:ext cx="2311400" cy="276999"/>
          </a:xfrm>
          <a:prstGeom prst="rect">
            <a:avLst/>
          </a:prstGeom>
        </p:spPr>
        <p:txBody>
          <a:bodyPr vert="horz" wrap="square" lIns="91440" tIns="45720" rIns="91440" bIns="45720" rtlCol="0" anchor="ctr">
            <a:spAutoFit/>
          </a:bodyPr>
          <a:lstStyle>
            <a:defPPr>
              <a:defRPr lang="it-IT"/>
            </a:defPPr>
            <a:lvl1pPr algn="r">
              <a:defRPr sz="1200" b="1">
                <a:solidFill>
                  <a:schemeClr val="bg1"/>
                </a:solidFill>
                <a:latin typeface="Calibri Light" pitchFamily="34" charset="0"/>
              </a:defRPr>
            </a:lvl1pPr>
          </a:lstStyle>
          <a:p>
            <a:fld id="{B3C837CB-510E-614E-B952-54F87DF1F630}" type="slidenum">
              <a:rPr lang="it-IT"/>
              <a:pPr/>
              <a:t>55</a:t>
            </a:fld>
            <a:endParaRPr lang="it-IT" dirty="0"/>
          </a:p>
        </p:txBody>
      </p:sp>
      <p:sp>
        <p:nvSpPr>
          <p:cNvPr id="10"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CONCLUSIONI E RACCOMANDAZIONI</a:t>
            </a:r>
          </a:p>
        </p:txBody>
      </p:sp>
      <p:pic>
        <p:nvPicPr>
          <p:cNvPr id="12" name="Immagine 11"/>
          <p:cNvPicPr>
            <a:picLocks noChangeAspect="1"/>
          </p:cNvPicPr>
          <p:nvPr/>
        </p:nvPicPr>
        <p:blipFill>
          <a:blip r:embed="rId4"/>
          <a:stretch>
            <a:fillRect/>
          </a:stretch>
        </p:blipFill>
        <p:spPr>
          <a:xfrm>
            <a:off x="95188" y="5626060"/>
            <a:ext cx="1404100" cy="1187280"/>
          </a:xfrm>
          <a:prstGeom prst="rect">
            <a:avLst/>
          </a:prstGeom>
        </p:spPr>
      </p:pic>
      <p:sp>
        <p:nvSpPr>
          <p:cNvPr id="13" name="CasellaDiTesto 12"/>
          <p:cNvSpPr txBox="1"/>
          <p:nvPr/>
        </p:nvSpPr>
        <p:spPr>
          <a:xfrm>
            <a:off x="-72012" y="1646149"/>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2156403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584961" y="5486728"/>
            <a:ext cx="8321039" cy="1310307"/>
          </a:xfrm>
          <a:prstGeom prst="rect">
            <a:avLst/>
          </a:prstGeom>
          <a:solidFill>
            <a:srgbClr val="DDD9C3"/>
          </a:solidFill>
          <a:ln>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t"/>
          <a:lstStyle/>
          <a:p>
            <a:endParaRPr lang="it-IT" sz="1400" b="1" dirty="0">
              <a:solidFill>
                <a:srgbClr val="002060"/>
              </a:solidFill>
              <a:latin typeface="Century Gothic" panose="020B0502020202020204" pitchFamily="34" charset="0"/>
            </a:endParaRPr>
          </a:p>
        </p:txBody>
      </p:sp>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DISEGNO DI RICERCA</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Segnaposto numero diapositiva 1"/>
          <p:cNvSpPr>
            <a:spLocks noGrp="1"/>
          </p:cNvSpPr>
          <p:nvPr>
            <p:ph type="sldNum" sz="quarter" idx="12"/>
          </p:nvPr>
        </p:nvSpPr>
        <p:spPr>
          <a:xfrm>
            <a:off x="7104743" y="6548216"/>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6</a:t>
            </a:fld>
            <a:endParaRPr lang="it-IT" dirty="0">
              <a:latin typeface="Calibri Light" pitchFamily="34" charset="0"/>
            </a:endParaRPr>
          </a:p>
        </p:txBody>
      </p:sp>
      <p:sp>
        <p:nvSpPr>
          <p:cNvPr id="141" name="Rectangle 1"/>
          <p:cNvSpPr/>
          <p:nvPr/>
        </p:nvSpPr>
        <p:spPr>
          <a:xfrm>
            <a:off x="1513805" y="4398894"/>
            <a:ext cx="8406713" cy="1053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algn="just"/>
            <a:r>
              <a:rPr lang="it-IT" sz="1400" dirty="0">
                <a:solidFill>
                  <a:schemeClr val="tx1">
                    <a:lumMod val="75000"/>
                    <a:lumOff val="25000"/>
                  </a:schemeClr>
                </a:solidFill>
                <a:latin typeface="Century Gothic" panose="020B0502020202020204" pitchFamily="34" charset="0"/>
              </a:rPr>
              <a:t>Si è trattato di interviste </a:t>
            </a:r>
            <a:r>
              <a:rPr lang="it-IT" sz="1400" b="1" dirty="0">
                <a:solidFill>
                  <a:schemeClr val="tx1">
                    <a:lumMod val="75000"/>
                    <a:lumOff val="25000"/>
                  </a:schemeClr>
                </a:solidFill>
                <a:latin typeface="Century Gothic" panose="020B0502020202020204" pitchFamily="34" charset="0"/>
              </a:rPr>
              <a:t>in profondità</a:t>
            </a:r>
            <a:r>
              <a:rPr lang="it-IT" sz="1400" dirty="0">
                <a:solidFill>
                  <a:schemeClr val="tx1">
                    <a:lumMod val="75000"/>
                    <a:lumOff val="25000"/>
                  </a:schemeClr>
                </a:solidFill>
                <a:latin typeface="Century Gothic" panose="020B0502020202020204" pitchFamily="34" charset="0"/>
              </a:rPr>
              <a:t>, svolte in </a:t>
            </a:r>
            <a:r>
              <a:rPr lang="it-IT" sz="1400" b="1" dirty="0">
                <a:solidFill>
                  <a:schemeClr val="tx1">
                    <a:lumMod val="75000"/>
                    <a:lumOff val="25000"/>
                  </a:schemeClr>
                </a:solidFill>
                <a:latin typeface="Century Gothic" panose="020B0502020202020204" pitchFamily="34" charset="0"/>
              </a:rPr>
              <a:t>modalità </a:t>
            </a:r>
            <a:r>
              <a:rPr lang="it-IT" sz="1400" b="1" i="1" dirty="0" smtClean="0">
                <a:solidFill>
                  <a:schemeClr val="tx1">
                    <a:lumMod val="75000"/>
                    <a:lumOff val="25000"/>
                  </a:schemeClr>
                </a:solidFill>
                <a:latin typeface="Century Gothic" panose="020B0502020202020204" pitchFamily="34" charset="0"/>
              </a:rPr>
              <a:t>face-to-face </a:t>
            </a:r>
            <a:r>
              <a:rPr lang="it-IT" sz="1400" i="1" dirty="0" smtClean="0">
                <a:solidFill>
                  <a:schemeClr val="tx1">
                    <a:lumMod val="75000"/>
                    <a:lumOff val="25000"/>
                  </a:schemeClr>
                </a:solidFill>
                <a:latin typeface="Century Gothic" panose="020B0502020202020204" pitchFamily="34" charset="0"/>
              </a:rPr>
              <a:t>garantendo l’</a:t>
            </a:r>
            <a:r>
              <a:rPr lang="it-IT" sz="1400" b="1" i="1" dirty="0" smtClean="0">
                <a:solidFill>
                  <a:schemeClr val="tx1">
                    <a:lumMod val="75000"/>
                    <a:lumOff val="25000"/>
                  </a:schemeClr>
                </a:solidFill>
                <a:latin typeface="Century Gothic" panose="020B0502020202020204" pitchFamily="34" charset="0"/>
              </a:rPr>
              <a:t>anonimato</a:t>
            </a:r>
            <a:r>
              <a:rPr lang="it-IT" sz="1400" i="1" dirty="0" smtClean="0">
                <a:solidFill>
                  <a:schemeClr val="tx1">
                    <a:lumMod val="75000"/>
                    <a:lumOff val="25000"/>
                  </a:schemeClr>
                </a:solidFill>
                <a:latin typeface="Century Gothic" panose="020B0502020202020204" pitchFamily="34" charset="0"/>
              </a:rPr>
              <a:t> ai rispondenti</a:t>
            </a:r>
            <a:r>
              <a:rPr lang="it-IT" sz="1400" dirty="0" smtClean="0">
                <a:solidFill>
                  <a:schemeClr val="tx1">
                    <a:lumMod val="75000"/>
                    <a:lumOff val="25000"/>
                  </a:schemeClr>
                </a:solidFill>
                <a:latin typeface="Century Gothic" panose="020B0502020202020204" pitchFamily="34" charset="0"/>
              </a:rPr>
              <a:t>. </a:t>
            </a:r>
            <a:r>
              <a:rPr lang="it-IT" sz="1400" dirty="0">
                <a:solidFill>
                  <a:schemeClr val="tx1">
                    <a:lumMod val="75000"/>
                    <a:lumOff val="25000"/>
                  </a:schemeClr>
                </a:solidFill>
                <a:latin typeface="Century Gothic" panose="020B0502020202020204" pitchFamily="34" charset="0"/>
              </a:rPr>
              <a:t>Tale modalità ha permesso da un lato di ottenere un </a:t>
            </a:r>
            <a:r>
              <a:rPr lang="it-IT" sz="1400" b="1" dirty="0">
                <a:solidFill>
                  <a:schemeClr val="tx1">
                    <a:lumMod val="75000"/>
                    <a:lumOff val="25000"/>
                  </a:schemeClr>
                </a:solidFill>
                <a:latin typeface="Century Gothic" panose="020B0502020202020204" pitchFamily="34" charset="0"/>
              </a:rPr>
              <a:t>maggior approfondimento </a:t>
            </a:r>
            <a:r>
              <a:rPr lang="it-IT" sz="1400" dirty="0">
                <a:solidFill>
                  <a:schemeClr val="tx1"/>
                </a:solidFill>
                <a:latin typeface="Century Gothic" panose="020B0502020202020204" pitchFamily="34" charset="0"/>
              </a:rPr>
              <a:t>dell’intervista con una</a:t>
            </a:r>
            <a:r>
              <a:rPr lang="it-IT" sz="1400" b="1" dirty="0">
                <a:solidFill>
                  <a:schemeClr val="tx1"/>
                </a:solidFill>
                <a:latin typeface="Century Gothic" panose="020B0502020202020204" pitchFamily="34" charset="0"/>
              </a:rPr>
              <a:t> </a:t>
            </a:r>
            <a:r>
              <a:rPr lang="it-IT" sz="1400" b="1" dirty="0">
                <a:solidFill>
                  <a:schemeClr val="tx1">
                    <a:lumMod val="75000"/>
                    <a:lumOff val="25000"/>
                  </a:schemeClr>
                </a:solidFill>
                <a:latin typeface="Century Gothic" panose="020B0502020202020204" pitchFamily="34" charset="0"/>
              </a:rPr>
              <a:t>migliore garanzia circa la veridicità dei dati raccolti.</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141" y="1483125"/>
            <a:ext cx="5773828" cy="297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ttangolo 7"/>
          <p:cNvSpPr/>
          <p:nvPr/>
        </p:nvSpPr>
        <p:spPr>
          <a:xfrm>
            <a:off x="1754440" y="5474801"/>
            <a:ext cx="7792332" cy="830997"/>
          </a:xfrm>
          <a:prstGeom prst="rect">
            <a:avLst/>
          </a:prstGeom>
        </p:spPr>
        <p:txBody>
          <a:bodyPr wrap="square">
            <a:spAutoFit/>
          </a:bodyPr>
          <a:lstStyle/>
          <a:p>
            <a:pPr defTabSz="454025">
              <a:tabLst>
                <a:tab pos="6183313" algn="l"/>
              </a:tabLst>
            </a:pPr>
            <a:r>
              <a:rPr lang="it-IT" sz="1200" b="1" dirty="0" smtClean="0">
                <a:solidFill>
                  <a:schemeClr val="tx2"/>
                </a:solidFill>
                <a:latin typeface="Century Gothic" panose="020B0502020202020204" pitchFamily="34" charset="0"/>
              </a:rPr>
              <a:t>Per </a:t>
            </a:r>
            <a:r>
              <a:rPr lang="it-IT" sz="1200" b="1" dirty="0">
                <a:solidFill>
                  <a:schemeClr val="tx2"/>
                </a:solidFill>
                <a:latin typeface="Century Gothic" panose="020B0502020202020204" pitchFamily="34" charset="0"/>
              </a:rPr>
              <a:t>avvalorare la sintesi dei </a:t>
            </a:r>
            <a:r>
              <a:rPr lang="it-IT" sz="1200" b="1" dirty="0" smtClean="0">
                <a:solidFill>
                  <a:schemeClr val="tx2"/>
                </a:solidFill>
                <a:latin typeface="Century Gothic" panose="020B0502020202020204" pitchFamily="34" charset="0"/>
              </a:rPr>
              <a:t>risultati e per riportare </a:t>
            </a:r>
            <a:r>
              <a:rPr lang="it-IT" sz="1200" b="1" dirty="0">
                <a:solidFill>
                  <a:schemeClr val="tx2"/>
                </a:solidFill>
                <a:latin typeface="Century Gothic" panose="020B0502020202020204" pitchFamily="34" charset="0"/>
              </a:rPr>
              <a:t>posizioni </a:t>
            </a:r>
            <a:r>
              <a:rPr lang="it-IT" sz="1200" b="1" dirty="0" smtClean="0">
                <a:solidFill>
                  <a:schemeClr val="tx2"/>
                </a:solidFill>
                <a:latin typeface="Century Gothic" panose="020B0502020202020204" pitchFamily="34" charset="0"/>
              </a:rPr>
              <a:t>interessanti, si richiamano </a:t>
            </a:r>
            <a:r>
              <a:rPr lang="it-IT" sz="1200" b="1" dirty="0">
                <a:solidFill>
                  <a:schemeClr val="tx2"/>
                </a:solidFill>
                <a:latin typeface="Century Gothic" panose="020B0502020202020204" pitchFamily="34" charset="0"/>
              </a:rPr>
              <a:t>nel testo estratti delle singole interviste connesse ad una </a:t>
            </a:r>
            <a:r>
              <a:rPr lang="it-IT" sz="1200" b="1" dirty="0" smtClean="0">
                <a:solidFill>
                  <a:schemeClr val="tx2"/>
                </a:solidFill>
                <a:latin typeface="Century Gothic" panose="020B0502020202020204" pitchFamily="34" charset="0"/>
              </a:rPr>
              <a:t>codifica </a:t>
            </a:r>
            <a:r>
              <a:rPr lang="it-IT" sz="1200" b="1" dirty="0">
                <a:solidFill>
                  <a:schemeClr val="tx2"/>
                </a:solidFill>
                <a:latin typeface="Century Gothic" panose="020B0502020202020204" pitchFamily="34" charset="0"/>
              </a:rPr>
              <a:t>alfanumerica che </a:t>
            </a:r>
            <a:r>
              <a:rPr lang="it-IT" sz="1200" b="1" dirty="0" smtClean="0">
                <a:solidFill>
                  <a:schemeClr val="tx2"/>
                </a:solidFill>
                <a:latin typeface="Century Gothic" panose="020B0502020202020204" pitchFamily="34" charset="0"/>
              </a:rPr>
              <a:t>consente di identificare la solo disciplina del rispondente</a:t>
            </a:r>
            <a:endParaRPr lang="it-IT" sz="800" b="1" dirty="0">
              <a:solidFill>
                <a:schemeClr val="tx2"/>
              </a:solidFill>
              <a:latin typeface="Century Gothic" panose="020B0502020202020204" pitchFamily="34" charset="0"/>
            </a:endParaRPr>
          </a:p>
          <a:p>
            <a:pPr algn="ctr" defTabSz="454025">
              <a:tabLst>
                <a:tab pos="6183313" algn="l"/>
              </a:tabLst>
            </a:pPr>
            <a:r>
              <a:rPr lang="it-IT" sz="1200" b="1" dirty="0">
                <a:solidFill>
                  <a:schemeClr val="tx2"/>
                </a:solidFill>
                <a:latin typeface="Century Gothic" panose="020B0502020202020204" pitchFamily="34" charset="0"/>
              </a:rPr>
              <a:t>#</a:t>
            </a:r>
            <a:r>
              <a:rPr lang="it-IT" sz="1200" b="1" dirty="0" err="1">
                <a:solidFill>
                  <a:schemeClr val="tx2"/>
                </a:solidFill>
                <a:latin typeface="Century Gothic" panose="020B0502020202020204" pitchFamily="34" charset="0"/>
              </a:rPr>
              <a:t>C..</a:t>
            </a:r>
            <a:r>
              <a:rPr lang="it-IT" sz="1200" dirty="0" err="1">
                <a:solidFill>
                  <a:schemeClr val="tx2"/>
                </a:solidFill>
                <a:latin typeface="Century Gothic" panose="020B0502020202020204" pitchFamily="34" charset="0"/>
              </a:rPr>
              <a:t>:</a:t>
            </a:r>
            <a:r>
              <a:rPr lang="it-IT" sz="1200" dirty="0" err="1">
                <a:solidFill>
                  <a:schemeClr val="tx1">
                    <a:lumMod val="75000"/>
                    <a:lumOff val="25000"/>
                  </a:schemeClr>
                </a:solidFill>
                <a:latin typeface="Century Gothic" panose="020B0502020202020204" pitchFamily="34" charset="0"/>
              </a:rPr>
              <a:t>Chimica</a:t>
            </a:r>
            <a:r>
              <a:rPr lang="it-IT" sz="1200" dirty="0">
                <a:solidFill>
                  <a:schemeClr val="tx1">
                    <a:lumMod val="75000"/>
                    <a:lumOff val="25000"/>
                  </a:schemeClr>
                </a:solidFill>
                <a:latin typeface="Century Gothic" panose="020B0502020202020204" pitchFamily="34" charset="0"/>
              </a:rPr>
              <a:t>;</a:t>
            </a:r>
            <a:r>
              <a:rPr lang="it-IT" sz="1200" b="1" dirty="0">
                <a:solidFill>
                  <a:schemeClr val="tx2"/>
                </a:solidFill>
                <a:latin typeface="Century Gothic" panose="020B0502020202020204" pitchFamily="34" charset="0"/>
              </a:rPr>
              <a:t> #</a:t>
            </a:r>
            <a:r>
              <a:rPr lang="it-IT" sz="1200" b="1" dirty="0" err="1">
                <a:solidFill>
                  <a:schemeClr val="tx2"/>
                </a:solidFill>
                <a:latin typeface="Century Gothic" panose="020B0502020202020204" pitchFamily="34" charset="0"/>
              </a:rPr>
              <a:t>H..</a:t>
            </a:r>
            <a:r>
              <a:rPr lang="it-IT" sz="1200" dirty="0" err="1">
                <a:solidFill>
                  <a:schemeClr val="tx2"/>
                </a:solidFill>
                <a:latin typeface="Century Gothic" panose="020B0502020202020204" pitchFamily="34" charset="0"/>
              </a:rPr>
              <a:t>:</a:t>
            </a:r>
            <a:r>
              <a:rPr lang="it-IT" sz="1200" dirty="0" err="1">
                <a:solidFill>
                  <a:schemeClr val="tx1">
                    <a:lumMod val="75000"/>
                    <a:lumOff val="25000"/>
                  </a:schemeClr>
                </a:solidFill>
                <a:latin typeface="Century Gothic" panose="020B0502020202020204" pitchFamily="34" charset="0"/>
              </a:rPr>
              <a:t>Medicina</a:t>
            </a:r>
            <a:r>
              <a:rPr lang="it-IT" sz="1200" b="1" dirty="0">
                <a:solidFill>
                  <a:schemeClr val="tx1">
                    <a:lumMod val="75000"/>
                    <a:lumOff val="25000"/>
                  </a:schemeClr>
                </a:solidFill>
                <a:latin typeface="Century Gothic" panose="020B0502020202020204" pitchFamily="34" charset="0"/>
              </a:rPr>
              <a:t>; </a:t>
            </a:r>
            <a:r>
              <a:rPr lang="it-IT" sz="1200" b="1" dirty="0">
                <a:solidFill>
                  <a:schemeClr val="tx2"/>
                </a:solidFill>
                <a:latin typeface="Century Gothic" panose="020B0502020202020204" pitchFamily="34" charset="0"/>
              </a:rPr>
              <a:t>#</a:t>
            </a:r>
            <a:r>
              <a:rPr lang="it-IT" sz="1200" b="1" dirty="0" err="1">
                <a:solidFill>
                  <a:schemeClr val="tx2"/>
                </a:solidFill>
                <a:latin typeface="Century Gothic" panose="020B0502020202020204" pitchFamily="34" charset="0"/>
              </a:rPr>
              <a:t>I..</a:t>
            </a:r>
            <a:r>
              <a:rPr lang="it-IT" sz="1200" b="1" dirty="0" err="1">
                <a:solidFill>
                  <a:schemeClr val="tx1">
                    <a:lumMod val="75000"/>
                    <a:lumOff val="25000"/>
                  </a:schemeClr>
                </a:solidFill>
                <a:latin typeface="Century Gothic" panose="020B0502020202020204" pitchFamily="34" charset="0"/>
              </a:rPr>
              <a:t>:</a:t>
            </a:r>
            <a:r>
              <a:rPr lang="it-IT" sz="1200" dirty="0" err="1">
                <a:solidFill>
                  <a:schemeClr val="tx1">
                    <a:lumMod val="75000"/>
                    <a:lumOff val="25000"/>
                  </a:schemeClr>
                </a:solidFill>
                <a:latin typeface="Century Gothic" panose="020B0502020202020204" pitchFamily="34" charset="0"/>
              </a:rPr>
              <a:t>Ingegneria</a:t>
            </a:r>
            <a:r>
              <a:rPr lang="it-IT" sz="1200" b="1" dirty="0">
                <a:solidFill>
                  <a:schemeClr val="tx2"/>
                </a:solidFill>
                <a:latin typeface="Century Gothic" panose="020B0502020202020204" pitchFamily="34" charset="0"/>
              </a:rPr>
              <a:t>; #</a:t>
            </a:r>
            <a:r>
              <a:rPr lang="it-IT" sz="1200" b="1" dirty="0" err="1">
                <a:solidFill>
                  <a:schemeClr val="tx2"/>
                </a:solidFill>
                <a:latin typeface="Century Gothic" panose="020B0502020202020204" pitchFamily="34" charset="0"/>
              </a:rPr>
              <a:t>M..</a:t>
            </a:r>
            <a:r>
              <a:rPr lang="it-IT" sz="1200" dirty="0" err="1">
                <a:solidFill>
                  <a:schemeClr val="tx2"/>
                </a:solidFill>
                <a:latin typeface="Century Gothic" panose="020B0502020202020204" pitchFamily="34" charset="0"/>
              </a:rPr>
              <a:t>:</a:t>
            </a:r>
            <a:r>
              <a:rPr lang="it-IT" sz="1200" dirty="0" err="1">
                <a:solidFill>
                  <a:schemeClr val="tx1">
                    <a:lumMod val="75000"/>
                    <a:lumOff val="25000"/>
                  </a:schemeClr>
                </a:solidFill>
                <a:latin typeface="Century Gothic" panose="020B0502020202020204" pitchFamily="34" charset="0"/>
              </a:rPr>
              <a:t>Management</a:t>
            </a:r>
            <a:r>
              <a:rPr lang="it-IT" sz="1200" b="1" dirty="0">
                <a:solidFill>
                  <a:schemeClr val="tx2"/>
                </a:solidFill>
                <a:latin typeface="Century Gothic" panose="020B0502020202020204" pitchFamily="34" charset="0"/>
              </a:rPr>
              <a:t>; #</a:t>
            </a:r>
            <a:r>
              <a:rPr lang="it-IT" sz="1200" b="1" dirty="0" err="1">
                <a:solidFill>
                  <a:schemeClr val="tx2"/>
                </a:solidFill>
                <a:latin typeface="Century Gothic" panose="020B0502020202020204" pitchFamily="34" charset="0"/>
              </a:rPr>
              <a:t>G..</a:t>
            </a:r>
            <a:r>
              <a:rPr lang="it-IT" sz="1200" dirty="0" err="1">
                <a:solidFill>
                  <a:schemeClr val="tx2"/>
                </a:solidFill>
                <a:latin typeface="Century Gothic" panose="020B0502020202020204" pitchFamily="34" charset="0"/>
              </a:rPr>
              <a:t>:</a:t>
            </a:r>
            <a:r>
              <a:rPr lang="it-IT" sz="1200" dirty="0" err="1">
                <a:solidFill>
                  <a:schemeClr val="tx1">
                    <a:lumMod val="75000"/>
                    <a:lumOff val="25000"/>
                  </a:schemeClr>
                </a:solidFill>
                <a:latin typeface="Century Gothic" panose="020B0502020202020204" pitchFamily="34" charset="0"/>
              </a:rPr>
              <a:t>Giurisprudenza</a:t>
            </a:r>
            <a:r>
              <a:rPr lang="it-IT" sz="1200" dirty="0">
                <a:solidFill>
                  <a:schemeClr val="tx2"/>
                </a:solidFill>
                <a:latin typeface="Century Gothic" panose="020B0502020202020204" pitchFamily="34" charset="0"/>
              </a:rPr>
              <a:t>; </a:t>
            </a:r>
            <a:r>
              <a:rPr lang="it-IT" sz="1200" b="1" dirty="0">
                <a:solidFill>
                  <a:schemeClr val="tx2"/>
                </a:solidFill>
                <a:latin typeface="Century Gothic" panose="020B0502020202020204" pitchFamily="34" charset="0"/>
              </a:rPr>
              <a:t>#F..</a:t>
            </a:r>
            <a:r>
              <a:rPr lang="it-IT" sz="1200" dirty="0">
                <a:solidFill>
                  <a:schemeClr val="tx2"/>
                </a:solidFill>
                <a:latin typeface="Century Gothic" panose="020B0502020202020204" pitchFamily="34" charset="0"/>
              </a:rPr>
              <a:t>: </a:t>
            </a:r>
            <a:r>
              <a:rPr lang="it-IT" sz="1200" dirty="0">
                <a:solidFill>
                  <a:schemeClr val="tx1">
                    <a:lumMod val="75000"/>
                    <a:lumOff val="25000"/>
                  </a:schemeClr>
                </a:solidFill>
                <a:latin typeface="Century Gothic" panose="020B0502020202020204" pitchFamily="34" charset="0"/>
              </a:rPr>
              <a:t>Filosofia</a:t>
            </a:r>
            <a:endParaRPr lang="it-IT" sz="1200" dirty="0">
              <a:solidFill>
                <a:schemeClr val="tx1">
                  <a:lumMod val="75000"/>
                  <a:lumOff val="25000"/>
                </a:schemeClr>
              </a:solidFill>
            </a:endParaRPr>
          </a:p>
        </p:txBody>
      </p:sp>
      <p:pic>
        <p:nvPicPr>
          <p:cNvPr id="14" name="Immagine 13"/>
          <p:cNvPicPr>
            <a:picLocks noChangeAspect="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backgroundRemoval t="7353" b="95098" l="0" r="100000">
                        <a14:foregroundMark x1="56863" y1="56373" x2="56863" y2="56373"/>
                      </a14:backgroundRemoval>
                    </a14:imgEffect>
                  </a14:imgLayer>
                </a14:imgProps>
              </a:ext>
            </a:extLst>
          </a:blip>
          <a:stretch>
            <a:fillRect/>
          </a:stretch>
        </p:blipFill>
        <p:spPr>
          <a:xfrm>
            <a:off x="9299122" y="5825988"/>
            <a:ext cx="495300" cy="495300"/>
          </a:xfrm>
          <a:prstGeom prst="rect">
            <a:avLst/>
          </a:prstGeom>
        </p:spPr>
      </p:pic>
      <p:sp>
        <p:nvSpPr>
          <p:cNvPr id="15"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OBIETTIVI E GRUPPO DI RICERCA</a:t>
            </a:r>
          </a:p>
        </p:txBody>
      </p:sp>
      <p:pic>
        <p:nvPicPr>
          <p:cNvPr id="16" name="Immagine 15"/>
          <p:cNvPicPr>
            <a:picLocks noChangeAspect="1"/>
          </p:cNvPicPr>
          <p:nvPr/>
        </p:nvPicPr>
        <p:blipFill>
          <a:blip r:embed="rId7">
            <a:extLst>
              <a:ext uri="{BEBA8EAE-BF5A-486C-A8C5-ECC9F3942E4B}">
                <a14:imgProps xmlns:a14="http://schemas.microsoft.com/office/drawing/2010/main">
                  <a14:imgLayer r:embed="rId8">
                    <a14:imgEffect>
                      <a14:backgroundRemoval t="546" b="100000" l="138" r="100000"/>
                    </a14:imgEffect>
                  </a14:imgLayer>
                </a14:imgProps>
              </a:ext>
            </a:extLst>
          </a:blip>
          <a:stretch>
            <a:fillRect/>
          </a:stretch>
        </p:blipFill>
        <p:spPr>
          <a:xfrm>
            <a:off x="-59219" y="5774199"/>
            <a:ext cx="1096120" cy="1109746"/>
          </a:xfrm>
          <a:prstGeom prst="rect">
            <a:avLst/>
          </a:prstGeom>
        </p:spPr>
      </p:pic>
      <p:sp>
        <p:nvSpPr>
          <p:cNvPr id="17" name="CasellaDiTesto 16"/>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
        <p:nvSpPr>
          <p:cNvPr id="18" name="Rettangolo 17"/>
          <p:cNvSpPr/>
          <p:nvPr/>
        </p:nvSpPr>
        <p:spPr>
          <a:xfrm>
            <a:off x="1754440" y="1524417"/>
            <a:ext cx="2515091" cy="2893100"/>
          </a:xfrm>
          <a:prstGeom prst="rect">
            <a:avLst/>
          </a:prstGeom>
        </p:spPr>
        <p:txBody>
          <a:bodyPr wrap="square">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300" dirty="0">
                <a:solidFill>
                  <a:schemeClr val="tx1">
                    <a:lumMod val="75000"/>
                    <a:lumOff val="25000"/>
                  </a:schemeClr>
                </a:solidFill>
                <a:latin typeface="Century Gothic" panose="020B0502020202020204" pitchFamily="34" charset="0"/>
              </a:rPr>
              <a:t>La ricerca è basata </a:t>
            </a:r>
            <a:r>
              <a:rPr lang="it-IT" sz="1300" dirty="0">
                <a:solidFill>
                  <a:schemeClr val="tx2"/>
                </a:solidFill>
                <a:latin typeface="Century Gothic" panose="020B0502020202020204" pitchFamily="34" charset="0"/>
              </a:rPr>
              <a:t>su </a:t>
            </a:r>
            <a:r>
              <a:rPr lang="it-IT" sz="1300" b="1" dirty="0">
                <a:solidFill>
                  <a:schemeClr val="tx2"/>
                </a:solidFill>
                <a:latin typeface="Century Gothic" panose="020B0502020202020204" pitchFamily="34" charset="0"/>
              </a:rPr>
              <a:t>90 interviste (su un totale di circa 4.500 corsi di studio in Italia e di oltre 60.000 insegnamenti).</a:t>
            </a:r>
            <a:r>
              <a:rPr lang="it-IT" sz="1300" dirty="0">
                <a:solidFill>
                  <a:schemeClr val="tx1">
                    <a:lumMod val="75000"/>
                    <a:lumOff val="25000"/>
                  </a:schemeClr>
                </a:solidFill>
                <a:latin typeface="Century Gothic" panose="020B0502020202020204" pitchFamily="34" charset="0"/>
              </a:rPr>
              <a:t> Il campione considerato, tuttavia, </a:t>
            </a:r>
            <a:r>
              <a:rPr lang="it-IT" sz="1300" b="1" dirty="0">
                <a:solidFill>
                  <a:schemeClr val="tx2"/>
                </a:solidFill>
                <a:latin typeface="Century Gothic" panose="020B0502020202020204" pitchFamily="34" charset="0"/>
              </a:rPr>
              <a:t>non può considerarsi rappresentativo dell’universo accademico italiano</a:t>
            </a:r>
            <a:r>
              <a:rPr lang="it-IT" sz="1300" dirty="0">
                <a:solidFill>
                  <a:schemeClr val="tx2"/>
                </a:solidFill>
                <a:latin typeface="Century Gothic" panose="020B0502020202020204" pitchFamily="34" charset="0"/>
              </a:rPr>
              <a:t> </a:t>
            </a:r>
            <a:r>
              <a:rPr lang="it-IT" sz="1300" dirty="0">
                <a:solidFill>
                  <a:schemeClr val="tx1">
                    <a:lumMod val="75000"/>
                    <a:lumOff val="25000"/>
                  </a:schemeClr>
                </a:solidFill>
                <a:latin typeface="Century Gothic" panose="020B0502020202020204" pitchFamily="34" charset="0"/>
              </a:rPr>
              <a:t>ma ha lo scopo di suggerire ambiti di attenzione ed approfondimento che potranno essere oggetto di riflessione e di futuri studi. </a:t>
            </a:r>
            <a:endParaRPr lang="it-IT" sz="1300" b="1"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59896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GRUPPO DI RICERCA</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Segnaposto numero diapositiva 1"/>
          <p:cNvSpPr>
            <a:spLocks noGrp="1"/>
          </p:cNvSpPr>
          <p:nvPr>
            <p:ph type="sldNum" sz="quarter" idx="12"/>
          </p:nvPr>
        </p:nvSpPr>
        <p:spPr>
          <a:xfrm>
            <a:off x="7104743" y="6548216"/>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7</a:t>
            </a:fld>
            <a:endParaRPr lang="it-IT" dirty="0">
              <a:latin typeface="Calibri Light" pitchFamily="34" charset="0"/>
            </a:endParaRPr>
          </a:p>
        </p:txBody>
      </p:sp>
      <p:grpSp>
        <p:nvGrpSpPr>
          <p:cNvPr id="3" name="Gruppo 2"/>
          <p:cNvGrpSpPr/>
          <p:nvPr/>
        </p:nvGrpSpPr>
        <p:grpSpPr>
          <a:xfrm>
            <a:off x="1618878" y="2091508"/>
            <a:ext cx="7560000" cy="345333"/>
            <a:chOff x="1569718" y="1728944"/>
            <a:chExt cx="7560000" cy="345333"/>
          </a:xfrm>
          <a:solidFill>
            <a:schemeClr val="bg2">
              <a:lumMod val="90000"/>
            </a:schemeClr>
          </a:solidFill>
        </p:grpSpPr>
        <p:sp>
          <p:nvSpPr>
            <p:cNvPr id="12" name="TextBox 28"/>
            <p:cNvSpPr txBox="1"/>
            <p:nvPr/>
          </p:nvSpPr>
          <p:spPr>
            <a:xfrm>
              <a:off x="1569718" y="1735723"/>
              <a:ext cx="7560000" cy="338554"/>
            </a:xfrm>
            <a:prstGeom prst="rect">
              <a:avLst/>
            </a:prstGeom>
            <a:grpFill/>
            <a:ln>
              <a:noFill/>
            </a:ln>
          </p:spPr>
          <p:txBody>
            <a:bodyPr wrap="square" rtlCol="0">
              <a:spAutoFit/>
            </a:bodyPr>
            <a:lstStyle/>
            <a:p>
              <a:r>
                <a:rPr lang="en-US" sz="1600" b="1" dirty="0">
                  <a:solidFill>
                    <a:schemeClr val="tx1">
                      <a:lumMod val="75000"/>
                      <a:lumOff val="25000"/>
                    </a:schemeClr>
                  </a:solidFill>
                  <a:latin typeface="Century Gothic" panose="020B0502020202020204" pitchFamily="34" charset="0"/>
                </a:rPr>
                <a:t>MATTEO TURRI</a:t>
              </a:r>
            </a:p>
          </p:txBody>
        </p:sp>
        <p:sp>
          <p:nvSpPr>
            <p:cNvPr id="15" name="CasellaDiTesto 14"/>
            <p:cNvSpPr txBox="1"/>
            <p:nvPr/>
          </p:nvSpPr>
          <p:spPr>
            <a:xfrm>
              <a:off x="4121462" y="1728944"/>
              <a:ext cx="4042098" cy="338554"/>
            </a:xfrm>
            <a:prstGeom prst="rect">
              <a:avLst/>
            </a:prstGeom>
            <a:grpFill/>
          </p:spPr>
          <p:txBody>
            <a:bodyPr wrap="square" rtlCol="0">
              <a:spAutoFit/>
            </a:bodyPr>
            <a:lstStyle/>
            <a:p>
              <a:r>
                <a:rPr lang="it-IT" sz="1600" dirty="0">
                  <a:solidFill>
                    <a:schemeClr val="tx1">
                      <a:lumMod val="75000"/>
                      <a:lumOff val="25000"/>
                    </a:schemeClr>
                  </a:solidFill>
                  <a:latin typeface="Century Gothic" panose="020B0502020202020204" pitchFamily="34" charset="0"/>
                </a:rPr>
                <a:t>matteo.turri@unimi.it</a:t>
              </a:r>
            </a:p>
          </p:txBody>
        </p:sp>
      </p:grpSp>
      <p:grpSp>
        <p:nvGrpSpPr>
          <p:cNvPr id="13" name="Gruppo 12"/>
          <p:cNvGrpSpPr/>
          <p:nvPr/>
        </p:nvGrpSpPr>
        <p:grpSpPr>
          <a:xfrm>
            <a:off x="1618878" y="2988139"/>
            <a:ext cx="7560000" cy="339004"/>
            <a:chOff x="1618878" y="2137612"/>
            <a:chExt cx="7560000" cy="339004"/>
          </a:xfrm>
        </p:grpSpPr>
        <p:sp>
          <p:nvSpPr>
            <p:cNvPr id="14" name="TextBox 28"/>
            <p:cNvSpPr txBox="1"/>
            <p:nvPr/>
          </p:nvSpPr>
          <p:spPr>
            <a:xfrm>
              <a:off x="1618878" y="2138062"/>
              <a:ext cx="7560000" cy="338554"/>
            </a:xfrm>
            <a:prstGeom prst="rect">
              <a:avLst/>
            </a:prstGeom>
            <a:solidFill>
              <a:schemeClr val="bg2">
                <a:lumMod val="90000"/>
              </a:schemeClr>
            </a:solidFill>
            <a:ln>
              <a:noFill/>
            </a:ln>
          </p:spPr>
          <p:txBody>
            <a:bodyPr wrap="square" rtlCol="0">
              <a:spAutoFit/>
            </a:bodyPr>
            <a:lstStyle>
              <a:defPPr>
                <a:defRPr lang="it-IT"/>
              </a:defPPr>
              <a:lvl1pPr>
                <a:defRPr sz="1300" b="1">
                  <a:latin typeface="Century Gothic" panose="020B0502020202020204" pitchFamily="34" charset="0"/>
                </a:defRPr>
              </a:lvl1pPr>
            </a:lstStyle>
            <a:p>
              <a:r>
                <a:rPr lang="en-US" sz="1600" dirty="0">
                  <a:solidFill>
                    <a:schemeClr val="tx1">
                      <a:lumMod val="75000"/>
                      <a:lumOff val="25000"/>
                    </a:schemeClr>
                  </a:solidFill>
                </a:rPr>
                <a:t>MARTINO ANDREANI</a:t>
              </a:r>
            </a:p>
          </p:txBody>
        </p:sp>
        <p:sp>
          <p:nvSpPr>
            <p:cNvPr id="16" name="CasellaDiTesto 15"/>
            <p:cNvSpPr txBox="1"/>
            <p:nvPr/>
          </p:nvSpPr>
          <p:spPr>
            <a:xfrm>
              <a:off x="4179198" y="2137612"/>
              <a:ext cx="3783702" cy="338554"/>
            </a:xfrm>
            <a:prstGeom prst="rect">
              <a:avLst/>
            </a:prstGeom>
            <a:solidFill>
              <a:schemeClr val="bg2">
                <a:lumMod val="90000"/>
              </a:schemeClr>
            </a:solidFill>
          </p:spPr>
          <p:txBody>
            <a:bodyPr wrap="square" rtlCol="0">
              <a:spAutoFit/>
            </a:bodyPr>
            <a:lstStyle/>
            <a:p>
              <a:r>
                <a:rPr lang="it-IT" sz="1600" dirty="0">
                  <a:solidFill>
                    <a:schemeClr val="tx1">
                      <a:lumMod val="75000"/>
                      <a:lumOff val="25000"/>
                    </a:schemeClr>
                  </a:solidFill>
                  <a:latin typeface="Century Gothic" panose="020B0502020202020204" pitchFamily="34" charset="0"/>
                </a:rPr>
                <a:t>martino.andreani@gmail.com</a:t>
              </a:r>
            </a:p>
          </p:txBody>
        </p:sp>
      </p:grpSp>
      <p:grpSp>
        <p:nvGrpSpPr>
          <p:cNvPr id="10" name="Gruppo 9"/>
          <p:cNvGrpSpPr/>
          <p:nvPr/>
        </p:nvGrpSpPr>
        <p:grpSpPr>
          <a:xfrm>
            <a:off x="1618878" y="3378657"/>
            <a:ext cx="7560000" cy="349316"/>
            <a:chOff x="1569718" y="2492785"/>
            <a:chExt cx="7681918" cy="289929"/>
          </a:xfrm>
          <a:solidFill>
            <a:schemeClr val="bg2">
              <a:lumMod val="90000"/>
            </a:schemeClr>
          </a:solidFill>
        </p:grpSpPr>
        <p:sp>
          <p:nvSpPr>
            <p:cNvPr id="17" name="TextBox 28"/>
            <p:cNvSpPr txBox="1"/>
            <p:nvPr/>
          </p:nvSpPr>
          <p:spPr>
            <a:xfrm>
              <a:off x="1569718" y="2501717"/>
              <a:ext cx="7560000" cy="280997"/>
            </a:xfrm>
            <a:prstGeom prst="rect">
              <a:avLst/>
            </a:prstGeom>
            <a:grpFill/>
            <a:ln>
              <a:noFill/>
            </a:ln>
          </p:spPr>
          <p:txBody>
            <a:bodyPr wrap="square" rtlCol="0">
              <a:spAutoFit/>
            </a:bodyPr>
            <a:lstStyle>
              <a:defPPr>
                <a:defRPr lang="it-IT"/>
              </a:defPPr>
              <a:lvl1pPr>
                <a:defRPr sz="1300" b="1">
                  <a:latin typeface="Century Gothic" panose="020B0502020202020204" pitchFamily="34" charset="0"/>
                </a:defRPr>
              </a:lvl1pPr>
            </a:lstStyle>
            <a:p>
              <a:r>
                <a:rPr lang="en-US" sz="1600" dirty="0">
                  <a:solidFill>
                    <a:schemeClr val="tx1">
                      <a:lumMod val="75000"/>
                      <a:lumOff val="25000"/>
                    </a:schemeClr>
                  </a:solidFill>
                </a:rPr>
                <a:t>GIOVANNI BARBATO</a:t>
              </a:r>
            </a:p>
          </p:txBody>
        </p:sp>
        <p:sp>
          <p:nvSpPr>
            <p:cNvPr id="18" name="CasellaDiTesto 17"/>
            <p:cNvSpPr txBox="1"/>
            <p:nvPr/>
          </p:nvSpPr>
          <p:spPr>
            <a:xfrm>
              <a:off x="4130038" y="2492785"/>
              <a:ext cx="5121598" cy="280997"/>
            </a:xfrm>
            <a:prstGeom prst="rect">
              <a:avLst/>
            </a:prstGeom>
            <a:grpFill/>
          </p:spPr>
          <p:txBody>
            <a:bodyPr wrap="square" rtlCol="0">
              <a:spAutoFit/>
            </a:bodyPr>
            <a:lstStyle/>
            <a:p>
              <a:r>
                <a:rPr lang="it-IT" sz="1600" dirty="0">
                  <a:solidFill>
                    <a:schemeClr val="tx1">
                      <a:lumMod val="75000"/>
                      <a:lumOff val="25000"/>
                    </a:schemeClr>
                  </a:solidFill>
                  <a:latin typeface="Century Gothic" panose="020B0502020202020204" pitchFamily="34" charset="0"/>
                </a:rPr>
                <a:t>giovanni.barbato@unimi.it</a:t>
              </a:r>
            </a:p>
          </p:txBody>
        </p:sp>
      </p:grpSp>
      <p:grpSp>
        <p:nvGrpSpPr>
          <p:cNvPr id="11" name="Gruppo 10"/>
          <p:cNvGrpSpPr/>
          <p:nvPr/>
        </p:nvGrpSpPr>
        <p:grpSpPr>
          <a:xfrm>
            <a:off x="1618878" y="3783875"/>
            <a:ext cx="7758118" cy="365451"/>
            <a:chOff x="1618878" y="2717073"/>
            <a:chExt cx="7758118" cy="365451"/>
          </a:xfrm>
        </p:grpSpPr>
        <p:sp>
          <p:nvSpPr>
            <p:cNvPr id="19" name="TextBox 28"/>
            <p:cNvSpPr txBox="1"/>
            <p:nvPr/>
          </p:nvSpPr>
          <p:spPr>
            <a:xfrm>
              <a:off x="1618878" y="2743970"/>
              <a:ext cx="7560000" cy="338554"/>
            </a:xfrm>
            <a:prstGeom prst="rect">
              <a:avLst/>
            </a:prstGeom>
            <a:solidFill>
              <a:schemeClr val="bg2">
                <a:lumMod val="90000"/>
              </a:schemeClr>
            </a:solidFill>
            <a:ln>
              <a:noFill/>
            </a:ln>
          </p:spPr>
          <p:txBody>
            <a:bodyPr wrap="square" rtlCol="0">
              <a:spAutoFit/>
            </a:bodyPr>
            <a:lstStyle>
              <a:defPPr>
                <a:defRPr lang="it-IT"/>
              </a:defPPr>
              <a:lvl1pPr>
                <a:defRPr sz="1300" b="1">
                  <a:latin typeface="Century Gothic" panose="020B0502020202020204" pitchFamily="34" charset="0"/>
                </a:defRPr>
              </a:lvl1pPr>
            </a:lstStyle>
            <a:p>
              <a:r>
                <a:rPr lang="en-US" sz="1600" dirty="0">
                  <a:solidFill>
                    <a:schemeClr val="tx1">
                      <a:lumMod val="75000"/>
                      <a:lumOff val="25000"/>
                    </a:schemeClr>
                  </a:solidFill>
                </a:rPr>
                <a:t>DANIELE VALERIO</a:t>
              </a:r>
            </a:p>
          </p:txBody>
        </p:sp>
        <p:sp>
          <p:nvSpPr>
            <p:cNvPr id="20" name="CasellaDiTesto 19"/>
            <p:cNvSpPr txBox="1"/>
            <p:nvPr/>
          </p:nvSpPr>
          <p:spPr>
            <a:xfrm>
              <a:off x="4179198" y="2717073"/>
              <a:ext cx="5197798" cy="338554"/>
            </a:xfrm>
            <a:prstGeom prst="rect">
              <a:avLst/>
            </a:prstGeom>
            <a:noFill/>
          </p:spPr>
          <p:txBody>
            <a:bodyPr wrap="square" rtlCol="0">
              <a:spAutoFit/>
            </a:bodyPr>
            <a:lstStyle/>
            <a:p>
              <a:r>
                <a:rPr lang="it-IT" sz="1600" dirty="0">
                  <a:solidFill>
                    <a:schemeClr val="tx1">
                      <a:lumMod val="75000"/>
                      <a:lumOff val="25000"/>
                    </a:schemeClr>
                  </a:solidFill>
                  <a:latin typeface="Century Gothic" panose="020B0502020202020204" pitchFamily="34" charset="0"/>
                </a:rPr>
                <a:t>daniele.valerio@outlook.com</a:t>
              </a:r>
            </a:p>
          </p:txBody>
        </p:sp>
      </p:grpSp>
      <p:sp>
        <p:nvSpPr>
          <p:cNvPr id="21" name="CasellaDiTesto 20"/>
          <p:cNvSpPr txBox="1"/>
          <p:nvPr/>
        </p:nvSpPr>
        <p:spPr>
          <a:xfrm>
            <a:off x="1566582" y="5363231"/>
            <a:ext cx="8197775" cy="461665"/>
          </a:xfrm>
          <a:prstGeom prst="rect">
            <a:avLst/>
          </a:prstGeom>
          <a:noFill/>
        </p:spPr>
        <p:txBody>
          <a:bodyPr wrap="square" rtlCol="0">
            <a:spAutoFit/>
          </a:bodyPr>
          <a:lstStyle/>
          <a:p>
            <a:pPr algn="just"/>
            <a:r>
              <a:rPr lang="it-IT" sz="1200" b="1" dirty="0">
                <a:solidFill>
                  <a:schemeClr val="tx2"/>
                </a:solidFill>
                <a:latin typeface="Century Gothic" panose="020B0502020202020204" pitchFamily="34" charset="0"/>
              </a:rPr>
              <a:t>Si ringraziano per la collaborazione coloro i quali hanno permesso la realizzazione della ricerca e tutti coloro che hanno facilitato la realizzazione delle interviste presso le diverse sedi </a:t>
            </a:r>
            <a:r>
              <a:rPr lang="it-IT" sz="1200" b="1" dirty="0" smtClean="0">
                <a:solidFill>
                  <a:schemeClr val="tx2"/>
                </a:solidFill>
                <a:latin typeface="Century Gothic" panose="020B0502020202020204" pitchFamily="34" charset="0"/>
              </a:rPr>
              <a:t>universitarie.</a:t>
            </a:r>
            <a:endParaRPr lang="it-IT" sz="1200" b="1" dirty="0">
              <a:solidFill>
                <a:schemeClr val="tx2"/>
              </a:solidFill>
              <a:latin typeface="Century Gothic" panose="020B0502020202020204" pitchFamily="34" charset="0"/>
            </a:endParaRPr>
          </a:p>
        </p:txBody>
      </p:sp>
      <p:sp>
        <p:nvSpPr>
          <p:cNvPr id="22"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OBIETTIVI E GRUPPO DI RICERCA</a:t>
            </a:r>
          </a:p>
        </p:txBody>
      </p:sp>
      <p:pic>
        <p:nvPicPr>
          <p:cNvPr id="23" name="Immagine 22"/>
          <p:cNvPicPr>
            <a:picLocks noChangeAspect="1"/>
          </p:cNvPicPr>
          <p:nvPr/>
        </p:nvPicPr>
        <p:blipFill>
          <a:blip r:embed="rId4">
            <a:extLst>
              <a:ext uri="{BEBA8EAE-BF5A-486C-A8C5-ECC9F3942E4B}">
                <a14:imgProps xmlns:a14="http://schemas.microsoft.com/office/drawing/2010/main">
                  <a14:imgLayer r:embed="rId5">
                    <a14:imgEffect>
                      <a14:backgroundRemoval t="546" b="100000" l="138" r="100000"/>
                    </a14:imgEffect>
                  </a14:imgLayer>
                </a14:imgProps>
              </a:ext>
            </a:extLst>
          </a:blip>
          <a:stretch>
            <a:fillRect/>
          </a:stretch>
        </p:blipFill>
        <p:spPr>
          <a:xfrm>
            <a:off x="-59219" y="5774199"/>
            <a:ext cx="1096120" cy="1109746"/>
          </a:xfrm>
          <a:prstGeom prst="rect">
            <a:avLst/>
          </a:prstGeom>
        </p:spPr>
      </p:pic>
      <p:sp>
        <p:nvSpPr>
          <p:cNvPr id="24" name="CasellaDiTesto 23"/>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693655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600" b="1" dirty="0">
                <a:solidFill>
                  <a:schemeClr val="bg1"/>
                </a:solidFill>
              </a:rPr>
              <a:t>INTRODUZIONE</a:t>
            </a:r>
            <a:endParaRPr lang="en-US" sz="2800" b="1" dirty="0">
              <a:solidFill>
                <a:schemeClr val="bg1"/>
              </a:solidFill>
            </a:endParaRP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Segnaposto numero diapositiva 1"/>
          <p:cNvSpPr>
            <a:spLocks noGrp="1"/>
          </p:cNvSpPr>
          <p:nvPr>
            <p:ph type="sldNum" sz="quarter" idx="12"/>
          </p:nvPr>
        </p:nvSpPr>
        <p:spPr>
          <a:xfrm>
            <a:off x="7104743" y="6548216"/>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8</a:t>
            </a:fld>
            <a:endParaRPr lang="it-IT" dirty="0">
              <a:latin typeface="Calibri Light" pitchFamily="34" charset="0"/>
            </a:endParaRPr>
          </a:p>
        </p:txBody>
      </p:sp>
      <p:sp>
        <p:nvSpPr>
          <p:cNvPr id="13" name="Rettangolo 12"/>
          <p:cNvSpPr/>
          <p:nvPr/>
        </p:nvSpPr>
        <p:spPr>
          <a:xfrm>
            <a:off x="5069772" y="3745184"/>
            <a:ext cx="5873655" cy="523220"/>
          </a:xfrm>
          <a:prstGeom prst="rect">
            <a:avLst/>
          </a:prstGeom>
        </p:spPr>
        <p:txBody>
          <a:bodyPr wrap="square">
            <a:spAutoFit/>
          </a:bodyPr>
          <a:lstStyle/>
          <a:p>
            <a:pPr marL="342900" lvl="0" indent="-342900">
              <a:spcBef>
                <a:spcPct val="20000"/>
              </a:spcBef>
              <a:buFont typeface="Wingdings" panose="05000000000000000000" pitchFamily="2" charset="2"/>
              <a:buChar char="ü"/>
            </a:pPr>
            <a:r>
              <a:rPr lang="it-IT" sz="2800" b="1" dirty="0">
                <a:solidFill>
                  <a:prstClr val="black">
                    <a:lumMod val="65000"/>
                    <a:lumOff val="35000"/>
                  </a:prstClr>
                </a:solidFill>
                <a:latin typeface="Century Gothic" panose="020B0502020202020204" pitchFamily="34" charset="0"/>
              </a:rPr>
              <a:t>LA DIDATTICA IN ITALIA</a:t>
            </a:r>
          </a:p>
        </p:txBody>
      </p:sp>
      <p:pic>
        <p:nvPicPr>
          <p:cNvPr id="8" name="Immagine 7"/>
          <p:cNvPicPr>
            <a:picLocks noChangeAspect="1"/>
          </p:cNvPicPr>
          <p:nvPr/>
        </p:nvPicPr>
        <p:blipFill>
          <a:blip r:embed="rId3"/>
          <a:stretch>
            <a:fillRect/>
          </a:stretch>
        </p:blipFill>
        <p:spPr>
          <a:xfrm>
            <a:off x="1584959" y="1218189"/>
            <a:ext cx="3194649" cy="2960179"/>
          </a:xfrm>
          <a:prstGeom prst="rect">
            <a:avLst/>
          </a:prstGeom>
        </p:spPr>
      </p:pic>
      <p:sp>
        <p:nvSpPr>
          <p:cNvPr id="30" name="CasellaDiTesto 29"/>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1888154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p:nvPr/>
        </p:nvSpPr>
        <p:spPr>
          <a:xfrm>
            <a:off x="-1" y="1116995"/>
            <a:ext cx="1584961" cy="5740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8038"/>
            <a:endParaRPr lang="it-IT" sz="2400" dirty="0">
              <a:solidFill>
                <a:schemeClr val="tx1">
                  <a:lumMod val="75000"/>
                  <a:lumOff val="25000"/>
                </a:schemeClr>
              </a:solidFill>
              <a:latin typeface="Century Gothic" panose="020B0502020202020204" pitchFamily="34" charset="0"/>
            </a:endParaRPr>
          </a:p>
        </p:txBody>
      </p:sp>
      <p:sp>
        <p:nvSpPr>
          <p:cNvPr id="4" name="CasellaDiTesto 3"/>
          <p:cNvSpPr txBox="1"/>
          <p:nvPr/>
        </p:nvSpPr>
        <p:spPr>
          <a:xfrm>
            <a:off x="1499287" y="358346"/>
            <a:ext cx="6077464" cy="584775"/>
          </a:xfrm>
          <a:prstGeom prst="rect">
            <a:avLst/>
          </a:prstGeom>
          <a:noFill/>
        </p:spPr>
        <p:txBody>
          <a:bodyPr wrap="square" rtlCol="0">
            <a:spAutoFit/>
          </a:bodyPr>
          <a:lstStyle/>
          <a:p>
            <a:pPr algn="ctr"/>
            <a:r>
              <a:rPr lang="it-IT" sz="3200" dirty="0">
                <a:latin typeface="Arial" panose="020B0604020202020204" pitchFamily="34" charset="0"/>
                <a:cs typeface="Arial" panose="020B0604020202020204" pitchFamily="34" charset="0"/>
              </a:rPr>
              <a:t>Obiettivi della ricerca</a:t>
            </a:r>
          </a:p>
        </p:txBody>
      </p:sp>
      <p:sp>
        <p:nvSpPr>
          <p:cNvPr id="5" name="Rectangle 157"/>
          <p:cNvSpPr/>
          <p:nvPr/>
        </p:nvSpPr>
        <p:spPr>
          <a:xfrm>
            <a:off x="0" y="0"/>
            <a:ext cx="9906000" cy="1080655"/>
          </a:xfrm>
          <a:prstGeom prst="rect">
            <a:avLst/>
          </a:prstGeom>
          <a:solidFill>
            <a:srgbClr val="50B2CB"/>
          </a:solidFill>
          <a:ln>
            <a:noFill/>
          </a:ln>
        </p:spPr>
        <p:txBody>
          <a:bodyPr vert="horz" wrap="square" lIns="91440" tIns="45720" rIns="1080000" bIns="45720" numCol="1" anchor="ctr" anchorCtr="0" compatLnSpc="1">
            <a:prstTxWarp prst="textNoShape">
              <a:avLst/>
            </a:prstTxWarp>
          </a:bodyPr>
          <a:lstStyle/>
          <a:p>
            <a:pPr marL="719138" algn="r" defTabSz="-895350"/>
            <a:r>
              <a:rPr lang="en-US" sz="3200" b="1" dirty="0">
                <a:solidFill>
                  <a:schemeClr val="bg1"/>
                </a:solidFill>
              </a:rPr>
              <a:t>LA DIDATTICA IN ITALIA</a:t>
            </a:r>
          </a:p>
        </p:txBody>
      </p:sp>
      <p:sp>
        <p:nvSpPr>
          <p:cNvPr id="6" name="Rectangle 158"/>
          <p:cNvSpPr/>
          <p:nvPr/>
        </p:nvSpPr>
        <p:spPr>
          <a:xfrm>
            <a:off x="0" y="1080655"/>
            <a:ext cx="9906000" cy="110836"/>
          </a:xfrm>
          <a:prstGeom prst="rect">
            <a:avLst/>
          </a:prstGeom>
          <a:solidFill>
            <a:srgbClr val="3F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5"/>
          <p:cNvSpPr>
            <a:spLocks/>
          </p:cNvSpPr>
          <p:nvPr/>
        </p:nvSpPr>
        <p:spPr bwMode="auto">
          <a:xfrm>
            <a:off x="680008" y="6605515"/>
            <a:ext cx="9240982" cy="177006"/>
          </a:xfrm>
          <a:custGeom>
            <a:avLst/>
            <a:gdLst>
              <a:gd name="T0" fmla="*/ 5774 w 5774"/>
              <a:gd name="T1" fmla="*/ 0 h 556"/>
              <a:gd name="T2" fmla="*/ 0 w 5774"/>
              <a:gd name="T3" fmla="*/ 0 h 556"/>
              <a:gd name="T4" fmla="*/ 0 w 5774"/>
              <a:gd name="T5" fmla="*/ 556 h 556"/>
              <a:gd name="T6" fmla="*/ 5774 w 5774"/>
              <a:gd name="T7" fmla="*/ 556 h 556"/>
              <a:gd name="T8" fmla="*/ 5774 w 5774"/>
              <a:gd name="T9" fmla="*/ 0 h 556"/>
              <a:gd name="T10" fmla="*/ 5774 w 5774"/>
              <a:gd name="T11" fmla="*/ 0 h 556"/>
            </a:gdLst>
            <a:ahLst/>
            <a:cxnLst>
              <a:cxn ang="0">
                <a:pos x="T0" y="T1"/>
              </a:cxn>
              <a:cxn ang="0">
                <a:pos x="T2" y="T3"/>
              </a:cxn>
              <a:cxn ang="0">
                <a:pos x="T4" y="T5"/>
              </a:cxn>
              <a:cxn ang="0">
                <a:pos x="T6" y="T7"/>
              </a:cxn>
              <a:cxn ang="0">
                <a:pos x="T8" y="T9"/>
              </a:cxn>
              <a:cxn ang="0">
                <a:pos x="T10" y="T11"/>
              </a:cxn>
            </a:cxnLst>
            <a:rect l="0" t="0" r="r" b="b"/>
            <a:pathLst>
              <a:path w="5774" h="556">
                <a:moveTo>
                  <a:pt x="5774" y="0"/>
                </a:moveTo>
                <a:lnTo>
                  <a:pt x="0" y="0"/>
                </a:lnTo>
                <a:lnTo>
                  <a:pt x="0" y="556"/>
                </a:lnTo>
                <a:lnTo>
                  <a:pt x="5774" y="556"/>
                </a:lnTo>
                <a:lnTo>
                  <a:pt x="5774" y="0"/>
                </a:lnTo>
                <a:lnTo>
                  <a:pt x="5774"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Segnaposto numero diapositiva 1"/>
          <p:cNvSpPr>
            <a:spLocks noGrp="1"/>
          </p:cNvSpPr>
          <p:nvPr>
            <p:ph type="sldNum" sz="quarter" idx="12"/>
          </p:nvPr>
        </p:nvSpPr>
        <p:spPr>
          <a:xfrm>
            <a:off x="7104743" y="6548216"/>
            <a:ext cx="2311400" cy="276999"/>
          </a:xfrm>
        </p:spPr>
        <p:txBody>
          <a:bodyPr vert="horz" wrap="square" lIns="91440" tIns="45720" rIns="91440" bIns="45720" rtlCol="0" anchor="ctr">
            <a:spAutoFit/>
          </a:bodyPr>
          <a:lstStyle/>
          <a:p>
            <a:fld id="{B3C837CB-510E-614E-B952-54F87DF1F630}" type="slidenum">
              <a:rPr lang="it-IT">
                <a:latin typeface="Calibri Light" pitchFamily="34" charset="0"/>
              </a:rPr>
              <a:pPr/>
              <a:t>9</a:t>
            </a:fld>
            <a:endParaRPr lang="it-IT" dirty="0">
              <a:latin typeface="Calibri Light" pitchFamily="34" charset="0"/>
            </a:endParaRPr>
          </a:p>
        </p:txBody>
      </p:sp>
      <p:sp>
        <p:nvSpPr>
          <p:cNvPr id="13" name="Rettangolo 12"/>
          <p:cNvSpPr/>
          <p:nvPr/>
        </p:nvSpPr>
        <p:spPr>
          <a:xfrm>
            <a:off x="1593640" y="1225705"/>
            <a:ext cx="8312360" cy="181588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I dati rappresentati</a:t>
            </a:r>
            <a:r>
              <a:rPr kumimoji="0" lang="it-IT" sz="1400" b="0" i="0" u="none" strike="noStrike" kern="0" cap="none" spc="0" normalizeH="0" noProof="0" dirty="0">
                <a:ln>
                  <a:noFill/>
                </a:ln>
                <a:solidFill>
                  <a:schemeClr val="tx1">
                    <a:lumMod val="75000"/>
                    <a:lumOff val="25000"/>
                  </a:schemeClr>
                </a:solidFill>
                <a:effectLst/>
                <a:uLnTx/>
                <a:uFillTx/>
                <a:latin typeface="Century Gothic" panose="020B0502020202020204" pitchFamily="34" charset="0"/>
              </a:rPr>
              <a:t> dal </a:t>
            </a:r>
            <a:r>
              <a:rPr kumimoji="0" lang="it-IT" sz="1400" b="1" i="0" u="none" strike="noStrike" kern="0" cap="none" spc="0" normalizeH="0" noProof="0" dirty="0">
                <a:ln>
                  <a:noFill/>
                </a:ln>
                <a:solidFill>
                  <a:schemeClr val="tx2"/>
                </a:solidFill>
                <a:effectLst/>
                <a:uLnTx/>
                <a:uFillTx/>
                <a:latin typeface="Century Gothic" panose="020B0502020202020204" pitchFamily="34" charset="0"/>
              </a:rPr>
              <a:t>Rapporto biennale sullo stato del sistema universitario e della ricerca dell’ANVUR  </a:t>
            </a:r>
            <a:r>
              <a:rPr kumimoji="0" lang="it-IT" sz="1400" b="0" i="0" u="none" strike="noStrike" kern="0" cap="none" spc="0" normalizeH="0" noProof="0" dirty="0">
                <a:ln>
                  <a:noFill/>
                </a:ln>
                <a:solidFill>
                  <a:schemeClr val="tx1">
                    <a:lumMod val="75000"/>
                    <a:lumOff val="25000"/>
                  </a:schemeClr>
                </a:solidFill>
                <a:effectLst/>
                <a:uLnTx/>
                <a:uFillTx/>
                <a:latin typeface="Century Gothic" panose="020B0502020202020204" pitchFamily="34" charset="0"/>
              </a:rPr>
              <a:t>(maggio 2016) mostrano come a livello nazionale dal 2002 ad oggi </a:t>
            </a:r>
            <a:r>
              <a:rPr kumimoji="0" lang="it-IT" sz="1400" b="1" i="0" u="none" strike="noStrike" kern="0" cap="none" spc="0" normalizeH="0" noProof="0" dirty="0">
                <a:ln>
                  <a:noFill/>
                </a:ln>
                <a:solidFill>
                  <a:schemeClr val="tx2"/>
                </a:solidFill>
                <a:effectLst/>
                <a:uLnTx/>
                <a:uFillTx/>
                <a:latin typeface="Century Gothic" panose="020B0502020202020204" pitchFamily="34" charset="0"/>
              </a:rPr>
              <a:t>gli</a:t>
            </a:r>
            <a:r>
              <a:rPr kumimoji="0" lang="it-IT" sz="1400" b="1" i="0" u="none" strike="noStrike" kern="0" cap="none" spc="0" normalizeH="0" noProof="0" dirty="0">
                <a:ln>
                  <a:noFill/>
                </a:ln>
                <a:solidFill>
                  <a:srgbClr val="002060"/>
                </a:solidFill>
                <a:effectLst/>
                <a:uLnTx/>
                <a:uFillTx/>
                <a:latin typeface="Century Gothic" panose="020B0502020202020204" pitchFamily="34" charset="0"/>
              </a:rPr>
              <a:t> </a:t>
            </a:r>
            <a:r>
              <a:rPr kumimoji="0" lang="it-IT" sz="1400" b="1" i="0" u="none" strike="noStrike" kern="0" cap="none" spc="0" normalizeH="0" noProof="0" dirty="0">
                <a:ln>
                  <a:noFill/>
                </a:ln>
                <a:solidFill>
                  <a:schemeClr val="tx2"/>
                </a:solidFill>
                <a:effectLst/>
                <a:uLnTx/>
                <a:uFillTx/>
                <a:latin typeface="Century Gothic" panose="020B0502020202020204" pitchFamily="34" charset="0"/>
              </a:rPr>
              <a:t>immatricolati</a:t>
            </a:r>
            <a:r>
              <a:rPr kumimoji="0" lang="it-IT" sz="1400" b="1" i="0" u="none" strike="noStrike" kern="0" cap="none" spc="0" normalizeH="0" noProof="0" dirty="0">
                <a:ln>
                  <a:noFill/>
                </a:ln>
                <a:solidFill>
                  <a:srgbClr val="002060"/>
                </a:solidFill>
                <a:effectLst/>
                <a:uLnTx/>
                <a:uFillTx/>
                <a:latin typeface="Century Gothic" panose="020B0502020202020204" pitchFamily="34" charset="0"/>
              </a:rPr>
              <a:t> </a:t>
            </a:r>
            <a:r>
              <a:rPr kumimoji="0" lang="it-IT" sz="1400" i="0" u="none" strike="noStrike" kern="0" cap="none" spc="0" normalizeH="0" noProof="0" dirty="0">
                <a:ln>
                  <a:noFill/>
                </a:ln>
                <a:solidFill>
                  <a:schemeClr val="tx1">
                    <a:lumMod val="75000"/>
                    <a:lumOff val="25000"/>
                  </a:schemeClr>
                </a:solidFill>
                <a:effectLst/>
                <a:uLnTx/>
                <a:uFillTx/>
                <a:latin typeface="Century Gothic" panose="020B0502020202020204" pitchFamily="34" charset="0"/>
              </a:rPr>
              <a:t>siano scesi </a:t>
            </a:r>
            <a:r>
              <a:rPr kumimoji="0" lang="it-IT" sz="1400" b="0" i="0" u="none" strike="noStrike" kern="0" cap="none" spc="0" normalizeH="0" noProof="0" dirty="0">
                <a:ln>
                  <a:noFill/>
                </a:ln>
                <a:solidFill>
                  <a:schemeClr val="tx1">
                    <a:lumMod val="75000"/>
                    <a:lumOff val="25000"/>
                  </a:schemeClr>
                </a:solidFill>
                <a:effectLst/>
                <a:uLnTx/>
                <a:uFillTx/>
                <a:latin typeface="Century Gothic" panose="020B0502020202020204" pitchFamily="34" charset="0"/>
              </a:rPr>
              <a:t>da 332.820 a 275.066 unità con una perdita di oltre 57.000 studenti </a:t>
            </a:r>
            <a:endParaRPr lang="it-IT" sz="1400" kern="0" dirty="0">
              <a:solidFill>
                <a:schemeClr val="tx1">
                  <a:lumMod val="75000"/>
                  <a:lumOff val="25000"/>
                </a:schemeClr>
              </a:solidFill>
              <a:latin typeface="Century Gothic" panose="020B0502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noProof="0" dirty="0" smtClean="0">
                <a:ln>
                  <a:noFill/>
                </a:ln>
                <a:solidFill>
                  <a:schemeClr val="tx1">
                    <a:lumMod val="75000"/>
                    <a:lumOff val="25000"/>
                  </a:schemeClr>
                </a:solidFill>
                <a:effectLst/>
                <a:uLnTx/>
                <a:uFillTx/>
                <a:latin typeface="Century Gothic" panose="020B0502020202020204" pitchFamily="34" charset="0"/>
              </a:rPr>
              <a:t>(-</a:t>
            </a:r>
            <a:r>
              <a:rPr kumimoji="0" lang="it-IT" sz="1400" b="0" i="0" u="none" strike="noStrike" kern="0" cap="none" spc="0" normalizeH="0" noProof="0" dirty="0">
                <a:ln>
                  <a:noFill/>
                </a:ln>
                <a:solidFill>
                  <a:schemeClr val="tx1">
                    <a:lumMod val="75000"/>
                    <a:lumOff val="25000"/>
                  </a:schemeClr>
                </a:solidFill>
                <a:effectLst/>
                <a:uLnTx/>
                <a:uFillTx/>
                <a:latin typeface="Century Gothic" panose="020B0502020202020204" pitchFamily="34" charset="0"/>
              </a:rPr>
              <a:t>17,3%).</a:t>
            </a:r>
          </a:p>
          <a:p>
            <a:pPr marL="0" marR="0" lvl="0" indent="0" algn="just" defTabSz="914400" eaLnBrk="1" fontAlgn="auto" latinLnBrk="0" hangingPunct="1">
              <a:lnSpc>
                <a:spcPct val="100000"/>
              </a:lnSpc>
              <a:spcBef>
                <a:spcPts val="0"/>
              </a:spcBef>
              <a:spcAft>
                <a:spcPts val="0"/>
              </a:spcAft>
              <a:buClrTx/>
              <a:buSzTx/>
              <a:buFontTx/>
              <a:buNone/>
              <a:tabLst/>
              <a:defRPr/>
            </a:pPr>
            <a:r>
              <a:rPr lang="it-IT" sz="1400" kern="0" noProof="0" dirty="0">
                <a:solidFill>
                  <a:schemeClr val="tx1">
                    <a:lumMod val="75000"/>
                    <a:lumOff val="25000"/>
                  </a:schemeClr>
                </a:solidFill>
                <a:latin typeface="Century Gothic" panose="020B0502020202020204" pitchFamily="34" charset="0"/>
              </a:rPr>
              <a:t>Tali risultati sono oggetto di un </a:t>
            </a:r>
            <a:r>
              <a:rPr lang="it-IT" sz="1400" b="1" kern="0" noProof="0" dirty="0">
                <a:solidFill>
                  <a:schemeClr val="tx1">
                    <a:lumMod val="75000"/>
                    <a:lumOff val="25000"/>
                  </a:schemeClr>
                </a:solidFill>
                <a:latin typeface="Century Gothic" panose="020B0502020202020204" pitchFamily="34" charset="0"/>
              </a:rPr>
              <a:t>trend</a:t>
            </a:r>
            <a:r>
              <a:rPr lang="it-IT" sz="1400" kern="0" noProof="0" dirty="0">
                <a:solidFill>
                  <a:schemeClr val="tx1">
                    <a:lumMod val="75000"/>
                    <a:lumOff val="25000"/>
                  </a:schemeClr>
                </a:solidFill>
                <a:latin typeface="Century Gothic" panose="020B0502020202020204" pitchFamily="34" charset="0"/>
              </a:rPr>
              <a:t> che ha visto nell’A.A. 2003-04 il momento di massima espansione delle immatricolazioni (336 mila unità) e, a seguire, un calo importante a livello nazionale (-20%) sino al 2013-14 quando si è registrata </a:t>
            </a:r>
            <a:r>
              <a:rPr lang="it-IT" sz="1400" b="1" kern="0" noProof="0" dirty="0" smtClean="0">
                <a:solidFill>
                  <a:schemeClr val="tx1">
                    <a:lumMod val="75000"/>
                    <a:lumOff val="25000"/>
                  </a:schemeClr>
                </a:solidFill>
                <a:latin typeface="Century Gothic" panose="020B0502020202020204" pitchFamily="34" charset="0"/>
              </a:rPr>
              <a:t>una leggera inversione </a:t>
            </a:r>
            <a:r>
              <a:rPr lang="it-IT" sz="1400" b="1" kern="0" noProof="0" dirty="0">
                <a:solidFill>
                  <a:schemeClr val="tx1">
                    <a:lumMod val="75000"/>
                    <a:lumOff val="25000"/>
                  </a:schemeClr>
                </a:solidFill>
                <a:latin typeface="Century Gothic" panose="020B0502020202020204" pitchFamily="34" charset="0"/>
              </a:rPr>
              <a:t>di tendenza </a:t>
            </a:r>
            <a:r>
              <a:rPr lang="it-IT" sz="1400" kern="0" noProof="0" dirty="0">
                <a:solidFill>
                  <a:schemeClr val="tx1">
                    <a:lumMod val="75000"/>
                    <a:lumOff val="25000"/>
                  </a:schemeClr>
                </a:solidFill>
                <a:latin typeface="Century Gothic" panose="020B0502020202020204" pitchFamily="34" charset="0"/>
              </a:rPr>
              <a:t>a livello complessivo (+4%).</a:t>
            </a:r>
          </a:p>
        </p:txBody>
      </p:sp>
      <p:sp>
        <p:nvSpPr>
          <p:cNvPr id="12" name="Rettangolo 11"/>
          <p:cNvSpPr/>
          <p:nvPr/>
        </p:nvSpPr>
        <p:spPr>
          <a:xfrm>
            <a:off x="1727200" y="6203325"/>
            <a:ext cx="8193790" cy="461665"/>
          </a:xfrm>
          <a:prstGeom prst="rect">
            <a:avLst/>
          </a:prstGeom>
        </p:spPr>
        <p:txBody>
          <a:bodyPr wrap="square">
            <a:spAutoFit/>
          </a:bodyPr>
          <a:lstStyle/>
          <a:p>
            <a:r>
              <a:rPr lang="it-IT" sz="1200" b="1" dirty="0">
                <a:latin typeface="Century Gothic" panose="020B0502020202020204" pitchFamily="34" charset="0"/>
              </a:rPr>
              <a:t>Fonte: elaborazione propria da ANVUR, Rapporto biennale sullo stato del sistema universitario e della ricerca, maggio 2016</a:t>
            </a:r>
          </a:p>
        </p:txBody>
      </p:sp>
      <p:sp>
        <p:nvSpPr>
          <p:cNvPr id="15" name="Rettangolo 14"/>
          <p:cNvSpPr/>
          <p:nvPr/>
        </p:nvSpPr>
        <p:spPr>
          <a:xfrm>
            <a:off x="3646505" y="3041587"/>
            <a:ext cx="5094939" cy="276999"/>
          </a:xfrm>
          <a:prstGeom prst="rect">
            <a:avLst/>
          </a:prstGeom>
        </p:spPr>
        <p:txBody>
          <a:bodyPr wrap="square">
            <a:spAutoFit/>
          </a:bodyPr>
          <a:lstStyle/>
          <a:p>
            <a:r>
              <a:rPr lang="it-IT" sz="1200" b="1" dirty="0">
                <a:latin typeface="Century Gothic" panose="020B0502020202020204" pitchFamily="34" charset="0"/>
              </a:rPr>
              <a:t>Le immatricolazioni in Italia (sintesi evoluzione 2002-2015)</a:t>
            </a:r>
          </a:p>
        </p:txBody>
      </p:sp>
      <p:graphicFrame>
        <p:nvGraphicFramePr>
          <p:cNvPr id="14" name="Grafico 13">
            <a:extLst>
              <a:ext uri="{FF2B5EF4-FFF2-40B4-BE49-F238E27FC236}">
                <a16:creationId xmlns="" xmlns:a16="http://schemas.microsoft.com/office/drawing/2014/main" id="{F61E15DE-2666-49B9-9560-D09EDD6A7FAD}"/>
              </a:ext>
            </a:extLst>
          </p:cNvPr>
          <p:cNvGraphicFramePr>
            <a:graphicFrameLocks/>
          </p:cNvGraphicFramePr>
          <p:nvPr>
            <p:extLst>
              <p:ext uri="{D42A27DB-BD31-4B8C-83A1-F6EECF244321}">
                <p14:modId xmlns:p14="http://schemas.microsoft.com/office/powerpoint/2010/main" val="186895596"/>
              </p:ext>
            </p:extLst>
          </p:nvPr>
        </p:nvGraphicFramePr>
        <p:xfrm>
          <a:off x="2510972" y="3207657"/>
          <a:ext cx="6636892" cy="3026239"/>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44"/>
          <p:cNvSpPr>
            <a:spLocks noChangeAspect="1"/>
          </p:cNvSpPr>
          <p:nvPr>
            <p:custDataLst>
              <p:tags r:id="rId1"/>
            </p:custDataLst>
          </p:nvPr>
        </p:nvSpPr>
        <p:spPr>
          <a:xfrm>
            <a:off x="1968848" y="6551688"/>
            <a:ext cx="3537294" cy="276999"/>
          </a:xfrm>
          <a:prstGeom prst="rect">
            <a:avLst/>
          </a:prstGeom>
        </p:spPr>
        <p:txBody>
          <a:bodyPr wrap="square">
            <a:spAutoFit/>
          </a:bodyPr>
          <a:lstStyle/>
          <a:p>
            <a:r>
              <a:rPr lang="en-US" sz="1200" b="1" dirty="0">
                <a:solidFill>
                  <a:schemeClr val="bg1"/>
                </a:solidFill>
                <a:latin typeface="Calibri Light" pitchFamily="34" charset="0"/>
              </a:rPr>
              <a:t>INTRODUZIONE</a:t>
            </a:r>
          </a:p>
        </p:txBody>
      </p:sp>
      <p:pic>
        <p:nvPicPr>
          <p:cNvPr id="16" name="Immagine 15"/>
          <p:cNvPicPr>
            <a:picLocks noChangeAspect="1"/>
          </p:cNvPicPr>
          <p:nvPr/>
        </p:nvPicPr>
        <p:blipFill>
          <a:blip r:embed="rId5"/>
          <a:stretch>
            <a:fillRect/>
          </a:stretch>
        </p:blipFill>
        <p:spPr>
          <a:xfrm>
            <a:off x="36782" y="5626876"/>
            <a:ext cx="1327994" cy="1230527"/>
          </a:xfrm>
          <a:prstGeom prst="rect">
            <a:avLst/>
          </a:prstGeom>
        </p:spPr>
      </p:pic>
      <p:sp>
        <p:nvSpPr>
          <p:cNvPr id="18" name="CasellaDiTesto 17"/>
          <p:cNvSpPr txBox="1"/>
          <p:nvPr/>
        </p:nvSpPr>
        <p:spPr>
          <a:xfrm>
            <a:off x="-70182" y="1661935"/>
            <a:ext cx="1728982" cy="3508653"/>
          </a:xfrm>
          <a:prstGeom prst="rect">
            <a:avLst/>
          </a:prstGeom>
          <a:noFill/>
        </p:spPr>
        <p:txBody>
          <a:bodyPr wrap="square" rtlCol="0">
            <a:spAutoFit/>
          </a:bodyPr>
          <a:lstStyle/>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OBIETTIVI E GRUPPO DI RICERCA</a:t>
            </a:r>
          </a:p>
          <a:p>
            <a:pPr marL="95250" indent="-95250">
              <a:spcAft>
                <a:spcPts val="600"/>
              </a:spcAft>
              <a:buFont typeface="Arial" panose="020B0604020202020204" pitchFamily="34" charset="0"/>
              <a:buChar char="•"/>
            </a:pPr>
            <a:r>
              <a:rPr lang="it-IT" sz="1100" b="1" dirty="0">
                <a:solidFill>
                  <a:schemeClr val="tx1">
                    <a:lumMod val="75000"/>
                    <a:lumOff val="25000"/>
                  </a:schemeClr>
                </a:solidFill>
                <a:latin typeface="Century Gothic" panose="020B0502020202020204" pitchFamily="34" charset="0"/>
              </a:rPr>
              <a:t>INTRODUZIONE</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COORDINAMENTO TRA DOCENTI A LIVELLO DI CORSO DI LAUREA</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METODI DIDATTICI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DELL’ APPRENDIMENTO </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MATERIALI DIDATTICI</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VALUTAZIONE E FORMAZIONE PER IL MIGLIORAMENTO CONTINUO</a:t>
            </a:r>
          </a:p>
          <a:p>
            <a:pPr marL="95250" indent="-95250">
              <a:spcAft>
                <a:spcPts val="600"/>
              </a:spcAft>
              <a:buFont typeface="Arial" panose="020B0604020202020204" pitchFamily="34" charset="0"/>
              <a:buChar char="•"/>
            </a:pPr>
            <a:r>
              <a:rPr lang="it-IT" sz="1100" dirty="0">
                <a:solidFill>
                  <a:schemeClr val="tx1">
                    <a:lumMod val="65000"/>
                    <a:lumOff val="35000"/>
                  </a:schemeClr>
                </a:solidFill>
                <a:latin typeface="Century Gothic" panose="020B0502020202020204" pitchFamily="34" charset="0"/>
              </a:rPr>
              <a:t>CONCLUSIONI E RACCOMANDAZIONI</a:t>
            </a:r>
          </a:p>
        </p:txBody>
      </p:sp>
    </p:spTree>
    <p:extLst>
      <p:ext uri="{BB962C8B-B14F-4D97-AF65-F5344CB8AC3E}">
        <p14:creationId xmlns:p14="http://schemas.microsoft.com/office/powerpoint/2010/main" val="34849088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225</TotalTime>
  <Words>11430</Words>
  <Application>Microsoft Office PowerPoint</Application>
  <PresentationFormat>A4 (21x29,7 cm)</PresentationFormat>
  <Paragraphs>1316</Paragraphs>
  <Slides>55</Slides>
  <Notes>54</Notes>
  <HiddenSlides>0</HiddenSlides>
  <MMClips>0</MMClips>
  <ScaleCrop>false</ScaleCrop>
  <HeadingPairs>
    <vt:vector size="4" baseType="variant">
      <vt:variant>
        <vt:lpstr>Tema</vt:lpstr>
      </vt:variant>
      <vt:variant>
        <vt:i4>2</vt:i4>
      </vt:variant>
      <vt:variant>
        <vt:lpstr>Titoli diapositive</vt:lpstr>
      </vt:variant>
      <vt:variant>
        <vt:i4>55</vt:i4>
      </vt:variant>
    </vt:vector>
  </HeadingPairs>
  <TitlesOfParts>
    <vt:vector size="57" baseType="lpstr">
      <vt:lpstr>Tema di Office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Coordinamento con colleghi</vt:lpstr>
      <vt:lpstr>Presentazione standard di PowerPoint</vt:lpstr>
      <vt:lpstr>Coordinamento a livello di cds sui contenuti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Come il docente fa didattica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Come il docente fa didattica</vt:lpstr>
      <vt:lpstr>Presentazione standard di PowerPoint</vt:lpstr>
      <vt:lpstr>Presentazione standard di PowerPoint</vt:lpstr>
      <vt:lpstr>Presentazione standard di PowerPoint</vt:lpstr>
      <vt:lpstr>Presentazione standard di PowerPoint</vt:lpstr>
      <vt:lpstr>Presentazione standard di PowerPoint</vt:lpstr>
      <vt:lpstr>Come il docente fa didattica</vt:lpstr>
      <vt:lpstr>Presentazione standard di PowerPoint</vt:lpstr>
      <vt:lpstr>Come il docente fa didattica</vt:lpstr>
      <vt:lpstr>Come il docente fa didattica</vt:lpstr>
    </vt:vector>
  </TitlesOfParts>
  <Company>UNIMI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dc:title>
  <dc:creator>martino andreani</dc:creator>
  <cp:lastModifiedBy>Administrator</cp:lastModifiedBy>
  <cp:revision>776</cp:revision>
  <dcterms:created xsi:type="dcterms:W3CDTF">2016-05-12T17:44:02Z</dcterms:created>
  <dcterms:modified xsi:type="dcterms:W3CDTF">2016-12-10T22:08:59Z</dcterms:modified>
</cp:coreProperties>
</file>