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9" r:id="rId2"/>
    <p:sldId id="262" r:id="rId3"/>
    <p:sldId id="258" r:id="rId4"/>
    <p:sldId id="261" r:id="rId5"/>
    <p:sldId id="257" r:id="rId6"/>
    <p:sldId id="256" r:id="rId7"/>
    <p:sldId id="260" r:id="rId8"/>
    <p:sldId id="268" r:id="rId9"/>
    <p:sldId id="270" r:id="rId10"/>
    <p:sldId id="264" r:id="rId11"/>
    <p:sldId id="263" r:id="rId12"/>
    <p:sldId id="269" r:id="rId13"/>
    <p:sldId id="265" r:id="rId14"/>
    <p:sldId id="266" r:id="rId15"/>
    <p:sldId id="267"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L:\AIE_2016\39_PLPL\Self%20Publishing\Grafic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AIE_2016\39_PLPL\Self%20Publishing\Grafic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AIE_2016\39_PLPL\Self%20Publishing\Grafic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AIE_2016\39_PLPL\Self%20Publishing\Grafic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AIE_2016\39_PLPL\10_12_Self%20Publishing\Grafic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AIE_2016\39_PLPL\10_12_Self%20Publishing\Grafici.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AIE_2016\39_PLPL\10_12_Self%20Publishing\Self%20Publishing_Report_Grafici.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AIE_2016\39_PLPL\10_12_Self%20Publishing\Grafic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Foglio1!$B$57</c:f>
              <c:strCache>
                <c:ptCount val="1"/>
                <c:pt idx="0">
                  <c:v>Self publishing</c:v>
                </c:pt>
              </c:strCache>
            </c:strRef>
          </c:tx>
          <c:spPr>
            <a:solidFill>
              <a:srgbClr val="FF0000"/>
            </a:solidFill>
          </c:spPr>
          <c:invertIfNegative val="0"/>
          <c:dLbls>
            <c:dLbl>
              <c:idx val="0"/>
              <c:layout>
                <c:manualLayout>
                  <c:x val="-0.15144869533653227"/>
                  <c:y val="-1.744824260476159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Foglio1!$C$56:$D$56</c:f>
              <c:numCache>
                <c:formatCode>General</c:formatCode>
                <c:ptCount val="2"/>
                <c:pt idx="0">
                  <c:v>2010</c:v>
                </c:pt>
                <c:pt idx="1">
                  <c:v>2015</c:v>
                </c:pt>
              </c:numCache>
            </c:numRef>
          </c:cat>
          <c:val>
            <c:numRef>
              <c:f>Foglio1!$C$57:$D$57</c:f>
              <c:numCache>
                <c:formatCode>#,##0</c:formatCode>
                <c:ptCount val="2"/>
                <c:pt idx="0" formatCode="General">
                  <c:v>146</c:v>
                </c:pt>
                <c:pt idx="1">
                  <c:v>25817</c:v>
                </c:pt>
              </c:numCache>
            </c:numRef>
          </c:val>
        </c:ser>
        <c:ser>
          <c:idx val="1"/>
          <c:order val="1"/>
          <c:tx>
            <c:strRef>
              <c:f>Foglio1!$B$58</c:f>
              <c:strCache>
                <c:ptCount val="1"/>
                <c:pt idx="0">
                  <c:v>Altro</c:v>
                </c:pt>
              </c:strCache>
            </c:strRef>
          </c:tx>
          <c:spPr>
            <a:solidFill>
              <a:srgbClr val="00B0F0"/>
            </a:solidFill>
          </c:spPr>
          <c:invertIfNegative val="0"/>
          <c:cat>
            <c:numRef>
              <c:f>Foglio1!$C$56:$D$56</c:f>
              <c:numCache>
                <c:formatCode>General</c:formatCode>
                <c:ptCount val="2"/>
                <c:pt idx="0">
                  <c:v>2010</c:v>
                </c:pt>
                <c:pt idx="1">
                  <c:v>2015</c:v>
                </c:pt>
              </c:numCache>
            </c:numRef>
          </c:cat>
          <c:val>
            <c:numRef>
              <c:f>Foglio1!$C$58:$D$58</c:f>
              <c:numCache>
                <c:formatCode>#,##0</c:formatCode>
                <c:ptCount val="2"/>
                <c:pt idx="0">
                  <c:v>11662</c:v>
                </c:pt>
                <c:pt idx="1">
                  <c:v>36727</c:v>
                </c:pt>
              </c:numCache>
            </c:numRef>
          </c:val>
        </c:ser>
        <c:dLbls>
          <c:showLegendKey val="0"/>
          <c:showVal val="1"/>
          <c:showCatName val="0"/>
          <c:showSerName val="0"/>
          <c:showPercent val="0"/>
          <c:showBubbleSize val="0"/>
        </c:dLbls>
        <c:gapWidth val="95"/>
        <c:overlap val="100"/>
        <c:serLines/>
        <c:axId val="177166208"/>
        <c:axId val="177167744"/>
      </c:barChart>
      <c:catAx>
        <c:axId val="177166208"/>
        <c:scaling>
          <c:orientation val="minMax"/>
        </c:scaling>
        <c:delete val="0"/>
        <c:axPos val="b"/>
        <c:numFmt formatCode="General" sourceLinked="1"/>
        <c:majorTickMark val="none"/>
        <c:minorTickMark val="none"/>
        <c:tickLblPos val="nextTo"/>
        <c:txPr>
          <a:bodyPr/>
          <a:lstStyle/>
          <a:p>
            <a:pPr>
              <a:defRPr sz="1400"/>
            </a:pPr>
            <a:endParaRPr lang="it-IT"/>
          </a:p>
        </c:txPr>
        <c:crossAx val="177167744"/>
        <c:crosses val="autoZero"/>
        <c:auto val="1"/>
        <c:lblAlgn val="ctr"/>
        <c:lblOffset val="100"/>
        <c:noMultiLvlLbl val="0"/>
      </c:catAx>
      <c:valAx>
        <c:axId val="177167744"/>
        <c:scaling>
          <c:orientation val="minMax"/>
        </c:scaling>
        <c:delete val="1"/>
        <c:axPos val="l"/>
        <c:numFmt formatCode="General" sourceLinked="1"/>
        <c:majorTickMark val="out"/>
        <c:minorTickMark val="none"/>
        <c:tickLblPos val="nextTo"/>
        <c:crossAx val="177166208"/>
        <c:crosses val="autoZero"/>
        <c:crossBetween val="between"/>
      </c:valAx>
      <c:spPr>
        <a:noFill/>
      </c:spPr>
    </c:plotArea>
    <c:plotVisOnly val="1"/>
    <c:dispBlanksAs val="gap"/>
    <c:showDLblsOverMax val="0"/>
  </c:chart>
  <c:spPr>
    <a:noFill/>
  </c:spPr>
  <c:txPr>
    <a:bodyPr/>
    <a:lstStyle/>
    <a:p>
      <a:pPr>
        <a:defRPr sz="1200" b="1"/>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Foglio1!$B$73</c:f>
              <c:strCache>
                <c:ptCount val="1"/>
                <c:pt idx="0">
                  <c:v>Self publishing</c:v>
                </c:pt>
              </c:strCache>
            </c:strRef>
          </c:tx>
          <c:spPr>
            <a:solidFill>
              <a:srgbClr val="FF0000"/>
            </a:solidFill>
          </c:spPr>
          <c:invertIfNegative val="0"/>
          <c:cat>
            <c:numRef>
              <c:f>Foglio1!$C$72:$D$72</c:f>
              <c:numCache>
                <c:formatCode>General</c:formatCode>
                <c:ptCount val="2"/>
                <c:pt idx="0">
                  <c:v>2010</c:v>
                </c:pt>
                <c:pt idx="1">
                  <c:v>2015</c:v>
                </c:pt>
              </c:numCache>
            </c:numRef>
          </c:cat>
          <c:val>
            <c:numRef>
              <c:f>Foglio1!$C$73:$D$73</c:f>
              <c:numCache>
                <c:formatCode>#,##0</c:formatCode>
                <c:ptCount val="2"/>
                <c:pt idx="0">
                  <c:v>4209</c:v>
                </c:pt>
                <c:pt idx="1">
                  <c:v>5849</c:v>
                </c:pt>
              </c:numCache>
            </c:numRef>
          </c:val>
        </c:ser>
        <c:ser>
          <c:idx val="1"/>
          <c:order val="1"/>
          <c:tx>
            <c:strRef>
              <c:f>Foglio1!$B$74</c:f>
              <c:strCache>
                <c:ptCount val="1"/>
                <c:pt idx="0">
                  <c:v>Altro</c:v>
                </c:pt>
              </c:strCache>
            </c:strRef>
          </c:tx>
          <c:spPr>
            <a:solidFill>
              <a:srgbClr val="00B0F0"/>
            </a:solidFill>
          </c:spPr>
          <c:invertIfNegative val="0"/>
          <c:cat>
            <c:numRef>
              <c:f>Foglio1!$C$72:$D$72</c:f>
              <c:numCache>
                <c:formatCode>General</c:formatCode>
                <c:ptCount val="2"/>
                <c:pt idx="0">
                  <c:v>2010</c:v>
                </c:pt>
                <c:pt idx="1">
                  <c:v>2015</c:v>
                </c:pt>
              </c:numCache>
            </c:numRef>
          </c:cat>
          <c:val>
            <c:numRef>
              <c:f>Foglio1!$C$74:$D$74</c:f>
              <c:numCache>
                <c:formatCode>#,##0</c:formatCode>
                <c:ptCount val="2"/>
                <c:pt idx="0">
                  <c:v>54989</c:v>
                </c:pt>
                <c:pt idx="1">
                  <c:v>60037</c:v>
                </c:pt>
              </c:numCache>
            </c:numRef>
          </c:val>
        </c:ser>
        <c:dLbls>
          <c:showLegendKey val="0"/>
          <c:showVal val="1"/>
          <c:showCatName val="0"/>
          <c:showSerName val="0"/>
          <c:showPercent val="0"/>
          <c:showBubbleSize val="0"/>
        </c:dLbls>
        <c:gapWidth val="95"/>
        <c:overlap val="100"/>
        <c:serLines/>
        <c:axId val="177079424"/>
        <c:axId val="177080960"/>
      </c:barChart>
      <c:catAx>
        <c:axId val="177079424"/>
        <c:scaling>
          <c:orientation val="minMax"/>
        </c:scaling>
        <c:delete val="0"/>
        <c:axPos val="b"/>
        <c:numFmt formatCode="General" sourceLinked="1"/>
        <c:majorTickMark val="none"/>
        <c:minorTickMark val="none"/>
        <c:tickLblPos val="nextTo"/>
        <c:txPr>
          <a:bodyPr/>
          <a:lstStyle/>
          <a:p>
            <a:pPr>
              <a:defRPr sz="1400"/>
            </a:pPr>
            <a:endParaRPr lang="it-IT"/>
          </a:p>
        </c:txPr>
        <c:crossAx val="177080960"/>
        <c:crosses val="autoZero"/>
        <c:auto val="1"/>
        <c:lblAlgn val="ctr"/>
        <c:lblOffset val="100"/>
        <c:noMultiLvlLbl val="0"/>
      </c:catAx>
      <c:valAx>
        <c:axId val="177080960"/>
        <c:scaling>
          <c:orientation val="minMax"/>
        </c:scaling>
        <c:delete val="1"/>
        <c:axPos val="l"/>
        <c:numFmt formatCode="#,##0" sourceLinked="1"/>
        <c:majorTickMark val="out"/>
        <c:minorTickMark val="none"/>
        <c:tickLblPos val="nextTo"/>
        <c:crossAx val="177079424"/>
        <c:crosses val="autoZero"/>
        <c:crossBetween val="between"/>
      </c:valAx>
      <c:spPr>
        <a:noFill/>
      </c:spPr>
    </c:plotArea>
    <c:plotVisOnly val="1"/>
    <c:dispBlanksAs val="gap"/>
    <c:showDLblsOverMax val="0"/>
  </c:chart>
  <c:spPr>
    <a:noFill/>
  </c:spPr>
  <c:txPr>
    <a:bodyPr/>
    <a:lstStyle/>
    <a:p>
      <a:pPr>
        <a:defRPr sz="1200" b="1"/>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66666666666691E-2"/>
          <c:y val="5.5555555555555504E-2"/>
          <c:w val="0.93888888888888966"/>
          <c:h val="0.79869969378827776"/>
        </c:manualLayout>
      </c:layout>
      <c:barChart>
        <c:barDir val="col"/>
        <c:grouping val="percentStacked"/>
        <c:varyColors val="0"/>
        <c:ser>
          <c:idx val="0"/>
          <c:order val="0"/>
          <c:tx>
            <c:strRef>
              <c:f>Foglio1!$B$40</c:f>
              <c:strCache>
                <c:ptCount val="1"/>
                <c:pt idx="0">
                  <c:v>Non catalogati</c:v>
                </c:pt>
              </c:strCache>
            </c:strRef>
          </c:tx>
          <c:spPr>
            <a:solidFill>
              <a:schemeClr val="bg2">
                <a:lumMod val="75000"/>
              </a:schemeClr>
            </a:solidFill>
          </c:spPr>
          <c:invertIfNegative val="0"/>
          <c:cat>
            <c:numRef>
              <c:f>Foglio1!$C$39:$D$39</c:f>
              <c:numCache>
                <c:formatCode>General</c:formatCode>
                <c:ptCount val="2"/>
                <c:pt idx="0">
                  <c:v>2010</c:v>
                </c:pt>
                <c:pt idx="1">
                  <c:v>2015</c:v>
                </c:pt>
              </c:numCache>
            </c:numRef>
          </c:cat>
          <c:val>
            <c:numRef>
              <c:f>Foglio1!$C$40:$D$40</c:f>
              <c:numCache>
                <c:formatCode>0.0%</c:formatCode>
                <c:ptCount val="2"/>
                <c:pt idx="0">
                  <c:v>9.1000000000000025E-2</c:v>
                </c:pt>
                <c:pt idx="1">
                  <c:v>0.24400000000000019</c:v>
                </c:pt>
              </c:numCache>
            </c:numRef>
          </c:val>
        </c:ser>
        <c:ser>
          <c:idx val="1"/>
          <c:order val="1"/>
          <c:tx>
            <c:strRef>
              <c:f>Foglio1!$B$41</c:f>
              <c:strCache>
                <c:ptCount val="1"/>
                <c:pt idx="0">
                  <c:v>Fiction</c:v>
                </c:pt>
              </c:strCache>
            </c:strRef>
          </c:tx>
          <c:spPr>
            <a:solidFill>
              <a:srgbClr val="FFC000"/>
            </a:solidFill>
          </c:spPr>
          <c:invertIfNegative val="0"/>
          <c:cat>
            <c:numRef>
              <c:f>Foglio1!$C$39:$D$39</c:f>
              <c:numCache>
                <c:formatCode>General</c:formatCode>
                <c:ptCount val="2"/>
                <c:pt idx="0">
                  <c:v>2010</c:v>
                </c:pt>
                <c:pt idx="1">
                  <c:v>2015</c:v>
                </c:pt>
              </c:numCache>
            </c:numRef>
          </c:cat>
          <c:val>
            <c:numRef>
              <c:f>Foglio1!$C$41:$D$41</c:f>
              <c:numCache>
                <c:formatCode>0.0%</c:formatCode>
                <c:ptCount val="2"/>
                <c:pt idx="0">
                  <c:v>0.7580000000000009</c:v>
                </c:pt>
                <c:pt idx="1">
                  <c:v>0.501</c:v>
                </c:pt>
              </c:numCache>
            </c:numRef>
          </c:val>
        </c:ser>
        <c:ser>
          <c:idx val="2"/>
          <c:order val="2"/>
          <c:tx>
            <c:strRef>
              <c:f>Foglio1!$B$42</c:f>
              <c:strCache>
                <c:ptCount val="1"/>
                <c:pt idx="0">
                  <c:v>Non fiction - Generale</c:v>
                </c:pt>
              </c:strCache>
            </c:strRef>
          </c:tx>
          <c:spPr>
            <a:solidFill>
              <a:schemeClr val="tx2">
                <a:lumMod val="60000"/>
                <a:lumOff val="40000"/>
              </a:schemeClr>
            </a:solidFill>
          </c:spPr>
          <c:invertIfNegative val="0"/>
          <c:cat>
            <c:numRef>
              <c:f>Foglio1!$C$39:$D$39</c:f>
              <c:numCache>
                <c:formatCode>General</c:formatCode>
                <c:ptCount val="2"/>
                <c:pt idx="0">
                  <c:v>2010</c:v>
                </c:pt>
                <c:pt idx="1">
                  <c:v>2015</c:v>
                </c:pt>
              </c:numCache>
            </c:numRef>
          </c:cat>
          <c:val>
            <c:numRef>
              <c:f>Foglio1!$C$42:$D$42</c:f>
              <c:numCache>
                <c:formatCode>0.0%</c:formatCode>
                <c:ptCount val="2"/>
                <c:pt idx="0">
                  <c:v>6.9000000000000103E-2</c:v>
                </c:pt>
                <c:pt idx="1">
                  <c:v>0.1080000000000001</c:v>
                </c:pt>
              </c:numCache>
            </c:numRef>
          </c:val>
        </c:ser>
        <c:ser>
          <c:idx val="3"/>
          <c:order val="3"/>
          <c:tx>
            <c:strRef>
              <c:f>Foglio1!$B$43</c:f>
              <c:strCache>
                <c:ptCount val="1"/>
                <c:pt idx="0">
                  <c:v>Non Fiction - Pratica</c:v>
                </c:pt>
              </c:strCache>
            </c:strRef>
          </c:tx>
          <c:spPr>
            <a:solidFill>
              <a:schemeClr val="tx2">
                <a:lumMod val="20000"/>
                <a:lumOff val="80000"/>
              </a:schemeClr>
            </a:solidFill>
          </c:spPr>
          <c:invertIfNegative val="0"/>
          <c:cat>
            <c:numRef>
              <c:f>Foglio1!$C$39:$D$39</c:f>
              <c:numCache>
                <c:formatCode>General</c:formatCode>
                <c:ptCount val="2"/>
                <c:pt idx="0">
                  <c:v>2010</c:v>
                </c:pt>
                <c:pt idx="1">
                  <c:v>2015</c:v>
                </c:pt>
              </c:numCache>
            </c:numRef>
          </c:cat>
          <c:val>
            <c:numRef>
              <c:f>Foglio1!$C$43:$D$43</c:f>
              <c:numCache>
                <c:formatCode>0.0%</c:formatCode>
                <c:ptCount val="2"/>
                <c:pt idx="0">
                  <c:v>2.2000000000000016E-2</c:v>
                </c:pt>
                <c:pt idx="1">
                  <c:v>5.900000000000008E-2</c:v>
                </c:pt>
              </c:numCache>
            </c:numRef>
          </c:val>
        </c:ser>
        <c:ser>
          <c:idx val="4"/>
          <c:order val="4"/>
          <c:tx>
            <c:strRef>
              <c:f>Foglio1!$B$44</c:f>
              <c:strCache>
                <c:ptCount val="1"/>
                <c:pt idx="0">
                  <c:v>Non fiction - Saggistica</c:v>
                </c:pt>
              </c:strCache>
            </c:strRef>
          </c:tx>
          <c:spPr>
            <a:solidFill>
              <a:srgbClr val="00B0F0"/>
            </a:solidFill>
          </c:spPr>
          <c:invertIfNegative val="0"/>
          <c:cat>
            <c:numRef>
              <c:f>Foglio1!$C$39:$D$39</c:f>
              <c:numCache>
                <c:formatCode>General</c:formatCode>
                <c:ptCount val="2"/>
                <c:pt idx="0">
                  <c:v>2010</c:v>
                </c:pt>
                <c:pt idx="1">
                  <c:v>2015</c:v>
                </c:pt>
              </c:numCache>
            </c:numRef>
          </c:cat>
          <c:val>
            <c:numRef>
              <c:f>Foglio1!$C$44:$D$44</c:f>
              <c:numCache>
                <c:formatCode>0.0%</c:formatCode>
                <c:ptCount val="2"/>
                <c:pt idx="0">
                  <c:v>4.1000000000000002E-2</c:v>
                </c:pt>
                <c:pt idx="1">
                  <c:v>5.1000000000000004E-2</c:v>
                </c:pt>
              </c:numCache>
            </c:numRef>
          </c:val>
        </c:ser>
        <c:ser>
          <c:idx val="5"/>
          <c:order val="5"/>
          <c:tx>
            <c:strRef>
              <c:f>Foglio1!$B$45</c:f>
              <c:strCache>
                <c:ptCount val="1"/>
                <c:pt idx="0">
                  <c:v>Bambini e ragazzi</c:v>
                </c:pt>
              </c:strCache>
            </c:strRef>
          </c:tx>
          <c:spPr>
            <a:solidFill>
              <a:srgbClr val="FF0000"/>
            </a:solidFill>
          </c:spPr>
          <c:invertIfNegative val="0"/>
          <c:dLbls>
            <c:dLbl>
              <c:idx val="0"/>
              <c:layout>
                <c:manualLayout>
                  <c:x val="0.15313424172563694"/>
                  <c:y val="-2.370353779967714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Foglio1!$C$39:$D$39</c:f>
              <c:numCache>
                <c:formatCode>General</c:formatCode>
                <c:ptCount val="2"/>
                <c:pt idx="0">
                  <c:v>2010</c:v>
                </c:pt>
                <c:pt idx="1">
                  <c:v>2015</c:v>
                </c:pt>
              </c:numCache>
            </c:numRef>
          </c:cat>
          <c:val>
            <c:numRef>
              <c:f>Foglio1!$C$45:$D$45</c:f>
              <c:numCache>
                <c:formatCode>0.0%</c:formatCode>
                <c:ptCount val="2"/>
                <c:pt idx="0">
                  <c:v>1.9000000000000024E-2</c:v>
                </c:pt>
                <c:pt idx="1">
                  <c:v>3.7000000000000047E-2</c:v>
                </c:pt>
              </c:numCache>
            </c:numRef>
          </c:val>
        </c:ser>
        <c:dLbls>
          <c:showLegendKey val="0"/>
          <c:showVal val="1"/>
          <c:showCatName val="0"/>
          <c:showSerName val="0"/>
          <c:showPercent val="0"/>
          <c:showBubbleSize val="0"/>
        </c:dLbls>
        <c:gapWidth val="95"/>
        <c:overlap val="100"/>
        <c:serLines/>
        <c:axId val="177239936"/>
        <c:axId val="177241472"/>
      </c:barChart>
      <c:catAx>
        <c:axId val="177239936"/>
        <c:scaling>
          <c:orientation val="minMax"/>
        </c:scaling>
        <c:delete val="0"/>
        <c:axPos val="b"/>
        <c:numFmt formatCode="General" sourceLinked="1"/>
        <c:majorTickMark val="none"/>
        <c:minorTickMark val="none"/>
        <c:tickLblPos val="nextTo"/>
        <c:crossAx val="177241472"/>
        <c:crosses val="autoZero"/>
        <c:auto val="1"/>
        <c:lblAlgn val="ctr"/>
        <c:lblOffset val="100"/>
        <c:noMultiLvlLbl val="0"/>
      </c:catAx>
      <c:valAx>
        <c:axId val="177241472"/>
        <c:scaling>
          <c:orientation val="minMax"/>
        </c:scaling>
        <c:delete val="1"/>
        <c:axPos val="l"/>
        <c:numFmt formatCode="0%" sourceLinked="1"/>
        <c:majorTickMark val="out"/>
        <c:minorTickMark val="none"/>
        <c:tickLblPos val="nextTo"/>
        <c:crossAx val="177239936"/>
        <c:crosses val="autoZero"/>
        <c:crossBetween val="between"/>
      </c:valAx>
      <c:spPr>
        <a:noFill/>
      </c:spPr>
    </c:plotArea>
    <c:plotVisOnly val="1"/>
    <c:dispBlanksAs val="gap"/>
    <c:showDLblsOverMax val="0"/>
  </c:chart>
  <c:spPr>
    <a:noFill/>
  </c:spPr>
  <c:txPr>
    <a:bodyPr/>
    <a:lstStyle/>
    <a:p>
      <a:pPr>
        <a:defRPr sz="1400" b="1"/>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Foglio1!$B$12</c:f>
              <c:strCache>
                <c:ptCount val="1"/>
                <c:pt idx="0">
                  <c:v>Non catalogati</c:v>
                </c:pt>
              </c:strCache>
            </c:strRef>
          </c:tx>
          <c:spPr>
            <a:solidFill>
              <a:schemeClr val="bg2">
                <a:lumMod val="90000"/>
              </a:schemeClr>
            </a:solidFill>
          </c:spPr>
          <c:invertIfNegative val="0"/>
          <c:cat>
            <c:numRef>
              <c:f>Foglio1!$C$11:$D$11</c:f>
              <c:numCache>
                <c:formatCode>General</c:formatCode>
                <c:ptCount val="2"/>
                <c:pt idx="0">
                  <c:v>2010</c:v>
                </c:pt>
                <c:pt idx="1">
                  <c:v>2015</c:v>
                </c:pt>
              </c:numCache>
            </c:numRef>
          </c:cat>
          <c:val>
            <c:numRef>
              <c:f>Foglio1!$C$12:$D$12</c:f>
              <c:numCache>
                <c:formatCode>0.0%</c:formatCode>
                <c:ptCount val="2"/>
                <c:pt idx="1">
                  <c:v>2.8000000000000001E-2</c:v>
                </c:pt>
              </c:numCache>
            </c:numRef>
          </c:val>
        </c:ser>
        <c:ser>
          <c:idx val="1"/>
          <c:order val="1"/>
          <c:tx>
            <c:strRef>
              <c:f>Foglio1!$B$13</c:f>
              <c:strCache>
                <c:ptCount val="1"/>
                <c:pt idx="0">
                  <c:v>Fiction</c:v>
                </c:pt>
              </c:strCache>
            </c:strRef>
          </c:tx>
          <c:spPr>
            <a:solidFill>
              <a:srgbClr val="FFC000"/>
            </a:solidFill>
          </c:spPr>
          <c:invertIfNegative val="0"/>
          <c:cat>
            <c:numRef>
              <c:f>Foglio1!$C$11:$D$11</c:f>
              <c:numCache>
                <c:formatCode>General</c:formatCode>
                <c:ptCount val="2"/>
                <c:pt idx="0">
                  <c:v>2010</c:v>
                </c:pt>
                <c:pt idx="1">
                  <c:v>2015</c:v>
                </c:pt>
              </c:numCache>
            </c:numRef>
          </c:cat>
          <c:val>
            <c:numRef>
              <c:f>Foglio1!$C$13:$D$13</c:f>
              <c:numCache>
                <c:formatCode>0.0%</c:formatCode>
                <c:ptCount val="2"/>
                <c:pt idx="0">
                  <c:v>0.45200000000000001</c:v>
                </c:pt>
                <c:pt idx="1">
                  <c:v>0.56000000000000005</c:v>
                </c:pt>
              </c:numCache>
            </c:numRef>
          </c:val>
        </c:ser>
        <c:ser>
          <c:idx val="2"/>
          <c:order val="2"/>
          <c:tx>
            <c:strRef>
              <c:f>Foglio1!$B$14</c:f>
              <c:strCache>
                <c:ptCount val="1"/>
                <c:pt idx="0">
                  <c:v>Non fiction - Generale</c:v>
                </c:pt>
              </c:strCache>
            </c:strRef>
          </c:tx>
          <c:spPr>
            <a:solidFill>
              <a:schemeClr val="tx2">
                <a:lumMod val="60000"/>
                <a:lumOff val="40000"/>
              </a:schemeClr>
            </a:solidFill>
          </c:spPr>
          <c:invertIfNegative val="0"/>
          <c:cat>
            <c:numRef>
              <c:f>Foglio1!$C$11:$D$11</c:f>
              <c:numCache>
                <c:formatCode>General</c:formatCode>
                <c:ptCount val="2"/>
                <c:pt idx="0">
                  <c:v>2010</c:v>
                </c:pt>
                <c:pt idx="1">
                  <c:v>2015</c:v>
                </c:pt>
              </c:numCache>
            </c:numRef>
          </c:cat>
          <c:val>
            <c:numRef>
              <c:f>Foglio1!$C$14:$D$14</c:f>
              <c:numCache>
                <c:formatCode>0.0%</c:formatCode>
                <c:ptCount val="2"/>
                <c:pt idx="0">
                  <c:v>0.28800000000000031</c:v>
                </c:pt>
                <c:pt idx="1">
                  <c:v>0.13700000000000001</c:v>
                </c:pt>
              </c:numCache>
            </c:numRef>
          </c:val>
        </c:ser>
        <c:ser>
          <c:idx val="3"/>
          <c:order val="3"/>
          <c:tx>
            <c:strRef>
              <c:f>Foglio1!$B$15</c:f>
              <c:strCache>
                <c:ptCount val="1"/>
                <c:pt idx="0">
                  <c:v>Non Fiction - Pratica</c:v>
                </c:pt>
              </c:strCache>
            </c:strRef>
          </c:tx>
          <c:spPr>
            <a:solidFill>
              <a:schemeClr val="accent1">
                <a:lumMod val="40000"/>
                <a:lumOff val="60000"/>
              </a:schemeClr>
            </a:solidFill>
          </c:spPr>
          <c:invertIfNegative val="0"/>
          <c:cat>
            <c:numRef>
              <c:f>Foglio1!$C$11:$D$11</c:f>
              <c:numCache>
                <c:formatCode>General</c:formatCode>
                <c:ptCount val="2"/>
                <c:pt idx="0">
                  <c:v>2010</c:v>
                </c:pt>
                <c:pt idx="1">
                  <c:v>2015</c:v>
                </c:pt>
              </c:numCache>
            </c:numRef>
          </c:cat>
          <c:val>
            <c:numRef>
              <c:f>Foglio1!$C$15:$D$15</c:f>
              <c:numCache>
                <c:formatCode>0.0%</c:formatCode>
                <c:ptCount val="2"/>
                <c:pt idx="0">
                  <c:v>8.9000000000000065E-2</c:v>
                </c:pt>
                <c:pt idx="1">
                  <c:v>0.16400000000000001</c:v>
                </c:pt>
              </c:numCache>
            </c:numRef>
          </c:val>
        </c:ser>
        <c:ser>
          <c:idx val="4"/>
          <c:order val="4"/>
          <c:tx>
            <c:strRef>
              <c:f>Foglio1!$B$16</c:f>
              <c:strCache>
                <c:ptCount val="1"/>
                <c:pt idx="0">
                  <c:v>Non fiction - Saggistica</c:v>
                </c:pt>
              </c:strCache>
            </c:strRef>
          </c:tx>
          <c:spPr>
            <a:solidFill>
              <a:srgbClr val="00B0F0"/>
            </a:solidFill>
          </c:spPr>
          <c:invertIfNegative val="0"/>
          <c:cat>
            <c:numRef>
              <c:f>Foglio1!$C$11:$D$11</c:f>
              <c:numCache>
                <c:formatCode>General</c:formatCode>
                <c:ptCount val="2"/>
                <c:pt idx="0">
                  <c:v>2010</c:v>
                </c:pt>
                <c:pt idx="1">
                  <c:v>2015</c:v>
                </c:pt>
              </c:numCache>
            </c:numRef>
          </c:cat>
          <c:val>
            <c:numRef>
              <c:f>Foglio1!$C$16:$D$16</c:f>
              <c:numCache>
                <c:formatCode>0.0%</c:formatCode>
                <c:ptCount val="2"/>
                <c:pt idx="0">
                  <c:v>0.17100000000000001</c:v>
                </c:pt>
                <c:pt idx="1">
                  <c:v>8.4000000000000047E-2</c:v>
                </c:pt>
              </c:numCache>
            </c:numRef>
          </c:val>
        </c:ser>
        <c:ser>
          <c:idx val="5"/>
          <c:order val="5"/>
          <c:tx>
            <c:strRef>
              <c:f>Foglio1!$B$17</c:f>
              <c:strCache>
                <c:ptCount val="1"/>
                <c:pt idx="0">
                  <c:v>Bambini e ragazzi</c:v>
                </c:pt>
              </c:strCache>
            </c:strRef>
          </c:tx>
          <c:spPr>
            <a:solidFill>
              <a:srgbClr val="FF0000"/>
            </a:solidFill>
          </c:spPr>
          <c:invertIfNegative val="0"/>
          <c:cat>
            <c:numRef>
              <c:f>Foglio1!$C$11:$D$11</c:f>
              <c:numCache>
                <c:formatCode>General</c:formatCode>
                <c:ptCount val="2"/>
                <c:pt idx="0">
                  <c:v>2010</c:v>
                </c:pt>
                <c:pt idx="1">
                  <c:v>2015</c:v>
                </c:pt>
              </c:numCache>
            </c:numRef>
          </c:cat>
          <c:val>
            <c:numRef>
              <c:f>Foglio1!$C$17:$D$17</c:f>
              <c:numCache>
                <c:formatCode>0.0%</c:formatCode>
                <c:ptCount val="2"/>
                <c:pt idx="1">
                  <c:v>2.7000000000000034E-2</c:v>
                </c:pt>
              </c:numCache>
            </c:numRef>
          </c:val>
        </c:ser>
        <c:ser>
          <c:idx val="6"/>
          <c:order val="6"/>
          <c:tx>
            <c:strRef>
              <c:f>Foglio1!$B$18</c:f>
              <c:strCache>
                <c:ptCount val="1"/>
                <c:pt idx="0">
                  <c:v>Scolastica</c:v>
                </c:pt>
              </c:strCache>
            </c:strRef>
          </c:tx>
          <c:invertIfNegative val="0"/>
          <c:cat>
            <c:numRef>
              <c:f>Foglio1!$C$11:$D$11</c:f>
              <c:numCache>
                <c:formatCode>General</c:formatCode>
                <c:ptCount val="2"/>
                <c:pt idx="0">
                  <c:v>2010</c:v>
                </c:pt>
                <c:pt idx="1">
                  <c:v>2015</c:v>
                </c:pt>
              </c:numCache>
            </c:numRef>
          </c:cat>
          <c:val>
            <c:numRef>
              <c:f>Foglio1!$C$18:$D$18</c:f>
              <c:numCache>
                <c:formatCode>General</c:formatCode>
                <c:ptCount val="2"/>
              </c:numCache>
            </c:numRef>
          </c:val>
        </c:ser>
        <c:dLbls>
          <c:showLegendKey val="0"/>
          <c:showVal val="1"/>
          <c:showCatName val="0"/>
          <c:showSerName val="0"/>
          <c:showPercent val="0"/>
          <c:showBubbleSize val="0"/>
        </c:dLbls>
        <c:gapWidth val="95"/>
        <c:overlap val="100"/>
        <c:serLines/>
        <c:axId val="176231936"/>
        <c:axId val="176233472"/>
      </c:barChart>
      <c:catAx>
        <c:axId val="176231936"/>
        <c:scaling>
          <c:orientation val="minMax"/>
        </c:scaling>
        <c:delete val="0"/>
        <c:axPos val="b"/>
        <c:numFmt formatCode="General" sourceLinked="1"/>
        <c:majorTickMark val="none"/>
        <c:minorTickMark val="none"/>
        <c:tickLblPos val="nextTo"/>
        <c:txPr>
          <a:bodyPr/>
          <a:lstStyle/>
          <a:p>
            <a:pPr>
              <a:defRPr sz="1600"/>
            </a:pPr>
            <a:endParaRPr lang="it-IT"/>
          </a:p>
        </c:txPr>
        <c:crossAx val="176233472"/>
        <c:crosses val="autoZero"/>
        <c:auto val="1"/>
        <c:lblAlgn val="ctr"/>
        <c:lblOffset val="100"/>
        <c:noMultiLvlLbl val="0"/>
      </c:catAx>
      <c:valAx>
        <c:axId val="176233472"/>
        <c:scaling>
          <c:orientation val="minMax"/>
        </c:scaling>
        <c:delete val="1"/>
        <c:axPos val="l"/>
        <c:numFmt formatCode="0%" sourceLinked="1"/>
        <c:majorTickMark val="out"/>
        <c:minorTickMark val="none"/>
        <c:tickLblPos val="nextTo"/>
        <c:crossAx val="176231936"/>
        <c:crosses val="autoZero"/>
        <c:crossBetween val="between"/>
      </c:valAx>
      <c:spPr>
        <a:noFill/>
      </c:spPr>
    </c:plotArea>
    <c:plotVisOnly val="1"/>
    <c:dispBlanksAs val="gap"/>
    <c:showDLblsOverMax val="0"/>
  </c:chart>
  <c:spPr>
    <a:noFill/>
  </c:spPr>
  <c:txPr>
    <a:bodyPr/>
    <a:lstStyle/>
    <a:p>
      <a:pPr>
        <a:defRPr sz="1400" b="1"/>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Foglio1!$B$87</c:f>
              <c:strCache>
                <c:ptCount val="1"/>
                <c:pt idx="0">
                  <c:v>Self publishing</c:v>
                </c:pt>
              </c:strCache>
            </c:strRef>
          </c:tx>
          <c:spPr>
            <a:ln w="57150">
              <a:solidFill>
                <a:srgbClr val="FF0000"/>
              </a:solidFill>
            </a:ln>
          </c:spPr>
          <c:marker>
            <c:symbol val="none"/>
          </c:marker>
          <c:dLbls>
            <c:dLbl>
              <c:idx val="0"/>
              <c:layout>
                <c:manualLayout>
                  <c:x val="-4.7222222222222297E-2"/>
                  <c:y val="5.5555555555555462E-2"/>
                </c:manualLayout>
              </c:layout>
              <c:showLegendKey val="0"/>
              <c:showVal val="1"/>
              <c:showCatName val="0"/>
              <c:showSerName val="0"/>
              <c:showPercent val="0"/>
              <c:showBubbleSize val="0"/>
            </c:dLbl>
            <c:dLbl>
              <c:idx val="1"/>
              <c:layout>
                <c:manualLayout>
                  <c:x val="-5.5555555555555462E-2"/>
                  <c:y val="6.944444444444450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Foglio1!$C$86:$D$86</c:f>
              <c:numCache>
                <c:formatCode>0</c:formatCode>
                <c:ptCount val="2"/>
                <c:pt idx="0">
                  <c:v>2010</c:v>
                </c:pt>
                <c:pt idx="1">
                  <c:v>2015</c:v>
                </c:pt>
              </c:numCache>
            </c:numRef>
          </c:cat>
          <c:val>
            <c:numRef>
              <c:f>Foglio1!$C$87:$D$87</c:f>
              <c:numCache>
                <c:formatCode>0.00</c:formatCode>
                <c:ptCount val="2"/>
                <c:pt idx="0">
                  <c:v>13.44</c:v>
                </c:pt>
                <c:pt idx="1">
                  <c:v>15.53</c:v>
                </c:pt>
              </c:numCache>
            </c:numRef>
          </c:val>
          <c:smooth val="0"/>
        </c:ser>
        <c:ser>
          <c:idx val="1"/>
          <c:order val="1"/>
          <c:tx>
            <c:strRef>
              <c:f>Foglio1!$B$88</c:f>
              <c:strCache>
                <c:ptCount val="1"/>
                <c:pt idx="0">
                  <c:v>Altro</c:v>
                </c:pt>
              </c:strCache>
            </c:strRef>
          </c:tx>
          <c:spPr>
            <a:ln w="76200">
              <a:solidFill>
                <a:srgbClr val="00B0F0"/>
              </a:solidFill>
            </a:ln>
          </c:spPr>
          <c:marker>
            <c:symbol val="none"/>
          </c:marker>
          <c:dLbls>
            <c:dLbl>
              <c:idx val="0"/>
              <c:layout>
                <c:manualLayout>
                  <c:x val="-4.1666666666666664E-2"/>
                  <c:y val="-5.5555555555555462E-2"/>
                </c:manualLayout>
              </c:layout>
              <c:showLegendKey val="0"/>
              <c:showVal val="1"/>
              <c:showCatName val="0"/>
              <c:showSerName val="0"/>
              <c:showPercent val="0"/>
              <c:showBubbleSize val="0"/>
            </c:dLbl>
            <c:dLbl>
              <c:idx val="1"/>
              <c:layout>
                <c:manualLayout>
                  <c:x val="-0.05"/>
                  <c:y val="-6.944444444444450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Foglio1!$C$86:$D$86</c:f>
              <c:numCache>
                <c:formatCode>0</c:formatCode>
                <c:ptCount val="2"/>
                <c:pt idx="0">
                  <c:v>2010</c:v>
                </c:pt>
                <c:pt idx="1">
                  <c:v>2015</c:v>
                </c:pt>
              </c:numCache>
            </c:numRef>
          </c:cat>
          <c:val>
            <c:numRef>
              <c:f>Foglio1!$C$88:$D$88</c:f>
              <c:numCache>
                <c:formatCode>0.00</c:formatCode>
                <c:ptCount val="2"/>
                <c:pt idx="0">
                  <c:v>21.6</c:v>
                </c:pt>
                <c:pt idx="1">
                  <c:v>18.41</c:v>
                </c:pt>
              </c:numCache>
            </c:numRef>
          </c:val>
          <c:smooth val="0"/>
        </c:ser>
        <c:dLbls>
          <c:showLegendKey val="0"/>
          <c:showVal val="1"/>
          <c:showCatName val="0"/>
          <c:showSerName val="0"/>
          <c:showPercent val="0"/>
          <c:showBubbleSize val="0"/>
        </c:dLbls>
        <c:marker val="1"/>
        <c:smooth val="0"/>
        <c:axId val="176330624"/>
        <c:axId val="176332160"/>
      </c:lineChart>
      <c:catAx>
        <c:axId val="176330624"/>
        <c:scaling>
          <c:orientation val="minMax"/>
        </c:scaling>
        <c:delete val="0"/>
        <c:axPos val="b"/>
        <c:numFmt formatCode="0" sourceLinked="1"/>
        <c:majorTickMark val="none"/>
        <c:minorTickMark val="none"/>
        <c:tickLblPos val="nextTo"/>
        <c:txPr>
          <a:bodyPr/>
          <a:lstStyle/>
          <a:p>
            <a:pPr>
              <a:defRPr sz="1200"/>
            </a:pPr>
            <a:endParaRPr lang="it-IT"/>
          </a:p>
        </c:txPr>
        <c:crossAx val="176332160"/>
        <c:crosses val="autoZero"/>
        <c:auto val="1"/>
        <c:lblAlgn val="ctr"/>
        <c:lblOffset val="100"/>
        <c:noMultiLvlLbl val="0"/>
      </c:catAx>
      <c:valAx>
        <c:axId val="176332160"/>
        <c:scaling>
          <c:orientation val="minMax"/>
        </c:scaling>
        <c:delete val="1"/>
        <c:axPos val="l"/>
        <c:numFmt formatCode="0.00" sourceLinked="1"/>
        <c:majorTickMark val="out"/>
        <c:minorTickMark val="none"/>
        <c:tickLblPos val="nextTo"/>
        <c:crossAx val="176330624"/>
        <c:crosses val="autoZero"/>
        <c:crossBetween val="between"/>
      </c:valAx>
      <c:spPr>
        <a:noFill/>
      </c:spPr>
    </c:plotArea>
    <c:plotVisOnly val="1"/>
    <c:dispBlanksAs val="gap"/>
    <c:showDLblsOverMax val="0"/>
  </c:chart>
  <c:spPr>
    <a:noFill/>
  </c:spPr>
  <c:txPr>
    <a:bodyPr/>
    <a:lstStyle/>
    <a:p>
      <a:pPr>
        <a:defRPr b="1"/>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Foglio1!$B$92</c:f>
              <c:strCache>
                <c:ptCount val="1"/>
                <c:pt idx="0">
                  <c:v>Self publishing</c:v>
                </c:pt>
              </c:strCache>
            </c:strRef>
          </c:tx>
          <c:spPr>
            <a:ln w="76200">
              <a:solidFill>
                <a:srgbClr val="FF0000"/>
              </a:solidFill>
            </a:ln>
          </c:spPr>
          <c:marker>
            <c:symbol val="none"/>
          </c:marker>
          <c:dLbls>
            <c:dLbl>
              <c:idx val="0"/>
              <c:layout>
                <c:manualLayout>
                  <c:x val="-4.4444444444444502E-2"/>
                  <c:y val="7.407407407407407E-2"/>
                </c:manualLayout>
              </c:layout>
              <c:showLegendKey val="0"/>
              <c:showVal val="1"/>
              <c:showCatName val="0"/>
              <c:showSerName val="0"/>
              <c:showPercent val="0"/>
              <c:showBubbleSize val="0"/>
            </c:dLbl>
            <c:dLbl>
              <c:idx val="1"/>
              <c:layout>
                <c:manualLayout>
                  <c:x val="-4.1666666666666664E-2"/>
                  <c:y val="6.944444444444450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Foglio1!$C$91:$D$91</c:f>
              <c:numCache>
                <c:formatCode>0</c:formatCode>
                <c:ptCount val="2"/>
                <c:pt idx="0">
                  <c:v>2010</c:v>
                </c:pt>
                <c:pt idx="1">
                  <c:v>2015</c:v>
                </c:pt>
              </c:numCache>
            </c:numRef>
          </c:cat>
          <c:val>
            <c:numRef>
              <c:f>Foglio1!$C$92:$D$92</c:f>
              <c:numCache>
                <c:formatCode>0.00</c:formatCode>
                <c:ptCount val="2"/>
                <c:pt idx="0">
                  <c:v>5.8599999999999985</c:v>
                </c:pt>
                <c:pt idx="1">
                  <c:v>5.0599999999999996</c:v>
                </c:pt>
              </c:numCache>
            </c:numRef>
          </c:val>
          <c:smooth val="0"/>
        </c:ser>
        <c:ser>
          <c:idx val="1"/>
          <c:order val="1"/>
          <c:tx>
            <c:strRef>
              <c:f>Foglio1!$B$93</c:f>
              <c:strCache>
                <c:ptCount val="1"/>
                <c:pt idx="0">
                  <c:v>Altro</c:v>
                </c:pt>
              </c:strCache>
            </c:strRef>
          </c:tx>
          <c:spPr>
            <a:ln w="76200">
              <a:solidFill>
                <a:srgbClr val="00B0F0"/>
              </a:solidFill>
            </a:ln>
          </c:spPr>
          <c:marker>
            <c:symbol val="none"/>
          </c:marker>
          <c:dLbls>
            <c:dLbl>
              <c:idx val="0"/>
              <c:layout>
                <c:manualLayout>
                  <c:x val="-4.1666666666666664E-2"/>
                  <c:y val="-3.7037037037037056E-2"/>
                </c:manualLayout>
              </c:layout>
              <c:showLegendKey val="0"/>
              <c:showVal val="1"/>
              <c:showCatName val="0"/>
              <c:showSerName val="0"/>
              <c:showPercent val="0"/>
              <c:showBubbleSize val="0"/>
            </c:dLbl>
            <c:dLbl>
              <c:idx val="1"/>
              <c:layout>
                <c:manualLayout>
                  <c:x val="-4.4444444444444502E-2"/>
                  <c:y val="-8.796296296296313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Foglio1!$C$91:$D$91</c:f>
              <c:numCache>
                <c:formatCode>0</c:formatCode>
                <c:ptCount val="2"/>
                <c:pt idx="0">
                  <c:v>2010</c:v>
                </c:pt>
                <c:pt idx="1">
                  <c:v>2015</c:v>
                </c:pt>
              </c:numCache>
            </c:numRef>
          </c:cat>
          <c:val>
            <c:numRef>
              <c:f>Foglio1!$C$93:$D$93</c:f>
              <c:numCache>
                <c:formatCode>0.00</c:formatCode>
                <c:ptCount val="2"/>
                <c:pt idx="0">
                  <c:v>9.4600000000000026</c:v>
                </c:pt>
                <c:pt idx="1">
                  <c:v>6.6499999999999995</c:v>
                </c:pt>
              </c:numCache>
            </c:numRef>
          </c:val>
          <c:smooth val="0"/>
        </c:ser>
        <c:dLbls>
          <c:showLegendKey val="0"/>
          <c:showVal val="1"/>
          <c:showCatName val="0"/>
          <c:showSerName val="0"/>
          <c:showPercent val="0"/>
          <c:showBubbleSize val="0"/>
        </c:dLbls>
        <c:marker val="1"/>
        <c:smooth val="0"/>
        <c:axId val="176374144"/>
        <c:axId val="176375680"/>
      </c:lineChart>
      <c:catAx>
        <c:axId val="176374144"/>
        <c:scaling>
          <c:orientation val="minMax"/>
        </c:scaling>
        <c:delete val="0"/>
        <c:axPos val="b"/>
        <c:numFmt formatCode="0" sourceLinked="1"/>
        <c:majorTickMark val="none"/>
        <c:minorTickMark val="none"/>
        <c:tickLblPos val="nextTo"/>
        <c:txPr>
          <a:bodyPr/>
          <a:lstStyle/>
          <a:p>
            <a:pPr>
              <a:defRPr sz="1200"/>
            </a:pPr>
            <a:endParaRPr lang="it-IT"/>
          </a:p>
        </c:txPr>
        <c:crossAx val="176375680"/>
        <c:crosses val="autoZero"/>
        <c:auto val="1"/>
        <c:lblAlgn val="ctr"/>
        <c:lblOffset val="100"/>
        <c:noMultiLvlLbl val="0"/>
      </c:catAx>
      <c:valAx>
        <c:axId val="176375680"/>
        <c:scaling>
          <c:orientation val="minMax"/>
        </c:scaling>
        <c:delete val="1"/>
        <c:axPos val="l"/>
        <c:numFmt formatCode="0.00" sourceLinked="1"/>
        <c:majorTickMark val="out"/>
        <c:minorTickMark val="none"/>
        <c:tickLblPos val="nextTo"/>
        <c:crossAx val="176374144"/>
        <c:crosses val="autoZero"/>
        <c:crossBetween val="between"/>
      </c:valAx>
      <c:spPr>
        <a:noFill/>
      </c:spPr>
    </c:plotArea>
    <c:plotVisOnly val="1"/>
    <c:dispBlanksAs val="gap"/>
    <c:showDLblsOverMax val="0"/>
  </c:chart>
  <c:spPr>
    <a:noFill/>
  </c:spPr>
  <c:txPr>
    <a:bodyPr/>
    <a:lstStyle/>
    <a:p>
      <a:pPr>
        <a:defRPr b="1"/>
      </a:pPr>
      <a:endParaRPr lang="it-I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61E-2"/>
          <c:y val="1.4813688428743838E-2"/>
          <c:w val="0.93888888888888911"/>
          <c:h val="0.75139799354704362"/>
        </c:manualLayout>
      </c:layout>
      <c:barChart>
        <c:barDir val="col"/>
        <c:grouping val="stacked"/>
        <c:varyColors val="0"/>
        <c:ser>
          <c:idx val="0"/>
          <c:order val="0"/>
          <c:tx>
            <c:strRef>
              <c:f>Foglio1!$B$160</c:f>
              <c:strCache>
                <c:ptCount val="1"/>
                <c:pt idx="0">
                  <c:v>Saggistica e manualistica</c:v>
                </c:pt>
              </c:strCache>
            </c:strRef>
          </c:tx>
          <c:invertIfNegative val="0"/>
          <c:dPt>
            <c:idx val="0"/>
            <c:invertIfNegative val="0"/>
            <c:bubble3D val="0"/>
            <c:spPr>
              <a:solidFill>
                <a:schemeClr val="bg2">
                  <a:lumMod val="75000"/>
                </a:schemeClr>
              </a:solidFill>
            </c:spPr>
          </c:dPt>
          <c:val>
            <c:numRef>
              <c:f>Foglio1!$C$160</c:f>
              <c:numCache>
                <c:formatCode>0%</c:formatCode>
                <c:ptCount val="1"/>
                <c:pt idx="0">
                  <c:v>0.21000000000000005</c:v>
                </c:pt>
              </c:numCache>
            </c:numRef>
          </c:val>
        </c:ser>
        <c:ser>
          <c:idx val="1"/>
          <c:order val="1"/>
          <c:tx>
            <c:strRef>
              <c:f>Foglio1!$B$161</c:f>
              <c:strCache>
                <c:ptCount val="1"/>
                <c:pt idx="0">
                  <c:v>Narrativa di genere</c:v>
                </c:pt>
              </c:strCache>
            </c:strRef>
          </c:tx>
          <c:spPr>
            <a:solidFill>
              <a:srgbClr val="FF0000"/>
            </a:solidFill>
          </c:spPr>
          <c:invertIfNegative val="0"/>
          <c:val>
            <c:numRef>
              <c:f>Foglio1!$C$161</c:f>
              <c:numCache>
                <c:formatCode>0%</c:formatCode>
                <c:ptCount val="1"/>
                <c:pt idx="0">
                  <c:v>9.0000000000000024E-2</c:v>
                </c:pt>
              </c:numCache>
            </c:numRef>
          </c:val>
        </c:ser>
        <c:ser>
          <c:idx val="2"/>
          <c:order val="2"/>
          <c:tx>
            <c:strRef>
              <c:f>Foglio1!$B$162</c:f>
              <c:strCache>
                <c:ptCount val="1"/>
                <c:pt idx="0">
                  <c:v>Narrativa</c:v>
                </c:pt>
              </c:strCache>
            </c:strRef>
          </c:tx>
          <c:invertIfNegative val="0"/>
          <c:dPt>
            <c:idx val="0"/>
            <c:invertIfNegative val="0"/>
            <c:bubble3D val="0"/>
            <c:spPr>
              <a:solidFill>
                <a:srgbClr val="FFC000"/>
              </a:solidFill>
            </c:spPr>
          </c:dPt>
          <c:val>
            <c:numRef>
              <c:f>Foglio1!$C$162</c:f>
              <c:numCache>
                <c:formatCode>0%</c:formatCode>
                <c:ptCount val="1"/>
                <c:pt idx="0">
                  <c:v>0.53</c:v>
                </c:pt>
              </c:numCache>
            </c:numRef>
          </c:val>
        </c:ser>
        <c:ser>
          <c:idx val="3"/>
          <c:order val="3"/>
          <c:tx>
            <c:strRef>
              <c:f>Foglio1!$B$163</c:f>
              <c:strCache>
                <c:ptCount val="1"/>
                <c:pt idx="0">
                  <c:v>Poesia</c:v>
                </c:pt>
              </c:strCache>
            </c:strRef>
          </c:tx>
          <c:invertIfNegative val="0"/>
          <c:dPt>
            <c:idx val="0"/>
            <c:invertIfNegative val="0"/>
            <c:bubble3D val="0"/>
            <c:spPr>
              <a:solidFill>
                <a:srgbClr val="00B0F0"/>
              </a:solidFill>
            </c:spPr>
          </c:dPt>
          <c:val>
            <c:numRef>
              <c:f>Foglio1!$C$163</c:f>
              <c:numCache>
                <c:formatCode>0%</c:formatCode>
                <c:ptCount val="1"/>
                <c:pt idx="0">
                  <c:v>0.17</c:v>
                </c:pt>
              </c:numCache>
            </c:numRef>
          </c:val>
        </c:ser>
        <c:dLbls>
          <c:showLegendKey val="0"/>
          <c:showVal val="1"/>
          <c:showCatName val="0"/>
          <c:showSerName val="0"/>
          <c:showPercent val="0"/>
          <c:showBubbleSize val="0"/>
        </c:dLbls>
        <c:gapWidth val="95"/>
        <c:overlap val="100"/>
        <c:axId val="177641728"/>
        <c:axId val="177655808"/>
      </c:barChart>
      <c:catAx>
        <c:axId val="177641728"/>
        <c:scaling>
          <c:orientation val="minMax"/>
        </c:scaling>
        <c:delete val="1"/>
        <c:axPos val="b"/>
        <c:majorTickMark val="none"/>
        <c:minorTickMark val="none"/>
        <c:tickLblPos val="nextTo"/>
        <c:crossAx val="177655808"/>
        <c:crosses val="autoZero"/>
        <c:auto val="1"/>
        <c:lblAlgn val="ctr"/>
        <c:lblOffset val="100"/>
        <c:noMultiLvlLbl val="0"/>
      </c:catAx>
      <c:valAx>
        <c:axId val="177655808"/>
        <c:scaling>
          <c:orientation val="minMax"/>
        </c:scaling>
        <c:delete val="1"/>
        <c:axPos val="l"/>
        <c:numFmt formatCode="0%" sourceLinked="1"/>
        <c:majorTickMark val="out"/>
        <c:minorTickMark val="none"/>
        <c:tickLblPos val="nextTo"/>
        <c:crossAx val="177641728"/>
        <c:crosses val="autoZero"/>
        <c:crossBetween val="between"/>
      </c:valAx>
      <c:spPr>
        <a:noFill/>
      </c:spPr>
    </c:plotArea>
    <c:plotVisOnly val="1"/>
    <c:dispBlanksAs val="gap"/>
    <c:showDLblsOverMax val="0"/>
  </c:chart>
  <c:spPr>
    <a:noFill/>
  </c:spPr>
  <c:txPr>
    <a:bodyPr/>
    <a:lstStyle/>
    <a:p>
      <a:pPr>
        <a:defRPr sz="1400" b="1"/>
      </a:pPr>
      <a:endParaRPr lang="it-IT"/>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bg1">
                  <a:lumMod val="85000"/>
                </a:schemeClr>
              </a:solidFill>
            </c:spPr>
          </c:dPt>
          <c:dPt>
            <c:idx val="1"/>
            <c:bubble3D val="0"/>
            <c:explosion val="16"/>
            <c:spPr>
              <a:solidFill>
                <a:srgbClr val="00B0F0"/>
              </a:solidFill>
            </c:spPr>
          </c:dPt>
          <c:dLbls>
            <c:dLbl>
              <c:idx val="0"/>
              <c:delete val="1"/>
            </c:dLbl>
            <c:dLbl>
              <c:idx val="1"/>
              <c:layout/>
              <c:tx>
                <c:rich>
                  <a:bodyPr/>
                  <a:lstStyle/>
                  <a:p>
                    <a:r>
                      <a:rPr lang="en-US" sz="1200" b="1" dirty="0"/>
                      <a:t>1,6%</a:t>
                    </a:r>
                  </a:p>
                </c:rich>
              </c:tx>
              <c:showLegendKey val="0"/>
              <c:showVal val="0"/>
              <c:showCatName val="0"/>
              <c:showSerName val="0"/>
              <c:showPercent val="1"/>
              <c:showBubbleSize val="0"/>
            </c:dLbl>
            <c:txPr>
              <a:bodyPr/>
              <a:lstStyle/>
              <a:p>
                <a:pPr>
                  <a:defRPr sz="1200" b="1"/>
                </a:pPr>
                <a:endParaRPr lang="it-IT"/>
              </a:p>
            </c:txPr>
            <c:showLegendKey val="0"/>
            <c:showVal val="0"/>
            <c:showCatName val="0"/>
            <c:showSerName val="0"/>
            <c:showPercent val="1"/>
            <c:showBubbleSize val="0"/>
            <c:showLeaderLines val="1"/>
          </c:dLbls>
          <c:cat>
            <c:strRef>
              <c:f>Foglio1!$B$124:$B$125</c:f>
              <c:strCache>
                <c:ptCount val="2"/>
                <c:pt idx="0">
                  <c:v>Altro trade</c:v>
                </c:pt>
                <c:pt idx="1">
                  <c:v>Ricavi da self publishing</c:v>
                </c:pt>
              </c:strCache>
            </c:strRef>
          </c:cat>
          <c:val>
            <c:numRef>
              <c:f>Foglio1!$C$124:$C$125</c:f>
              <c:numCache>
                <c:formatCode>0.0%</c:formatCode>
                <c:ptCount val="2"/>
                <c:pt idx="0">
                  <c:v>0.98399999999999999</c:v>
                </c:pt>
                <c:pt idx="1">
                  <c:v>1.6000000000000014E-2</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spPr>
    <a:noFill/>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0.76563</cdr:x>
      <cdr:y>0.15068</cdr:y>
    </cdr:from>
    <cdr:to>
      <cdr:x>0.85938</cdr:x>
      <cdr:y>0.57534</cdr:y>
    </cdr:to>
    <cdr:sp macro="" textlink="">
      <cdr:nvSpPr>
        <cdr:cNvPr id="2" name="Parentesi graffa chiusa 1"/>
        <cdr:cNvSpPr/>
      </cdr:nvSpPr>
      <cdr:spPr>
        <a:xfrm xmlns:a="http://schemas.openxmlformats.org/drawingml/2006/main">
          <a:off x="3500462" y="785818"/>
          <a:ext cx="428628" cy="2214578"/>
        </a:xfrm>
        <a:prstGeom xmlns:a="http://schemas.openxmlformats.org/drawingml/2006/main" prst="rightBrace">
          <a:avLst/>
        </a:prstGeom>
        <a:ln xmlns:a="http://schemas.openxmlformats.org/drawingml/2006/main" w="571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it-IT"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0D7253-E055-4F29-AE3B-DBACF5BDB716}" type="datetimeFigureOut">
              <a:rPr lang="it-IT" smtClean="0"/>
              <a:pPr/>
              <a:t>05/12/2016</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247221-638C-4CAD-8F8D-306B3011A30B}" type="slidenum">
              <a:rPr lang="it-IT" smtClean="0"/>
              <a:pPr/>
              <a:t>‹N›</a:t>
            </a:fld>
            <a:endParaRPr lang="it-IT" dirty="0"/>
          </a:p>
        </p:txBody>
      </p:sp>
    </p:spTree>
    <p:extLst>
      <p:ext uri="{BB962C8B-B14F-4D97-AF65-F5344CB8AC3E}">
        <p14:creationId xmlns:p14="http://schemas.microsoft.com/office/powerpoint/2010/main" val="4035453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a:ln/>
        </p:spPr>
      </p:sp>
      <p:sp>
        <p:nvSpPr>
          <p:cNvPr id="55299" name="Segnaposto note 2"/>
          <p:cNvSpPr>
            <a:spLocks noGrp="1"/>
          </p:cNvSpPr>
          <p:nvPr>
            <p:ph type="body" idx="1"/>
          </p:nvPr>
        </p:nvSpPr>
        <p:spPr>
          <a:noFill/>
          <a:ln/>
        </p:spPr>
        <p:txBody>
          <a:bodyPr/>
          <a:lstStyle/>
          <a:p>
            <a:endParaRPr lang="it-IT" altLang="it-IT" dirty="0" smtClean="0">
              <a:ea typeface="ＭＳ Ｐゴシック" pitchFamily="34" charset="-128"/>
              <a:cs typeface="Arial" charset="0"/>
            </a:endParaRPr>
          </a:p>
        </p:txBody>
      </p:sp>
      <p:sp>
        <p:nvSpPr>
          <p:cNvPr id="55300" name="Segnaposto numero diapositiva 3"/>
          <p:cNvSpPr>
            <a:spLocks noGrp="1"/>
          </p:cNvSpPr>
          <p:nvPr>
            <p:ph type="sldNum" sz="quarter" idx="5"/>
          </p:nvPr>
        </p:nvSpPr>
        <p:spPr>
          <a:noFill/>
        </p:spPr>
        <p:txBody>
          <a:bodyPr/>
          <a:lstStyle/>
          <a:p>
            <a:fld id="{5414CEEF-50DF-48B5-9DAA-64FC8DFA1DF1}" type="slidenum">
              <a:rPr lang="it-IT" altLang="it-IT" smtClean="0">
                <a:latin typeface="Verdana" pitchFamily="34" charset="0"/>
                <a:cs typeface="Arial" charset="0"/>
              </a:rPr>
              <a:pPr/>
              <a:t>2</a:t>
            </a:fld>
            <a:endParaRPr lang="it-IT" altLang="it-IT" dirty="0" smtClean="0">
              <a:latin typeface="Verdana"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0EE0FAC-FC4B-4A01-9881-C835AB61676A}" type="datetimeFigureOut">
              <a:rPr lang="it-IT" smtClean="0"/>
              <a:pPr/>
              <a:t>05/12/2016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AAA6192-8A2A-4FE2-B93C-64516EFC58D4}"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0EE0FAC-FC4B-4A01-9881-C835AB61676A}" type="datetimeFigureOut">
              <a:rPr lang="it-IT" smtClean="0"/>
              <a:pPr/>
              <a:t>05/12/2016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AAA6192-8A2A-4FE2-B93C-64516EFC58D4}"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0EE0FAC-FC4B-4A01-9881-C835AB61676A}" type="datetimeFigureOut">
              <a:rPr lang="it-IT" smtClean="0"/>
              <a:pPr/>
              <a:t>05/12/2016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AAA6192-8A2A-4FE2-B93C-64516EFC58D4}"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0EE0FAC-FC4B-4A01-9881-C835AB61676A}" type="datetimeFigureOut">
              <a:rPr lang="it-IT" smtClean="0"/>
              <a:pPr/>
              <a:t>05/12/2016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AAA6192-8A2A-4FE2-B93C-64516EFC58D4}"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0EE0FAC-FC4B-4A01-9881-C835AB61676A}" type="datetimeFigureOut">
              <a:rPr lang="it-IT" smtClean="0"/>
              <a:pPr/>
              <a:t>05/12/2016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AAA6192-8A2A-4FE2-B93C-64516EFC58D4}"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0EE0FAC-FC4B-4A01-9881-C835AB61676A}" type="datetimeFigureOut">
              <a:rPr lang="it-IT" smtClean="0"/>
              <a:pPr/>
              <a:t>05/12/2016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AAA6192-8A2A-4FE2-B93C-64516EFC58D4}"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0EE0FAC-FC4B-4A01-9881-C835AB61676A}" type="datetimeFigureOut">
              <a:rPr lang="it-IT" smtClean="0"/>
              <a:pPr/>
              <a:t>05/12/2016</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2AAA6192-8A2A-4FE2-B93C-64516EFC58D4}"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0EE0FAC-FC4B-4A01-9881-C835AB61676A}" type="datetimeFigureOut">
              <a:rPr lang="it-IT" smtClean="0"/>
              <a:pPr/>
              <a:t>05/12/2016</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2AAA6192-8A2A-4FE2-B93C-64516EFC58D4}"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0EE0FAC-FC4B-4A01-9881-C835AB61676A}" type="datetimeFigureOut">
              <a:rPr lang="it-IT" smtClean="0"/>
              <a:pPr/>
              <a:t>05/12/2016</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2AAA6192-8A2A-4FE2-B93C-64516EFC58D4}"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0EE0FAC-FC4B-4A01-9881-C835AB61676A}" type="datetimeFigureOut">
              <a:rPr lang="it-IT" smtClean="0"/>
              <a:pPr/>
              <a:t>05/12/2016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AAA6192-8A2A-4FE2-B93C-64516EFC58D4}"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0EE0FAC-FC4B-4A01-9881-C835AB61676A}" type="datetimeFigureOut">
              <a:rPr lang="it-IT" smtClean="0"/>
              <a:pPr/>
              <a:t>05/12/2016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AAA6192-8A2A-4FE2-B93C-64516EFC58D4}"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E0FAC-FC4B-4A01-9881-C835AB61676A}" type="datetimeFigureOut">
              <a:rPr lang="it-IT" smtClean="0"/>
              <a:pPr/>
              <a:t>05/12/2016</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A6192-8A2A-4FE2-B93C-64516EFC58D4}"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jpeg"/><Relationship Id="rId3" Type="http://schemas.openxmlformats.org/officeDocument/2006/relationships/image" Target="../media/image10.png"/><Relationship Id="rId21" Type="http://schemas.openxmlformats.org/officeDocument/2006/relationships/image" Target="../media/image4.jpeg"/><Relationship Id="rId7" Type="http://schemas.openxmlformats.org/officeDocument/2006/relationships/image" Target="../media/image14.pn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image" Target="../media/image9.jpeg"/><Relationship Id="rId16" Type="http://schemas.openxmlformats.org/officeDocument/2006/relationships/image" Target="../media/image23.jpeg"/><Relationship Id="rId20"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5" Type="http://schemas.openxmlformats.org/officeDocument/2006/relationships/image" Target="../media/image22.jpeg"/><Relationship Id="rId10" Type="http://schemas.openxmlformats.org/officeDocument/2006/relationships/image" Target="../media/image17.png"/><Relationship Id="rId19" Type="http://schemas.openxmlformats.org/officeDocument/2006/relationships/image" Target="../media/image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 Id="rId22"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8.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18" Type="http://schemas.openxmlformats.org/officeDocument/2006/relationships/image" Target="../media/image38.jpeg"/><Relationship Id="rId3" Type="http://schemas.openxmlformats.org/officeDocument/2006/relationships/image" Target="../media/image3.jpeg"/><Relationship Id="rId21" Type="http://schemas.openxmlformats.org/officeDocument/2006/relationships/image" Target="../media/image41.jpe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png"/><Relationship Id="rId2" Type="http://schemas.openxmlformats.org/officeDocument/2006/relationships/image" Target="../media/image7.jpeg"/><Relationship Id="rId16" Type="http://schemas.openxmlformats.org/officeDocument/2006/relationships/image" Target="../media/image36.jpeg"/><Relationship Id="rId20"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1.jpeg"/><Relationship Id="rId5" Type="http://schemas.openxmlformats.org/officeDocument/2006/relationships/image" Target="../media/image9.jpeg"/><Relationship Id="rId15" Type="http://schemas.openxmlformats.org/officeDocument/2006/relationships/image" Target="../media/image35.jpeg"/><Relationship Id="rId10" Type="http://schemas.openxmlformats.org/officeDocument/2006/relationships/image" Target="../media/image30.jpeg"/><Relationship Id="rId19" Type="http://schemas.openxmlformats.org/officeDocument/2006/relationships/image" Target="../media/image39.jpeg"/><Relationship Id="rId4" Type="http://schemas.openxmlformats.org/officeDocument/2006/relationships/image" Target="../media/image4.jpeg"/><Relationship Id="rId9" Type="http://schemas.openxmlformats.org/officeDocument/2006/relationships/image" Target="../media/image29.jpeg"/><Relationship Id="rId14" Type="http://schemas.openxmlformats.org/officeDocument/2006/relationships/image" Target="../media/image3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5.png"/><Relationship Id="rId7" Type="http://schemas.openxmlformats.org/officeDocument/2006/relationships/image" Target="../media/image3.jpeg"/><Relationship Id="rId2" Type="http://schemas.openxmlformats.org/officeDocument/2006/relationships/hyperlink" Target="http://www.google.it/url?sa=i&amp;rct=j&amp;q=&amp;esrc=s&amp;source=images&amp;cd=&amp;ved=0ahUKEwiKh7HU-_fPAhXJtBQKHVfJA6QQjRwIBw&amp;url=http://it.seaicons.com/la-stampa-di-libri-icona/&amp;bvm=bv.136593572,d.d24&amp;psig=AFQjCNHhuUcbglerFxnbpNVLAgktb79jcQ&amp;ust=1477553694183055" TargetMode="Externa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6.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5.png"/><Relationship Id="rId7" Type="http://schemas.openxmlformats.org/officeDocument/2006/relationships/chart" Target="../charts/chart5.xml"/><Relationship Id="rId2" Type="http://schemas.openxmlformats.org/officeDocument/2006/relationships/hyperlink" Target="http://www.google.it/url?sa=i&amp;rct=j&amp;q=&amp;esrc=s&amp;source=images&amp;cd=&amp;ved=0ahUKEwiKh7HU-_fPAhXJtBQKHVfJA6QQjRwIBw&amp;url=http://it.seaicons.com/la-stampa-di-libri-icona/&amp;bvm=bv.136593572,d.d24&amp;psig=AFQjCNHhuUcbglerFxnbpNVLAgktb79jcQ&amp;ust=1477553694183055"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8.jpe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Picture 2" descr="L:\Foto\Loghi\più-libri-più-liberi-2015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786" y="5522383"/>
            <a:ext cx="2000250" cy="13356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6" y="3212976"/>
            <a:ext cx="9160345" cy="191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0" y="44624"/>
            <a:ext cx="8064896" cy="1631216"/>
          </a:xfrm>
          <a:prstGeom prst="rect">
            <a:avLst/>
          </a:prstGeom>
          <a:noFill/>
        </p:spPr>
        <p:txBody>
          <a:bodyPr wrap="square" rtlCol="0">
            <a:spAutoFit/>
          </a:bodyPr>
          <a:lstStyle/>
          <a:p>
            <a:r>
              <a:rPr lang="it-IT" sz="5000" b="1" dirty="0" smtClean="0">
                <a:solidFill>
                  <a:schemeClr val="bg1"/>
                </a:solidFill>
              </a:rPr>
              <a:t>Dal self publishing </a:t>
            </a:r>
          </a:p>
          <a:p>
            <a:r>
              <a:rPr lang="it-IT" sz="5000" b="1" dirty="0" smtClean="0">
                <a:solidFill>
                  <a:schemeClr val="bg1"/>
                </a:solidFill>
              </a:rPr>
              <a:t>al samizdat</a:t>
            </a:r>
            <a:endParaRPr lang="it-IT" sz="5000" b="1" dirty="0">
              <a:solidFill>
                <a:schemeClr val="bg1"/>
              </a:solidFill>
            </a:endParaRPr>
          </a:p>
        </p:txBody>
      </p:sp>
      <p:sp>
        <p:nvSpPr>
          <p:cNvPr id="5" name="CasellaDiTesto 4"/>
          <p:cNvSpPr txBox="1"/>
          <p:nvPr/>
        </p:nvSpPr>
        <p:spPr>
          <a:xfrm>
            <a:off x="-21545" y="2170594"/>
            <a:ext cx="9143999" cy="1015663"/>
          </a:xfrm>
          <a:prstGeom prst="rect">
            <a:avLst/>
          </a:prstGeom>
          <a:noFill/>
        </p:spPr>
        <p:txBody>
          <a:bodyPr wrap="square" rtlCol="0">
            <a:spAutoFit/>
          </a:bodyPr>
          <a:lstStyle/>
          <a:p>
            <a:pPr algn="ctr"/>
            <a:r>
              <a:rPr lang="it-IT" sz="2000" b="1" dirty="0" smtClean="0">
                <a:solidFill>
                  <a:schemeClr val="bg1"/>
                </a:solidFill>
              </a:rPr>
              <a:t>ALDUS Room</a:t>
            </a:r>
          </a:p>
          <a:p>
            <a:pPr algn="ctr"/>
            <a:r>
              <a:rPr lang="it-IT" sz="2000" b="1" dirty="0" smtClean="0">
                <a:solidFill>
                  <a:schemeClr val="bg1"/>
                </a:solidFill>
              </a:rPr>
              <a:t>Sabato  10 – 12 -2016 / </a:t>
            </a:r>
            <a:r>
              <a:rPr lang="it-IT" sz="2000" b="1" dirty="0" smtClean="0">
                <a:solidFill>
                  <a:schemeClr val="bg1"/>
                </a:solidFill>
              </a:rPr>
              <a:t>12.00-12,45</a:t>
            </a:r>
          </a:p>
          <a:p>
            <a:pPr algn="ctr"/>
            <a:r>
              <a:rPr lang="it-IT" sz="2000" b="1" dirty="0" smtClean="0">
                <a:solidFill>
                  <a:schemeClr val="bg1"/>
                </a:solidFill>
              </a:rPr>
              <a:t>In collaborazione con IE – Informazioni editoriali</a:t>
            </a:r>
            <a:endParaRPr lang="it-IT" sz="2000" b="1" dirty="0">
              <a:solidFill>
                <a:schemeClr val="bg1"/>
              </a:solidFill>
            </a:endParaRPr>
          </a:p>
        </p:txBody>
      </p:sp>
      <p:sp>
        <p:nvSpPr>
          <p:cNvPr id="6" name="CasellaDiTesto 5"/>
          <p:cNvSpPr txBox="1"/>
          <p:nvPr/>
        </p:nvSpPr>
        <p:spPr>
          <a:xfrm>
            <a:off x="-28834" y="5122273"/>
            <a:ext cx="9127653" cy="400110"/>
          </a:xfrm>
          <a:prstGeom prst="rect">
            <a:avLst/>
          </a:prstGeom>
          <a:noFill/>
        </p:spPr>
        <p:txBody>
          <a:bodyPr wrap="square" rtlCol="0">
            <a:spAutoFit/>
          </a:bodyPr>
          <a:lstStyle/>
          <a:p>
            <a:pPr algn="ctr"/>
            <a:r>
              <a:rPr lang="it-IT" sz="2000" b="1" dirty="0" smtClean="0">
                <a:solidFill>
                  <a:schemeClr val="bg1"/>
                </a:solidFill>
              </a:rPr>
              <a:t>Ufficio studi Associazione Italiana Editori</a:t>
            </a:r>
            <a:endParaRPr lang="it-IT" sz="2000" b="1" dirty="0">
              <a:solidFill>
                <a:schemeClr val="bg1"/>
              </a:solidFill>
            </a:endParaRPr>
          </a:p>
        </p:txBody>
      </p:sp>
    </p:spTree>
    <p:extLst>
      <p:ext uri="{BB962C8B-B14F-4D97-AF65-F5344CB8AC3E}">
        <p14:creationId xmlns:p14="http://schemas.microsoft.com/office/powerpoint/2010/main" val="847949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9144000" cy="400110"/>
          </a:xfrm>
          <a:prstGeom prst="rect">
            <a:avLst/>
          </a:prstGeom>
          <a:noFill/>
        </p:spPr>
        <p:txBody>
          <a:bodyPr wrap="square" rtlCol="0">
            <a:spAutoFit/>
          </a:bodyPr>
          <a:lstStyle/>
          <a:p>
            <a:r>
              <a:rPr lang="it-IT" sz="2000" b="1" dirty="0" smtClean="0"/>
              <a:t>I modelli e l’ibridazione tra modelli</a:t>
            </a:r>
          </a:p>
        </p:txBody>
      </p:sp>
      <p:sp>
        <p:nvSpPr>
          <p:cNvPr id="3" name="CasellaDiTesto 2"/>
          <p:cNvSpPr txBox="1"/>
          <p:nvPr/>
        </p:nvSpPr>
        <p:spPr>
          <a:xfrm>
            <a:off x="0" y="6529352"/>
            <a:ext cx="9144000" cy="246221"/>
          </a:xfrm>
          <a:prstGeom prst="rect">
            <a:avLst/>
          </a:prstGeom>
          <a:noFill/>
        </p:spPr>
        <p:txBody>
          <a:bodyPr wrap="square" rtlCol="0">
            <a:spAutoFit/>
          </a:bodyPr>
          <a:lstStyle/>
          <a:p>
            <a:pPr algn="ctr"/>
            <a:r>
              <a:rPr lang="it-IT" sz="1000" dirty="0" smtClean="0"/>
              <a:t>© Associazione Italiana Editori Ufficio studi (novembre 2016)</a:t>
            </a:r>
            <a:endParaRPr lang="it-IT" sz="1000" dirty="0"/>
          </a:p>
        </p:txBody>
      </p:sp>
      <p:pic>
        <p:nvPicPr>
          <p:cNvPr id="1026" name="Picture 2" descr="C:\Users\User\Pictures\Library Professionale\Loghi_Immagini_Grafemi (Slide)\Grafemi&amp;Foto\in-piedi-frontale-silhouette-uomo_318-29244.jpg"/>
          <p:cNvPicPr>
            <a:picLocks noChangeAspect="1" noChangeArrowheads="1"/>
          </p:cNvPicPr>
          <p:nvPr/>
        </p:nvPicPr>
        <p:blipFill>
          <a:blip r:embed="rId2" cstate="print"/>
          <a:srcRect/>
          <a:stretch>
            <a:fillRect/>
          </a:stretch>
        </p:blipFill>
        <p:spPr bwMode="auto">
          <a:xfrm>
            <a:off x="214282" y="857232"/>
            <a:ext cx="477224" cy="936495"/>
          </a:xfrm>
          <a:prstGeom prst="rect">
            <a:avLst/>
          </a:prstGeom>
          <a:noFill/>
        </p:spPr>
      </p:pic>
      <p:pic>
        <p:nvPicPr>
          <p:cNvPr id="1027" name="Picture 3" descr="C:\Users\User\Pictures\Library Professionale\Loghi_Immagini_Grafemi (Slide)\Grafemi&amp;Foto\pc.png"/>
          <p:cNvPicPr>
            <a:picLocks noChangeAspect="1" noChangeArrowheads="1"/>
          </p:cNvPicPr>
          <p:nvPr/>
        </p:nvPicPr>
        <p:blipFill>
          <a:blip r:embed="rId3" cstate="print"/>
          <a:srcRect/>
          <a:stretch>
            <a:fillRect/>
          </a:stretch>
        </p:blipFill>
        <p:spPr bwMode="auto">
          <a:xfrm>
            <a:off x="857224" y="857232"/>
            <a:ext cx="938202" cy="938202"/>
          </a:xfrm>
          <a:prstGeom prst="rect">
            <a:avLst/>
          </a:prstGeom>
          <a:noFill/>
        </p:spPr>
      </p:pic>
      <p:pic>
        <p:nvPicPr>
          <p:cNvPr id="1028" name="Picture 4" descr="C:\Users\User\Pictures\Library Professionale\Loghi_Immagini_Grafemi (Slide)\Grafemi&amp;Foto\Smartphone.png"/>
          <p:cNvPicPr>
            <a:picLocks noChangeAspect="1" noChangeArrowheads="1"/>
          </p:cNvPicPr>
          <p:nvPr/>
        </p:nvPicPr>
        <p:blipFill>
          <a:blip r:embed="rId4" cstate="print"/>
          <a:srcRect/>
          <a:stretch>
            <a:fillRect/>
          </a:stretch>
        </p:blipFill>
        <p:spPr bwMode="auto">
          <a:xfrm>
            <a:off x="4286248" y="285728"/>
            <a:ext cx="785818" cy="785818"/>
          </a:xfrm>
          <a:prstGeom prst="rect">
            <a:avLst/>
          </a:prstGeom>
          <a:noFill/>
        </p:spPr>
      </p:pic>
      <p:pic>
        <p:nvPicPr>
          <p:cNvPr id="1029" name="Picture 5" descr="C:\Users\User\Pictures\Library Professionale\Loghi_Immagini_Grafemi (Slide)\Grafemi&amp;Foto\Libri_03.png"/>
          <p:cNvPicPr>
            <a:picLocks noChangeAspect="1" noChangeArrowheads="1"/>
          </p:cNvPicPr>
          <p:nvPr/>
        </p:nvPicPr>
        <p:blipFill>
          <a:blip r:embed="rId5" cstate="print"/>
          <a:srcRect/>
          <a:stretch>
            <a:fillRect/>
          </a:stretch>
        </p:blipFill>
        <p:spPr bwMode="auto">
          <a:xfrm>
            <a:off x="4857752" y="1071546"/>
            <a:ext cx="566735" cy="892845"/>
          </a:xfrm>
          <a:prstGeom prst="rect">
            <a:avLst/>
          </a:prstGeom>
          <a:noFill/>
        </p:spPr>
      </p:pic>
      <p:sp>
        <p:nvSpPr>
          <p:cNvPr id="8" name="CasellaDiTesto 7"/>
          <p:cNvSpPr txBox="1"/>
          <p:nvPr/>
        </p:nvSpPr>
        <p:spPr>
          <a:xfrm>
            <a:off x="-214346" y="500042"/>
            <a:ext cx="1214446" cy="276999"/>
          </a:xfrm>
          <a:prstGeom prst="rect">
            <a:avLst/>
          </a:prstGeom>
          <a:noFill/>
        </p:spPr>
        <p:txBody>
          <a:bodyPr wrap="square" rtlCol="0">
            <a:spAutoFit/>
          </a:bodyPr>
          <a:lstStyle/>
          <a:p>
            <a:pPr algn="ctr"/>
            <a:r>
              <a:rPr lang="it-IT" sz="1200" b="1" dirty="0" smtClean="0"/>
              <a:t>Autore</a:t>
            </a:r>
            <a:endParaRPr lang="it-IT" sz="1200" b="1" dirty="0"/>
          </a:p>
        </p:txBody>
      </p:sp>
      <p:pic>
        <p:nvPicPr>
          <p:cNvPr id="1030" name="Picture 6" descr="C:\Users\User\Pictures\Library Professionale\Loghi_Immagini_Grafemi (Slide)\Grafemi&amp;Foto\Pinterest.png"/>
          <p:cNvPicPr>
            <a:picLocks noChangeAspect="1" noChangeArrowheads="1"/>
          </p:cNvPicPr>
          <p:nvPr/>
        </p:nvPicPr>
        <p:blipFill>
          <a:blip r:embed="rId6" cstate="print"/>
          <a:srcRect/>
          <a:stretch>
            <a:fillRect/>
          </a:stretch>
        </p:blipFill>
        <p:spPr bwMode="auto">
          <a:xfrm>
            <a:off x="1785918" y="1643050"/>
            <a:ext cx="320655" cy="320655"/>
          </a:xfrm>
          <a:prstGeom prst="rect">
            <a:avLst/>
          </a:prstGeom>
          <a:noFill/>
        </p:spPr>
      </p:pic>
      <p:pic>
        <p:nvPicPr>
          <p:cNvPr id="1031" name="Picture 7" descr="C:\Users\User\Pictures\Library Professionale\Loghi_Immagini_Grafemi (Slide)\Grafemi&amp;Foto\twitter.png"/>
          <p:cNvPicPr>
            <a:picLocks noChangeAspect="1" noChangeArrowheads="1"/>
          </p:cNvPicPr>
          <p:nvPr/>
        </p:nvPicPr>
        <p:blipFill>
          <a:blip r:embed="rId7" cstate="print"/>
          <a:srcRect/>
          <a:stretch>
            <a:fillRect/>
          </a:stretch>
        </p:blipFill>
        <p:spPr bwMode="auto">
          <a:xfrm>
            <a:off x="2143108" y="1643050"/>
            <a:ext cx="383501" cy="387333"/>
          </a:xfrm>
          <a:prstGeom prst="rect">
            <a:avLst/>
          </a:prstGeom>
          <a:noFill/>
        </p:spPr>
      </p:pic>
      <p:pic>
        <p:nvPicPr>
          <p:cNvPr id="1032" name="Picture 8" descr="C:\Users\User\Pictures\Library Professionale\Loghi_Immagini_Grafemi (Slide)\Grafemi&amp;Foto\Facebook.png"/>
          <p:cNvPicPr>
            <a:picLocks noChangeAspect="1" noChangeArrowheads="1"/>
          </p:cNvPicPr>
          <p:nvPr/>
        </p:nvPicPr>
        <p:blipFill>
          <a:blip r:embed="rId8" cstate="print"/>
          <a:srcRect/>
          <a:stretch>
            <a:fillRect/>
          </a:stretch>
        </p:blipFill>
        <p:spPr bwMode="auto">
          <a:xfrm>
            <a:off x="2600318" y="1600194"/>
            <a:ext cx="400046" cy="400046"/>
          </a:xfrm>
          <a:prstGeom prst="rect">
            <a:avLst/>
          </a:prstGeom>
          <a:noFill/>
        </p:spPr>
      </p:pic>
      <p:sp>
        <p:nvSpPr>
          <p:cNvPr id="12" name="CasellaDiTesto 11"/>
          <p:cNvSpPr txBox="1"/>
          <p:nvPr/>
        </p:nvSpPr>
        <p:spPr>
          <a:xfrm>
            <a:off x="1785918" y="1071546"/>
            <a:ext cx="1500198" cy="646331"/>
          </a:xfrm>
          <a:prstGeom prst="rect">
            <a:avLst/>
          </a:prstGeom>
          <a:noFill/>
        </p:spPr>
        <p:txBody>
          <a:bodyPr wrap="square" rtlCol="0">
            <a:spAutoFit/>
          </a:bodyPr>
          <a:lstStyle/>
          <a:p>
            <a:r>
              <a:rPr lang="it-IT" sz="1200" b="1" dirty="0" smtClean="0"/>
              <a:t>Marketing &amp; comunicazione social</a:t>
            </a:r>
            <a:endParaRPr lang="it-IT" sz="1200" b="1" dirty="0"/>
          </a:p>
        </p:txBody>
      </p:sp>
      <p:pic>
        <p:nvPicPr>
          <p:cNvPr id="1033" name="Picture 9" descr="C:\Users\User\Pictures\Library Professionale\Loghi_Immagini_Grafemi (Slide)\Grafemi&amp;Foto\ecommerce.jpg"/>
          <p:cNvPicPr>
            <a:picLocks noChangeAspect="1" noChangeArrowheads="1"/>
          </p:cNvPicPr>
          <p:nvPr/>
        </p:nvPicPr>
        <p:blipFill>
          <a:blip r:embed="rId9"/>
          <a:srcRect/>
          <a:stretch>
            <a:fillRect/>
          </a:stretch>
        </p:blipFill>
        <p:spPr bwMode="auto">
          <a:xfrm>
            <a:off x="3071802" y="642918"/>
            <a:ext cx="1333496" cy="1196813"/>
          </a:xfrm>
          <a:prstGeom prst="rect">
            <a:avLst/>
          </a:prstGeom>
          <a:noFill/>
        </p:spPr>
      </p:pic>
      <p:pic>
        <p:nvPicPr>
          <p:cNvPr id="14" name="Picture 2" descr="C:\Users\User\Pictures\Library Professionale\Loghi_Immagini_Grafemi (Slide)\Grafemi&amp;Foto\in-piedi-frontale-silhouette-uomo_318-29244.jpg"/>
          <p:cNvPicPr>
            <a:picLocks noChangeAspect="1" noChangeArrowheads="1"/>
          </p:cNvPicPr>
          <p:nvPr/>
        </p:nvPicPr>
        <p:blipFill>
          <a:blip r:embed="rId2" cstate="print"/>
          <a:srcRect/>
          <a:stretch>
            <a:fillRect/>
          </a:stretch>
        </p:blipFill>
        <p:spPr bwMode="auto">
          <a:xfrm>
            <a:off x="5737850" y="857232"/>
            <a:ext cx="477224" cy="936495"/>
          </a:xfrm>
          <a:prstGeom prst="rect">
            <a:avLst/>
          </a:prstGeom>
          <a:noFill/>
        </p:spPr>
      </p:pic>
      <p:sp>
        <p:nvSpPr>
          <p:cNvPr id="15" name="CasellaDiTesto 14"/>
          <p:cNvSpPr txBox="1"/>
          <p:nvPr/>
        </p:nvSpPr>
        <p:spPr>
          <a:xfrm>
            <a:off x="5357818" y="500042"/>
            <a:ext cx="1214446" cy="276999"/>
          </a:xfrm>
          <a:prstGeom prst="rect">
            <a:avLst/>
          </a:prstGeom>
          <a:noFill/>
        </p:spPr>
        <p:txBody>
          <a:bodyPr wrap="square" rtlCol="0">
            <a:spAutoFit/>
          </a:bodyPr>
          <a:lstStyle/>
          <a:p>
            <a:pPr algn="ctr"/>
            <a:r>
              <a:rPr lang="it-IT" sz="1200" b="1" dirty="0" smtClean="0"/>
              <a:t>Lettore / cliente</a:t>
            </a:r>
            <a:endParaRPr lang="it-IT" sz="1200" b="1" dirty="0"/>
          </a:p>
        </p:txBody>
      </p:sp>
      <p:pic>
        <p:nvPicPr>
          <p:cNvPr id="16" name="Picture 3" descr="C:\Users\User\Pictures\Library Professionale\Loghi_Immagini_Grafemi (Slide)\Grafemi&amp;Foto\pc.png"/>
          <p:cNvPicPr>
            <a:picLocks noChangeAspect="1" noChangeArrowheads="1"/>
          </p:cNvPicPr>
          <p:nvPr/>
        </p:nvPicPr>
        <p:blipFill>
          <a:blip r:embed="rId3" cstate="print"/>
          <a:srcRect/>
          <a:stretch>
            <a:fillRect/>
          </a:stretch>
        </p:blipFill>
        <p:spPr bwMode="auto">
          <a:xfrm>
            <a:off x="928662" y="2276484"/>
            <a:ext cx="938202" cy="938202"/>
          </a:xfrm>
          <a:prstGeom prst="rect">
            <a:avLst/>
          </a:prstGeom>
          <a:noFill/>
        </p:spPr>
      </p:pic>
      <p:pic>
        <p:nvPicPr>
          <p:cNvPr id="17" name="Picture 3" descr="C:\Users\User\Pictures\Library Professionale\Loghi_Immagini_Grafemi (Slide)\Grafemi&amp;Foto\pc.png"/>
          <p:cNvPicPr>
            <a:picLocks noChangeAspect="1" noChangeArrowheads="1"/>
          </p:cNvPicPr>
          <p:nvPr/>
        </p:nvPicPr>
        <p:blipFill>
          <a:blip r:embed="rId3" cstate="print"/>
          <a:srcRect/>
          <a:stretch>
            <a:fillRect/>
          </a:stretch>
        </p:blipFill>
        <p:spPr bwMode="auto">
          <a:xfrm>
            <a:off x="928662" y="3214686"/>
            <a:ext cx="938202" cy="938202"/>
          </a:xfrm>
          <a:prstGeom prst="rect">
            <a:avLst/>
          </a:prstGeom>
          <a:noFill/>
        </p:spPr>
      </p:pic>
      <p:pic>
        <p:nvPicPr>
          <p:cNvPr id="1034" name="Picture 10" descr="C:\Users\User\Pictures\Library Professionale\Loghi_Immagini_Grafemi (Slide)\Grafemi&amp;Foto\Logo_libro01.png"/>
          <p:cNvPicPr>
            <a:picLocks noChangeAspect="1" noChangeArrowheads="1"/>
          </p:cNvPicPr>
          <p:nvPr/>
        </p:nvPicPr>
        <p:blipFill>
          <a:blip r:embed="rId10"/>
          <a:srcRect/>
          <a:stretch>
            <a:fillRect/>
          </a:stretch>
        </p:blipFill>
        <p:spPr bwMode="auto">
          <a:xfrm>
            <a:off x="2786057" y="2143116"/>
            <a:ext cx="1428753" cy="1428753"/>
          </a:xfrm>
          <a:prstGeom prst="rect">
            <a:avLst/>
          </a:prstGeom>
          <a:noFill/>
        </p:spPr>
      </p:pic>
      <p:pic>
        <p:nvPicPr>
          <p:cNvPr id="21" name="Picture 3" descr="C:\Users\User\Pictures\Library Professionale\Loghi_Immagini_Grafemi (Slide)\Grafemi&amp;Foto\pc.png"/>
          <p:cNvPicPr>
            <a:picLocks noChangeAspect="1" noChangeArrowheads="1"/>
          </p:cNvPicPr>
          <p:nvPr/>
        </p:nvPicPr>
        <p:blipFill>
          <a:blip r:embed="rId3" cstate="print"/>
          <a:srcRect/>
          <a:stretch>
            <a:fillRect/>
          </a:stretch>
        </p:blipFill>
        <p:spPr bwMode="auto">
          <a:xfrm>
            <a:off x="1919286" y="2276484"/>
            <a:ext cx="938202" cy="938202"/>
          </a:xfrm>
          <a:prstGeom prst="rect">
            <a:avLst/>
          </a:prstGeom>
          <a:noFill/>
        </p:spPr>
      </p:pic>
      <p:pic>
        <p:nvPicPr>
          <p:cNvPr id="22" name="Picture 3" descr="C:\Users\User\Pictures\Library Professionale\Loghi_Immagini_Grafemi (Slide)\Grafemi&amp;Foto\pc.png"/>
          <p:cNvPicPr>
            <a:picLocks noChangeAspect="1" noChangeArrowheads="1"/>
          </p:cNvPicPr>
          <p:nvPr/>
        </p:nvPicPr>
        <p:blipFill>
          <a:blip r:embed="rId3" cstate="print"/>
          <a:srcRect/>
          <a:stretch>
            <a:fillRect/>
          </a:stretch>
        </p:blipFill>
        <p:spPr bwMode="auto">
          <a:xfrm>
            <a:off x="1928794" y="3205178"/>
            <a:ext cx="938202" cy="938202"/>
          </a:xfrm>
          <a:prstGeom prst="rect">
            <a:avLst/>
          </a:prstGeom>
          <a:noFill/>
        </p:spPr>
      </p:pic>
      <p:pic>
        <p:nvPicPr>
          <p:cNvPr id="23" name="Picture 2" descr="C:\Users\User\Pictures\Library Professionale\Loghi_Immagini_Grafemi (Slide)\Grafemi&amp;Foto\in-piedi-frontale-silhouette-uomo_318-29244.jpg"/>
          <p:cNvPicPr>
            <a:picLocks noChangeAspect="1" noChangeArrowheads="1"/>
          </p:cNvPicPr>
          <p:nvPr/>
        </p:nvPicPr>
        <p:blipFill>
          <a:blip r:embed="rId11" cstate="print"/>
          <a:srcRect/>
          <a:stretch>
            <a:fillRect/>
          </a:stretch>
        </p:blipFill>
        <p:spPr bwMode="auto">
          <a:xfrm>
            <a:off x="71406" y="2428868"/>
            <a:ext cx="214314" cy="420566"/>
          </a:xfrm>
          <a:prstGeom prst="rect">
            <a:avLst/>
          </a:prstGeom>
          <a:noFill/>
        </p:spPr>
      </p:pic>
      <p:pic>
        <p:nvPicPr>
          <p:cNvPr id="24" name="Picture 2" descr="C:\Users\User\Pictures\Library Professionale\Loghi_Immagini_Grafemi (Slide)\Grafemi&amp;Foto\in-piedi-frontale-silhouette-uomo_318-29244.jpg"/>
          <p:cNvPicPr>
            <a:picLocks noChangeAspect="1" noChangeArrowheads="1"/>
          </p:cNvPicPr>
          <p:nvPr/>
        </p:nvPicPr>
        <p:blipFill>
          <a:blip r:embed="rId11" cstate="print"/>
          <a:srcRect/>
          <a:stretch>
            <a:fillRect/>
          </a:stretch>
        </p:blipFill>
        <p:spPr bwMode="auto">
          <a:xfrm>
            <a:off x="357158" y="2428868"/>
            <a:ext cx="214314" cy="420566"/>
          </a:xfrm>
          <a:prstGeom prst="rect">
            <a:avLst/>
          </a:prstGeom>
          <a:noFill/>
        </p:spPr>
      </p:pic>
      <p:pic>
        <p:nvPicPr>
          <p:cNvPr id="25" name="Picture 2" descr="C:\Users\User\Pictures\Library Professionale\Loghi_Immagini_Grafemi (Slide)\Grafemi&amp;Foto\in-piedi-frontale-silhouette-uomo_318-29244.jpg"/>
          <p:cNvPicPr>
            <a:picLocks noChangeAspect="1" noChangeArrowheads="1"/>
          </p:cNvPicPr>
          <p:nvPr/>
        </p:nvPicPr>
        <p:blipFill>
          <a:blip r:embed="rId11" cstate="print"/>
          <a:srcRect/>
          <a:stretch>
            <a:fillRect/>
          </a:stretch>
        </p:blipFill>
        <p:spPr bwMode="auto">
          <a:xfrm>
            <a:off x="642910" y="2428868"/>
            <a:ext cx="214314" cy="420566"/>
          </a:xfrm>
          <a:prstGeom prst="rect">
            <a:avLst/>
          </a:prstGeom>
          <a:noFill/>
        </p:spPr>
      </p:pic>
      <p:pic>
        <p:nvPicPr>
          <p:cNvPr id="26" name="Picture 2" descr="C:\Users\User\Pictures\Library Professionale\Loghi_Immagini_Grafemi (Slide)\Grafemi&amp;Foto\in-piedi-frontale-silhouette-uomo_318-29244.jpg"/>
          <p:cNvPicPr>
            <a:picLocks noChangeAspect="1" noChangeArrowheads="1"/>
          </p:cNvPicPr>
          <p:nvPr/>
        </p:nvPicPr>
        <p:blipFill>
          <a:blip r:embed="rId11" cstate="print"/>
          <a:srcRect/>
          <a:stretch>
            <a:fillRect/>
          </a:stretch>
        </p:blipFill>
        <p:spPr bwMode="auto">
          <a:xfrm>
            <a:off x="642910" y="2857496"/>
            <a:ext cx="214314" cy="420566"/>
          </a:xfrm>
          <a:prstGeom prst="rect">
            <a:avLst/>
          </a:prstGeom>
          <a:noFill/>
        </p:spPr>
      </p:pic>
      <p:pic>
        <p:nvPicPr>
          <p:cNvPr id="27" name="Picture 2" descr="C:\Users\User\Pictures\Library Professionale\Loghi_Immagini_Grafemi (Slide)\Grafemi&amp;Foto\in-piedi-frontale-silhouette-uomo_318-29244.jpg"/>
          <p:cNvPicPr>
            <a:picLocks noChangeAspect="1" noChangeArrowheads="1"/>
          </p:cNvPicPr>
          <p:nvPr/>
        </p:nvPicPr>
        <p:blipFill>
          <a:blip r:embed="rId11" cstate="print"/>
          <a:srcRect/>
          <a:stretch>
            <a:fillRect/>
          </a:stretch>
        </p:blipFill>
        <p:spPr bwMode="auto">
          <a:xfrm>
            <a:off x="357158" y="2857496"/>
            <a:ext cx="214314" cy="420566"/>
          </a:xfrm>
          <a:prstGeom prst="rect">
            <a:avLst/>
          </a:prstGeom>
          <a:noFill/>
        </p:spPr>
      </p:pic>
      <p:pic>
        <p:nvPicPr>
          <p:cNvPr id="28" name="Picture 2" descr="C:\Users\User\Pictures\Library Professionale\Loghi_Immagini_Grafemi (Slide)\Grafemi&amp;Foto\in-piedi-frontale-silhouette-uomo_318-29244.jpg"/>
          <p:cNvPicPr>
            <a:picLocks noChangeAspect="1" noChangeArrowheads="1"/>
          </p:cNvPicPr>
          <p:nvPr/>
        </p:nvPicPr>
        <p:blipFill>
          <a:blip r:embed="rId11" cstate="print"/>
          <a:srcRect/>
          <a:stretch>
            <a:fillRect/>
          </a:stretch>
        </p:blipFill>
        <p:spPr bwMode="auto">
          <a:xfrm>
            <a:off x="71406" y="2857496"/>
            <a:ext cx="214314" cy="420566"/>
          </a:xfrm>
          <a:prstGeom prst="rect">
            <a:avLst/>
          </a:prstGeom>
          <a:noFill/>
        </p:spPr>
      </p:pic>
      <p:pic>
        <p:nvPicPr>
          <p:cNvPr id="29" name="Picture 2" descr="C:\Users\User\Pictures\Library Professionale\Loghi_Immagini_Grafemi (Slide)\Grafemi&amp;Foto\in-piedi-frontale-silhouette-uomo_318-29244.jpg"/>
          <p:cNvPicPr>
            <a:picLocks noChangeAspect="1" noChangeArrowheads="1"/>
          </p:cNvPicPr>
          <p:nvPr/>
        </p:nvPicPr>
        <p:blipFill>
          <a:blip r:embed="rId11" cstate="print"/>
          <a:srcRect/>
          <a:stretch>
            <a:fillRect/>
          </a:stretch>
        </p:blipFill>
        <p:spPr bwMode="auto">
          <a:xfrm>
            <a:off x="71406" y="3286124"/>
            <a:ext cx="214314" cy="420566"/>
          </a:xfrm>
          <a:prstGeom prst="rect">
            <a:avLst/>
          </a:prstGeom>
          <a:noFill/>
        </p:spPr>
      </p:pic>
      <p:pic>
        <p:nvPicPr>
          <p:cNvPr id="30" name="Picture 2" descr="C:\Users\User\Pictures\Library Professionale\Loghi_Immagini_Grafemi (Slide)\Grafemi&amp;Foto\in-piedi-frontale-silhouette-uomo_318-29244.jpg"/>
          <p:cNvPicPr>
            <a:picLocks noChangeAspect="1" noChangeArrowheads="1"/>
          </p:cNvPicPr>
          <p:nvPr/>
        </p:nvPicPr>
        <p:blipFill>
          <a:blip r:embed="rId11" cstate="print"/>
          <a:srcRect/>
          <a:stretch>
            <a:fillRect/>
          </a:stretch>
        </p:blipFill>
        <p:spPr bwMode="auto">
          <a:xfrm>
            <a:off x="71406" y="3714752"/>
            <a:ext cx="214314" cy="420566"/>
          </a:xfrm>
          <a:prstGeom prst="rect">
            <a:avLst/>
          </a:prstGeom>
          <a:noFill/>
        </p:spPr>
      </p:pic>
      <p:pic>
        <p:nvPicPr>
          <p:cNvPr id="31" name="Picture 2" descr="C:\Users\User\Pictures\Library Professionale\Loghi_Immagini_Grafemi (Slide)\Grafemi&amp;Foto\in-piedi-frontale-silhouette-uomo_318-29244.jpg"/>
          <p:cNvPicPr>
            <a:picLocks noChangeAspect="1" noChangeArrowheads="1"/>
          </p:cNvPicPr>
          <p:nvPr/>
        </p:nvPicPr>
        <p:blipFill>
          <a:blip r:embed="rId11" cstate="print"/>
          <a:srcRect/>
          <a:stretch>
            <a:fillRect/>
          </a:stretch>
        </p:blipFill>
        <p:spPr bwMode="auto">
          <a:xfrm>
            <a:off x="357158" y="3286124"/>
            <a:ext cx="214314" cy="420566"/>
          </a:xfrm>
          <a:prstGeom prst="rect">
            <a:avLst/>
          </a:prstGeom>
          <a:noFill/>
        </p:spPr>
      </p:pic>
      <p:pic>
        <p:nvPicPr>
          <p:cNvPr id="32" name="Picture 2" descr="C:\Users\User\Pictures\Library Professionale\Loghi_Immagini_Grafemi (Slide)\Grafemi&amp;Foto\in-piedi-frontale-silhouette-uomo_318-29244.jpg"/>
          <p:cNvPicPr>
            <a:picLocks noChangeAspect="1" noChangeArrowheads="1"/>
          </p:cNvPicPr>
          <p:nvPr/>
        </p:nvPicPr>
        <p:blipFill>
          <a:blip r:embed="rId11" cstate="print"/>
          <a:srcRect/>
          <a:stretch>
            <a:fillRect/>
          </a:stretch>
        </p:blipFill>
        <p:spPr bwMode="auto">
          <a:xfrm>
            <a:off x="357158" y="3714752"/>
            <a:ext cx="214314" cy="420566"/>
          </a:xfrm>
          <a:prstGeom prst="rect">
            <a:avLst/>
          </a:prstGeom>
          <a:noFill/>
        </p:spPr>
      </p:pic>
      <p:pic>
        <p:nvPicPr>
          <p:cNvPr id="33" name="Picture 2" descr="C:\Users\User\Pictures\Library Professionale\Loghi_Immagini_Grafemi (Slide)\Grafemi&amp;Foto\in-piedi-frontale-silhouette-uomo_318-29244.jpg"/>
          <p:cNvPicPr>
            <a:picLocks noChangeAspect="1" noChangeArrowheads="1"/>
          </p:cNvPicPr>
          <p:nvPr/>
        </p:nvPicPr>
        <p:blipFill>
          <a:blip r:embed="rId11" cstate="print"/>
          <a:srcRect/>
          <a:stretch>
            <a:fillRect/>
          </a:stretch>
        </p:blipFill>
        <p:spPr bwMode="auto">
          <a:xfrm>
            <a:off x="642910" y="3286124"/>
            <a:ext cx="214314" cy="420566"/>
          </a:xfrm>
          <a:prstGeom prst="rect">
            <a:avLst/>
          </a:prstGeom>
          <a:noFill/>
        </p:spPr>
      </p:pic>
      <p:pic>
        <p:nvPicPr>
          <p:cNvPr id="34" name="Picture 2" descr="C:\Users\User\Pictures\Library Professionale\Loghi_Immagini_Grafemi (Slide)\Grafemi&amp;Foto\in-piedi-frontale-silhouette-uomo_318-29244.jpg"/>
          <p:cNvPicPr>
            <a:picLocks noChangeAspect="1" noChangeArrowheads="1"/>
          </p:cNvPicPr>
          <p:nvPr/>
        </p:nvPicPr>
        <p:blipFill>
          <a:blip r:embed="rId11" cstate="print"/>
          <a:srcRect/>
          <a:stretch>
            <a:fillRect/>
          </a:stretch>
        </p:blipFill>
        <p:spPr bwMode="auto">
          <a:xfrm>
            <a:off x="642910" y="3714752"/>
            <a:ext cx="214314" cy="420566"/>
          </a:xfrm>
          <a:prstGeom prst="rect">
            <a:avLst/>
          </a:prstGeom>
          <a:noFill/>
        </p:spPr>
      </p:pic>
      <p:sp>
        <p:nvSpPr>
          <p:cNvPr id="1036" name="AutoShape 12" descr="Risultati immagini per logo e-r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pic>
        <p:nvPicPr>
          <p:cNvPr id="1038" name="Picture 14" descr="Risultati immagini per e-book simboli"/>
          <p:cNvPicPr>
            <a:picLocks noChangeAspect="1" noChangeArrowheads="1"/>
          </p:cNvPicPr>
          <p:nvPr/>
        </p:nvPicPr>
        <p:blipFill>
          <a:blip r:embed="rId12" cstate="print"/>
          <a:srcRect/>
          <a:stretch>
            <a:fillRect/>
          </a:stretch>
        </p:blipFill>
        <p:spPr bwMode="auto">
          <a:xfrm>
            <a:off x="4214810" y="2214554"/>
            <a:ext cx="1285885" cy="1285885"/>
          </a:xfrm>
          <a:prstGeom prst="rect">
            <a:avLst/>
          </a:prstGeom>
          <a:noFill/>
        </p:spPr>
      </p:pic>
      <p:sp>
        <p:nvSpPr>
          <p:cNvPr id="37" name="CasellaDiTesto 36"/>
          <p:cNvSpPr txBox="1"/>
          <p:nvPr/>
        </p:nvSpPr>
        <p:spPr>
          <a:xfrm>
            <a:off x="3000364" y="3357562"/>
            <a:ext cx="3000396" cy="646331"/>
          </a:xfrm>
          <a:prstGeom prst="rect">
            <a:avLst/>
          </a:prstGeom>
          <a:noFill/>
        </p:spPr>
        <p:txBody>
          <a:bodyPr wrap="square" rtlCol="0">
            <a:spAutoFit/>
          </a:bodyPr>
          <a:lstStyle/>
          <a:p>
            <a:r>
              <a:rPr lang="it-IT" sz="1200" b="1" dirty="0" smtClean="0"/>
              <a:t>Servizi: stampa, spedizioni, vetrina editing, grafica, conversione,  distribuzione </a:t>
            </a:r>
          </a:p>
          <a:p>
            <a:r>
              <a:rPr lang="it-IT" sz="1200" b="1" dirty="0" smtClean="0"/>
              <a:t>carta / digitale, comunicazione social, ecc. </a:t>
            </a:r>
            <a:endParaRPr lang="it-IT" sz="1200" b="1" dirty="0"/>
          </a:p>
        </p:txBody>
      </p:sp>
      <p:pic>
        <p:nvPicPr>
          <p:cNvPr id="38" name="Picture 4" descr="C:\Users\User\Pictures\Library Professionale\Loghi_Immagini_Grafemi (Slide)\Grafemi&amp;Foto\Smartphone.png"/>
          <p:cNvPicPr>
            <a:picLocks noChangeAspect="1" noChangeArrowheads="1"/>
          </p:cNvPicPr>
          <p:nvPr/>
        </p:nvPicPr>
        <p:blipFill>
          <a:blip r:embed="rId4" cstate="print"/>
          <a:srcRect/>
          <a:stretch>
            <a:fillRect/>
          </a:stretch>
        </p:blipFill>
        <p:spPr bwMode="auto">
          <a:xfrm>
            <a:off x="6643702" y="2071678"/>
            <a:ext cx="785818" cy="785818"/>
          </a:xfrm>
          <a:prstGeom prst="rect">
            <a:avLst/>
          </a:prstGeom>
          <a:noFill/>
        </p:spPr>
      </p:pic>
      <p:pic>
        <p:nvPicPr>
          <p:cNvPr id="39" name="Picture 2" descr="C:\Users\User\Pictures\Library Professionale\Loghi_Immagini_Grafemi (Slide)\Grafemi&amp;Foto\in-piedi-frontale-silhouette-uomo_318-29244.jpg"/>
          <p:cNvPicPr>
            <a:picLocks noChangeAspect="1" noChangeArrowheads="1"/>
          </p:cNvPicPr>
          <p:nvPr/>
        </p:nvPicPr>
        <p:blipFill>
          <a:blip r:embed="rId2" cstate="print"/>
          <a:srcRect/>
          <a:stretch>
            <a:fillRect/>
          </a:stretch>
        </p:blipFill>
        <p:spPr bwMode="auto">
          <a:xfrm>
            <a:off x="7500958" y="2571744"/>
            <a:ext cx="477224" cy="936495"/>
          </a:xfrm>
          <a:prstGeom prst="rect">
            <a:avLst/>
          </a:prstGeom>
          <a:noFill/>
        </p:spPr>
      </p:pic>
      <p:pic>
        <p:nvPicPr>
          <p:cNvPr id="40" name="Picture 5" descr="C:\Users\User\Pictures\Library Professionale\Loghi_Immagini_Grafemi (Slide)\Grafemi&amp;Foto\Libri_03.png"/>
          <p:cNvPicPr>
            <a:picLocks noChangeAspect="1" noChangeArrowheads="1"/>
          </p:cNvPicPr>
          <p:nvPr/>
        </p:nvPicPr>
        <p:blipFill>
          <a:blip r:embed="rId5" cstate="print"/>
          <a:srcRect/>
          <a:stretch>
            <a:fillRect/>
          </a:stretch>
        </p:blipFill>
        <p:spPr bwMode="auto">
          <a:xfrm>
            <a:off x="6715140" y="3000372"/>
            <a:ext cx="566735" cy="892845"/>
          </a:xfrm>
          <a:prstGeom prst="rect">
            <a:avLst/>
          </a:prstGeom>
          <a:noFill/>
        </p:spPr>
      </p:pic>
      <p:sp>
        <p:nvSpPr>
          <p:cNvPr id="41" name="Rettangolo 40"/>
          <p:cNvSpPr/>
          <p:nvPr/>
        </p:nvSpPr>
        <p:spPr>
          <a:xfrm rot="5400000">
            <a:off x="5393537" y="2678901"/>
            <a:ext cx="1857388" cy="64294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t>Store on-line</a:t>
            </a:r>
          </a:p>
          <a:p>
            <a:pPr algn="ctr"/>
            <a:r>
              <a:rPr lang="it-IT" sz="1400" b="1" dirty="0" smtClean="0"/>
              <a:t>Retail fisico</a:t>
            </a:r>
            <a:endParaRPr lang="it-IT" sz="1400" b="1" dirty="0"/>
          </a:p>
        </p:txBody>
      </p:sp>
      <p:sp>
        <p:nvSpPr>
          <p:cNvPr id="42" name="CasellaDiTesto 41"/>
          <p:cNvSpPr txBox="1"/>
          <p:nvPr/>
        </p:nvSpPr>
        <p:spPr>
          <a:xfrm>
            <a:off x="7143768" y="2285992"/>
            <a:ext cx="1214446" cy="276999"/>
          </a:xfrm>
          <a:prstGeom prst="rect">
            <a:avLst/>
          </a:prstGeom>
          <a:noFill/>
        </p:spPr>
        <p:txBody>
          <a:bodyPr wrap="square" rtlCol="0">
            <a:spAutoFit/>
          </a:bodyPr>
          <a:lstStyle/>
          <a:p>
            <a:pPr algn="ctr"/>
            <a:r>
              <a:rPr lang="it-IT" sz="1200" b="1" dirty="0" smtClean="0"/>
              <a:t>Lettore / cliente</a:t>
            </a:r>
            <a:endParaRPr lang="it-IT" sz="1200" b="1" dirty="0"/>
          </a:p>
        </p:txBody>
      </p:sp>
      <p:pic>
        <p:nvPicPr>
          <p:cNvPr id="1039" name="Picture 15"/>
          <p:cNvPicPr>
            <a:picLocks noChangeAspect="1" noChangeArrowheads="1"/>
          </p:cNvPicPr>
          <p:nvPr/>
        </p:nvPicPr>
        <p:blipFill>
          <a:blip r:embed="rId13"/>
          <a:srcRect/>
          <a:stretch>
            <a:fillRect/>
          </a:stretch>
        </p:blipFill>
        <p:spPr bwMode="auto">
          <a:xfrm>
            <a:off x="1357290" y="4274869"/>
            <a:ext cx="2071688" cy="1297271"/>
          </a:xfrm>
          <a:prstGeom prst="rect">
            <a:avLst/>
          </a:prstGeom>
          <a:noFill/>
          <a:ln w="9525">
            <a:solidFill>
              <a:schemeClr val="bg1">
                <a:lumMod val="65000"/>
              </a:schemeClr>
            </a:solidFill>
            <a:miter lim="800000"/>
            <a:headEnd/>
            <a:tailEnd/>
          </a:ln>
          <a:effectLst/>
        </p:spPr>
      </p:pic>
      <p:pic>
        <p:nvPicPr>
          <p:cNvPr id="44" name="Picture 2" descr="C:\Users\User\Pictures\Library Professionale\Loghi_Immagini_Grafemi (Slide)\Grafemi&amp;Foto\in-piedi-frontale-silhouette-uomo_318-29244.jpg"/>
          <p:cNvPicPr>
            <a:picLocks noChangeAspect="1" noChangeArrowheads="1"/>
          </p:cNvPicPr>
          <p:nvPr/>
        </p:nvPicPr>
        <p:blipFill>
          <a:blip r:embed="rId2" cstate="print"/>
          <a:srcRect/>
          <a:stretch>
            <a:fillRect/>
          </a:stretch>
        </p:blipFill>
        <p:spPr bwMode="auto">
          <a:xfrm>
            <a:off x="7929586" y="4357694"/>
            <a:ext cx="477224" cy="936495"/>
          </a:xfrm>
          <a:prstGeom prst="rect">
            <a:avLst/>
          </a:prstGeom>
          <a:noFill/>
        </p:spPr>
      </p:pic>
      <p:pic>
        <p:nvPicPr>
          <p:cNvPr id="45" name="Picture 5" descr="C:\Users\User\Pictures\Library Professionale\Loghi_Immagini_Grafemi (Slide)\Grafemi&amp;Foto\Libri_03.png"/>
          <p:cNvPicPr>
            <a:picLocks noChangeAspect="1" noChangeArrowheads="1"/>
          </p:cNvPicPr>
          <p:nvPr/>
        </p:nvPicPr>
        <p:blipFill>
          <a:blip r:embed="rId14" cstate="print"/>
          <a:srcRect/>
          <a:stretch>
            <a:fillRect/>
          </a:stretch>
        </p:blipFill>
        <p:spPr bwMode="auto">
          <a:xfrm>
            <a:off x="7429520" y="5000636"/>
            <a:ext cx="357190" cy="562724"/>
          </a:xfrm>
          <a:prstGeom prst="rect">
            <a:avLst/>
          </a:prstGeom>
          <a:noFill/>
        </p:spPr>
      </p:pic>
      <p:pic>
        <p:nvPicPr>
          <p:cNvPr id="46" name="Picture 4" descr="C:\Users\User\Pictures\Library Professionale\Loghi_Immagini_Grafemi (Slide)\Grafemi&amp;Foto\Smartphone.png"/>
          <p:cNvPicPr>
            <a:picLocks noChangeAspect="1" noChangeArrowheads="1"/>
          </p:cNvPicPr>
          <p:nvPr/>
        </p:nvPicPr>
        <p:blipFill>
          <a:blip r:embed="rId15" cstate="print"/>
          <a:srcRect/>
          <a:stretch>
            <a:fillRect/>
          </a:stretch>
        </p:blipFill>
        <p:spPr bwMode="auto">
          <a:xfrm>
            <a:off x="7358082" y="4286256"/>
            <a:ext cx="571504" cy="571504"/>
          </a:xfrm>
          <a:prstGeom prst="rect">
            <a:avLst/>
          </a:prstGeom>
          <a:noFill/>
        </p:spPr>
      </p:pic>
      <p:pic>
        <p:nvPicPr>
          <p:cNvPr id="1040" name="Picture 16"/>
          <p:cNvPicPr>
            <a:picLocks noChangeAspect="1" noChangeArrowheads="1"/>
          </p:cNvPicPr>
          <p:nvPr/>
        </p:nvPicPr>
        <p:blipFill>
          <a:blip r:embed="rId16"/>
          <a:srcRect/>
          <a:stretch>
            <a:fillRect/>
          </a:stretch>
        </p:blipFill>
        <p:spPr bwMode="auto">
          <a:xfrm>
            <a:off x="3571868" y="4247263"/>
            <a:ext cx="2500330" cy="1324877"/>
          </a:xfrm>
          <a:prstGeom prst="rect">
            <a:avLst/>
          </a:prstGeom>
          <a:noFill/>
          <a:ln w="9525">
            <a:solidFill>
              <a:schemeClr val="bg1">
                <a:lumMod val="65000"/>
              </a:schemeClr>
            </a:solidFill>
            <a:miter lim="800000"/>
            <a:headEnd/>
            <a:tailEnd/>
          </a:ln>
          <a:effectLst/>
        </p:spPr>
      </p:pic>
      <p:sp>
        <p:nvSpPr>
          <p:cNvPr id="1042" name="AutoShape 18" descr="Risultati immagini per kind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1044" name="AutoShape 20" descr="Risultati immagini per kind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pic>
        <p:nvPicPr>
          <p:cNvPr id="1051" name="Picture 27" descr="C:\Users\User\Pictures\xkindlee3.jpg.pagespeed.ic.ry-xhifEtv.jpg"/>
          <p:cNvPicPr>
            <a:picLocks noChangeAspect="1" noChangeArrowheads="1"/>
          </p:cNvPicPr>
          <p:nvPr/>
        </p:nvPicPr>
        <p:blipFill>
          <a:blip r:embed="rId17" cstate="print"/>
          <a:srcRect/>
          <a:stretch>
            <a:fillRect/>
          </a:stretch>
        </p:blipFill>
        <p:spPr bwMode="auto">
          <a:xfrm>
            <a:off x="6286512" y="4234504"/>
            <a:ext cx="1000132" cy="1379317"/>
          </a:xfrm>
          <a:prstGeom prst="rect">
            <a:avLst/>
          </a:prstGeom>
          <a:noFill/>
        </p:spPr>
      </p:pic>
      <p:pic>
        <p:nvPicPr>
          <p:cNvPr id="50" name="Picture 2" descr="C:\Users\User\Pictures\Library Professionale\Loghi_Immagini_Grafemi (Slide)\Grafemi&amp;Foto\in-piedi-frontale-silhouette-uomo_318-29244.jpg"/>
          <p:cNvPicPr>
            <a:picLocks noChangeAspect="1" noChangeArrowheads="1"/>
          </p:cNvPicPr>
          <p:nvPr/>
        </p:nvPicPr>
        <p:blipFill>
          <a:blip r:embed="rId11" cstate="print"/>
          <a:srcRect/>
          <a:stretch>
            <a:fillRect/>
          </a:stretch>
        </p:blipFill>
        <p:spPr bwMode="auto">
          <a:xfrm>
            <a:off x="71406" y="5723078"/>
            <a:ext cx="214314" cy="420566"/>
          </a:xfrm>
          <a:prstGeom prst="rect">
            <a:avLst/>
          </a:prstGeom>
          <a:noFill/>
        </p:spPr>
      </p:pic>
      <p:pic>
        <p:nvPicPr>
          <p:cNvPr id="51" name="Picture 2" descr="C:\Users\User\Pictures\Library Professionale\Loghi_Immagini_Grafemi (Slide)\Grafemi&amp;Foto\in-piedi-frontale-silhouette-uomo_318-29244.jpg"/>
          <p:cNvPicPr>
            <a:picLocks noChangeAspect="1" noChangeArrowheads="1"/>
          </p:cNvPicPr>
          <p:nvPr/>
        </p:nvPicPr>
        <p:blipFill>
          <a:blip r:embed="rId11" cstate="print"/>
          <a:srcRect/>
          <a:stretch>
            <a:fillRect/>
          </a:stretch>
        </p:blipFill>
        <p:spPr bwMode="auto">
          <a:xfrm>
            <a:off x="357158" y="5723078"/>
            <a:ext cx="214314" cy="420566"/>
          </a:xfrm>
          <a:prstGeom prst="rect">
            <a:avLst/>
          </a:prstGeom>
          <a:noFill/>
        </p:spPr>
      </p:pic>
      <p:pic>
        <p:nvPicPr>
          <p:cNvPr id="52" name="Picture 2" descr="C:\Users\User\Pictures\Library Professionale\Loghi_Immagini_Grafemi (Slide)\Grafemi&amp;Foto\in-piedi-frontale-silhouette-uomo_318-29244.jpg"/>
          <p:cNvPicPr>
            <a:picLocks noChangeAspect="1" noChangeArrowheads="1"/>
          </p:cNvPicPr>
          <p:nvPr/>
        </p:nvPicPr>
        <p:blipFill>
          <a:blip r:embed="rId11" cstate="print"/>
          <a:srcRect/>
          <a:stretch>
            <a:fillRect/>
          </a:stretch>
        </p:blipFill>
        <p:spPr bwMode="auto">
          <a:xfrm>
            <a:off x="642910" y="5715016"/>
            <a:ext cx="214314" cy="420566"/>
          </a:xfrm>
          <a:prstGeom prst="rect">
            <a:avLst/>
          </a:prstGeom>
          <a:noFill/>
        </p:spPr>
      </p:pic>
      <p:pic>
        <p:nvPicPr>
          <p:cNvPr id="53" name="Picture 4" descr="C:\Users\User\Pictures\Library Professionale\Loghi_Immagini_Grafemi (Slide)\Grafemi&amp;Foto\Smartphone.png"/>
          <p:cNvPicPr>
            <a:picLocks noChangeAspect="1" noChangeArrowheads="1"/>
          </p:cNvPicPr>
          <p:nvPr/>
        </p:nvPicPr>
        <p:blipFill>
          <a:blip r:embed="rId18" cstate="print"/>
          <a:srcRect/>
          <a:stretch>
            <a:fillRect/>
          </a:stretch>
        </p:blipFill>
        <p:spPr bwMode="auto">
          <a:xfrm>
            <a:off x="7429520" y="5643578"/>
            <a:ext cx="500066" cy="500066"/>
          </a:xfrm>
          <a:prstGeom prst="rect">
            <a:avLst/>
          </a:prstGeom>
          <a:noFill/>
        </p:spPr>
      </p:pic>
      <p:pic>
        <p:nvPicPr>
          <p:cNvPr id="54" name="Picture 5" descr="C:\Users\User\Pictures\Library Professionale\Loghi_Immagini_Grafemi (Slide)\Grafemi&amp;Foto\Libri_03.png"/>
          <p:cNvPicPr>
            <a:picLocks noChangeAspect="1" noChangeArrowheads="1"/>
          </p:cNvPicPr>
          <p:nvPr/>
        </p:nvPicPr>
        <p:blipFill>
          <a:blip r:embed="rId14" cstate="print"/>
          <a:srcRect/>
          <a:stretch>
            <a:fillRect/>
          </a:stretch>
        </p:blipFill>
        <p:spPr bwMode="auto">
          <a:xfrm>
            <a:off x="7500958" y="6223862"/>
            <a:ext cx="357190" cy="562724"/>
          </a:xfrm>
          <a:prstGeom prst="rect">
            <a:avLst/>
          </a:prstGeom>
          <a:noFill/>
        </p:spPr>
      </p:pic>
      <p:cxnSp>
        <p:nvCxnSpPr>
          <p:cNvPr id="56" name="Connettore 1 55"/>
          <p:cNvCxnSpPr/>
          <p:nvPr/>
        </p:nvCxnSpPr>
        <p:spPr>
          <a:xfrm rot="5400000">
            <a:off x="178563" y="4606933"/>
            <a:ext cx="500066"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8" name="Connettore 1 57"/>
          <p:cNvCxnSpPr/>
          <p:nvPr/>
        </p:nvCxnSpPr>
        <p:spPr>
          <a:xfrm>
            <a:off x="428596" y="4857760"/>
            <a:ext cx="714380" cy="1588"/>
          </a:xfrm>
          <a:prstGeom prst="line">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9" name="Picture 2" descr="C:\Users\User\Pictures\Library Professionale\Loghi_Immagini_Grafemi (Slide)\Grafemi&amp;Foto\in-piedi-frontale-silhouette-uomo_318-29244.jpg"/>
          <p:cNvPicPr>
            <a:picLocks noChangeAspect="1" noChangeArrowheads="1"/>
          </p:cNvPicPr>
          <p:nvPr/>
        </p:nvPicPr>
        <p:blipFill>
          <a:blip r:embed="rId2" cstate="print"/>
          <a:srcRect/>
          <a:stretch>
            <a:fillRect/>
          </a:stretch>
        </p:blipFill>
        <p:spPr bwMode="auto">
          <a:xfrm>
            <a:off x="7929586" y="5564339"/>
            <a:ext cx="477224" cy="936495"/>
          </a:xfrm>
          <a:prstGeom prst="rect">
            <a:avLst/>
          </a:prstGeom>
          <a:noFill/>
        </p:spPr>
      </p:pic>
      <p:sp>
        <p:nvSpPr>
          <p:cNvPr id="60" name="CasellaDiTesto 59"/>
          <p:cNvSpPr txBox="1"/>
          <p:nvPr/>
        </p:nvSpPr>
        <p:spPr>
          <a:xfrm rot="5400000">
            <a:off x="8203761" y="845655"/>
            <a:ext cx="1214446" cy="523220"/>
          </a:xfrm>
          <a:prstGeom prst="rect">
            <a:avLst/>
          </a:prstGeom>
          <a:noFill/>
        </p:spPr>
        <p:txBody>
          <a:bodyPr wrap="square" rtlCol="0">
            <a:spAutoFit/>
          </a:bodyPr>
          <a:lstStyle/>
          <a:p>
            <a:pPr algn="ctr"/>
            <a:r>
              <a:rPr lang="it-IT" sz="1400" b="1" dirty="0" smtClean="0">
                <a:solidFill>
                  <a:srgbClr val="FF0000"/>
                </a:solidFill>
              </a:rPr>
              <a:t>Modello autore Indie</a:t>
            </a:r>
            <a:endParaRPr lang="it-IT" sz="1400" b="1" dirty="0">
              <a:solidFill>
                <a:srgbClr val="FF0000"/>
              </a:solidFill>
            </a:endParaRPr>
          </a:p>
        </p:txBody>
      </p:sp>
      <p:sp>
        <p:nvSpPr>
          <p:cNvPr id="61" name="CasellaDiTesto 60"/>
          <p:cNvSpPr txBox="1"/>
          <p:nvPr/>
        </p:nvSpPr>
        <p:spPr>
          <a:xfrm rot="5400000">
            <a:off x="7846006" y="2667324"/>
            <a:ext cx="1857388" cy="523220"/>
          </a:xfrm>
          <a:prstGeom prst="rect">
            <a:avLst/>
          </a:prstGeom>
          <a:noFill/>
        </p:spPr>
        <p:txBody>
          <a:bodyPr wrap="square" rtlCol="0">
            <a:spAutoFit/>
          </a:bodyPr>
          <a:lstStyle/>
          <a:p>
            <a:pPr algn="ctr"/>
            <a:r>
              <a:rPr lang="it-IT" sz="1400" b="1" dirty="0" smtClean="0">
                <a:solidFill>
                  <a:srgbClr val="FF0000"/>
                </a:solidFill>
              </a:rPr>
              <a:t>Modello azienda di servizio</a:t>
            </a:r>
            <a:endParaRPr lang="it-IT" sz="1400" b="1" dirty="0">
              <a:solidFill>
                <a:srgbClr val="FF0000"/>
              </a:solidFill>
            </a:endParaRPr>
          </a:p>
        </p:txBody>
      </p:sp>
      <p:sp>
        <p:nvSpPr>
          <p:cNvPr id="62" name="CasellaDiTesto 61"/>
          <p:cNvSpPr txBox="1"/>
          <p:nvPr/>
        </p:nvSpPr>
        <p:spPr>
          <a:xfrm rot="5400000">
            <a:off x="8096604" y="4524712"/>
            <a:ext cx="1428760" cy="523220"/>
          </a:xfrm>
          <a:prstGeom prst="rect">
            <a:avLst/>
          </a:prstGeom>
          <a:noFill/>
        </p:spPr>
        <p:txBody>
          <a:bodyPr wrap="square" rtlCol="0">
            <a:spAutoFit/>
          </a:bodyPr>
          <a:lstStyle/>
          <a:p>
            <a:pPr algn="ctr"/>
            <a:r>
              <a:rPr lang="it-IT" sz="1400" b="1" dirty="0" smtClean="0">
                <a:solidFill>
                  <a:srgbClr val="FF0000"/>
                </a:solidFill>
              </a:rPr>
              <a:t>Modello Amazon</a:t>
            </a:r>
            <a:endParaRPr lang="it-IT" sz="1400" b="1" dirty="0">
              <a:solidFill>
                <a:srgbClr val="FF0000"/>
              </a:solidFill>
            </a:endParaRPr>
          </a:p>
        </p:txBody>
      </p:sp>
      <p:sp>
        <p:nvSpPr>
          <p:cNvPr id="63" name="CasellaDiTesto 62"/>
          <p:cNvSpPr txBox="1"/>
          <p:nvPr/>
        </p:nvSpPr>
        <p:spPr>
          <a:xfrm rot="5400000">
            <a:off x="8013179" y="5702862"/>
            <a:ext cx="1571610" cy="738664"/>
          </a:xfrm>
          <a:prstGeom prst="rect">
            <a:avLst/>
          </a:prstGeom>
          <a:noFill/>
        </p:spPr>
        <p:txBody>
          <a:bodyPr wrap="square" rtlCol="0">
            <a:spAutoFit/>
          </a:bodyPr>
          <a:lstStyle/>
          <a:p>
            <a:pPr algn="ctr"/>
            <a:r>
              <a:rPr lang="it-IT" sz="1400" b="1" dirty="0" smtClean="0">
                <a:solidFill>
                  <a:srgbClr val="FF0000"/>
                </a:solidFill>
              </a:rPr>
              <a:t>Modello integrazione nel business di filiera</a:t>
            </a:r>
            <a:endParaRPr lang="it-IT" sz="1400" b="1" dirty="0">
              <a:solidFill>
                <a:srgbClr val="FF0000"/>
              </a:solidFill>
            </a:endParaRPr>
          </a:p>
        </p:txBody>
      </p:sp>
      <p:pic>
        <p:nvPicPr>
          <p:cNvPr id="64" name="Picture 2" descr="L:\Foto\Loghi\logoPLPL_sfondo rosso.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620272" y="6381328"/>
            <a:ext cx="760040" cy="45347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F:\Foto\Loghi\02 AIE logo pieno_blu_1.jpg"/>
          <p:cNvPicPr>
            <a:picLocks noChangeAspect="1" noChangeArrowheads="1"/>
          </p:cNvPicPr>
          <p:nvPr/>
        </p:nvPicPr>
        <p:blipFill>
          <a:blip r:embed="rId20" cstate="print"/>
          <a:srcRect/>
          <a:stretch>
            <a:fillRect/>
          </a:stretch>
        </p:blipFill>
        <p:spPr bwMode="auto">
          <a:xfrm>
            <a:off x="-31" y="6500834"/>
            <a:ext cx="1000132" cy="290191"/>
          </a:xfrm>
          <a:prstGeom prst="rect">
            <a:avLst/>
          </a:prstGeom>
          <a:noFill/>
        </p:spPr>
      </p:pic>
      <p:pic>
        <p:nvPicPr>
          <p:cNvPr id="66" name="Picture 3" descr="F:\Foto\Loghi\ediser.JPG"/>
          <p:cNvPicPr>
            <a:picLocks noChangeAspect="1" noChangeArrowheads="1"/>
          </p:cNvPicPr>
          <p:nvPr/>
        </p:nvPicPr>
        <p:blipFill>
          <a:blip r:embed="rId21"/>
          <a:srcRect/>
          <a:stretch>
            <a:fillRect/>
          </a:stretch>
        </p:blipFill>
        <p:spPr bwMode="auto">
          <a:xfrm>
            <a:off x="1071538" y="6429396"/>
            <a:ext cx="785818" cy="428628"/>
          </a:xfrm>
          <a:prstGeom prst="rect">
            <a:avLst/>
          </a:prstGeom>
          <a:noFill/>
        </p:spPr>
      </p:pic>
      <p:sp>
        <p:nvSpPr>
          <p:cNvPr id="74" name="Rettangolo 73"/>
          <p:cNvSpPr/>
          <p:nvPr/>
        </p:nvSpPr>
        <p:spPr>
          <a:xfrm>
            <a:off x="3071802" y="4000504"/>
            <a:ext cx="928694" cy="2143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t>Corsi</a:t>
            </a:r>
            <a:endParaRPr lang="it-IT" sz="1400" b="1" dirty="0"/>
          </a:p>
        </p:txBody>
      </p:sp>
      <p:pic>
        <p:nvPicPr>
          <p:cNvPr id="75" name="Picture 8" descr="rotativa offset"/>
          <p:cNvPicPr>
            <a:picLocks noChangeAspect="1" noChangeArrowheads="1"/>
          </p:cNvPicPr>
          <p:nvPr/>
        </p:nvPicPr>
        <p:blipFill>
          <a:blip r:embed="rId22"/>
          <a:srcRect/>
          <a:stretch>
            <a:fillRect/>
          </a:stretch>
        </p:blipFill>
        <p:spPr bwMode="auto">
          <a:xfrm>
            <a:off x="1071538" y="5634059"/>
            <a:ext cx="1925638" cy="86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9144000" cy="584775"/>
          </a:xfrm>
          <a:prstGeom prst="rect">
            <a:avLst/>
          </a:prstGeom>
          <a:noFill/>
        </p:spPr>
        <p:txBody>
          <a:bodyPr wrap="square" rtlCol="0">
            <a:spAutoFit/>
          </a:bodyPr>
          <a:lstStyle/>
          <a:p>
            <a:r>
              <a:rPr lang="it-IT" sz="2000" b="1" dirty="0" smtClean="0"/>
              <a:t>Stima dell’andamento e del valore del mercato SP: 2014-2015</a:t>
            </a:r>
          </a:p>
          <a:p>
            <a:r>
              <a:rPr lang="it-IT" sz="1200" b="1" dirty="0" smtClean="0"/>
              <a:t>Valori in Ml di euro e in %</a:t>
            </a:r>
            <a:endParaRPr lang="it-IT" sz="1200" b="1" dirty="0"/>
          </a:p>
        </p:txBody>
      </p:sp>
      <p:cxnSp>
        <p:nvCxnSpPr>
          <p:cNvPr id="7" name="Connettore 1 6"/>
          <p:cNvCxnSpPr/>
          <p:nvPr/>
        </p:nvCxnSpPr>
        <p:spPr>
          <a:xfrm>
            <a:off x="1142976" y="5643578"/>
            <a:ext cx="4143404" cy="1588"/>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1357290" y="5643578"/>
            <a:ext cx="1357322" cy="338554"/>
          </a:xfrm>
          <a:prstGeom prst="rect">
            <a:avLst/>
          </a:prstGeom>
          <a:noFill/>
        </p:spPr>
        <p:txBody>
          <a:bodyPr wrap="square" rtlCol="0">
            <a:spAutoFit/>
          </a:bodyPr>
          <a:lstStyle/>
          <a:p>
            <a:pPr algn="ctr"/>
            <a:r>
              <a:rPr lang="it-IT" sz="1600" b="1" dirty="0" smtClean="0"/>
              <a:t>2014</a:t>
            </a:r>
            <a:endParaRPr lang="it-IT" sz="1600" b="1" dirty="0"/>
          </a:p>
        </p:txBody>
      </p:sp>
      <p:sp>
        <p:nvSpPr>
          <p:cNvPr id="9" name="CasellaDiTesto 8"/>
          <p:cNvSpPr txBox="1"/>
          <p:nvPr/>
        </p:nvSpPr>
        <p:spPr>
          <a:xfrm>
            <a:off x="3714744" y="5643578"/>
            <a:ext cx="1357322" cy="338554"/>
          </a:xfrm>
          <a:prstGeom prst="rect">
            <a:avLst/>
          </a:prstGeom>
          <a:noFill/>
        </p:spPr>
        <p:txBody>
          <a:bodyPr wrap="square" rtlCol="0">
            <a:spAutoFit/>
          </a:bodyPr>
          <a:lstStyle/>
          <a:p>
            <a:pPr algn="ctr"/>
            <a:r>
              <a:rPr lang="it-IT" sz="1600" b="1" dirty="0" smtClean="0"/>
              <a:t>2015</a:t>
            </a:r>
            <a:endParaRPr lang="it-IT" sz="1600" b="1" dirty="0"/>
          </a:p>
        </p:txBody>
      </p:sp>
      <p:sp>
        <p:nvSpPr>
          <p:cNvPr id="11" name="Rettangolo 10"/>
          <p:cNvSpPr/>
          <p:nvPr/>
        </p:nvSpPr>
        <p:spPr>
          <a:xfrm>
            <a:off x="1500166" y="3500438"/>
            <a:ext cx="1143008" cy="207170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p:cNvSpPr txBox="1"/>
          <p:nvPr/>
        </p:nvSpPr>
        <p:spPr>
          <a:xfrm>
            <a:off x="2643174" y="4429132"/>
            <a:ext cx="1357322" cy="338554"/>
          </a:xfrm>
          <a:prstGeom prst="rect">
            <a:avLst/>
          </a:prstGeom>
          <a:noFill/>
        </p:spPr>
        <p:txBody>
          <a:bodyPr wrap="square" rtlCol="0">
            <a:spAutoFit/>
          </a:bodyPr>
          <a:lstStyle/>
          <a:p>
            <a:r>
              <a:rPr lang="it-IT" sz="1600" b="1" dirty="0" smtClean="0"/>
              <a:t>17,041</a:t>
            </a:r>
            <a:endParaRPr lang="it-IT" sz="1600" b="1" dirty="0"/>
          </a:p>
        </p:txBody>
      </p:sp>
      <p:sp>
        <p:nvSpPr>
          <p:cNvPr id="13" name="CasellaDiTesto 12"/>
          <p:cNvSpPr txBox="1"/>
          <p:nvPr/>
        </p:nvSpPr>
        <p:spPr>
          <a:xfrm>
            <a:off x="5000628" y="4286256"/>
            <a:ext cx="1357322" cy="584775"/>
          </a:xfrm>
          <a:prstGeom prst="rect">
            <a:avLst/>
          </a:prstGeom>
          <a:noFill/>
        </p:spPr>
        <p:txBody>
          <a:bodyPr wrap="square" rtlCol="0">
            <a:spAutoFit/>
          </a:bodyPr>
          <a:lstStyle/>
          <a:p>
            <a:r>
              <a:rPr lang="it-IT" sz="1600" b="1" dirty="0" smtClean="0"/>
              <a:t>17,215</a:t>
            </a:r>
          </a:p>
          <a:p>
            <a:r>
              <a:rPr lang="it-IT" sz="1600" b="1" dirty="0" smtClean="0"/>
              <a:t>(+1,0%)</a:t>
            </a:r>
            <a:endParaRPr lang="it-IT" sz="1600" b="1" dirty="0"/>
          </a:p>
        </p:txBody>
      </p:sp>
      <p:sp>
        <p:nvSpPr>
          <p:cNvPr id="14" name="Rettangolo 13"/>
          <p:cNvSpPr/>
          <p:nvPr/>
        </p:nvSpPr>
        <p:spPr>
          <a:xfrm>
            <a:off x="3857620" y="3000372"/>
            <a:ext cx="1143008" cy="25717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CasellaDiTesto 14"/>
          <p:cNvSpPr txBox="1"/>
          <p:nvPr/>
        </p:nvSpPr>
        <p:spPr>
          <a:xfrm>
            <a:off x="0" y="4357694"/>
            <a:ext cx="1571604" cy="738664"/>
          </a:xfrm>
          <a:prstGeom prst="rect">
            <a:avLst/>
          </a:prstGeom>
          <a:noFill/>
        </p:spPr>
        <p:txBody>
          <a:bodyPr wrap="square" rtlCol="0">
            <a:spAutoFit/>
          </a:bodyPr>
          <a:lstStyle/>
          <a:p>
            <a:r>
              <a:rPr lang="it-IT" sz="1400" b="1" dirty="0" smtClean="0"/>
              <a:t>Ricavi da presta-zioni</a:t>
            </a:r>
          </a:p>
          <a:p>
            <a:r>
              <a:rPr lang="it-IT" sz="1400" b="1" dirty="0" smtClean="0"/>
              <a:t>(base 49 aziende)*</a:t>
            </a:r>
            <a:endParaRPr lang="it-IT" sz="1400" b="1" dirty="0"/>
          </a:p>
        </p:txBody>
      </p:sp>
      <p:sp>
        <p:nvSpPr>
          <p:cNvPr id="16" name="Rettangolo 15"/>
          <p:cNvSpPr/>
          <p:nvPr/>
        </p:nvSpPr>
        <p:spPr>
          <a:xfrm>
            <a:off x="3857620" y="1428736"/>
            <a:ext cx="1143008" cy="15001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0" dirty="0" smtClean="0"/>
              <a:t>?</a:t>
            </a:r>
            <a:endParaRPr lang="it-IT" sz="5000" dirty="0"/>
          </a:p>
        </p:txBody>
      </p:sp>
      <p:sp>
        <p:nvSpPr>
          <p:cNvPr id="17" name="Rettangolo 16"/>
          <p:cNvSpPr/>
          <p:nvPr/>
        </p:nvSpPr>
        <p:spPr>
          <a:xfrm>
            <a:off x="1500166" y="1785926"/>
            <a:ext cx="1143008" cy="164307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0" dirty="0" smtClean="0"/>
              <a:t>?</a:t>
            </a:r>
            <a:endParaRPr lang="it-IT" sz="5000" dirty="0"/>
          </a:p>
        </p:txBody>
      </p:sp>
      <p:sp>
        <p:nvSpPr>
          <p:cNvPr id="18" name="Fumetto 1 17"/>
          <p:cNvSpPr/>
          <p:nvPr/>
        </p:nvSpPr>
        <p:spPr>
          <a:xfrm>
            <a:off x="5929322" y="500041"/>
            <a:ext cx="2786082" cy="1857389"/>
          </a:xfrm>
          <a:prstGeom prst="wedgeRectCallout">
            <a:avLst>
              <a:gd name="adj1" fmla="val -99349"/>
              <a:gd name="adj2" fmla="val 70965"/>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smtClean="0">
                <a:solidFill>
                  <a:srgbClr val="FF0000"/>
                </a:solidFill>
              </a:rPr>
              <a:t>Non sono compresi:</a:t>
            </a:r>
          </a:p>
          <a:p>
            <a:r>
              <a:rPr lang="it-IT" sz="1400" b="1" dirty="0" smtClean="0">
                <a:solidFill>
                  <a:srgbClr val="FF0000"/>
                </a:solidFill>
              </a:rPr>
              <a:t>Amazon (Kindle Direct Publishing)</a:t>
            </a:r>
          </a:p>
          <a:p>
            <a:r>
              <a:rPr lang="it-IT" sz="1400" b="1" dirty="0" smtClean="0">
                <a:solidFill>
                  <a:srgbClr val="FF0000"/>
                </a:solidFill>
              </a:rPr>
              <a:t>Autori Indie</a:t>
            </a:r>
          </a:p>
          <a:p>
            <a:r>
              <a:rPr lang="it-IT" sz="1400" b="1" dirty="0" smtClean="0">
                <a:solidFill>
                  <a:srgbClr val="FF0000"/>
                </a:solidFill>
              </a:rPr>
              <a:t>Ricavi da attività integrate negli  altri anelli della filiera</a:t>
            </a:r>
          </a:p>
          <a:p>
            <a:r>
              <a:rPr lang="it-IT" sz="1400" b="1" dirty="0" smtClean="0">
                <a:solidFill>
                  <a:srgbClr val="FF0000"/>
                </a:solidFill>
              </a:rPr>
              <a:t>Acquisti (anche in blocco) fatti direttamente dagli editori nei canali di vendita </a:t>
            </a:r>
            <a:endParaRPr lang="it-IT" sz="1400" b="1" dirty="0">
              <a:solidFill>
                <a:srgbClr val="FF0000"/>
              </a:solidFill>
            </a:endParaRPr>
          </a:p>
        </p:txBody>
      </p:sp>
      <p:graphicFrame>
        <p:nvGraphicFramePr>
          <p:cNvPr id="19" name="Grafico 18"/>
          <p:cNvGraphicFramePr/>
          <p:nvPr/>
        </p:nvGraphicFramePr>
        <p:xfrm>
          <a:off x="5286364" y="3143248"/>
          <a:ext cx="3857636" cy="2443170"/>
        </p:xfrm>
        <a:graphic>
          <a:graphicData uri="http://schemas.openxmlformats.org/drawingml/2006/chart">
            <c:chart xmlns:c="http://schemas.openxmlformats.org/drawingml/2006/chart" xmlns:r="http://schemas.openxmlformats.org/officeDocument/2006/relationships" r:id="rId2"/>
          </a:graphicData>
        </a:graphic>
      </p:graphicFrame>
      <p:sp>
        <p:nvSpPr>
          <p:cNvPr id="21" name="CasellaDiTesto 20"/>
          <p:cNvSpPr txBox="1"/>
          <p:nvPr/>
        </p:nvSpPr>
        <p:spPr>
          <a:xfrm>
            <a:off x="0" y="6529352"/>
            <a:ext cx="9144000" cy="400110"/>
          </a:xfrm>
          <a:prstGeom prst="rect">
            <a:avLst/>
          </a:prstGeom>
          <a:noFill/>
        </p:spPr>
        <p:txBody>
          <a:bodyPr wrap="square" rtlCol="0">
            <a:spAutoFit/>
          </a:bodyPr>
          <a:lstStyle/>
          <a:p>
            <a:pPr algn="ctr"/>
            <a:r>
              <a:rPr lang="it-IT" sz="1000" dirty="0" smtClean="0"/>
              <a:t>Elaborazione Ufficio studi Aie su dati Cerved</a:t>
            </a:r>
          </a:p>
          <a:p>
            <a:pPr algn="ctr"/>
            <a:r>
              <a:rPr lang="it-IT" sz="1000" dirty="0" smtClean="0"/>
              <a:t>© Associazione Italiana Editori Ufficio studi (novembre 2016)</a:t>
            </a:r>
            <a:endParaRPr lang="it-IT" sz="1000" dirty="0"/>
          </a:p>
        </p:txBody>
      </p:sp>
      <p:sp>
        <p:nvSpPr>
          <p:cNvPr id="22" name="CasellaDiTesto 21"/>
          <p:cNvSpPr txBox="1"/>
          <p:nvPr/>
        </p:nvSpPr>
        <p:spPr>
          <a:xfrm>
            <a:off x="5572132" y="5357826"/>
            <a:ext cx="3571868" cy="769441"/>
          </a:xfrm>
          <a:prstGeom prst="rect">
            <a:avLst/>
          </a:prstGeom>
          <a:noFill/>
        </p:spPr>
        <p:txBody>
          <a:bodyPr wrap="square" rtlCol="0">
            <a:spAutoFit/>
          </a:bodyPr>
          <a:lstStyle/>
          <a:p>
            <a:r>
              <a:rPr lang="it-IT" sz="1600" b="1" dirty="0" smtClean="0">
                <a:solidFill>
                  <a:schemeClr val="bg1">
                    <a:lumMod val="50000"/>
                  </a:schemeClr>
                </a:solidFill>
                <a:sym typeface="Wingdings 2"/>
              </a:rPr>
              <a:t></a:t>
            </a:r>
            <a:r>
              <a:rPr lang="it-IT" sz="1600" b="1" dirty="0" smtClean="0">
                <a:sym typeface="Wingdings 2"/>
              </a:rPr>
              <a:t> </a:t>
            </a:r>
            <a:r>
              <a:rPr lang="it-IT" sz="1200" b="1" dirty="0" smtClean="0">
                <a:sym typeface="Wingdings 2"/>
              </a:rPr>
              <a:t>Vendite canali trade (esclusa Gdo) + e-book</a:t>
            </a:r>
            <a:r>
              <a:rPr lang="it-IT" sz="1200" b="1" dirty="0" smtClean="0"/>
              <a:t>            </a:t>
            </a:r>
          </a:p>
          <a:p>
            <a:r>
              <a:rPr lang="it-IT" sz="1600" b="1" dirty="0" smtClean="0">
                <a:solidFill>
                  <a:srgbClr val="00B0F0"/>
                </a:solidFill>
                <a:sym typeface="Wingdings 2"/>
              </a:rPr>
              <a:t></a:t>
            </a:r>
            <a:r>
              <a:rPr lang="it-IT" sz="1600" b="1" dirty="0" smtClean="0">
                <a:sym typeface="Wingdings 2"/>
              </a:rPr>
              <a:t> </a:t>
            </a:r>
            <a:r>
              <a:rPr lang="it-IT" sz="1200" b="1" dirty="0" smtClean="0"/>
              <a:t>Ricavi SP di 49 aziende (stima per le società di persone)</a:t>
            </a:r>
            <a:endParaRPr lang="it-IT" sz="1200" b="1" dirty="0"/>
          </a:p>
        </p:txBody>
      </p:sp>
      <p:pic>
        <p:nvPicPr>
          <p:cNvPr id="20" name="Picture 2" descr="L:\Foto\Loghi\logoPLPL_sfondo ross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8464" y="6381328"/>
            <a:ext cx="760040" cy="4534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F:\Foto\Loghi\02 AIE logo pieno_blu_1.jpg"/>
          <p:cNvPicPr>
            <a:picLocks noChangeAspect="1" noChangeArrowheads="1"/>
          </p:cNvPicPr>
          <p:nvPr/>
        </p:nvPicPr>
        <p:blipFill>
          <a:blip r:embed="rId4" cstate="print"/>
          <a:srcRect/>
          <a:stretch>
            <a:fillRect/>
          </a:stretch>
        </p:blipFill>
        <p:spPr bwMode="auto">
          <a:xfrm>
            <a:off x="-31" y="6500834"/>
            <a:ext cx="1000132" cy="290191"/>
          </a:xfrm>
          <a:prstGeom prst="rect">
            <a:avLst/>
          </a:prstGeom>
          <a:noFill/>
        </p:spPr>
      </p:pic>
      <p:pic>
        <p:nvPicPr>
          <p:cNvPr id="24" name="Picture 3" descr="F:\Foto\Loghi\ediser.JPG"/>
          <p:cNvPicPr>
            <a:picLocks noChangeAspect="1" noChangeArrowheads="1"/>
          </p:cNvPicPr>
          <p:nvPr/>
        </p:nvPicPr>
        <p:blipFill>
          <a:blip r:embed="rId5"/>
          <a:srcRect/>
          <a:stretch>
            <a:fillRect/>
          </a:stretch>
        </p:blipFill>
        <p:spPr bwMode="auto">
          <a:xfrm>
            <a:off x="1071538" y="6429396"/>
            <a:ext cx="785818" cy="4286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9144000" cy="400110"/>
          </a:xfrm>
          <a:prstGeom prst="rect">
            <a:avLst/>
          </a:prstGeom>
          <a:noFill/>
        </p:spPr>
        <p:txBody>
          <a:bodyPr wrap="square" rtlCol="0">
            <a:spAutoFit/>
          </a:bodyPr>
          <a:lstStyle/>
          <a:p>
            <a:r>
              <a:rPr lang="it-IT" sz="2000" b="1" dirty="0" smtClean="0"/>
              <a:t>Dal SP al successo tradizionale</a:t>
            </a:r>
          </a:p>
        </p:txBody>
      </p:sp>
      <p:pic>
        <p:nvPicPr>
          <p:cNvPr id="3" name="Picture 2" descr="L:\Foto\Loghi\logoPLPL_sfondo ross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8464" y="6381328"/>
            <a:ext cx="760040" cy="4534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Foto\Loghi\02 AIE logo pieno_blu_1.jpg"/>
          <p:cNvPicPr>
            <a:picLocks noChangeAspect="1" noChangeArrowheads="1"/>
          </p:cNvPicPr>
          <p:nvPr/>
        </p:nvPicPr>
        <p:blipFill>
          <a:blip r:embed="rId3" cstate="print"/>
          <a:srcRect/>
          <a:stretch>
            <a:fillRect/>
          </a:stretch>
        </p:blipFill>
        <p:spPr bwMode="auto">
          <a:xfrm>
            <a:off x="-31" y="6500834"/>
            <a:ext cx="1000132" cy="290191"/>
          </a:xfrm>
          <a:prstGeom prst="rect">
            <a:avLst/>
          </a:prstGeom>
          <a:noFill/>
        </p:spPr>
      </p:pic>
      <p:sp>
        <p:nvSpPr>
          <p:cNvPr id="5" name="CasellaDiTesto 4"/>
          <p:cNvSpPr txBox="1"/>
          <p:nvPr/>
        </p:nvSpPr>
        <p:spPr>
          <a:xfrm>
            <a:off x="152400" y="6500834"/>
            <a:ext cx="9144000" cy="246221"/>
          </a:xfrm>
          <a:prstGeom prst="rect">
            <a:avLst/>
          </a:prstGeom>
          <a:noFill/>
        </p:spPr>
        <p:txBody>
          <a:bodyPr wrap="square" rtlCol="0">
            <a:spAutoFit/>
          </a:bodyPr>
          <a:lstStyle/>
          <a:p>
            <a:pPr algn="ctr"/>
            <a:r>
              <a:rPr lang="it-IT" sz="1000" dirty="0" smtClean="0"/>
              <a:t>© Associazione Italiana Editori Ufficio studi (novembre 2016)</a:t>
            </a:r>
            <a:endParaRPr lang="it-IT" sz="1000" dirty="0"/>
          </a:p>
        </p:txBody>
      </p:sp>
      <p:pic>
        <p:nvPicPr>
          <p:cNvPr id="6" name="Picture 3" descr="F:\Foto\Loghi\ediser.JPG"/>
          <p:cNvPicPr>
            <a:picLocks noChangeAspect="1" noChangeArrowheads="1"/>
          </p:cNvPicPr>
          <p:nvPr/>
        </p:nvPicPr>
        <p:blipFill>
          <a:blip r:embed="rId4"/>
          <a:srcRect/>
          <a:stretch>
            <a:fillRect/>
          </a:stretch>
        </p:blipFill>
        <p:spPr bwMode="auto">
          <a:xfrm>
            <a:off x="1071538" y="6429396"/>
            <a:ext cx="785818" cy="428628"/>
          </a:xfrm>
          <a:prstGeom prst="rect">
            <a:avLst/>
          </a:prstGeom>
          <a:noFill/>
        </p:spPr>
      </p:pic>
      <p:pic>
        <p:nvPicPr>
          <p:cNvPr id="7" name="Picture 2" descr="C:\Users\User\Pictures\Library Professionale\Loghi_Immagini_Grafemi (Slide)\Grafemi&amp;Foto\in-piedi-frontale-silhouette-uomo_318-29244.jpg"/>
          <p:cNvPicPr>
            <a:picLocks noChangeAspect="1" noChangeArrowheads="1"/>
          </p:cNvPicPr>
          <p:nvPr/>
        </p:nvPicPr>
        <p:blipFill>
          <a:blip r:embed="rId5" cstate="print"/>
          <a:srcRect/>
          <a:stretch>
            <a:fillRect/>
          </a:stretch>
        </p:blipFill>
        <p:spPr bwMode="auto">
          <a:xfrm>
            <a:off x="4309090" y="2706819"/>
            <a:ext cx="477224" cy="936495"/>
          </a:xfrm>
          <a:prstGeom prst="rect">
            <a:avLst/>
          </a:prstGeom>
          <a:noFill/>
        </p:spPr>
      </p:pic>
      <p:pic>
        <p:nvPicPr>
          <p:cNvPr id="8" name="Picture 3" descr="C:\Users\User\Pictures\Library Professionale\Loghi_Immagini_Grafemi (Slide)\Grafemi&amp;Foto\pc.png"/>
          <p:cNvPicPr>
            <a:picLocks noChangeAspect="1" noChangeArrowheads="1"/>
          </p:cNvPicPr>
          <p:nvPr/>
        </p:nvPicPr>
        <p:blipFill>
          <a:blip r:embed="rId6" cstate="print"/>
          <a:srcRect/>
          <a:stretch>
            <a:fillRect/>
          </a:stretch>
        </p:blipFill>
        <p:spPr bwMode="auto">
          <a:xfrm>
            <a:off x="4000496" y="3643314"/>
            <a:ext cx="938202" cy="938202"/>
          </a:xfrm>
          <a:prstGeom prst="rect">
            <a:avLst/>
          </a:prstGeom>
          <a:noFill/>
        </p:spPr>
      </p:pic>
      <p:pic>
        <p:nvPicPr>
          <p:cNvPr id="9" name="Immagine 8"/>
          <p:cNvPicPr>
            <a:picLocks noChangeAspect="1"/>
          </p:cNvPicPr>
          <p:nvPr/>
        </p:nvPicPr>
        <p:blipFill rotWithShape="1">
          <a:blip r:embed="rId7" cstate="print">
            <a:extLst>
              <a:ext uri="{28A0092B-C50C-407E-A947-70E740481C1C}">
                <a14:useLocalDpi xmlns:a14="http://schemas.microsoft.com/office/drawing/2010/main" val="0"/>
              </a:ext>
            </a:extLst>
          </a:blip>
          <a:srcRect l="44532" t="12995" r="14423" b="27226"/>
          <a:stretch/>
        </p:blipFill>
        <p:spPr>
          <a:xfrm>
            <a:off x="247363" y="484215"/>
            <a:ext cx="1609994" cy="1562884"/>
          </a:xfrm>
          <a:prstGeom prst="rect">
            <a:avLst/>
          </a:prstGeom>
        </p:spPr>
      </p:pic>
      <p:sp>
        <p:nvSpPr>
          <p:cNvPr id="10" name="CasellaDiTesto 9"/>
          <p:cNvSpPr txBox="1"/>
          <p:nvPr/>
        </p:nvSpPr>
        <p:spPr>
          <a:xfrm>
            <a:off x="345410" y="2060848"/>
            <a:ext cx="1130246" cy="307777"/>
          </a:xfrm>
          <a:prstGeom prst="rect">
            <a:avLst/>
          </a:prstGeom>
          <a:noFill/>
        </p:spPr>
        <p:txBody>
          <a:bodyPr wrap="none" rtlCol="0">
            <a:spAutoFit/>
          </a:bodyPr>
          <a:lstStyle/>
          <a:p>
            <a:r>
              <a:rPr lang="it-IT" sz="1400" b="1" dirty="0" smtClean="0"/>
              <a:t>Hugh Howey</a:t>
            </a:r>
            <a:endParaRPr lang="it-IT" sz="1400" b="1" dirty="0"/>
          </a:p>
        </p:txBody>
      </p:sp>
      <p:pic>
        <p:nvPicPr>
          <p:cNvPr id="12" name="Immagin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35696" y="484215"/>
            <a:ext cx="1008112" cy="1562884"/>
          </a:xfrm>
          <a:prstGeom prst="rect">
            <a:avLst/>
          </a:prstGeom>
        </p:spPr>
      </p:pic>
      <p:pic>
        <p:nvPicPr>
          <p:cNvPr id="13" name="Immagin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43808" y="484215"/>
            <a:ext cx="1048459" cy="1562884"/>
          </a:xfrm>
          <a:prstGeom prst="rect">
            <a:avLst/>
          </a:prstGeom>
        </p:spPr>
      </p:pic>
      <p:pic>
        <p:nvPicPr>
          <p:cNvPr id="14" name="Immagin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3327" y="2682935"/>
            <a:ext cx="1553546" cy="1553546"/>
          </a:xfrm>
          <a:prstGeom prst="rect">
            <a:avLst/>
          </a:prstGeom>
        </p:spPr>
      </p:pic>
      <p:sp>
        <p:nvSpPr>
          <p:cNvPr id="15" name="CasellaDiTesto 14"/>
          <p:cNvSpPr txBox="1"/>
          <p:nvPr/>
        </p:nvSpPr>
        <p:spPr>
          <a:xfrm>
            <a:off x="247363" y="4149080"/>
            <a:ext cx="1194173" cy="307777"/>
          </a:xfrm>
          <a:prstGeom prst="rect">
            <a:avLst/>
          </a:prstGeom>
          <a:noFill/>
        </p:spPr>
        <p:txBody>
          <a:bodyPr wrap="none" rtlCol="0">
            <a:spAutoFit/>
          </a:bodyPr>
          <a:lstStyle/>
          <a:p>
            <a:r>
              <a:rPr lang="it-IT" sz="1400" b="1" dirty="0" smtClean="0"/>
              <a:t>Anna Premoli</a:t>
            </a:r>
            <a:endParaRPr lang="it-IT" sz="1400" b="1" dirty="0"/>
          </a:p>
        </p:txBody>
      </p:sp>
      <p:pic>
        <p:nvPicPr>
          <p:cNvPr id="17" name="Immagin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63688" y="2682935"/>
            <a:ext cx="1049204" cy="1553546"/>
          </a:xfrm>
          <a:prstGeom prst="rect">
            <a:avLst/>
          </a:prstGeom>
        </p:spPr>
      </p:pic>
      <p:pic>
        <p:nvPicPr>
          <p:cNvPr id="18" name="Immagine 17"/>
          <p:cNvPicPr>
            <a:picLocks noChangeAspect="1"/>
          </p:cNvPicPr>
          <p:nvPr/>
        </p:nvPicPr>
        <p:blipFill rotWithShape="1">
          <a:blip r:embed="rId12">
            <a:extLst>
              <a:ext uri="{28A0092B-C50C-407E-A947-70E740481C1C}">
                <a14:useLocalDpi xmlns:a14="http://schemas.microsoft.com/office/drawing/2010/main" val="0"/>
              </a:ext>
            </a:extLst>
          </a:blip>
          <a:srcRect b="29734"/>
          <a:stretch/>
        </p:blipFill>
        <p:spPr>
          <a:xfrm>
            <a:off x="289928" y="4635379"/>
            <a:ext cx="1402100" cy="1487658"/>
          </a:xfrm>
          <a:prstGeom prst="rect">
            <a:avLst/>
          </a:prstGeom>
        </p:spPr>
      </p:pic>
      <p:sp>
        <p:nvSpPr>
          <p:cNvPr id="19" name="CasellaDiTesto 18"/>
          <p:cNvSpPr txBox="1"/>
          <p:nvPr/>
        </p:nvSpPr>
        <p:spPr>
          <a:xfrm>
            <a:off x="179512" y="6021288"/>
            <a:ext cx="1446230" cy="307777"/>
          </a:xfrm>
          <a:prstGeom prst="rect">
            <a:avLst/>
          </a:prstGeom>
          <a:noFill/>
        </p:spPr>
        <p:txBody>
          <a:bodyPr wrap="none" rtlCol="0">
            <a:spAutoFit/>
          </a:bodyPr>
          <a:lstStyle/>
          <a:p>
            <a:r>
              <a:rPr lang="it-IT" sz="1400" b="1" dirty="0" smtClean="0"/>
              <a:t>Amanda Hocking</a:t>
            </a:r>
            <a:endParaRPr lang="it-IT" sz="1400" b="1" dirty="0"/>
          </a:p>
        </p:txBody>
      </p:sp>
      <p:pic>
        <p:nvPicPr>
          <p:cNvPr id="20" name="Immagin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85223" y="4635379"/>
            <a:ext cx="953790" cy="1487658"/>
          </a:xfrm>
          <a:prstGeom prst="rect">
            <a:avLst/>
          </a:prstGeom>
        </p:spPr>
      </p:pic>
      <p:pic>
        <p:nvPicPr>
          <p:cNvPr id="21" name="Immagin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39013" y="4635379"/>
            <a:ext cx="1015752" cy="1487658"/>
          </a:xfrm>
          <a:prstGeom prst="rect">
            <a:avLst/>
          </a:prstGeom>
        </p:spPr>
      </p:pic>
      <p:sp>
        <p:nvSpPr>
          <p:cNvPr id="22" name="Rettangolo 21"/>
          <p:cNvSpPr/>
          <p:nvPr/>
        </p:nvSpPr>
        <p:spPr>
          <a:xfrm>
            <a:off x="5614231" y="4291987"/>
            <a:ext cx="3401798" cy="203566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3" name="Immagin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09316" y="404664"/>
            <a:ext cx="1562884" cy="1562884"/>
          </a:xfrm>
          <a:prstGeom prst="rect">
            <a:avLst/>
          </a:prstGeom>
        </p:spPr>
      </p:pic>
      <p:sp>
        <p:nvSpPr>
          <p:cNvPr id="24" name="CasellaDiTesto 23"/>
          <p:cNvSpPr txBox="1"/>
          <p:nvPr/>
        </p:nvSpPr>
        <p:spPr>
          <a:xfrm>
            <a:off x="4896133" y="1967548"/>
            <a:ext cx="1272721" cy="307777"/>
          </a:xfrm>
          <a:prstGeom prst="rect">
            <a:avLst/>
          </a:prstGeom>
          <a:noFill/>
        </p:spPr>
        <p:txBody>
          <a:bodyPr wrap="none" rtlCol="0">
            <a:spAutoFit/>
          </a:bodyPr>
          <a:lstStyle/>
          <a:p>
            <a:r>
              <a:rPr lang="it-IT" sz="1400" b="1" dirty="0" smtClean="0"/>
              <a:t>Meredith Wild</a:t>
            </a:r>
            <a:endParaRPr lang="it-IT" sz="1400" b="1" dirty="0"/>
          </a:p>
        </p:txBody>
      </p:sp>
      <p:pic>
        <p:nvPicPr>
          <p:cNvPr id="25" name="Immagine 2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56026" y="390913"/>
            <a:ext cx="1024286" cy="1576635"/>
          </a:xfrm>
          <a:prstGeom prst="rect">
            <a:avLst/>
          </a:prstGeom>
        </p:spPr>
      </p:pic>
      <p:pic>
        <p:nvPicPr>
          <p:cNvPr id="26" name="Immagin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00255" y="951976"/>
            <a:ext cx="1708529" cy="547470"/>
          </a:xfrm>
          <a:prstGeom prst="rect">
            <a:avLst/>
          </a:prstGeom>
          <a:ln>
            <a:solidFill>
              <a:schemeClr val="bg1">
                <a:lumMod val="65000"/>
              </a:schemeClr>
            </a:solidFill>
          </a:ln>
        </p:spPr>
      </p:pic>
      <p:pic>
        <p:nvPicPr>
          <p:cNvPr id="28" name="Immagine 27"/>
          <p:cNvPicPr>
            <a:picLocks noChangeAspect="1"/>
          </p:cNvPicPr>
          <p:nvPr/>
        </p:nvPicPr>
        <p:blipFill rotWithShape="1">
          <a:blip r:embed="rId18" cstate="print">
            <a:extLst>
              <a:ext uri="{28A0092B-C50C-407E-A947-70E740481C1C}">
                <a14:useLocalDpi xmlns:a14="http://schemas.microsoft.com/office/drawing/2010/main" val="0"/>
              </a:ext>
            </a:extLst>
          </a:blip>
          <a:srcRect l="24833" r="19217"/>
          <a:stretch/>
        </p:blipFill>
        <p:spPr>
          <a:xfrm>
            <a:off x="7524328" y="2275325"/>
            <a:ext cx="1587182" cy="1461514"/>
          </a:xfrm>
          <a:prstGeom prst="rect">
            <a:avLst/>
          </a:prstGeom>
        </p:spPr>
      </p:pic>
      <p:sp>
        <p:nvSpPr>
          <p:cNvPr id="29" name="CasellaDiTesto 28"/>
          <p:cNvSpPr txBox="1"/>
          <p:nvPr/>
        </p:nvSpPr>
        <p:spPr>
          <a:xfrm>
            <a:off x="7386990" y="3720677"/>
            <a:ext cx="1163652" cy="369332"/>
          </a:xfrm>
          <a:prstGeom prst="rect">
            <a:avLst/>
          </a:prstGeom>
          <a:noFill/>
        </p:spPr>
        <p:txBody>
          <a:bodyPr wrap="none" rtlCol="0">
            <a:spAutoFit/>
          </a:bodyPr>
          <a:lstStyle/>
          <a:p>
            <a:r>
              <a:rPr lang="it-IT" dirty="0" smtClean="0"/>
              <a:t>Andy Weir</a:t>
            </a:r>
          </a:p>
        </p:txBody>
      </p:sp>
      <p:pic>
        <p:nvPicPr>
          <p:cNvPr id="30" name="Immagine 2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39262" y="2275325"/>
            <a:ext cx="985066" cy="1498199"/>
          </a:xfrm>
          <a:prstGeom prst="rect">
            <a:avLst/>
          </a:prstGeom>
        </p:spPr>
      </p:pic>
      <p:sp>
        <p:nvSpPr>
          <p:cNvPr id="31" name="CasellaDiTesto 30"/>
          <p:cNvSpPr txBox="1"/>
          <p:nvPr/>
        </p:nvSpPr>
        <p:spPr>
          <a:xfrm>
            <a:off x="5586864" y="4221088"/>
            <a:ext cx="3305615" cy="369332"/>
          </a:xfrm>
          <a:prstGeom prst="rect">
            <a:avLst/>
          </a:prstGeom>
          <a:noFill/>
        </p:spPr>
        <p:txBody>
          <a:bodyPr wrap="square" rtlCol="0">
            <a:spAutoFit/>
          </a:bodyPr>
          <a:lstStyle/>
          <a:p>
            <a:pPr algn="ctr"/>
            <a:r>
              <a:rPr lang="it-IT" b="1" dirty="0" smtClean="0">
                <a:solidFill>
                  <a:srgbClr val="FF0000"/>
                </a:solidFill>
              </a:rPr>
              <a:t>Il mondo della </a:t>
            </a:r>
            <a:r>
              <a:rPr lang="it-IT" b="1" dirty="0" err="1" smtClean="0">
                <a:solidFill>
                  <a:srgbClr val="FF0000"/>
                </a:solidFill>
              </a:rPr>
              <a:t>fanfiction</a:t>
            </a:r>
            <a:r>
              <a:rPr lang="it-IT" b="1" dirty="0" smtClean="0">
                <a:solidFill>
                  <a:srgbClr val="FF0000"/>
                </a:solidFill>
              </a:rPr>
              <a:t>:</a:t>
            </a:r>
            <a:endParaRPr lang="it-IT" b="1" dirty="0">
              <a:solidFill>
                <a:srgbClr val="FF0000"/>
              </a:solidFill>
            </a:endParaRPr>
          </a:p>
        </p:txBody>
      </p:sp>
      <p:pic>
        <p:nvPicPr>
          <p:cNvPr id="32" name="Immagine 3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665698" y="4691074"/>
            <a:ext cx="794734" cy="1311965"/>
          </a:xfrm>
          <a:prstGeom prst="rect">
            <a:avLst/>
          </a:prstGeom>
        </p:spPr>
      </p:pic>
      <p:sp>
        <p:nvSpPr>
          <p:cNvPr id="33" name="CasellaDiTesto 32"/>
          <p:cNvSpPr txBox="1"/>
          <p:nvPr/>
        </p:nvSpPr>
        <p:spPr>
          <a:xfrm>
            <a:off x="7065823" y="5969148"/>
            <a:ext cx="2078177" cy="307777"/>
          </a:xfrm>
          <a:prstGeom prst="rect">
            <a:avLst/>
          </a:prstGeom>
          <a:noFill/>
        </p:spPr>
        <p:txBody>
          <a:bodyPr wrap="square" rtlCol="0">
            <a:spAutoFit/>
          </a:bodyPr>
          <a:lstStyle/>
          <a:p>
            <a:pPr algn="ctr"/>
            <a:r>
              <a:rPr lang="it-IT" sz="1400" b="1" dirty="0" smtClean="0"/>
              <a:t>Virginia De Winter</a:t>
            </a:r>
            <a:endParaRPr lang="it-IT" sz="1400" b="1" dirty="0"/>
          </a:p>
        </p:txBody>
      </p:sp>
      <p:pic>
        <p:nvPicPr>
          <p:cNvPr id="34" name="Immagine 3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063400" y="4691074"/>
            <a:ext cx="892493" cy="1311965"/>
          </a:xfrm>
          <a:prstGeom prst="rect">
            <a:avLst/>
          </a:prstGeom>
        </p:spPr>
      </p:pic>
      <p:sp>
        <p:nvSpPr>
          <p:cNvPr id="35" name="CasellaDiTesto 34"/>
          <p:cNvSpPr txBox="1"/>
          <p:nvPr/>
        </p:nvSpPr>
        <p:spPr>
          <a:xfrm>
            <a:off x="5446151" y="6003039"/>
            <a:ext cx="2078177" cy="307777"/>
          </a:xfrm>
          <a:prstGeom prst="rect">
            <a:avLst/>
          </a:prstGeom>
          <a:noFill/>
        </p:spPr>
        <p:txBody>
          <a:bodyPr wrap="square" rtlCol="0">
            <a:spAutoFit/>
          </a:bodyPr>
          <a:lstStyle/>
          <a:p>
            <a:pPr algn="ctr"/>
            <a:r>
              <a:rPr lang="it-IT" sz="1400" b="1" dirty="0" smtClean="0"/>
              <a:t>E. L. James</a:t>
            </a:r>
            <a:endParaRPr lang="it-IT" sz="1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p:cNvSpPr txBox="1"/>
          <p:nvPr/>
        </p:nvSpPr>
        <p:spPr>
          <a:xfrm>
            <a:off x="0" y="920621"/>
            <a:ext cx="9144000" cy="4862870"/>
          </a:xfrm>
          <a:prstGeom prst="rect">
            <a:avLst/>
          </a:prstGeom>
          <a:noFill/>
        </p:spPr>
        <p:txBody>
          <a:bodyPr wrap="square" rtlCol="0">
            <a:spAutoFit/>
          </a:bodyPr>
          <a:lstStyle/>
          <a:p>
            <a:pPr algn="ctr"/>
            <a:r>
              <a:rPr lang="it-IT" sz="4000" b="1" dirty="0" smtClean="0">
                <a:solidFill>
                  <a:schemeClr val="bg1"/>
                </a:solidFill>
              </a:rPr>
              <a:t>Non potremmo oggi guardare al fenomeno da una prospettiva più ampia?</a:t>
            </a:r>
          </a:p>
          <a:p>
            <a:pPr algn="ctr"/>
            <a:endParaRPr lang="it-IT" sz="4000" b="1" dirty="0" smtClean="0">
              <a:solidFill>
                <a:schemeClr val="bg1"/>
              </a:solidFill>
            </a:endParaRPr>
          </a:p>
          <a:p>
            <a:pPr algn="ctr"/>
            <a:r>
              <a:rPr lang="it-IT" sz="3000" b="1" dirty="0" smtClean="0">
                <a:solidFill>
                  <a:schemeClr val="bg1"/>
                </a:solidFill>
              </a:rPr>
              <a:t>Come una parte di un processo che sta cambiando i modi di scrivere (scriviamo molto più oggi, rispetto a 10 anni fa) e di leggere (leggiamo molto più oggi rispetto a dieci anni fa).</a:t>
            </a:r>
          </a:p>
          <a:p>
            <a:pPr algn="ctr"/>
            <a:endParaRPr lang="it-IT" sz="3000" b="1" dirty="0" smtClean="0">
              <a:solidFill>
                <a:schemeClr val="bg1"/>
              </a:solidFill>
            </a:endParaRPr>
          </a:p>
          <a:p>
            <a:pPr algn="ctr"/>
            <a:r>
              <a:rPr lang="it-IT" sz="4000" b="1" dirty="0" smtClean="0">
                <a:solidFill>
                  <a:schemeClr val="bg1"/>
                </a:solidFill>
              </a:rPr>
              <a:t>Alcuni numeri su cui riflettere…</a:t>
            </a:r>
            <a:endParaRPr lang="it-IT" sz="4000" b="1" dirty="0">
              <a:solidFill>
                <a:schemeClr val="bg1"/>
              </a:solidFill>
            </a:endParaRPr>
          </a:p>
        </p:txBody>
      </p:sp>
      <p:sp>
        <p:nvSpPr>
          <p:cNvPr id="5" name="CasellaDiTesto 4"/>
          <p:cNvSpPr txBox="1"/>
          <p:nvPr/>
        </p:nvSpPr>
        <p:spPr>
          <a:xfrm>
            <a:off x="0" y="6529352"/>
            <a:ext cx="9144000" cy="246221"/>
          </a:xfrm>
          <a:prstGeom prst="rect">
            <a:avLst/>
          </a:prstGeom>
          <a:noFill/>
        </p:spPr>
        <p:txBody>
          <a:bodyPr wrap="square" rtlCol="0">
            <a:spAutoFit/>
          </a:bodyPr>
          <a:lstStyle/>
          <a:p>
            <a:pPr algn="ctr"/>
            <a:r>
              <a:rPr lang="it-IT" sz="1000" dirty="0" smtClean="0"/>
              <a:t>© Associazione Italiana Editori Ufficio studi (novembre 2016)</a:t>
            </a:r>
            <a:endParaRPr lang="it-IT" sz="1000" dirty="0"/>
          </a:p>
        </p:txBody>
      </p:sp>
    </p:spTree>
    <p:extLst>
      <p:ext uri="{BB962C8B-B14F-4D97-AF65-F5344CB8AC3E}">
        <p14:creationId xmlns:p14="http://schemas.microsoft.com/office/powerpoint/2010/main" val="847949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Pictures\Library Professionale\Loghi_Immagini_Grafemi (Slide)\Grafemi&amp;Foto\in-piedi-frontale-silhouette-uomo_318-29244.jpg"/>
          <p:cNvPicPr>
            <a:picLocks noChangeAspect="1" noChangeArrowheads="1"/>
          </p:cNvPicPr>
          <p:nvPr/>
        </p:nvPicPr>
        <p:blipFill>
          <a:blip r:embed="rId2" cstate="print"/>
          <a:srcRect/>
          <a:stretch>
            <a:fillRect/>
          </a:stretch>
        </p:blipFill>
        <p:spPr bwMode="auto">
          <a:xfrm>
            <a:off x="3446704" y="2420888"/>
            <a:ext cx="477224" cy="936495"/>
          </a:xfrm>
          <a:prstGeom prst="rect">
            <a:avLst/>
          </a:prstGeom>
          <a:noFill/>
        </p:spPr>
      </p:pic>
      <p:pic>
        <p:nvPicPr>
          <p:cNvPr id="3" name="Picture 2" descr="C:\Users\User\Pictures\Library Professionale\Loghi_Immagini_Grafemi (Slide)\Grafemi&amp;Foto\in-piedi-frontale-silhouette-uomo_318-29244.jpg"/>
          <p:cNvPicPr>
            <a:picLocks noChangeAspect="1" noChangeArrowheads="1"/>
          </p:cNvPicPr>
          <p:nvPr/>
        </p:nvPicPr>
        <p:blipFill>
          <a:blip r:embed="rId2" cstate="print"/>
          <a:srcRect/>
          <a:stretch>
            <a:fillRect/>
          </a:stretch>
        </p:blipFill>
        <p:spPr bwMode="auto">
          <a:xfrm>
            <a:off x="3950760" y="2420888"/>
            <a:ext cx="477224" cy="936495"/>
          </a:xfrm>
          <a:prstGeom prst="rect">
            <a:avLst/>
          </a:prstGeom>
          <a:noFill/>
        </p:spPr>
      </p:pic>
      <p:pic>
        <p:nvPicPr>
          <p:cNvPr id="4" name="Picture 2" descr="C:\Users\User\Pictures\Library Professionale\Loghi_Immagini_Grafemi (Slide)\Grafemi&amp;Foto\in-piedi-frontale-silhouette-uomo_318-29244.jpg"/>
          <p:cNvPicPr>
            <a:picLocks noChangeAspect="1" noChangeArrowheads="1"/>
          </p:cNvPicPr>
          <p:nvPr/>
        </p:nvPicPr>
        <p:blipFill>
          <a:blip r:embed="rId2" cstate="print"/>
          <a:srcRect/>
          <a:stretch>
            <a:fillRect/>
          </a:stretch>
        </p:blipFill>
        <p:spPr bwMode="auto">
          <a:xfrm>
            <a:off x="4454816" y="2420888"/>
            <a:ext cx="477224" cy="936495"/>
          </a:xfrm>
          <a:prstGeom prst="rect">
            <a:avLst/>
          </a:prstGeom>
          <a:noFill/>
        </p:spPr>
      </p:pic>
      <p:pic>
        <p:nvPicPr>
          <p:cNvPr id="5" name="Picture 2" descr="C:\Users\User\Pictures\Library Professionale\Loghi_Immagini_Grafemi (Slide)\Grafemi&amp;Foto\in-piedi-frontale-silhouette-uomo_318-29244.jpg"/>
          <p:cNvPicPr>
            <a:picLocks noChangeAspect="1" noChangeArrowheads="1"/>
          </p:cNvPicPr>
          <p:nvPr/>
        </p:nvPicPr>
        <p:blipFill>
          <a:blip r:embed="rId2" cstate="print"/>
          <a:srcRect/>
          <a:stretch>
            <a:fillRect/>
          </a:stretch>
        </p:blipFill>
        <p:spPr bwMode="auto">
          <a:xfrm>
            <a:off x="4958872" y="2420888"/>
            <a:ext cx="477224" cy="936495"/>
          </a:xfrm>
          <a:prstGeom prst="rect">
            <a:avLst/>
          </a:prstGeom>
          <a:noFill/>
        </p:spPr>
      </p:pic>
      <p:pic>
        <p:nvPicPr>
          <p:cNvPr id="6" name="Picture 2" descr="C:\Users\User\Pictures\Library Professionale\Loghi_Immagini_Grafemi (Slide)\Grafemi&amp;Foto\in-piedi-frontale-silhouette-uomo_318-29244.jpg"/>
          <p:cNvPicPr>
            <a:picLocks noChangeAspect="1" noChangeArrowheads="1"/>
          </p:cNvPicPr>
          <p:nvPr/>
        </p:nvPicPr>
        <p:blipFill>
          <a:blip r:embed="rId2" cstate="print"/>
          <a:srcRect/>
          <a:stretch>
            <a:fillRect/>
          </a:stretch>
        </p:blipFill>
        <p:spPr bwMode="auto">
          <a:xfrm>
            <a:off x="5462928" y="2420888"/>
            <a:ext cx="477224" cy="936495"/>
          </a:xfrm>
          <a:prstGeom prst="rect">
            <a:avLst/>
          </a:prstGeom>
          <a:noFill/>
        </p:spPr>
      </p:pic>
      <p:pic>
        <p:nvPicPr>
          <p:cNvPr id="7" name="Picture 2" descr="C:\Users\User\Pictures\Library Professionale\Loghi_Immagini_Grafemi (Slide)\Grafemi&amp;Foto\in-piedi-frontale-silhouette-uomo_318-29244.jpg"/>
          <p:cNvPicPr>
            <a:picLocks noChangeAspect="1" noChangeArrowheads="1"/>
          </p:cNvPicPr>
          <p:nvPr/>
        </p:nvPicPr>
        <p:blipFill>
          <a:blip r:embed="rId2" cstate="print"/>
          <a:srcRect/>
          <a:stretch>
            <a:fillRect/>
          </a:stretch>
        </p:blipFill>
        <p:spPr bwMode="auto">
          <a:xfrm>
            <a:off x="3446704" y="3429000"/>
            <a:ext cx="477224" cy="936495"/>
          </a:xfrm>
          <a:prstGeom prst="rect">
            <a:avLst/>
          </a:prstGeom>
          <a:noFill/>
        </p:spPr>
      </p:pic>
      <p:pic>
        <p:nvPicPr>
          <p:cNvPr id="8" name="Picture 2" descr="C:\Users\User\Pictures\Library Professionale\Loghi_Immagini_Grafemi (Slide)\Grafemi&amp;Foto\in-piedi-frontale-silhouette-uomo_318-29244.jpg"/>
          <p:cNvPicPr>
            <a:picLocks noChangeAspect="1" noChangeArrowheads="1"/>
          </p:cNvPicPr>
          <p:nvPr/>
        </p:nvPicPr>
        <p:blipFill>
          <a:blip r:embed="rId2" cstate="print"/>
          <a:srcRect/>
          <a:stretch>
            <a:fillRect/>
          </a:stretch>
        </p:blipFill>
        <p:spPr bwMode="auto">
          <a:xfrm>
            <a:off x="3950760" y="3429000"/>
            <a:ext cx="477224" cy="936495"/>
          </a:xfrm>
          <a:prstGeom prst="rect">
            <a:avLst/>
          </a:prstGeom>
          <a:noFill/>
        </p:spPr>
      </p:pic>
      <p:pic>
        <p:nvPicPr>
          <p:cNvPr id="9" name="Picture 2" descr="C:\Users\User\Pictures\Library Professionale\Loghi_Immagini_Grafemi (Slide)\Grafemi&amp;Foto\in-piedi-frontale-silhouette-uomo_318-29244.jpg"/>
          <p:cNvPicPr>
            <a:picLocks noChangeAspect="1" noChangeArrowheads="1"/>
          </p:cNvPicPr>
          <p:nvPr/>
        </p:nvPicPr>
        <p:blipFill>
          <a:blip r:embed="rId2" cstate="print"/>
          <a:srcRect/>
          <a:stretch>
            <a:fillRect/>
          </a:stretch>
        </p:blipFill>
        <p:spPr bwMode="auto">
          <a:xfrm>
            <a:off x="4454816" y="3429000"/>
            <a:ext cx="477224" cy="936495"/>
          </a:xfrm>
          <a:prstGeom prst="rect">
            <a:avLst/>
          </a:prstGeom>
          <a:noFill/>
        </p:spPr>
      </p:pic>
      <p:pic>
        <p:nvPicPr>
          <p:cNvPr id="10" name="Picture 2" descr="C:\Users\User\Pictures\Library Professionale\Loghi_Immagini_Grafemi (Slide)\Grafemi&amp;Foto\in-piedi-frontale-silhouette-uomo_318-29244.jpg"/>
          <p:cNvPicPr>
            <a:picLocks noChangeAspect="1" noChangeArrowheads="1"/>
          </p:cNvPicPr>
          <p:nvPr/>
        </p:nvPicPr>
        <p:blipFill>
          <a:blip r:embed="rId2" cstate="print"/>
          <a:srcRect/>
          <a:stretch>
            <a:fillRect/>
          </a:stretch>
        </p:blipFill>
        <p:spPr bwMode="auto">
          <a:xfrm>
            <a:off x="4958872" y="3429000"/>
            <a:ext cx="477224" cy="936495"/>
          </a:xfrm>
          <a:prstGeom prst="rect">
            <a:avLst/>
          </a:prstGeom>
          <a:noFill/>
        </p:spPr>
      </p:pic>
      <p:pic>
        <p:nvPicPr>
          <p:cNvPr id="11" name="Picture 2" descr="C:\Users\User\Pictures\Library Professionale\Loghi_Immagini_Grafemi (Slide)\Grafemi&amp;Foto\in-piedi-frontale-silhouette-uomo_318-29244.jpg"/>
          <p:cNvPicPr>
            <a:picLocks noChangeAspect="1" noChangeArrowheads="1"/>
          </p:cNvPicPr>
          <p:nvPr/>
        </p:nvPicPr>
        <p:blipFill>
          <a:blip r:embed="rId2" cstate="print"/>
          <a:srcRect/>
          <a:stretch>
            <a:fillRect/>
          </a:stretch>
        </p:blipFill>
        <p:spPr bwMode="auto">
          <a:xfrm>
            <a:off x="5462928" y="3429000"/>
            <a:ext cx="477224" cy="936495"/>
          </a:xfrm>
          <a:prstGeom prst="rect">
            <a:avLst/>
          </a:prstGeom>
          <a:noFill/>
        </p:spPr>
      </p:pic>
      <p:sp>
        <p:nvSpPr>
          <p:cNvPr id="12" name="CasellaDiTesto 11"/>
          <p:cNvSpPr txBox="1"/>
          <p:nvPr/>
        </p:nvSpPr>
        <p:spPr>
          <a:xfrm>
            <a:off x="0" y="0"/>
            <a:ext cx="9144000" cy="584775"/>
          </a:xfrm>
          <a:prstGeom prst="rect">
            <a:avLst/>
          </a:prstGeom>
          <a:noFill/>
        </p:spPr>
        <p:txBody>
          <a:bodyPr wrap="square" rtlCol="0">
            <a:spAutoFit/>
          </a:bodyPr>
          <a:lstStyle/>
          <a:p>
            <a:r>
              <a:rPr lang="it-IT" sz="2000" b="1" dirty="0" smtClean="0"/>
              <a:t>Le dimensioni della scrittura diffusa: 2015</a:t>
            </a:r>
          </a:p>
          <a:p>
            <a:r>
              <a:rPr lang="it-IT" sz="1200" b="1" dirty="0" smtClean="0"/>
              <a:t>Valori in numero di individui</a:t>
            </a:r>
            <a:endParaRPr lang="it-IT" sz="1200" b="1" dirty="0"/>
          </a:p>
        </p:txBody>
      </p:sp>
      <p:sp>
        <p:nvSpPr>
          <p:cNvPr id="13" name="CasellaDiTesto 12"/>
          <p:cNvSpPr txBox="1"/>
          <p:nvPr/>
        </p:nvSpPr>
        <p:spPr>
          <a:xfrm>
            <a:off x="0" y="6529352"/>
            <a:ext cx="9144000" cy="400110"/>
          </a:xfrm>
          <a:prstGeom prst="rect">
            <a:avLst/>
          </a:prstGeom>
          <a:noFill/>
        </p:spPr>
        <p:txBody>
          <a:bodyPr wrap="square" rtlCol="0">
            <a:spAutoFit/>
          </a:bodyPr>
          <a:lstStyle/>
          <a:p>
            <a:pPr algn="ctr"/>
            <a:r>
              <a:rPr lang="it-IT" sz="1000" dirty="0" smtClean="0"/>
              <a:t>Elaborazione Ufficio studi Aie su dati EFP, Istat, ecc.</a:t>
            </a:r>
          </a:p>
          <a:p>
            <a:pPr algn="ctr"/>
            <a:r>
              <a:rPr lang="it-IT" sz="1000" dirty="0" smtClean="0"/>
              <a:t>© Associazione Italiana Editori Ufficio studi (novembre 2016)</a:t>
            </a:r>
            <a:endParaRPr lang="it-IT" sz="1000" dirty="0"/>
          </a:p>
        </p:txBody>
      </p:sp>
      <p:sp>
        <p:nvSpPr>
          <p:cNvPr id="14" name="Rettangolo 13"/>
          <p:cNvSpPr/>
          <p:nvPr/>
        </p:nvSpPr>
        <p:spPr>
          <a:xfrm>
            <a:off x="107504" y="764704"/>
            <a:ext cx="2592288" cy="151216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smtClean="0"/>
          </a:p>
          <a:p>
            <a:endParaRPr lang="it-IT" dirty="0"/>
          </a:p>
          <a:p>
            <a:r>
              <a:rPr lang="it-IT" dirty="0" smtClean="0"/>
              <a:t>Autori: 183.764</a:t>
            </a:r>
          </a:p>
          <a:p>
            <a:r>
              <a:rPr lang="it-IT" dirty="0" smtClean="0"/>
              <a:t>Storie: 478.378</a:t>
            </a:r>
          </a:p>
          <a:p>
            <a:r>
              <a:rPr lang="it-IT" dirty="0" smtClean="0"/>
              <a:t>Commenti: 5.960.617</a:t>
            </a:r>
            <a:endParaRPr lang="it-IT" dirty="0"/>
          </a:p>
        </p:txBody>
      </p:sp>
      <p:sp>
        <p:nvSpPr>
          <p:cNvPr id="15" name="Rettangolo 14"/>
          <p:cNvSpPr/>
          <p:nvPr/>
        </p:nvSpPr>
        <p:spPr>
          <a:xfrm>
            <a:off x="107504" y="4437112"/>
            <a:ext cx="2592288" cy="151216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Hanno caricato contenuti di propria creazione su siti Web:</a:t>
            </a:r>
            <a:r>
              <a:rPr lang="it-IT" dirty="0">
                <a:solidFill>
                  <a:srgbClr val="FF0000"/>
                </a:solidFill>
              </a:rPr>
              <a:t>*</a:t>
            </a:r>
          </a:p>
          <a:p>
            <a:r>
              <a:rPr lang="it-IT" dirty="0" smtClean="0"/>
              <a:t>10.695.000</a:t>
            </a:r>
            <a:endParaRPr lang="it-IT" dirty="0"/>
          </a:p>
        </p:txBody>
      </p:sp>
      <p:sp>
        <p:nvSpPr>
          <p:cNvPr id="16" name="Rettangolo 15"/>
          <p:cNvSpPr/>
          <p:nvPr/>
        </p:nvSpPr>
        <p:spPr>
          <a:xfrm>
            <a:off x="6372200" y="764704"/>
            <a:ext cx="2592288" cy="151216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Hanno partecipato a social (Facebook, Twitter, ecc.) postando  messaggi:</a:t>
            </a:r>
            <a:r>
              <a:rPr lang="it-IT" sz="2000" dirty="0" smtClean="0">
                <a:solidFill>
                  <a:srgbClr val="FF0000"/>
                </a:solidFill>
              </a:rPr>
              <a:t>*</a:t>
            </a:r>
          </a:p>
          <a:p>
            <a:r>
              <a:rPr lang="it-IT" dirty="0" smtClean="0"/>
              <a:t>18.686.000.</a:t>
            </a:r>
            <a:endParaRPr lang="it-IT" dirty="0"/>
          </a:p>
        </p:txBody>
      </p:sp>
      <p:sp>
        <p:nvSpPr>
          <p:cNvPr id="17" name="Rettangolo 16"/>
          <p:cNvSpPr/>
          <p:nvPr/>
        </p:nvSpPr>
        <p:spPr>
          <a:xfrm>
            <a:off x="6376179" y="4509511"/>
            <a:ext cx="2592288" cy="151216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Hanno partecipato a un social network professionale postando dei messaggi:</a:t>
            </a:r>
            <a:r>
              <a:rPr lang="it-IT" dirty="0" smtClean="0">
                <a:solidFill>
                  <a:srgbClr val="FF0000"/>
                </a:solidFill>
              </a:rPr>
              <a:t>*</a:t>
            </a:r>
            <a:endParaRPr lang="it-IT" dirty="0">
              <a:solidFill>
                <a:srgbClr val="FF0000"/>
              </a:solidFill>
            </a:endParaRPr>
          </a:p>
          <a:p>
            <a:r>
              <a:rPr lang="it-IT" dirty="0" smtClean="0"/>
              <a:t>3.647.000</a:t>
            </a:r>
            <a:endParaRPr lang="it-IT" dirty="0"/>
          </a:p>
        </p:txBody>
      </p:sp>
      <p:sp>
        <p:nvSpPr>
          <p:cNvPr id="18" name="CasellaDiTesto 17"/>
          <p:cNvSpPr txBox="1"/>
          <p:nvPr/>
        </p:nvSpPr>
        <p:spPr>
          <a:xfrm>
            <a:off x="0" y="6072206"/>
            <a:ext cx="9144000" cy="492443"/>
          </a:xfrm>
          <a:prstGeom prst="rect">
            <a:avLst/>
          </a:prstGeom>
          <a:noFill/>
        </p:spPr>
        <p:txBody>
          <a:bodyPr wrap="square" rtlCol="0">
            <a:spAutoFit/>
          </a:bodyPr>
          <a:lstStyle/>
          <a:p>
            <a:pPr algn="ctr"/>
            <a:r>
              <a:rPr lang="it-IT" sz="1400" dirty="0" smtClean="0">
                <a:solidFill>
                  <a:srgbClr val="FF0000"/>
                </a:solidFill>
              </a:rPr>
              <a:t>*</a:t>
            </a:r>
            <a:r>
              <a:rPr lang="it-IT" sz="1000" dirty="0" smtClean="0"/>
              <a:t> Ultimi tre mesi – Popolazione cin più di 15 anni</a:t>
            </a:r>
          </a:p>
          <a:p>
            <a:pPr algn="ctr"/>
            <a:r>
              <a:rPr lang="it-IT" sz="1200" dirty="0" smtClean="0">
                <a:solidFill>
                  <a:srgbClr val="FF0000"/>
                </a:solidFill>
              </a:rPr>
              <a:t>** </a:t>
            </a:r>
            <a:r>
              <a:rPr lang="it-IT" sz="1000" dirty="0" smtClean="0"/>
              <a:t>Degli utenti Internet negli ultimi 3 mesi</a:t>
            </a:r>
            <a:endParaRPr lang="it-IT" sz="1000" dirty="0"/>
          </a:p>
        </p:txBody>
      </p:sp>
      <p:sp>
        <p:nvSpPr>
          <p:cNvPr id="19" name="CasellaDiTesto 18"/>
          <p:cNvSpPr txBox="1"/>
          <p:nvPr/>
        </p:nvSpPr>
        <p:spPr>
          <a:xfrm>
            <a:off x="7132263" y="2276872"/>
            <a:ext cx="1080120" cy="369332"/>
          </a:xfrm>
          <a:prstGeom prst="rect">
            <a:avLst/>
          </a:prstGeom>
          <a:noFill/>
        </p:spPr>
        <p:txBody>
          <a:bodyPr wrap="square" rtlCol="0">
            <a:spAutoFit/>
          </a:bodyPr>
          <a:lstStyle/>
          <a:p>
            <a:pPr algn="ctr"/>
            <a:r>
              <a:rPr lang="it-IT" b="1" dirty="0" smtClean="0"/>
              <a:t>56,1%</a:t>
            </a:r>
            <a:endParaRPr lang="it-IT" b="1" dirty="0"/>
          </a:p>
        </p:txBody>
      </p:sp>
      <p:sp>
        <p:nvSpPr>
          <p:cNvPr id="20" name="CasellaDiTesto 19"/>
          <p:cNvSpPr txBox="1"/>
          <p:nvPr/>
        </p:nvSpPr>
        <p:spPr>
          <a:xfrm>
            <a:off x="7132263" y="6021679"/>
            <a:ext cx="1080120" cy="369332"/>
          </a:xfrm>
          <a:prstGeom prst="rect">
            <a:avLst/>
          </a:prstGeom>
          <a:noFill/>
        </p:spPr>
        <p:txBody>
          <a:bodyPr wrap="square" rtlCol="0">
            <a:spAutoFit/>
          </a:bodyPr>
          <a:lstStyle/>
          <a:p>
            <a:pPr algn="ctr"/>
            <a:r>
              <a:rPr lang="it-IT" b="1" dirty="0" smtClean="0"/>
              <a:t>12,0%</a:t>
            </a:r>
            <a:endParaRPr lang="it-IT" b="1" dirty="0"/>
          </a:p>
        </p:txBody>
      </p:sp>
      <p:sp>
        <p:nvSpPr>
          <p:cNvPr id="21" name="CasellaDiTesto 20"/>
          <p:cNvSpPr txBox="1"/>
          <p:nvPr/>
        </p:nvSpPr>
        <p:spPr>
          <a:xfrm>
            <a:off x="683568" y="5948940"/>
            <a:ext cx="1080120" cy="369332"/>
          </a:xfrm>
          <a:prstGeom prst="rect">
            <a:avLst/>
          </a:prstGeom>
          <a:noFill/>
        </p:spPr>
        <p:txBody>
          <a:bodyPr wrap="square" rtlCol="0">
            <a:spAutoFit/>
          </a:bodyPr>
          <a:lstStyle/>
          <a:p>
            <a:pPr algn="ctr"/>
            <a:r>
              <a:rPr lang="it-IT" b="1" dirty="0" smtClean="0"/>
              <a:t>32,1%</a:t>
            </a:r>
            <a:endParaRPr lang="it-IT" b="1" dirty="0"/>
          </a:p>
        </p:txBody>
      </p:sp>
      <p:sp>
        <p:nvSpPr>
          <p:cNvPr id="22" name="CasellaDiTesto 21"/>
          <p:cNvSpPr txBox="1"/>
          <p:nvPr/>
        </p:nvSpPr>
        <p:spPr>
          <a:xfrm>
            <a:off x="107504" y="2276872"/>
            <a:ext cx="2592288" cy="646331"/>
          </a:xfrm>
          <a:prstGeom prst="rect">
            <a:avLst/>
          </a:prstGeom>
          <a:noFill/>
        </p:spPr>
        <p:txBody>
          <a:bodyPr wrap="square" rtlCol="0">
            <a:spAutoFit/>
          </a:bodyPr>
          <a:lstStyle/>
          <a:p>
            <a:pPr algn="ctr"/>
            <a:r>
              <a:rPr lang="it-IT" b="1" dirty="0" smtClean="0"/>
              <a:t>0,6% autori</a:t>
            </a:r>
            <a:r>
              <a:rPr lang="it-IT" b="1" dirty="0" smtClean="0">
                <a:solidFill>
                  <a:srgbClr val="FF0000"/>
                </a:solidFill>
              </a:rPr>
              <a:t>**</a:t>
            </a:r>
          </a:p>
          <a:p>
            <a:pPr algn="ctr"/>
            <a:r>
              <a:rPr lang="it-IT" b="1" dirty="0" smtClean="0"/>
              <a:t>17,9% commentatori</a:t>
            </a:r>
            <a:r>
              <a:rPr lang="it-IT" b="1" dirty="0" smtClean="0">
                <a:solidFill>
                  <a:srgbClr val="FF0000"/>
                </a:solidFill>
              </a:rPr>
              <a:t>**</a:t>
            </a:r>
            <a:endParaRPr lang="it-IT" b="1" dirty="0">
              <a:solidFill>
                <a:srgbClr val="FF0000"/>
              </a:solidFill>
            </a:endParaRPr>
          </a:p>
        </p:txBody>
      </p:sp>
      <p:pic>
        <p:nvPicPr>
          <p:cNvPr id="23" name="Picture 2" descr="L:\Foto\Loghi\logoPLPL_sfondo ross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8464" y="6381328"/>
            <a:ext cx="760040" cy="4534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F:\Foto\Loghi\02 AIE logo pieno_blu_1.jpg"/>
          <p:cNvPicPr>
            <a:picLocks noChangeAspect="1" noChangeArrowheads="1"/>
          </p:cNvPicPr>
          <p:nvPr/>
        </p:nvPicPr>
        <p:blipFill>
          <a:blip r:embed="rId4" cstate="print"/>
          <a:srcRect/>
          <a:stretch>
            <a:fillRect/>
          </a:stretch>
        </p:blipFill>
        <p:spPr bwMode="auto">
          <a:xfrm>
            <a:off x="-31" y="6500834"/>
            <a:ext cx="1000132" cy="290191"/>
          </a:xfrm>
          <a:prstGeom prst="rect">
            <a:avLst/>
          </a:prstGeom>
          <a:noFill/>
        </p:spPr>
      </p:pic>
      <p:pic>
        <p:nvPicPr>
          <p:cNvPr id="1026" name="Picture 2" descr="L:\AIE_2016\39_PLPL\10_12_Self Publishing\Cattur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764704"/>
            <a:ext cx="1116124" cy="479933"/>
          </a:xfrm>
          <a:prstGeom prst="rect">
            <a:avLst/>
          </a:prstGeom>
          <a:noFill/>
          <a:extLst>
            <a:ext uri="{909E8E84-426E-40DD-AFC4-6F175D3DCCD1}">
              <a14:hiddenFill xmlns:a14="http://schemas.microsoft.com/office/drawing/2010/main">
                <a:solidFill>
                  <a:srgbClr val="FFFFFF"/>
                </a:solidFill>
              </a14:hiddenFill>
            </a:ext>
          </a:extLst>
        </p:spPr>
      </p:pic>
      <p:sp>
        <p:nvSpPr>
          <p:cNvPr id="26" name="Rettangolo 25"/>
          <p:cNvSpPr/>
          <p:nvPr/>
        </p:nvSpPr>
        <p:spPr>
          <a:xfrm>
            <a:off x="3275856" y="773824"/>
            <a:ext cx="2592288" cy="151216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smtClean="0"/>
          </a:p>
          <a:p>
            <a:endParaRPr lang="it-IT" dirty="0" smtClean="0"/>
          </a:p>
          <a:p>
            <a:r>
              <a:rPr lang="it-IT" dirty="0" smtClean="0"/>
              <a:t>«Persone della community»: 246.875</a:t>
            </a:r>
          </a:p>
          <a:p>
            <a:r>
              <a:rPr lang="it-IT" dirty="0" smtClean="0"/>
              <a:t>Autori: 37.930</a:t>
            </a:r>
          </a:p>
        </p:txBody>
      </p:sp>
      <p:pic>
        <p:nvPicPr>
          <p:cNvPr id="25" name="Picture 2"/>
          <p:cNvPicPr>
            <a:picLocks noChangeAspect="1" noChangeArrowheads="1"/>
          </p:cNvPicPr>
          <p:nvPr/>
        </p:nvPicPr>
        <p:blipFill>
          <a:blip r:embed="rId6"/>
          <a:srcRect/>
          <a:stretch>
            <a:fillRect/>
          </a:stretch>
        </p:blipFill>
        <p:spPr bwMode="auto">
          <a:xfrm>
            <a:off x="3203848" y="714356"/>
            <a:ext cx="1646836" cy="428628"/>
          </a:xfrm>
          <a:prstGeom prst="rect">
            <a:avLst/>
          </a:prstGeom>
          <a:noFill/>
          <a:ln w="9525">
            <a:noFill/>
            <a:miter lim="800000"/>
            <a:headEnd/>
            <a:tailEnd/>
          </a:ln>
          <a:effectLst/>
        </p:spPr>
      </p:pic>
      <p:pic>
        <p:nvPicPr>
          <p:cNvPr id="28" name="Picture 3" descr="F:\Foto\Loghi\ediser.JPG"/>
          <p:cNvPicPr>
            <a:picLocks noChangeAspect="1" noChangeArrowheads="1"/>
          </p:cNvPicPr>
          <p:nvPr/>
        </p:nvPicPr>
        <p:blipFill>
          <a:blip r:embed="rId7"/>
          <a:srcRect/>
          <a:stretch>
            <a:fillRect/>
          </a:stretch>
        </p:blipFill>
        <p:spPr bwMode="auto">
          <a:xfrm>
            <a:off x="1071538" y="6429396"/>
            <a:ext cx="785818" cy="428628"/>
          </a:xfrm>
          <a:prstGeom prst="rect">
            <a:avLst/>
          </a:prstGeom>
          <a:noFill/>
        </p:spPr>
      </p:pic>
    </p:spTree>
    <p:extLst>
      <p:ext uri="{BB962C8B-B14F-4D97-AF65-F5344CB8AC3E}">
        <p14:creationId xmlns:p14="http://schemas.microsoft.com/office/powerpoint/2010/main" val="775945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04" y="0"/>
            <a:ext cx="9165704"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6551712" y="5356285"/>
            <a:ext cx="2592288" cy="861774"/>
          </a:xfrm>
          <a:prstGeom prst="rect">
            <a:avLst/>
          </a:prstGeom>
          <a:noFill/>
        </p:spPr>
        <p:txBody>
          <a:bodyPr wrap="square" rtlCol="0">
            <a:spAutoFit/>
          </a:bodyPr>
          <a:lstStyle/>
          <a:p>
            <a:pPr algn="r"/>
            <a:r>
              <a:rPr lang="it-IT" sz="5000" b="1" dirty="0" smtClean="0">
                <a:solidFill>
                  <a:schemeClr val="bg1"/>
                </a:solidFill>
              </a:rPr>
              <a:t>Grazie</a:t>
            </a:r>
          </a:p>
        </p:txBody>
      </p:sp>
      <p:sp>
        <p:nvSpPr>
          <p:cNvPr id="3" name="CasellaDiTesto 2"/>
          <p:cNvSpPr txBox="1"/>
          <p:nvPr/>
        </p:nvSpPr>
        <p:spPr>
          <a:xfrm>
            <a:off x="3736141" y="6255787"/>
            <a:ext cx="5385792" cy="553998"/>
          </a:xfrm>
          <a:prstGeom prst="rect">
            <a:avLst/>
          </a:prstGeom>
          <a:noFill/>
        </p:spPr>
        <p:txBody>
          <a:bodyPr wrap="square" rtlCol="0">
            <a:spAutoFit/>
          </a:bodyPr>
          <a:lstStyle/>
          <a:p>
            <a:pPr algn="r"/>
            <a:r>
              <a:rPr lang="it-IT" sz="3000" b="1" dirty="0" smtClean="0">
                <a:solidFill>
                  <a:schemeClr val="bg1"/>
                </a:solidFill>
              </a:rPr>
              <a:t>giovanni.peresson@aie.it</a:t>
            </a:r>
            <a:endParaRPr lang="it-IT" sz="3000" b="1" dirty="0">
              <a:solidFill>
                <a:schemeClr val="bg1"/>
              </a:solidFill>
            </a:endParaRPr>
          </a:p>
        </p:txBody>
      </p:sp>
    </p:spTree>
    <p:extLst>
      <p:ext uri="{BB962C8B-B14F-4D97-AF65-F5344CB8AC3E}">
        <p14:creationId xmlns:p14="http://schemas.microsoft.com/office/powerpoint/2010/main" val="3944736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0" y="0"/>
            <a:ext cx="9144000" cy="396875"/>
          </a:xfrm>
          <a:prstGeom prst="rect">
            <a:avLst/>
          </a:prstGeom>
          <a:noFill/>
          <a:ln w="9525">
            <a:noFill/>
            <a:miter lim="800000"/>
            <a:headEnd/>
            <a:tailEnd/>
          </a:ln>
        </p:spPr>
        <p:txBody>
          <a:bodyPr wrap="square">
            <a:spAutoFit/>
          </a:bodyPr>
          <a:lstStyle/>
          <a:p>
            <a:pPr>
              <a:spcBef>
                <a:spcPct val="50000"/>
              </a:spcBef>
            </a:pPr>
            <a:r>
              <a:rPr lang="it-IT" altLang="it-IT" sz="2000" b="1" dirty="0"/>
              <a:t>Chi è un editore?</a:t>
            </a:r>
          </a:p>
        </p:txBody>
      </p:sp>
      <p:sp>
        <p:nvSpPr>
          <p:cNvPr id="14339" name="Text Box 7"/>
          <p:cNvSpPr txBox="1">
            <a:spLocks noChangeArrowheads="1"/>
          </p:cNvSpPr>
          <p:nvPr/>
        </p:nvSpPr>
        <p:spPr bwMode="auto">
          <a:xfrm>
            <a:off x="214312" y="928688"/>
            <a:ext cx="3357555" cy="2308324"/>
          </a:xfrm>
          <a:prstGeom prst="rect">
            <a:avLst/>
          </a:prstGeom>
          <a:noFill/>
          <a:ln w="9525">
            <a:noFill/>
            <a:miter lim="800000"/>
            <a:headEnd/>
            <a:tailEnd/>
          </a:ln>
        </p:spPr>
        <p:txBody>
          <a:bodyPr wrap="square">
            <a:spAutoFit/>
          </a:bodyPr>
          <a:lstStyle/>
          <a:p>
            <a:pPr>
              <a:buClr>
                <a:srgbClr val="FF3300"/>
              </a:buClr>
              <a:buFont typeface="Wingdings" pitchFamily="2" charset="2"/>
              <a:buNone/>
            </a:pPr>
            <a:r>
              <a:rPr lang="it-IT" altLang="it-IT" sz="1600" dirty="0"/>
              <a:t>«L’editore moderno non ha macchine da stampa e non gestisce spazi destinati alla vendita [non è più il libraio-editore o l’editore-stampatore del XVIII-XIX secolo]: ha soltanto la </a:t>
            </a:r>
            <a:r>
              <a:rPr lang="it-IT" altLang="it-IT" sz="1600" b="1" dirty="0">
                <a:solidFill>
                  <a:srgbClr val="00A7E2"/>
                </a:solidFill>
              </a:rPr>
              <a:t>capacità di individuare</a:t>
            </a:r>
            <a:r>
              <a:rPr lang="it-IT" altLang="it-IT" sz="1600" b="1" i="1" dirty="0">
                <a:solidFill>
                  <a:srgbClr val="00A7E2"/>
                </a:solidFill>
              </a:rPr>
              <a:t> </a:t>
            </a:r>
            <a:r>
              <a:rPr lang="it-IT" altLang="it-IT" sz="1600" dirty="0"/>
              <a:t>i caratteri di una produzione che potrebbe (e dovrebbe, per ragioni di </a:t>
            </a:r>
            <a:r>
              <a:rPr lang="it-IT" altLang="it-IT" sz="1600" b="1" dirty="0">
                <a:solidFill>
                  <a:srgbClr val="00A7E2"/>
                </a:solidFill>
              </a:rPr>
              <a:t>lucro</a:t>
            </a:r>
            <a:r>
              <a:rPr lang="it-IT" altLang="it-IT" sz="1600" dirty="0"/>
              <a:t>) avere </a:t>
            </a:r>
            <a:r>
              <a:rPr lang="it-IT" altLang="it-IT" sz="1600" b="1" dirty="0">
                <a:solidFill>
                  <a:srgbClr val="00A7E2"/>
                </a:solidFill>
              </a:rPr>
              <a:t>successo di pubblico</a:t>
            </a:r>
            <a:r>
              <a:rPr lang="it-IT" altLang="it-IT" sz="1600" dirty="0"/>
              <a:t>».</a:t>
            </a:r>
          </a:p>
        </p:txBody>
      </p:sp>
      <p:sp>
        <p:nvSpPr>
          <p:cNvPr id="14340" name="Text Box 8"/>
          <p:cNvSpPr txBox="1">
            <a:spLocks noChangeArrowheads="1"/>
          </p:cNvSpPr>
          <p:nvPr/>
        </p:nvSpPr>
        <p:spPr bwMode="auto">
          <a:xfrm>
            <a:off x="179512" y="3286124"/>
            <a:ext cx="2714625" cy="461665"/>
          </a:xfrm>
          <a:prstGeom prst="rect">
            <a:avLst/>
          </a:prstGeom>
          <a:noFill/>
          <a:ln w="9525">
            <a:noFill/>
            <a:miter lim="800000"/>
            <a:headEnd/>
            <a:tailEnd/>
          </a:ln>
        </p:spPr>
        <p:txBody>
          <a:bodyPr>
            <a:spAutoFit/>
          </a:bodyPr>
          <a:lstStyle/>
          <a:p>
            <a:pPr>
              <a:spcBef>
                <a:spcPct val="50000"/>
              </a:spcBef>
            </a:pPr>
            <a:r>
              <a:rPr lang="it-IT" altLang="it-IT" sz="800" b="1" dirty="0"/>
              <a:t>A. Cadioli, </a:t>
            </a:r>
            <a:r>
              <a:rPr lang="it-IT" altLang="it-IT" sz="800" b="1" i="1" dirty="0"/>
              <a:t>Dall’editoria moderna all’editoria multimediale. Il testo, l’edizione, la lettura dal Settecento a oggi</a:t>
            </a:r>
            <a:r>
              <a:rPr lang="it-IT" altLang="it-IT" sz="800" b="1" dirty="0"/>
              <a:t>, Milano, Edizioni Unicopli, 1999, p. 17.</a:t>
            </a:r>
          </a:p>
        </p:txBody>
      </p:sp>
      <p:sp>
        <p:nvSpPr>
          <p:cNvPr id="14341" name="CasellaDiTesto 5"/>
          <p:cNvSpPr txBox="1">
            <a:spLocks noChangeArrowheads="1"/>
          </p:cNvSpPr>
          <p:nvPr/>
        </p:nvSpPr>
        <p:spPr bwMode="auto">
          <a:xfrm>
            <a:off x="4071934" y="913985"/>
            <a:ext cx="5072066" cy="2308324"/>
          </a:xfrm>
          <a:prstGeom prst="rect">
            <a:avLst/>
          </a:prstGeom>
          <a:noFill/>
          <a:ln w="9525">
            <a:noFill/>
            <a:miter lim="800000"/>
            <a:headEnd/>
            <a:tailEnd/>
          </a:ln>
        </p:spPr>
        <p:txBody>
          <a:bodyPr wrap="square">
            <a:spAutoFit/>
          </a:bodyPr>
          <a:lstStyle/>
          <a:p>
            <a:r>
              <a:rPr lang="it-IT" altLang="it-IT" sz="1600" dirty="0" smtClean="0"/>
              <a:t>«Il </a:t>
            </a:r>
            <a:r>
              <a:rPr lang="it-IT" altLang="it-IT" sz="1600" b="1" dirty="0">
                <a:solidFill>
                  <a:srgbClr val="00A7E2"/>
                </a:solidFill>
              </a:rPr>
              <a:t>lavoro di editore resta quello di fare scouting, editing, selezionare e quindi offrire una qualità editoriale mediamente migliore ai propri lettori</a:t>
            </a:r>
            <a:r>
              <a:rPr lang="it-IT" altLang="it-IT" sz="1600" dirty="0"/>
              <a:t>. […]  permette[rgli] di scegliere tra titoli che hanno un senso dato dal progetto editoriale dalla casa editrice, dalla collana, dalla copertina, da come il libro ti invita ad essere letto. Tutte cose che resteranno anche quando i libri di carta non ci saranno più</a:t>
            </a:r>
            <a:r>
              <a:rPr lang="it-IT" altLang="it-IT" sz="1600" b="1" dirty="0">
                <a:solidFill>
                  <a:srgbClr val="00B0F0"/>
                </a:solidFill>
              </a:rPr>
              <a:t>. Il gusto dell’editore resta un punto di riferimento per quella categoria di persone che chiamiamo lettori</a:t>
            </a:r>
            <a:r>
              <a:rPr lang="it-IT" altLang="it-IT" sz="1600" dirty="0"/>
              <a:t>» </a:t>
            </a:r>
          </a:p>
        </p:txBody>
      </p:sp>
      <p:sp>
        <p:nvSpPr>
          <p:cNvPr id="14342" name="Text Box 8"/>
          <p:cNvSpPr txBox="1">
            <a:spLocks noChangeArrowheads="1"/>
          </p:cNvSpPr>
          <p:nvPr/>
        </p:nvSpPr>
        <p:spPr bwMode="auto">
          <a:xfrm>
            <a:off x="4143372" y="3356992"/>
            <a:ext cx="3714750" cy="338138"/>
          </a:xfrm>
          <a:prstGeom prst="rect">
            <a:avLst/>
          </a:prstGeom>
          <a:noFill/>
          <a:ln w="9525">
            <a:noFill/>
            <a:miter lim="800000"/>
            <a:headEnd/>
            <a:tailEnd/>
          </a:ln>
        </p:spPr>
        <p:txBody>
          <a:bodyPr>
            <a:spAutoFit/>
          </a:bodyPr>
          <a:lstStyle/>
          <a:p>
            <a:pPr>
              <a:spcBef>
                <a:spcPct val="50000"/>
              </a:spcBef>
            </a:pPr>
            <a:r>
              <a:rPr lang="it-IT" altLang="it-IT" sz="800" b="1" dirty="0"/>
              <a:t>S. Mauri, </a:t>
            </a:r>
            <a:r>
              <a:rPr lang="it-IT" altLang="it-IT" sz="800" b="1" i="1" dirty="0"/>
              <a:t>Dall’editoria moderna all’editoria multimediale. </a:t>
            </a:r>
            <a:r>
              <a:rPr lang="it-IT" altLang="it-IT" sz="800" b="1" dirty="0"/>
              <a:t>«Giornale della Libreria, 11, novembre 2011, pp. 14-16</a:t>
            </a:r>
          </a:p>
        </p:txBody>
      </p:sp>
      <p:sp>
        <p:nvSpPr>
          <p:cNvPr id="10" name="CasellaDiTesto 9"/>
          <p:cNvSpPr txBox="1"/>
          <p:nvPr/>
        </p:nvSpPr>
        <p:spPr>
          <a:xfrm>
            <a:off x="0" y="6611803"/>
            <a:ext cx="9358282" cy="246221"/>
          </a:xfrm>
          <a:prstGeom prst="rect">
            <a:avLst/>
          </a:prstGeom>
          <a:noFill/>
        </p:spPr>
        <p:txBody>
          <a:bodyPr wrap="square" rtlCol="0">
            <a:spAutoFit/>
          </a:bodyPr>
          <a:lstStyle/>
          <a:p>
            <a:pPr algn="ctr"/>
            <a:r>
              <a:rPr lang="it-IT" sz="1000" dirty="0" smtClean="0"/>
              <a:t>© Associazione Italiana Editori Ufficio studi (novembre 2016)</a:t>
            </a:r>
            <a:endParaRPr lang="it-IT" sz="1000" dirty="0"/>
          </a:p>
        </p:txBody>
      </p:sp>
      <p:pic>
        <p:nvPicPr>
          <p:cNvPr id="8" name="Picture 2" descr="F:\Foto\Loghi\02 AIE logo pieno_blu_1.jpg"/>
          <p:cNvPicPr>
            <a:picLocks noChangeAspect="1" noChangeArrowheads="1"/>
          </p:cNvPicPr>
          <p:nvPr/>
        </p:nvPicPr>
        <p:blipFill>
          <a:blip r:embed="rId3" cstate="print"/>
          <a:srcRect/>
          <a:stretch>
            <a:fillRect/>
          </a:stretch>
        </p:blipFill>
        <p:spPr bwMode="auto">
          <a:xfrm>
            <a:off x="-31" y="6500834"/>
            <a:ext cx="1000132" cy="290191"/>
          </a:xfrm>
          <a:prstGeom prst="rect">
            <a:avLst/>
          </a:prstGeom>
          <a:noFill/>
        </p:spPr>
      </p:pic>
      <p:pic>
        <p:nvPicPr>
          <p:cNvPr id="9" name="Picture 3" descr="F:\Foto\Loghi\ediser.JPG"/>
          <p:cNvPicPr>
            <a:picLocks noChangeAspect="1" noChangeArrowheads="1"/>
          </p:cNvPicPr>
          <p:nvPr/>
        </p:nvPicPr>
        <p:blipFill>
          <a:blip r:embed="rId4"/>
          <a:srcRect/>
          <a:stretch>
            <a:fillRect/>
          </a:stretch>
        </p:blipFill>
        <p:spPr bwMode="auto">
          <a:xfrm>
            <a:off x="1071538" y="6429396"/>
            <a:ext cx="785818" cy="428628"/>
          </a:xfrm>
          <a:prstGeom prst="rect">
            <a:avLst/>
          </a:prstGeom>
          <a:noFill/>
        </p:spPr>
      </p:pic>
      <p:sp>
        <p:nvSpPr>
          <p:cNvPr id="2" name="CasellaDiTesto 1"/>
          <p:cNvSpPr txBox="1"/>
          <p:nvPr/>
        </p:nvSpPr>
        <p:spPr>
          <a:xfrm>
            <a:off x="-31" y="4878452"/>
            <a:ext cx="9144000" cy="646331"/>
          </a:xfrm>
          <a:prstGeom prst="rect">
            <a:avLst/>
          </a:prstGeom>
          <a:noFill/>
        </p:spPr>
        <p:txBody>
          <a:bodyPr wrap="square" rtlCol="0">
            <a:spAutoFit/>
          </a:bodyPr>
          <a:lstStyle/>
          <a:p>
            <a:pPr algn="ctr"/>
            <a:r>
              <a:rPr lang="it-IT" b="1" dirty="0" smtClean="0"/>
              <a:t>L’editore investe in «opere dell’ingegno a carattere creativo» </a:t>
            </a:r>
          </a:p>
          <a:p>
            <a:pPr algn="ctr"/>
            <a:r>
              <a:rPr lang="it-IT" b="1" dirty="0" smtClean="0"/>
              <a:t>acquisendone i diritti di edizione.</a:t>
            </a:r>
            <a:endParaRPr lang="it-IT"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9144000" cy="584775"/>
          </a:xfrm>
          <a:prstGeom prst="rect">
            <a:avLst/>
          </a:prstGeom>
          <a:noFill/>
        </p:spPr>
        <p:txBody>
          <a:bodyPr wrap="square" rtlCol="0">
            <a:spAutoFit/>
          </a:bodyPr>
          <a:lstStyle/>
          <a:p>
            <a:r>
              <a:rPr lang="it-IT" sz="2000" b="1" dirty="0" smtClean="0"/>
              <a:t>Evoluzione e incidenza della produzione di libri ed e-book: 2010-2015</a:t>
            </a:r>
          </a:p>
          <a:p>
            <a:r>
              <a:rPr lang="it-IT" sz="1200" b="1" dirty="0" smtClean="0"/>
              <a:t>Valori in % e numero di titoli e manifestazioni</a:t>
            </a:r>
            <a:endParaRPr lang="it-IT" sz="1200" b="1" dirty="0"/>
          </a:p>
        </p:txBody>
      </p:sp>
      <p:sp>
        <p:nvSpPr>
          <p:cNvPr id="3" name="CasellaDiTesto 2"/>
          <p:cNvSpPr txBox="1"/>
          <p:nvPr/>
        </p:nvSpPr>
        <p:spPr>
          <a:xfrm>
            <a:off x="1428728" y="714356"/>
            <a:ext cx="1285884" cy="369332"/>
          </a:xfrm>
          <a:prstGeom prst="rect">
            <a:avLst/>
          </a:prstGeom>
          <a:noFill/>
        </p:spPr>
        <p:txBody>
          <a:bodyPr wrap="square" rtlCol="0">
            <a:spAutoFit/>
          </a:bodyPr>
          <a:lstStyle/>
          <a:p>
            <a:pPr algn="ctr"/>
            <a:r>
              <a:rPr lang="it-IT" b="1" dirty="0" smtClean="0"/>
              <a:t>2010</a:t>
            </a:r>
            <a:endParaRPr lang="it-IT" b="1" dirty="0"/>
          </a:p>
        </p:txBody>
      </p:sp>
      <p:sp>
        <p:nvSpPr>
          <p:cNvPr id="4" name="CasellaDiTesto 3"/>
          <p:cNvSpPr txBox="1"/>
          <p:nvPr/>
        </p:nvSpPr>
        <p:spPr>
          <a:xfrm>
            <a:off x="6072198" y="714356"/>
            <a:ext cx="1285884" cy="369332"/>
          </a:xfrm>
          <a:prstGeom prst="rect">
            <a:avLst/>
          </a:prstGeom>
          <a:noFill/>
        </p:spPr>
        <p:txBody>
          <a:bodyPr wrap="square" rtlCol="0">
            <a:spAutoFit/>
          </a:bodyPr>
          <a:lstStyle/>
          <a:p>
            <a:pPr algn="ctr"/>
            <a:r>
              <a:rPr lang="it-IT" b="1" dirty="0" smtClean="0"/>
              <a:t>2015</a:t>
            </a:r>
            <a:endParaRPr lang="it-IT" b="1" dirty="0"/>
          </a:p>
        </p:txBody>
      </p:sp>
      <p:sp>
        <p:nvSpPr>
          <p:cNvPr id="5" name="Rettangolo arrotondato 4"/>
          <p:cNvSpPr/>
          <p:nvPr/>
        </p:nvSpPr>
        <p:spPr>
          <a:xfrm>
            <a:off x="1214414" y="1142984"/>
            <a:ext cx="1643074" cy="85725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4.209</a:t>
            </a:r>
            <a:endParaRPr lang="it-IT" sz="2000" b="1" dirty="0">
              <a:solidFill>
                <a:schemeClr val="tx1"/>
              </a:solidFill>
            </a:endParaRPr>
          </a:p>
        </p:txBody>
      </p:sp>
      <p:sp>
        <p:nvSpPr>
          <p:cNvPr id="6" name="Rettangolo arrotondato 5"/>
          <p:cNvSpPr/>
          <p:nvPr/>
        </p:nvSpPr>
        <p:spPr>
          <a:xfrm>
            <a:off x="5929322" y="1142984"/>
            <a:ext cx="1643074" cy="85725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5.849</a:t>
            </a:r>
            <a:endParaRPr lang="it-IT" sz="2000" b="1" dirty="0">
              <a:solidFill>
                <a:schemeClr val="tx1"/>
              </a:solidFill>
            </a:endParaRPr>
          </a:p>
        </p:txBody>
      </p:sp>
      <p:pic>
        <p:nvPicPr>
          <p:cNvPr id="7" name="Picture 5" descr="Risultati immagini per icon libr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1546"/>
            <a:ext cx="1107480" cy="1107480"/>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arrotondato 7"/>
          <p:cNvSpPr/>
          <p:nvPr/>
        </p:nvSpPr>
        <p:spPr>
          <a:xfrm>
            <a:off x="1214414" y="3717032"/>
            <a:ext cx="1643074" cy="85725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146</a:t>
            </a:r>
            <a:endParaRPr lang="it-IT" sz="2000" b="1" dirty="0">
              <a:solidFill>
                <a:schemeClr val="tx1"/>
              </a:solidFill>
            </a:endParaRPr>
          </a:p>
        </p:txBody>
      </p:sp>
      <p:sp>
        <p:nvSpPr>
          <p:cNvPr id="9" name="Rettangolo arrotondato 8"/>
          <p:cNvSpPr/>
          <p:nvPr/>
        </p:nvSpPr>
        <p:spPr>
          <a:xfrm>
            <a:off x="5929322" y="3717032"/>
            <a:ext cx="1643074" cy="85725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25.817</a:t>
            </a:r>
            <a:endParaRPr lang="it-IT" sz="2000" b="1" dirty="0">
              <a:solidFill>
                <a:schemeClr val="tx1"/>
              </a:solidFill>
            </a:endParaRPr>
          </a:p>
        </p:txBody>
      </p:sp>
      <p:pic>
        <p:nvPicPr>
          <p:cNvPr id="2050" name="Picture 2" descr="G:\Library_Articoli (iPad)\Loghi_Immagini_Grafemi\Grafemi&amp;Foto\Smartphone.png"/>
          <p:cNvPicPr>
            <a:picLocks noChangeAspect="1" noChangeArrowheads="1"/>
          </p:cNvPicPr>
          <p:nvPr/>
        </p:nvPicPr>
        <p:blipFill>
          <a:blip r:embed="rId4" cstate="print"/>
          <a:srcRect/>
          <a:stretch>
            <a:fillRect/>
          </a:stretch>
        </p:blipFill>
        <p:spPr bwMode="auto">
          <a:xfrm>
            <a:off x="0" y="3643314"/>
            <a:ext cx="1195374" cy="1195374"/>
          </a:xfrm>
          <a:prstGeom prst="rect">
            <a:avLst/>
          </a:prstGeom>
          <a:noFill/>
        </p:spPr>
      </p:pic>
      <p:graphicFrame>
        <p:nvGraphicFramePr>
          <p:cNvPr id="11" name="Grafico 10"/>
          <p:cNvGraphicFramePr>
            <a:graphicFrameLocks/>
          </p:cNvGraphicFramePr>
          <p:nvPr>
            <p:extLst>
              <p:ext uri="{D42A27DB-BD31-4B8C-83A1-F6EECF244321}">
                <p14:modId xmlns:p14="http://schemas.microsoft.com/office/powerpoint/2010/main" val="3563672666"/>
              </p:ext>
            </p:extLst>
          </p:nvPr>
        </p:nvGraphicFramePr>
        <p:xfrm>
          <a:off x="2254039" y="4126366"/>
          <a:ext cx="3974145" cy="2183601"/>
        </p:xfrm>
        <a:graphic>
          <a:graphicData uri="http://schemas.openxmlformats.org/drawingml/2006/chart">
            <c:chart xmlns:c="http://schemas.openxmlformats.org/drawingml/2006/chart" xmlns:r="http://schemas.openxmlformats.org/officeDocument/2006/relationships" r:id="rId5"/>
          </a:graphicData>
        </a:graphic>
      </p:graphicFrame>
      <p:sp>
        <p:nvSpPr>
          <p:cNvPr id="12" name="CasellaDiTesto 11"/>
          <p:cNvSpPr txBox="1"/>
          <p:nvPr/>
        </p:nvSpPr>
        <p:spPr>
          <a:xfrm>
            <a:off x="0" y="6457890"/>
            <a:ext cx="9144000" cy="400110"/>
          </a:xfrm>
          <a:prstGeom prst="rect">
            <a:avLst/>
          </a:prstGeom>
          <a:noFill/>
        </p:spPr>
        <p:txBody>
          <a:bodyPr wrap="square" rtlCol="0">
            <a:spAutoFit/>
          </a:bodyPr>
          <a:lstStyle/>
          <a:p>
            <a:pPr algn="ctr"/>
            <a:r>
              <a:rPr lang="it-IT" sz="1000" dirty="0" smtClean="0"/>
              <a:t>Elaborazione Ufficio studi aie su dati IE – Banca dati e-Kitab</a:t>
            </a:r>
          </a:p>
          <a:p>
            <a:pPr algn="ctr"/>
            <a:r>
              <a:rPr lang="it-IT" sz="1000" dirty="0" smtClean="0"/>
              <a:t>© Associazione Italiana Editori Ufficio studi (novembre 2016)</a:t>
            </a:r>
            <a:endParaRPr lang="it-IT" sz="1000" dirty="0"/>
          </a:p>
        </p:txBody>
      </p:sp>
      <p:sp>
        <p:nvSpPr>
          <p:cNvPr id="10" name="CasellaDiTesto 9"/>
          <p:cNvSpPr txBox="1"/>
          <p:nvPr/>
        </p:nvSpPr>
        <p:spPr>
          <a:xfrm>
            <a:off x="2987824" y="5373216"/>
            <a:ext cx="648072" cy="276999"/>
          </a:xfrm>
          <a:prstGeom prst="rect">
            <a:avLst/>
          </a:prstGeom>
          <a:noFill/>
        </p:spPr>
        <p:txBody>
          <a:bodyPr wrap="square" rtlCol="0">
            <a:spAutoFit/>
          </a:bodyPr>
          <a:lstStyle/>
          <a:p>
            <a:r>
              <a:rPr lang="it-IT" sz="1200" b="1" dirty="0" smtClean="0"/>
              <a:t>11.808</a:t>
            </a:r>
            <a:endParaRPr lang="it-IT" sz="1200" b="1" dirty="0"/>
          </a:p>
        </p:txBody>
      </p:sp>
      <p:sp>
        <p:nvSpPr>
          <p:cNvPr id="14" name="CasellaDiTesto 13"/>
          <p:cNvSpPr txBox="1"/>
          <p:nvPr/>
        </p:nvSpPr>
        <p:spPr>
          <a:xfrm>
            <a:off x="4932040" y="4149080"/>
            <a:ext cx="648072" cy="276999"/>
          </a:xfrm>
          <a:prstGeom prst="rect">
            <a:avLst/>
          </a:prstGeom>
          <a:noFill/>
        </p:spPr>
        <p:txBody>
          <a:bodyPr wrap="square" rtlCol="0">
            <a:spAutoFit/>
          </a:bodyPr>
          <a:lstStyle/>
          <a:p>
            <a:pPr algn="ctr"/>
            <a:r>
              <a:rPr lang="it-IT" sz="1200" b="1" dirty="0" smtClean="0"/>
              <a:t>62.544</a:t>
            </a:r>
            <a:endParaRPr lang="it-IT" sz="1200" b="1" dirty="0"/>
          </a:p>
        </p:txBody>
      </p:sp>
      <p:sp>
        <p:nvSpPr>
          <p:cNvPr id="13" name="CasellaDiTesto 12"/>
          <p:cNvSpPr txBox="1"/>
          <p:nvPr/>
        </p:nvSpPr>
        <p:spPr>
          <a:xfrm>
            <a:off x="3793128" y="5877272"/>
            <a:ext cx="490840" cy="276999"/>
          </a:xfrm>
          <a:prstGeom prst="rect">
            <a:avLst/>
          </a:prstGeom>
          <a:noFill/>
        </p:spPr>
        <p:txBody>
          <a:bodyPr wrap="none" rtlCol="0">
            <a:spAutoFit/>
          </a:bodyPr>
          <a:lstStyle/>
          <a:p>
            <a:pPr algn="ctr"/>
            <a:r>
              <a:rPr lang="it-IT" sz="1200" b="1" dirty="0" smtClean="0"/>
              <a:t>1,2%</a:t>
            </a:r>
            <a:endParaRPr lang="it-IT" sz="1200" b="1" dirty="0"/>
          </a:p>
        </p:txBody>
      </p:sp>
      <p:sp>
        <p:nvSpPr>
          <p:cNvPr id="16" name="CasellaDiTesto 15"/>
          <p:cNvSpPr txBox="1"/>
          <p:nvPr/>
        </p:nvSpPr>
        <p:spPr>
          <a:xfrm>
            <a:off x="3783382" y="5517232"/>
            <a:ext cx="572594" cy="276999"/>
          </a:xfrm>
          <a:prstGeom prst="rect">
            <a:avLst/>
          </a:prstGeom>
          <a:noFill/>
        </p:spPr>
        <p:txBody>
          <a:bodyPr wrap="none" rtlCol="0">
            <a:spAutoFit/>
          </a:bodyPr>
          <a:lstStyle/>
          <a:p>
            <a:pPr algn="ctr"/>
            <a:r>
              <a:rPr lang="it-IT" sz="1200" b="1" dirty="0" smtClean="0"/>
              <a:t>98,8%</a:t>
            </a:r>
            <a:endParaRPr lang="it-IT" sz="1200" b="1" dirty="0"/>
          </a:p>
        </p:txBody>
      </p:sp>
      <p:sp>
        <p:nvSpPr>
          <p:cNvPr id="17" name="CasellaDiTesto 16"/>
          <p:cNvSpPr txBox="1"/>
          <p:nvPr/>
        </p:nvSpPr>
        <p:spPr>
          <a:xfrm>
            <a:off x="5785901" y="4797152"/>
            <a:ext cx="572594" cy="276999"/>
          </a:xfrm>
          <a:prstGeom prst="rect">
            <a:avLst/>
          </a:prstGeom>
          <a:noFill/>
        </p:spPr>
        <p:txBody>
          <a:bodyPr wrap="none" rtlCol="0">
            <a:spAutoFit/>
          </a:bodyPr>
          <a:lstStyle/>
          <a:p>
            <a:pPr algn="ctr"/>
            <a:r>
              <a:rPr lang="it-IT" sz="1200" b="1" dirty="0" smtClean="0"/>
              <a:t>58,7%</a:t>
            </a:r>
            <a:endParaRPr lang="it-IT" sz="1200" b="1" dirty="0"/>
          </a:p>
        </p:txBody>
      </p:sp>
      <p:sp>
        <p:nvSpPr>
          <p:cNvPr id="18" name="CasellaDiTesto 17"/>
          <p:cNvSpPr txBox="1"/>
          <p:nvPr/>
        </p:nvSpPr>
        <p:spPr>
          <a:xfrm>
            <a:off x="5796136" y="5517232"/>
            <a:ext cx="572594" cy="276999"/>
          </a:xfrm>
          <a:prstGeom prst="rect">
            <a:avLst/>
          </a:prstGeom>
          <a:noFill/>
        </p:spPr>
        <p:txBody>
          <a:bodyPr wrap="none" rtlCol="0">
            <a:spAutoFit/>
          </a:bodyPr>
          <a:lstStyle/>
          <a:p>
            <a:pPr algn="ctr"/>
            <a:r>
              <a:rPr lang="it-IT" sz="1200" b="1" dirty="0" smtClean="0"/>
              <a:t>41,4%</a:t>
            </a:r>
            <a:endParaRPr lang="it-IT" sz="1200" b="1" dirty="0"/>
          </a:p>
        </p:txBody>
      </p:sp>
      <p:sp>
        <p:nvSpPr>
          <p:cNvPr id="15" name="CasellaDiTesto 14"/>
          <p:cNvSpPr txBox="1"/>
          <p:nvPr/>
        </p:nvSpPr>
        <p:spPr>
          <a:xfrm>
            <a:off x="2956937" y="6248345"/>
            <a:ext cx="2654061" cy="276999"/>
          </a:xfrm>
          <a:prstGeom prst="rect">
            <a:avLst/>
          </a:prstGeom>
          <a:noFill/>
        </p:spPr>
        <p:txBody>
          <a:bodyPr wrap="square" rtlCol="0">
            <a:spAutoFit/>
          </a:bodyPr>
          <a:lstStyle/>
          <a:p>
            <a:pPr algn="ctr"/>
            <a:r>
              <a:rPr lang="it-IT" sz="1200" b="1" dirty="0" smtClean="0">
                <a:solidFill>
                  <a:srgbClr val="FF0000"/>
                </a:solidFill>
                <a:sym typeface="Wingdings 2"/>
              </a:rPr>
              <a:t></a:t>
            </a:r>
            <a:r>
              <a:rPr lang="it-IT" sz="1200" b="1" dirty="0" smtClean="0">
                <a:sym typeface="Wingdings 2"/>
              </a:rPr>
              <a:t> </a:t>
            </a:r>
            <a:r>
              <a:rPr lang="it-IT" sz="1200" b="1" dirty="0" smtClean="0"/>
              <a:t>Titoli SP </a:t>
            </a:r>
            <a:r>
              <a:rPr lang="it-IT" sz="1200" b="1" dirty="0">
                <a:solidFill>
                  <a:srgbClr val="00B0F0"/>
                </a:solidFill>
                <a:sym typeface="Wingdings 2"/>
              </a:rPr>
              <a:t></a:t>
            </a:r>
            <a:r>
              <a:rPr lang="it-IT" sz="1200" b="1" dirty="0">
                <a:sym typeface="Wingdings 2"/>
              </a:rPr>
              <a:t> </a:t>
            </a:r>
            <a:r>
              <a:rPr lang="it-IT" sz="1200" b="1" dirty="0" smtClean="0"/>
              <a:t>Altri</a:t>
            </a:r>
            <a:endParaRPr lang="it-IT" sz="1200" b="1" dirty="0"/>
          </a:p>
        </p:txBody>
      </p:sp>
      <p:graphicFrame>
        <p:nvGraphicFramePr>
          <p:cNvPr id="20" name="Grafico 19"/>
          <p:cNvGraphicFramePr>
            <a:graphicFrameLocks/>
          </p:cNvGraphicFramePr>
          <p:nvPr>
            <p:extLst>
              <p:ext uri="{D42A27DB-BD31-4B8C-83A1-F6EECF244321}">
                <p14:modId xmlns:p14="http://schemas.microsoft.com/office/powerpoint/2010/main" val="219483435"/>
              </p:ext>
            </p:extLst>
          </p:nvPr>
        </p:nvGraphicFramePr>
        <p:xfrm>
          <a:off x="2417745" y="1571612"/>
          <a:ext cx="3732446" cy="2516888"/>
        </p:xfrm>
        <a:graphic>
          <a:graphicData uri="http://schemas.openxmlformats.org/drawingml/2006/chart">
            <c:chart xmlns:c="http://schemas.openxmlformats.org/drawingml/2006/chart" xmlns:r="http://schemas.openxmlformats.org/officeDocument/2006/relationships" r:id="rId6"/>
          </a:graphicData>
        </a:graphic>
      </p:graphicFrame>
      <p:sp>
        <p:nvSpPr>
          <p:cNvPr id="21" name="CasellaDiTesto 20"/>
          <p:cNvSpPr txBox="1"/>
          <p:nvPr/>
        </p:nvSpPr>
        <p:spPr>
          <a:xfrm>
            <a:off x="3067087" y="1724038"/>
            <a:ext cx="648072" cy="276999"/>
          </a:xfrm>
          <a:prstGeom prst="rect">
            <a:avLst/>
          </a:prstGeom>
          <a:noFill/>
        </p:spPr>
        <p:txBody>
          <a:bodyPr wrap="square" rtlCol="0">
            <a:spAutoFit/>
          </a:bodyPr>
          <a:lstStyle/>
          <a:p>
            <a:r>
              <a:rPr lang="it-IT" sz="1200" b="1" dirty="0" smtClean="0"/>
              <a:t>59.198</a:t>
            </a:r>
            <a:endParaRPr lang="it-IT" sz="1200" b="1" dirty="0"/>
          </a:p>
        </p:txBody>
      </p:sp>
      <p:sp>
        <p:nvSpPr>
          <p:cNvPr id="22" name="CasellaDiTesto 21"/>
          <p:cNvSpPr txBox="1"/>
          <p:nvPr/>
        </p:nvSpPr>
        <p:spPr>
          <a:xfrm>
            <a:off x="4860032" y="1556792"/>
            <a:ext cx="648072" cy="276999"/>
          </a:xfrm>
          <a:prstGeom prst="rect">
            <a:avLst/>
          </a:prstGeom>
          <a:noFill/>
        </p:spPr>
        <p:txBody>
          <a:bodyPr wrap="square" rtlCol="0">
            <a:spAutoFit/>
          </a:bodyPr>
          <a:lstStyle/>
          <a:p>
            <a:r>
              <a:rPr lang="it-IT" sz="1200" b="1" dirty="0" smtClean="0"/>
              <a:t>65.886</a:t>
            </a:r>
            <a:endParaRPr lang="it-IT" sz="1200" b="1" dirty="0"/>
          </a:p>
        </p:txBody>
      </p:sp>
      <p:sp>
        <p:nvSpPr>
          <p:cNvPr id="23" name="CasellaDiTesto 22"/>
          <p:cNvSpPr txBox="1"/>
          <p:nvPr/>
        </p:nvSpPr>
        <p:spPr>
          <a:xfrm>
            <a:off x="3822656" y="3578532"/>
            <a:ext cx="494046" cy="276999"/>
          </a:xfrm>
          <a:prstGeom prst="rect">
            <a:avLst/>
          </a:prstGeom>
          <a:noFill/>
        </p:spPr>
        <p:txBody>
          <a:bodyPr wrap="none" rtlCol="0">
            <a:spAutoFit/>
          </a:bodyPr>
          <a:lstStyle/>
          <a:p>
            <a:pPr algn="ctr"/>
            <a:r>
              <a:rPr lang="it-IT" sz="1200" b="1" dirty="0" smtClean="0"/>
              <a:t>7,1%</a:t>
            </a:r>
            <a:endParaRPr lang="it-IT" sz="1200" b="1" dirty="0"/>
          </a:p>
        </p:txBody>
      </p:sp>
      <p:sp>
        <p:nvSpPr>
          <p:cNvPr id="24" name="CasellaDiTesto 23"/>
          <p:cNvSpPr txBox="1"/>
          <p:nvPr/>
        </p:nvSpPr>
        <p:spPr>
          <a:xfrm>
            <a:off x="5583030" y="3453933"/>
            <a:ext cx="494046" cy="276999"/>
          </a:xfrm>
          <a:prstGeom prst="rect">
            <a:avLst/>
          </a:prstGeom>
          <a:noFill/>
        </p:spPr>
        <p:txBody>
          <a:bodyPr wrap="none" rtlCol="0">
            <a:spAutoFit/>
          </a:bodyPr>
          <a:lstStyle/>
          <a:p>
            <a:pPr algn="ctr"/>
            <a:r>
              <a:rPr lang="it-IT" sz="1200" b="1" dirty="0" smtClean="0"/>
              <a:t>8,9%</a:t>
            </a:r>
            <a:endParaRPr lang="it-IT" sz="1200" b="1" dirty="0"/>
          </a:p>
        </p:txBody>
      </p:sp>
      <p:sp>
        <p:nvSpPr>
          <p:cNvPr id="25" name="CasellaDiTesto 24"/>
          <p:cNvSpPr txBox="1"/>
          <p:nvPr/>
        </p:nvSpPr>
        <p:spPr>
          <a:xfrm>
            <a:off x="3822657" y="2636912"/>
            <a:ext cx="572594" cy="276999"/>
          </a:xfrm>
          <a:prstGeom prst="rect">
            <a:avLst/>
          </a:prstGeom>
          <a:noFill/>
        </p:spPr>
        <p:txBody>
          <a:bodyPr wrap="none" rtlCol="0">
            <a:spAutoFit/>
          </a:bodyPr>
          <a:lstStyle/>
          <a:p>
            <a:pPr algn="ctr"/>
            <a:r>
              <a:rPr lang="it-IT" sz="1200" b="1" dirty="0" smtClean="0"/>
              <a:t>92,9%</a:t>
            </a:r>
            <a:endParaRPr lang="it-IT" sz="1200" b="1" dirty="0"/>
          </a:p>
        </p:txBody>
      </p:sp>
      <p:sp>
        <p:nvSpPr>
          <p:cNvPr id="26" name="CasellaDiTesto 25"/>
          <p:cNvSpPr txBox="1"/>
          <p:nvPr/>
        </p:nvSpPr>
        <p:spPr>
          <a:xfrm>
            <a:off x="5543756" y="2512313"/>
            <a:ext cx="572594" cy="276999"/>
          </a:xfrm>
          <a:prstGeom prst="rect">
            <a:avLst/>
          </a:prstGeom>
          <a:noFill/>
        </p:spPr>
        <p:txBody>
          <a:bodyPr wrap="none" rtlCol="0">
            <a:spAutoFit/>
          </a:bodyPr>
          <a:lstStyle/>
          <a:p>
            <a:pPr algn="ctr"/>
            <a:r>
              <a:rPr lang="it-IT" sz="1200" b="1" dirty="0" smtClean="0"/>
              <a:t>91,9%</a:t>
            </a:r>
            <a:endParaRPr lang="it-IT" sz="1200" b="1" dirty="0"/>
          </a:p>
        </p:txBody>
      </p:sp>
      <p:pic>
        <p:nvPicPr>
          <p:cNvPr id="27" name="Picture 2" descr="F:\Foto\Loghi\02 AIE logo pieno_blu_1.jpg"/>
          <p:cNvPicPr>
            <a:picLocks noChangeAspect="1" noChangeArrowheads="1"/>
          </p:cNvPicPr>
          <p:nvPr/>
        </p:nvPicPr>
        <p:blipFill>
          <a:blip r:embed="rId7" cstate="print"/>
          <a:srcRect/>
          <a:stretch>
            <a:fillRect/>
          </a:stretch>
        </p:blipFill>
        <p:spPr bwMode="auto">
          <a:xfrm>
            <a:off x="-31" y="6500834"/>
            <a:ext cx="1000132" cy="290191"/>
          </a:xfrm>
          <a:prstGeom prst="rect">
            <a:avLst/>
          </a:prstGeom>
          <a:noFill/>
        </p:spPr>
      </p:pic>
      <p:pic>
        <p:nvPicPr>
          <p:cNvPr id="28" name="Picture 3" descr="F:\Foto\Loghi\ediser.JPG"/>
          <p:cNvPicPr>
            <a:picLocks noChangeAspect="1" noChangeArrowheads="1"/>
          </p:cNvPicPr>
          <p:nvPr/>
        </p:nvPicPr>
        <p:blipFill>
          <a:blip r:embed="rId8"/>
          <a:srcRect/>
          <a:stretch>
            <a:fillRect/>
          </a:stretch>
        </p:blipFill>
        <p:spPr bwMode="auto">
          <a:xfrm>
            <a:off x="1071538" y="6429396"/>
            <a:ext cx="785818" cy="428628"/>
          </a:xfrm>
          <a:prstGeom prst="rect">
            <a:avLst/>
          </a:prstGeom>
          <a:noFill/>
        </p:spPr>
      </p:pic>
      <p:pic>
        <p:nvPicPr>
          <p:cNvPr id="29" name="Picture 2" descr="L:\Foto\Loghi\logoPLPL_sfondo ross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48464" y="6381328"/>
            <a:ext cx="760040" cy="4534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9144000" cy="584775"/>
          </a:xfrm>
          <a:prstGeom prst="rect">
            <a:avLst/>
          </a:prstGeom>
          <a:noFill/>
        </p:spPr>
        <p:txBody>
          <a:bodyPr wrap="square" rtlCol="0">
            <a:spAutoFit/>
          </a:bodyPr>
          <a:lstStyle/>
          <a:p>
            <a:r>
              <a:rPr lang="it-IT" sz="2000" b="1" dirty="0" smtClean="0"/>
              <a:t>Quanti sono gli autori SP? 2015</a:t>
            </a:r>
          </a:p>
          <a:p>
            <a:r>
              <a:rPr lang="it-IT" sz="1200" b="1" dirty="0" smtClean="0"/>
              <a:t>Stima in numeri di persone a partire dai titoli pubblicati e codici Isbn rilasciati nel 2015 </a:t>
            </a:r>
            <a:endParaRPr lang="it-IT" sz="1200" b="1" dirty="0"/>
          </a:p>
        </p:txBody>
      </p:sp>
      <p:sp>
        <p:nvSpPr>
          <p:cNvPr id="3" name="CasellaDiTesto 2"/>
          <p:cNvSpPr txBox="1"/>
          <p:nvPr/>
        </p:nvSpPr>
        <p:spPr>
          <a:xfrm>
            <a:off x="-36512" y="6165304"/>
            <a:ext cx="9144000" cy="307777"/>
          </a:xfrm>
          <a:prstGeom prst="rect">
            <a:avLst/>
          </a:prstGeom>
          <a:noFill/>
        </p:spPr>
        <p:txBody>
          <a:bodyPr wrap="square" rtlCol="0">
            <a:spAutoFit/>
          </a:bodyPr>
          <a:lstStyle/>
          <a:p>
            <a:pPr algn="ctr"/>
            <a:r>
              <a:rPr lang="it-IT" sz="1400" dirty="0" smtClean="0">
                <a:solidFill>
                  <a:srgbClr val="FF0000"/>
                </a:solidFill>
              </a:rPr>
              <a:t>*</a:t>
            </a:r>
            <a:r>
              <a:rPr lang="it-IT" sz="1000" dirty="0" smtClean="0"/>
              <a:t> Con codici ISBN</a:t>
            </a:r>
            <a:endParaRPr lang="it-IT" sz="1000" dirty="0"/>
          </a:p>
        </p:txBody>
      </p:sp>
      <p:pic>
        <p:nvPicPr>
          <p:cNvPr id="1026" name="Picture 2" descr="L:\Foto\Loghi\logoPLPL_sfondo ross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6456" y="6340385"/>
            <a:ext cx="867544" cy="517615"/>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0" y="6457890"/>
            <a:ext cx="9144000" cy="400110"/>
          </a:xfrm>
          <a:prstGeom prst="rect">
            <a:avLst/>
          </a:prstGeom>
          <a:noFill/>
        </p:spPr>
        <p:txBody>
          <a:bodyPr wrap="square" rtlCol="0">
            <a:spAutoFit/>
          </a:bodyPr>
          <a:lstStyle/>
          <a:p>
            <a:pPr algn="ctr"/>
            <a:r>
              <a:rPr lang="it-IT" sz="1000" dirty="0" smtClean="0"/>
              <a:t>Elaborazione Ufficio studi Aie</a:t>
            </a:r>
          </a:p>
          <a:p>
            <a:pPr algn="ctr"/>
            <a:r>
              <a:rPr lang="it-IT" sz="1000" dirty="0" smtClean="0"/>
              <a:t>© Associazione Italiana Editori Ufficio studi (novembre 2016)</a:t>
            </a:r>
            <a:endParaRPr lang="it-IT" sz="1000" dirty="0"/>
          </a:p>
        </p:txBody>
      </p:sp>
      <p:pic>
        <p:nvPicPr>
          <p:cNvPr id="6" name="Picture 2" descr="F:\Foto\Loghi\02 AIE logo pieno_blu_1.jpg"/>
          <p:cNvPicPr>
            <a:picLocks noChangeAspect="1" noChangeArrowheads="1"/>
          </p:cNvPicPr>
          <p:nvPr/>
        </p:nvPicPr>
        <p:blipFill>
          <a:blip r:embed="rId3" cstate="print"/>
          <a:srcRect/>
          <a:stretch>
            <a:fillRect/>
          </a:stretch>
        </p:blipFill>
        <p:spPr bwMode="auto">
          <a:xfrm>
            <a:off x="-31" y="6500834"/>
            <a:ext cx="1000132" cy="290191"/>
          </a:xfrm>
          <a:prstGeom prst="rect">
            <a:avLst/>
          </a:prstGeom>
          <a:noFill/>
        </p:spPr>
      </p:pic>
      <p:cxnSp>
        <p:nvCxnSpPr>
          <p:cNvPr id="7" name="Connettore 1 6"/>
          <p:cNvCxnSpPr/>
          <p:nvPr/>
        </p:nvCxnSpPr>
        <p:spPr>
          <a:xfrm>
            <a:off x="2627784" y="5445224"/>
            <a:ext cx="3888432"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3995936" y="5445224"/>
            <a:ext cx="1152128" cy="338554"/>
          </a:xfrm>
          <a:prstGeom prst="rect">
            <a:avLst/>
          </a:prstGeom>
          <a:noFill/>
        </p:spPr>
        <p:txBody>
          <a:bodyPr wrap="square" rtlCol="0">
            <a:spAutoFit/>
          </a:bodyPr>
          <a:lstStyle/>
          <a:p>
            <a:pPr algn="ctr"/>
            <a:r>
              <a:rPr lang="it-IT" sz="1600" b="1" dirty="0" smtClean="0"/>
              <a:t>2015</a:t>
            </a:r>
            <a:endParaRPr lang="it-IT" sz="1600" b="1" dirty="0"/>
          </a:p>
        </p:txBody>
      </p:sp>
      <p:sp>
        <p:nvSpPr>
          <p:cNvPr id="9" name="Rettangolo 8"/>
          <p:cNvSpPr/>
          <p:nvPr/>
        </p:nvSpPr>
        <p:spPr>
          <a:xfrm>
            <a:off x="3563888" y="3284984"/>
            <a:ext cx="2016224" cy="20162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24.831 autori</a:t>
            </a:r>
            <a:endParaRPr lang="it-IT" b="1" dirty="0"/>
          </a:p>
        </p:txBody>
      </p:sp>
      <p:sp>
        <p:nvSpPr>
          <p:cNvPr id="11" name="Rettangolo 10"/>
          <p:cNvSpPr/>
          <p:nvPr/>
        </p:nvSpPr>
        <p:spPr>
          <a:xfrm>
            <a:off x="3563888" y="2420888"/>
            <a:ext cx="2016224" cy="7920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6.512 autori</a:t>
            </a:r>
            <a:endParaRPr lang="it-IT" b="1" dirty="0"/>
          </a:p>
        </p:txBody>
      </p:sp>
      <p:sp>
        <p:nvSpPr>
          <p:cNvPr id="10" name="Rettangolo 9"/>
          <p:cNvSpPr/>
          <p:nvPr/>
        </p:nvSpPr>
        <p:spPr>
          <a:xfrm>
            <a:off x="3059832" y="2996952"/>
            <a:ext cx="2880320" cy="709047"/>
          </a:xfrm>
          <a:prstGeom prst="rect">
            <a:avLst/>
          </a:prstGeom>
          <a:noFill/>
          <a:ln w="571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p:cNvSpPr txBox="1"/>
          <p:nvPr/>
        </p:nvSpPr>
        <p:spPr>
          <a:xfrm>
            <a:off x="1000101" y="2967335"/>
            <a:ext cx="1728192" cy="954107"/>
          </a:xfrm>
          <a:prstGeom prst="rect">
            <a:avLst/>
          </a:prstGeom>
          <a:noFill/>
        </p:spPr>
        <p:txBody>
          <a:bodyPr wrap="square" rtlCol="0">
            <a:spAutoFit/>
          </a:bodyPr>
          <a:lstStyle/>
          <a:p>
            <a:pPr algn="r"/>
            <a:r>
              <a:rPr lang="it-IT" sz="1400" b="1" dirty="0" smtClean="0"/>
              <a:t>Sovrapposizioni </a:t>
            </a:r>
            <a:r>
              <a:rPr lang="it-IT" sz="1400" b="1" dirty="0" smtClean="0"/>
              <a:t>carta / </a:t>
            </a:r>
            <a:r>
              <a:rPr lang="it-IT" sz="1400" b="1" dirty="0" smtClean="0"/>
              <a:t>digitale: non stimabile ma presente</a:t>
            </a:r>
            <a:endParaRPr lang="it-IT" sz="1400" b="1" dirty="0"/>
          </a:p>
        </p:txBody>
      </p:sp>
      <p:sp>
        <p:nvSpPr>
          <p:cNvPr id="15" name="CasellaDiTesto 14"/>
          <p:cNvSpPr txBox="1"/>
          <p:nvPr/>
        </p:nvSpPr>
        <p:spPr>
          <a:xfrm>
            <a:off x="2699792" y="1700808"/>
            <a:ext cx="3787923" cy="523220"/>
          </a:xfrm>
          <a:prstGeom prst="rect">
            <a:avLst/>
          </a:prstGeom>
          <a:noFill/>
        </p:spPr>
        <p:txBody>
          <a:bodyPr wrap="square" rtlCol="0">
            <a:spAutoFit/>
          </a:bodyPr>
          <a:lstStyle/>
          <a:p>
            <a:pPr algn="ctr"/>
            <a:r>
              <a:rPr lang="it-IT" sz="1400" b="1" dirty="0" smtClean="0"/>
              <a:t>27-28 mila persone che scrivono e </a:t>
            </a:r>
            <a:r>
              <a:rPr lang="it-IT" sz="1400" b="1" dirty="0" smtClean="0"/>
              <a:t>si sono  </a:t>
            </a:r>
            <a:r>
              <a:rPr lang="it-IT" sz="1400" b="1" dirty="0" err="1" smtClean="0"/>
              <a:t>autopubblicati</a:t>
            </a:r>
            <a:r>
              <a:rPr lang="it-IT" sz="1400" b="1" dirty="0" smtClean="0"/>
              <a:t> negli ultimi anni (</a:t>
            </a:r>
            <a:r>
              <a:rPr lang="it-IT" sz="1400" b="1" dirty="0" smtClean="0"/>
              <a:t>Stima)</a:t>
            </a:r>
            <a:endParaRPr lang="it-IT" sz="1400" b="1" dirty="0"/>
          </a:p>
        </p:txBody>
      </p:sp>
      <p:pic>
        <p:nvPicPr>
          <p:cNvPr id="14" name="Picture 3" descr="F:\Foto\Loghi\ediser.JPG"/>
          <p:cNvPicPr>
            <a:picLocks noChangeAspect="1" noChangeArrowheads="1"/>
          </p:cNvPicPr>
          <p:nvPr/>
        </p:nvPicPr>
        <p:blipFill>
          <a:blip r:embed="rId4"/>
          <a:srcRect/>
          <a:stretch>
            <a:fillRect/>
          </a:stretch>
        </p:blipFill>
        <p:spPr bwMode="auto">
          <a:xfrm>
            <a:off x="1071538" y="6429396"/>
            <a:ext cx="785818" cy="428628"/>
          </a:xfrm>
          <a:prstGeom prst="rect">
            <a:avLst/>
          </a:prstGeom>
          <a:noFill/>
        </p:spPr>
      </p:pic>
      <p:sp>
        <p:nvSpPr>
          <p:cNvPr id="4" name="CasellaDiTesto 3"/>
          <p:cNvSpPr txBox="1"/>
          <p:nvPr/>
        </p:nvSpPr>
        <p:spPr>
          <a:xfrm>
            <a:off x="4644008" y="5373216"/>
            <a:ext cx="360040" cy="369332"/>
          </a:xfrm>
          <a:prstGeom prst="rect">
            <a:avLst/>
          </a:prstGeom>
          <a:noFill/>
        </p:spPr>
        <p:txBody>
          <a:bodyPr wrap="square" rtlCol="0">
            <a:spAutoFit/>
          </a:bodyPr>
          <a:lstStyle/>
          <a:p>
            <a:r>
              <a:rPr lang="it-IT" dirty="0" smtClean="0">
                <a:solidFill>
                  <a:srgbClr val="FF0000"/>
                </a:solidFill>
              </a:rPr>
              <a:t>*</a:t>
            </a:r>
            <a:endParaRPr lang="it-IT"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extLst>
              <p:ext uri="{D42A27DB-BD31-4B8C-83A1-F6EECF244321}">
                <p14:modId xmlns:p14="http://schemas.microsoft.com/office/powerpoint/2010/main" val="1568162481"/>
              </p:ext>
            </p:extLst>
          </p:nvPr>
        </p:nvGraphicFramePr>
        <p:xfrm>
          <a:off x="1214414" y="1767290"/>
          <a:ext cx="7715304" cy="4662106"/>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p:cNvSpPr txBox="1"/>
          <p:nvPr/>
        </p:nvSpPr>
        <p:spPr>
          <a:xfrm>
            <a:off x="0" y="6457890"/>
            <a:ext cx="9144000" cy="400110"/>
          </a:xfrm>
          <a:prstGeom prst="rect">
            <a:avLst/>
          </a:prstGeom>
          <a:noFill/>
        </p:spPr>
        <p:txBody>
          <a:bodyPr wrap="square" rtlCol="0">
            <a:spAutoFit/>
          </a:bodyPr>
          <a:lstStyle/>
          <a:p>
            <a:pPr algn="ctr"/>
            <a:r>
              <a:rPr lang="it-IT" sz="1000" dirty="0" smtClean="0"/>
              <a:t>Elaborazione Ufficio studi Aie su dati IE</a:t>
            </a:r>
          </a:p>
          <a:p>
            <a:pPr algn="ctr"/>
            <a:r>
              <a:rPr lang="it-IT" sz="1000" dirty="0" smtClean="0"/>
              <a:t>© Associazione Italiana Editori Ufficio studi (novembre 2016)</a:t>
            </a:r>
            <a:endParaRPr lang="it-IT" sz="1000" dirty="0"/>
          </a:p>
        </p:txBody>
      </p:sp>
      <p:sp>
        <p:nvSpPr>
          <p:cNvPr id="4" name="CasellaDiTesto 3"/>
          <p:cNvSpPr txBox="1"/>
          <p:nvPr/>
        </p:nvSpPr>
        <p:spPr>
          <a:xfrm>
            <a:off x="0" y="0"/>
            <a:ext cx="9144000" cy="584775"/>
          </a:xfrm>
          <a:prstGeom prst="rect">
            <a:avLst/>
          </a:prstGeom>
          <a:noFill/>
        </p:spPr>
        <p:txBody>
          <a:bodyPr wrap="square" rtlCol="0">
            <a:spAutoFit/>
          </a:bodyPr>
          <a:lstStyle/>
          <a:p>
            <a:r>
              <a:rPr lang="it-IT" sz="2000" b="1" dirty="0" smtClean="0"/>
              <a:t>Stima della produzione </a:t>
            </a:r>
            <a:r>
              <a:rPr lang="it-IT" sz="2000" b="1" dirty="0" smtClean="0"/>
              <a:t>di titoli in formato «libro»: 2010-2015</a:t>
            </a:r>
            <a:r>
              <a:rPr lang="it-IT" sz="2000" b="1" dirty="0" smtClean="0">
                <a:solidFill>
                  <a:srgbClr val="FF0000"/>
                </a:solidFill>
              </a:rPr>
              <a:t>*</a:t>
            </a:r>
          </a:p>
          <a:p>
            <a:r>
              <a:rPr lang="it-IT" sz="1200" b="1" dirty="0" smtClean="0"/>
              <a:t>Valori in % e numero di titoli</a:t>
            </a:r>
            <a:endParaRPr lang="it-IT" sz="1200" b="1" dirty="0"/>
          </a:p>
        </p:txBody>
      </p:sp>
      <p:sp>
        <p:nvSpPr>
          <p:cNvPr id="5" name="CasellaDiTesto 4"/>
          <p:cNvSpPr txBox="1"/>
          <p:nvPr/>
        </p:nvSpPr>
        <p:spPr>
          <a:xfrm>
            <a:off x="2676613" y="1713002"/>
            <a:ext cx="928694" cy="369332"/>
          </a:xfrm>
          <a:prstGeom prst="rect">
            <a:avLst/>
          </a:prstGeom>
          <a:noFill/>
        </p:spPr>
        <p:txBody>
          <a:bodyPr wrap="square" rtlCol="0">
            <a:spAutoFit/>
          </a:bodyPr>
          <a:lstStyle/>
          <a:p>
            <a:pPr algn="ctr"/>
            <a:r>
              <a:rPr lang="it-IT" b="1" dirty="0" smtClean="0"/>
              <a:t>4.209</a:t>
            </a:r>
            <a:endParaRPr lang="it-IT" b="1" dirty="0"/>
          </a:p>
        </p:txBody>
      </p:sp>
      <p:sp>
        <p:nvSpPr>
          <p:cNvPr id="6" name="CasellaDiTesto 5"/>
          <p:cNvSpPr txBox="1"/>
          <p:nvPr/>
        </p:nvSpPr>
        <p:spPr>
          <a:xfrm>
            <a:off x="6228184" y="1679929"/>
            <a:ext cx="928694" cy="369332"/>
          </a:xfrm>
          <a:prstGeom prst="rect">
            <a:avLst/>
          </a:prstGeom>
          <a:noFill/>
        </p:spPr>
        <p:txBody>
          <a:bodyPr wrap="square" rtlCol="0">
            <a:spAutoFit/>
          </a:bodyPr>
          <a:lstStyle/>
          <a:p>
            <a:pPr algn="ctr"/>
            <a:r>
              <a:rPr lang="it-IT" b="1" dirty="0" smtClean="0"/>
              <a:t>5.849</a:t>
            </a:r>
            <a:endParaRPr lang="it-IT" b="1" dirty="0"/>
          </a:p>
        </p:txBody>
      </p:sp>
      <p:sp>
        <p:nvSpPr>
          <p:cNvPr id="7" name="CasellaDiTesto 6"/>
          <p:cNvSpPr txBox="1"/>
          <p:nvPr/>
        </p:nvSpPr>
        <p:spPr>
          <a:xfrm>
            <a:off x="0" y="3810526"/>
            <a:ext cx="1428728" cy="338554"/>
          </a:xfrm>
          <a:prstGeom prst="rect">
            <a:avLst/>
          </a:prstGeom>
          <a:noFill/>
        </p:spPr>
        <p:txBody>
          <a:bodyPr wrap="square" rtlCol="0">
            <a:spAutoFit/>
          </a:bodyPr>
          <a:lstStyle/>
          <a:p>
            <a:r>
              <a:rPr lang="it-IT" sz="1600" b="1" dirty="0" smtClean="0"/>
              <a:t>Fiction</a:t>
            </a:r>
            <a:endParaRPr lang="it-IT" sz="1600" b="1" dirty="0"/>
          </a:p>
        </p:txBody>
      </p:sp>
      <p:sp>
        <p:nvSpPr>
          <p:cNvPr id="8" name="CasellaDiTesto 7"/>
          <p:cNvSpPr txBox="1"/>
          <p:nvPr/>
        </p:nvSpPr>
        <p:spPr>
          <a:xfrm>
            <a:off x="-71470" y="5394702"/>
            <a:ext cx="1643074" cy="338554"/>
          </a:xfrm>
          <a:prstGeom prst="rect">
            <a:avLst/>
          </a:prstGeom>
          <a:noFill/>
        </p:spPr>
        <p:txBody>
          <a:bodyPr wrap="square" rtlCol="0">
            <a:spAutoFit/>
          </a:bodyPr>
          <a:lstStyle/>
          <a:p>
            <a:r>
              <a:rPr lang="it-IT" sz="1600" b="1" dirty="0" smtClean="0"/>
              <a:t> Non classificata</a:t>
            </a:r>
            <a:endParaRPr lang="it-IT" sz="1600" b="1" dirty="0"/>
          </a:p>
        </p:txBody>
      </p:sp>
      <p:sp>
        <p:nvSpPr>
          <p:cNvPr id="9" name="CasellaDiTesto 8"/>
          <p:cNvSpPr txBox="1"/>
          <p:nvPr/>
        </p:nvSpPr>
        <p:spPr>
          <a:xfrm>
            <a:off x="-32" y="2298358"/>
            <a:ext cx="2071702" cy="338554"/>
          </a:xfrm>
          <a:prstGeom prst="rect">
            <a:avLst/>
          </a:prstGeom>
          <a:noFill/>
        </p:spPr>
        <p:txBody>
          <a:bodyPr wrap="square" rtlCol="0">
            <a:spAutoFit/>
          </a:bodyPr>
          <a:lstStyle/>
          <a:p>
            <a:r>
              <a:rPr lang="it-IT" sz="1600" b="1" dirty="0" smtClean="0"/>
              <a:t>Non-fiction generale</a:t>
            </a:r>
            <a:endParaRPr lang="it-IT" sz="1600" b="1" dirty="0"/>
          </a:p>
        </p:txBody>
      </p:sp>
      <p:sp>
        <p:nvSpPr>
          <p:cNvPr id="10" name="CasellaDiTesto 9"/>
          <p:cNvSpPr txBox="1"/>
          <p:nvPr/>
        </p:nvSpPr>
        <p:spPr>
          <a:xfrm>
            <a:off x="-32" y="2082334"/>
            <a:ext cx="2071702" cy="338554"/>
          </a:xfrm>
          <a:prstGeom prst="rect">
            <a:avLst/>
          </a:prstGeom>
          <a:noFill/>
        </p:spPr>
        <p:txBody>
          <a:bodyPr wrap="square" rtlCol="0">
            <a:spAutoFit/>
          </a:bodyPr>
          <a:lstStyle/>
          <a:p>
            <a:r>
              <a:rPr lang="it-IT" sz="1600" b="1" dirty="0" smtClean="0"/>
              <a:t>Non-fiction pratica</a:t>
            </a:r>
            <a:endParaRPr lang="it-IT" sz="1600" b="1" dirty="0"/>
          </a:p>
        </p:txBody>
      </p:sp>
      <p:sp>
        <p:nvSpPr>
          <p:cNvPr id="11" name="CasellaDiTesto 10"/>
          <p:cNvSpPr txBox="1"/>
          <p:nvPr/>
        </p:nvSpPr>
        <p:spPr>
          <a:xfrm>
            <a:off x="-18272" y="1913057"/>
            <a:ext cx="2286016" cy="338554"/>
          </a:xfrm>
          <a:prstGeom prst="rect">
            <a:avLst/>
          </a:prstGeom>
          <a:noFill/>
        </p:spPr>
        <p:txBody>
          <a:bodyPr wrap="square" rtlCol="0">
            <a:spAutoFit/>
          </a:bodyPr>
          <a:lstStyle/>
          <a:p>
            <a:r>
              <a:rPr lang="it-IT" sz="1600" b="1" dirty="0" smtClean="0"/>
              <a:t>Non-fiction specialistica</a:t>
            </a:r>
            <a:endParaRPr lang="it-IT" sz="1600" b="1" dirty="0"/>
          </a:p>
        </p:txBody>
      </p:sp>
      <p:sp>
        <p:nvSpPr>
          <p:cNvPr id="12" name="CasellaDiTesto 11"/>
          <p:cNvSpPr txBox="1"/>
          <p:nvPr/>
        </p:nvSpPr>
        <p:spPr>
          <a:xfrm>
            <a:off x="7643834" y="1959804"/>
            <a:ext cx="1643074" cy="338554"/>
          </a:xfrm>
          <a:prstGeom prst="rect">
            <a:avLst/>
          </a:prstGeom>
          <a:noFill/>
        </p:spPr>
        <p:txBody>
          <a:bodyPr wrap="square" rtlCol="0">
            <a:spAutoFit/>
          </a:bodyPr>
          <a:lstStyle/>
          <a:p>
            <a:r>
              <a:rPr lang="it-IT" sz="1600" b="1" dirty="0" smtClean="0"/>
              <a:t> Bambini</a:t>
            </a:r>
            <a:endParaRPr lang="it-IT" sz="1600" b="1" dirty="0"/>
          </a:p>
        </p:txBody>
      </p:sp>
      <p:pic>
        <p:nvPicPr>
          <p:cNvPr id="1026" name="Picture 2" descr="F:\Foto\Loghi\02 AIE logo pieno_blu_1.jpg"/>
          <p:cNvPicPr>
            <a:picLocks noChangeAspect="1" noChangeArrowheads="1"/>
          </p:cNvPicPr>
          <p:nvPr/>
        </p:nvPicPr>
        <p:blipFill>
          <a:blip r:embed="rId3" cstate="print"/>
          <a:srcRect/>
          <a:stretch>
            <a:fillRect/>
          </a:stretch>
        </p:blipFill>
        <p:spPr bwMode="auto">
          <a:xfrm>
            <a:off x="-31" y="6500834"/>
            <a:ext cx="1000132" cy="290191"/>
          </a:xfrm>
          <a:prstGeom prst="rect">
            <a:avLst/>
          </a:prstGeom>
          <a:noFill/>
        </p:spPr>
      </p:pic>
      <p:pic>
        <p:nvPicPr>
          <p:cNvPr id="1027" name="Picture 3" descr="F:\Foto\Loghi\ediser.JPG"/>
          <p:cNvPicPr>
            <a:picLocks noChangeAspect="1" noChangeArrowheads="1"/>
          </p:cNvPicPr>
          <p:nvPr/>
        </p:nvPicPr>
        <p:blipFill>
          <a:blip r:embed="rId4"/>
          <a:srcRect/>
          <a:stretch>
            <a:fillRect/>
          </a:stretch>
        </p:blipFill>
        <p:spPr bwMode="auto">
          <a:xfrm>
            <a:off x="1071538" y="6429396"/>
            <a:ext cx="785818" cy="428628"/>
          </a:xfrm>
          <a:prstGeom prst="rect">
            <a:avLst/>
          </a:prstGeom>
          <a:noFill/>
        </p:spPr>
      </p:pic>
      <p:sp>
        <p:nvSpPr>
          <p:cNvPr id="15" name="CasellaDiTesto 14"/>
          <p:cNvSpPr txBox="1"/>
          <p:nvPr/>
        </p:nvSpPr>
        <p:spPr>
          <a:xfrm>
            <a:off x="-36512" y="6165304"/>
            <a:ext cx="9144000" cy="307777"/>
          </a:xfrm>
          <a:prstGeom prst="rect">
            <a:avLst/>
          </a:prstGeom>
          <a:noFill/>
        </p:spPr>
        <p:txBody>
          <a:bodyPr wrap="square" rtlCol="0">
            <a:spAutoFit/>
          </a:bodyPr>
          <a:lstStyle/>
          <a:p>
            <a:pPr algn="ctr"/>
            <a:r>
              <a:rPr lang="it-IT" sz="1400" dirty="0" smtClean="0">
                <a:solidFill>
                  <a:srgbClr val="FF0000"/>
                </a:solidFill>
              </a:rPr>
              <a:t>*</a:t>
            </a:r>
            <a:r>
              <a:rPr lang="it-IT" sz="1000" dirty="0" smtClean="0"/>
              <a:t> Con codici ISBN</a:t>
            </a:r>
            <a:endParaRPr lang="it-IT" sz="1000" dirty="0"/>
          </a:p>
        </p:txBody>
      </p:sp>
      <p:pic>
        <p:nvPicPr>
          <p:cNvPr id="16" name="Picture 2" descr="L:\Foto\Loghi\logoPLPL_sfondo ross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8464" y="6381328"/>
            <a:ext cx="760040" cy="453473"/>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12"/>
          <p:cNvSpPr/>
          <p:nvPr/>
        </p:nvSpPr>
        <p:spPr>
          <a:xfrm>
            <a:off x="2285984" y="620688"/>
            <a:ext cx="1709952" cy="11282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6.500 senza ISBN</a:t>
            </a:r>
            <a:endParaRPr lang="it-IT" b="1" dirty="0">
              <a:solidFill>
                <a:schemeClr val="tx1"/>
              </a:solidFill>
            </a:endParaRPr>
          </a:p>
        </p:txBody>
      </p:sp>
      <p:sp>
        <p:nvSpPr>
          <p:cNvPr id="18" name="Rettangolo 17"/>
          <p:cNvSpPr/>
          <p:nvPr/>
        </p:nvSpPr>
        <p:spPr>
          <a:xfrm>
            <a:off x="5868144" y="644589"/>
            <a:ext cx="1709952" cy="11282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7.000 senza ISBN</a:t>
            </a:r>
            <a:endParaRPr lang="it-IT" b="1" dirty="0">
              <a:solidFill>
                <a:schemeClr val="tx1"/>
              </a:solidFill>
            </a:endParaRPr>
          </a:p>
        </p:txBody>
      </p:sp>
      <p:sp>
        <p:nvSpPr>
          <p:cNvPr id="19" name="CasellaDiTesto 18"/>
          <p:cNvSpPr txBox="1"/>
          <p:nvPr/>
        </p:nvSpPr>
        <p:spPr>
          <a:xfrm>
            <a:off x="7668344" y="1052736"/>
            <a:ext cx="1643074" cy="338554"/>
          </a:xfrm>
          <a:prstGeom prst="rect">
            <a:avLst/>
          </a:prstGeom>
          <a:noFill/>
        </p:spPr>
        <p:txBody>
          <a:bodyPr wrap="square" rtlCol="0">
            <a:spAutoFit/>
          </a:bodyPr>
          <a:lstStyle/>
          <a:p>
            <a:r>
              <a:rPr lang="it-IT" sz="1600" b="1" dirty="0" smtClean="0"/>
              <a:t> (Stime)</a:t>
            </a:r>
            <a:endParaRPr lang="it-IT" sz="1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p:nvPr/>
        </p:nvGraphicFramePr>
        <p:xfrm>
          <a:off x="928662" y="1000108"/>
          <a:ext cx="8001056" cy="5143536"/>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2500298" y="785794"/>
            <a:ext cx="928694" cy="369332"/>
          </a:xfrm>
          <a:prstGeom prst="rect">
            <a:avLst/>
          </a:prstGeom>
          <a:noFill/>
        </p:spPr>
        <p:txBody>
          <a:bodyPr wrap="square" rtlCol="0">
            <a:spAutoFit/>
          </a:bodyPr>
          <a:lstStyle/>
          <a:p>
            <a:pPr algn="ctr"/>
            <a:r>
              <a:rPr lang="it-IT" b="1" dirty="0" smtClean="0"/>
              <a:t>146</a:t>
            </a:r>
            <a:endParaRPr lang="it-IT" b="1" dirty="0"/>
          </a:p>
        </p:txBody>
      </p:sp>
      <p:sp>
        <p:nvSpPr>
          <p:cNvPr id="6" name="CasellaDiTesto 5"/>
          <p:cNvSpPr txBox="1"/>
          <p:nvPr/>
        </p:nvSpPr>
        <p:spPr>
          <a:xfrm>
            <a:off x="6357950" y="785794"/>
            <a:ext cx="928694" cy="369332"/>
          </a:xfrm>
          <a:prstGeom prst="rect">
            <a:avLst/>
          </a:prstGeom>
          <a:noFill/>
        </p:spPr>
        <p:txBody>
          <a:bodyPr wrap="square" rtlCol="0">
            <a:spAutoFit/>
          </a:bodyPr>
          <a:lstStyle/>
          <a:p>
            <a:pPr algn="ctr"/>
            <a:r>
              <a:rPr lang="it-IT" b="1" dirty="0" smtClean="0"/>
              <a:t>25.817</a:t>
            </a:r>
            <a:endParaRPr lang="it-IT" b="1" dirty="0"/>
          </a:p>
        </p:txBody>
      </p:sp>
      <p:sp>
        <p:nvSpPr>
          <p:cNvPr id="7" name="CasellaDiTesto 6"/>
          <p:cNvSpPr txBox="1"/>
          <p:nvPr/>
        </p:nvSpPr>
        <p:spPr>
          <a:xfrm>
            <a:off x="0" y="4500570"/>
            <a:ext cx="1428728" cy="338554"/>
          </a:xfrm>
          <a:prstGeom prst="rect">
            <a:avLst/>
          </a:prstGeom>
          <a:noFill/>
        </p:spPr>
        <p:txBody>
          <a:bodyPr wrap="square" rtlCol="0">
            <a:spAutoFit/>
          </a:bodyPr>
          <a:lstStyle/>
          <a:p>
            <a:r>
              <a:rPr lang="it-IT" sz="1600" b="1" dirty="0" smtClean="0"/>
              <a:t>Fiction</a:t>
            </a:r>
            <a:endParaRPr lang="it-IT" sz="1600" b="1" dirty="0"/>
          </a:p>
        </p:txBody>
      </p:sp>
      <p:sp>
        <p:nvSpPr>
          <p:cNvPr id="8" name="CasellaDiTesto 7"/>
          <p:cNvSpPr txBox="1"/>
          <p:nvPr/>
        </p:nvSpPr>
        <p:spPr>
          <a:xfrm>
            <a:off x="-32" y="2643182"/>
            <a:ext cx="2071702" cy="338554"/>
          </a:xfrm>
          <a:prstGeom prst="rect">
            <a:avLst/>
          </a:prstGeom>
          <a:noFill/>
        </p:spPr>
        <p:txBody>
          <a:bodyPr wrap="square" rtlCol="0">
            <a:spAutoFit/>
          </a:bodyPr>
          <a:lstStyle/>
          <a:p>
            <a:r>
              <a:rPr lang="it-IT" sz="1600" b="1" dirty="0" smtClean="0"/>
              <a:t>Non-fiction generale</a:t>
            </a:r>
            <a:endParaRPr lang="it-IT" sz="1600" b="1" dirty="0"/>
          </a:p>
        </p:txBody>
      </p:sp>
      <p:sp>
        <p:nvSpPr>
          <p:cNvPr id="9" name="CasellaDiTesto 8"/>
          <p:cNvSpPr txBox="1"/>
          <p:nvPr/>
        </p:nvSpPr>
        <p:spPr>
          <a:xfrm>
            <a:off x="-32" y="1928802"/>
            <a:ext cx="2071702" cy="338554"/>
          </a:xfrm>
          <a:prstGeom prst="rect">
            <a:avLst/>
          </a:prstGeom>
          <a:noFill/>
        </p:spPr>
        <p:txBody>
          <a:bodyPr wrap="square" rtlCol="0">
            <a:spAutoFit/>
          </a:bodyPr>
          <a:lstStyle/>
          <a:p>
            <a:r>
              <a:rPr lang="it-IT" sz="1600" b="1" dirty="0" smtClean="0"/>
              <a:t>Non-fiction pratica</a:t>
            </a:r>
            <a:endParaRPr lang="it-IT" sz="1600" b="1" dirty="0"/>
          </a:p>
        </p:txBody>
      </p:sp>
      <p:sp>
        <p:nvSpPr>
          <p:cNvPr id="10" name="CasellaDiTesto 9"/>
          <p:cNvSpPr txBox="1"/>
          <p:nvPr/>
        </p:nvSpPr>
        <p:spPr>
          <a:xfrm>
            <a:off x="-32" y="1357298"/>
            <a:ext cx="2286016" cy="338554"/>
          </a:xfrm>
          <a:prstGeom prst="rect">
            <a:avLst/>
          </a:prstGeom>
          <a:noFill/>
        </p:spPr>
        <p:txBody>
          <a:bodyPr wrap="square" rtlCol="0">
            <a:spAutoFit/>
          </a:bodyPr>
          <a:lstStyle/>
          <a:p>
            <a:r>
              <a:rPr lang="it-IT" sz="1600" b="1" dirty="0" smtClean="0"/>
              <a:t>Non-fiction specialistica</a:t>
            </a:r>
            <a:endParaRPr lang="it-IT" sz="1600" b="1" dirty="0"/>
          </a:p>
        </p:txBody>
      </p:sp>
      <p:sp>
        <p:nvSpPr>
          <p:cNvPr id="11" name="CasellaDiTesto 10"/>
          <p:cNvSpPr txBox="1"/>
          <p:nvPr/>
        </p:nvSpPr>
        <p:spPr>
          <a:xfrm>
            <a:off x="7786710" y="5394702"/>
            <a:ext cx="1643074" cy="338554"/>
          </a:xfrm>
          <a:prstGeom prst="rect">
            <a:avLst/>
          </a:prstGeom>
          <a:noFill/>
        </p:spPr>
        <p:txBody>
          <a:bodyPr wrap="square" rtlCol="0">
            <a:spAutoFit/>
          </a:bodyPr>
          <a:lstStyle/>
          <a:p>
            <a:r>
              <a:rPr lang="it-IT" sz="1600" b="1" dirty="0" smtClean="0"/>
              <a:t> Non classificata</a:t>
            </a:r>
            <a:endParaRPr lang="it-IT" sz="1600" b="1" dirty="0"/>
          </a:p>
        </p:txBody>
      </p:sp>
      <p:sp>
        <p:nvSpPr>
          <p:cNvPr id="12" name="CasellaDiTesto 11"/>
          <p:cNvSpPr txBox="1"/>
          <p:nvPr/>
        </p:nvSpPr>
        <p:spPr>
          <a:xfrm>
            <a:off x="7786710" y="1000108"/>
            <a:ext cx="1643074" cy="338554"/>
          </a:xfrm>
          <a:prstGeom prst="rect">
            <a:avLst/>
          </a:prstGeom>
          <a:noFill/>
        </p:spPr>
        <p:txBody>
          <a:bodyPr wrap="square" rtlCol="0">
            <a:spAutoFit/>
          </a:bodyPr>
          <a:lstStyle/>
          <a:p>
            <a:r>
              <a:rPr lang="it-IT" sz="1600" b="1" dirty="0" smtClean="0"/>
              <a:t> Bambini</a:t>
            </a:r>
            <a:endParaRPr lang="it-IT" sz="1600" b="1" dirty="0"/>
          </a:p>
        </p:txBody>
      </p:sp>
      <p:sp>
        <p:nvSpPr>
          <p:cNvPr id="13" name="CasellaDiTesto 12"/>
          <p:cNvSpPr txBox="1"/>
          <p:nvPr/>
        </p:nvSpPr>
        <p:spPr>
          <a:xfrm>
            <a:off x="0" y="0"/>
            <a:ext cx="9144000" cy="584775"/>
          </a:xfrm>
          <a:prstGeom prst="rect">
            <a:avLst/>
          </a:prstGeom>
          <a:noFill/>
        </p:spPr>
        <p:txBody>
          <a:bodyPr wrap="square" rtlCol="0">
            <a:spAutoFit/>
          </a:bodyPr>
          <a:lstStyle/>
          <a:p>
            <a:r>
              <a:rPr lang="it-IT" sz="2000" b="1" dirty="0" smtClean="0"/>
              <a:t>Produzione di titoli in formato e-book: 2010-2015</a:t>
            </a:r>
            <a:r>
              <a:rPr lang="it-IT" sz="2000" b="1" dirty="0" smtClean="0">
                <a:solidFill>
                  <a:srgbClr val="FF0000"/>
                </a:solidFill>
              </a:rPr>
              <a:t>*</a:t>
            </a:r>
          </a:p>
          <a:p>
            <a:r>
              <a:rPr lang="it-IT" sz="1200" b="1" dirty="0" smtClean="0"/>
              <a:t>Valori in % e numero di titoli</a:t>
            </a:r>
            <a:endParaRPr lang="it-IT" sz="1200" b="1" dirty="0"/>
          </a:p>
        </p:txBody>
      </p:sp>
      <p:sp>
        <p:nvSpPr>
          <p:cNvPr id="14" name="CasellaDiTesto 13"/>
          <p:cNvSpPr txBox="1"/>
          <p:nvPr/>
        </p:nvSpPr>
        <p:spPr>
          <a:xfrm>
            <a:off x="0" y="6457890"/>
            <a:ext cx="9144000" cy="400110"/>
          </a:xfrm>
          <a:prstGeom prst="rect">
            <a:avLst/>
          </a:prstGeom>
          <a:noFill/>
        </p:spPr>
        <p:txBody>
          <a:bodyPr wrap="square" rtlCol="0">
            <a:spAutoFit/>
          </a:bodyPr>
          <a:lstStyle/>
          <a:p>
            <a:pPr algn="ctr"/>
            <a:r>
              <a:rPr lang="it-IT" sz="1000" dirty="0" smtClean="0"/>
              <a:t>Elaborazione Ufficio studi Aie su dati IE – Banca dati e-Kitab</a:t>
            </a:r>
          </a:p>
          <a:p>
            <a:pPr algn="ctr"/>
            <a:r>
              <a:rPr lang="it-IT" sz="1000" dirty="0" smtClean="0"/>
              <a:t>© Associazione Italiana Editori Ufficio studi (novembre 2016)</a:t>
            </a:r>
            <a:endParaRPr lang="it-IT" sz="1000" dirty="0"/>
          </a:p>
        </p:txBody>
      </p:sp>
      <p:pic>
        <p:nvPicPr>
          <p:cNvPr id="15" name="Picture 2" descr="F:\Foto\Loghi\02 AIE logo pieno_blu_1.jpg"/>
          <p:cNvPicPr>
            <a:picLocks noChangeAspect="1" noChangeArrowheads="1"/>
          </p:cNvPicPr>
          <p:nvPr/>
        </p:nvPicPr>
        <p:blipFill>
          <a:blip r:embed="rId3" cstate="print"/>
          <a:srcRect/>
          <a:stretch>
            <a:fillRect/>
          </a:stretch>
        </p:blipFill>
        <p:spPr bwMode="auto">
          <a:xfrm>
            <a:off x="-31" y="6500834"/>
            <a:ext cx="1000132" cy="290191"/>
          </a:xfrm>
          <a:prstGeom prst="rect">
            <a:avLst/>
          </a:prstGeom>
          <a:noFill/>
        </p:spPr>
      </p:pic>
      <p:pic>
        <p:nvPicPr>
          <p:cNvPr id="16" name="Picture 3" descr="F:\Foto\Loghi\ediser.JPG"/>
          <p:cNvPicPr>
            <a:picLocks noChangeAspect="1" noChangeArrowheads="1"/>
          </p:cNvPicPr>
          <p:nvPr/>
        </p:nvPicPr>
        <p:blipFill>
          <a:blip r:embed="rId4"/>
          <a:srcRect/>
          <a:stretch>
            <a:fillRect/>
          </a:stretch>
        </p:blipFill>
        <p:spPr bwMode="auto">
          <a:xfrm>
            <a:off x="1071538" y="6429396"/>
            <a:ext cx="785818" cy="428628"/>
          </a:xfrm>
          <a:prstGeom prst="rect">
            <a:avLst/>
          </a:prstGeom>
          <a:noFill/>
        </p:spPr>
      </p:pic>
      <p:sp>
        <p:nvSpPr>
          <p:cNvPr id="17" name="CasellaDiTesto 16"/>
          <p:cNvSpPr txBox="1"/>
          <p:nvPr/>
        </p:nvSpPr>
        <p:spPr>
          <a:xfrm>
            <a:off x="-36512" y="6165304"/>
            <a:ext cx="9144000" cy="307777"/>
          </a:xfrm>
          <a:prstGeom prst="rect">
            <a:avLst/>
          </a:prstGeom>
          <a:noFill/>
        </p:spPr>
        <p:txBody>
          <a:bodyPr wrap="square" rtlCol="0">
            <a:spAutoFit/>
          </a:bodyPr>
          <a:lstStyle/>
          <a:p>
            <a:pPr algn="ctr"/>
            <a:r>
              <a:rPr lang="it-IT" sz="1400" dirty="0" smtClean="0">
                <a:solidFill>
                  <a:srgbClr val="FF0000"/>
                </a:solidFill>
              </a:rPr>
              <a:t>*</a:t>
            </a:r>
            <a:r>
              <a:rPr lang="it-IT" sz="1000" dirty="0" smtClean="0"/>
              <a:t> Con codici ISBN</a:t>
            </a:r>
            <a:endParaRPr lang="it-IT" sz="1000" dirty="0"/>
          </a:p>
        </p:txBody>
      </p:sp>
      <p:pic>
        <p:nvPicPr>
          <p:cNvPr id="18" name="Picture 2" descr="L:\Foto\Loghi\logoPLPL_sfondo ross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8464" y="6381328"/>
            <a:ext cx="760040" cy="4534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9144000" cy="584775"/>
          </a:xfrm>
          <a:prstGeom prst="rect">
            <a:avLst/>
          </a:prstGeom>
          <a:noFill/>
        </p:spPr>
        <p:txBody>
          <a:bodyPr wrap="square" rtlCol="0">
            <a:spAutoFit/>
          </a:bodyPr>
          <a:lstStyle/>
          <a:p>
            <a:r>
              <a:rPr lang="it-IT" sz="2000" b="1" dirty="0" smtClean="0"/>
              <a:t>Prezzi medi alla produzione di libri ed e-book a confronto: </a:t>
            </a:r>
            <a:r>
              <a:rPr lang="it-IT" sz="2000" b="1" dirty="0" smtClean="0"/>
              <a:t>2010-2015</a:t>
            </a:r>
            <a:r>
              <a:rPr lang="it-IT" sz="2000" b="1" dirty="0" smtClean="0">
                <a:solidFill>
                  <a:srgbClr val="FF0000"/>
                </a:solidFill>
              </a:rPr>
              <a:t>*</a:t>
            </a:r>
            <a:endParaRPr lang="it-IT" sz="2000" b="1" dirty="0" smtClean="0">
              <a:solidFill>
                <a:srgbClr val="FF0000"/>
              </a:solidFill>
            </a:endParaRPr>
          </a:p>
          <a:p>
            <a:r>
              <a:rPr lang="it-IT" sz="1200" b="1" dirty="0" smtClean="0"/>
              <a:t>Valori in euro</a:t>
            </a:r>
            <a:endParaRPr lang="it-IT" sz="1200" b="1" dirty="0"/>
          </a:p>
        </p:txBody>
      </p:sp>
      <p:pic>
        <p:nvPicPr>
          <p:cNvPr id="3" name="Picture 5" descr="Risultati immagini per icon libr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1546"/>
            <a:ext cx="1428728" cy="14287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Library_Articoli (iPad)\Loghi_Immagini_Grafemi\Grafemi&amp;Foto\Smartphone.png"/>
          <p:cNvPicPr>
            <a:picLocks noChangeAspect="1" noChangeArrowheads="1"/>
          </p:cNvPicPr>
          <p:nvPr/>
        </p:nvPicPr>
        <p:blipFill>
          <a:blip r:embed="rId4" cstate="print"/>
          <a:srcRect/>
          <a:stretch>
            <a:fillRect/>
          </a:stretch>
        </p:blipFill>
        <p:spPr bwMode="auto">
          <a:xfrm>
            <a:off x="0" y="3656456"/>
            <a:ext cx="1428728" cy="1428728"/>
          </a:xfrm>
          <a:prstGeom prst="rect">
            <a:avLst/>
          </a:prstGeom>
          <a:noFill/>
        </p:spPr>
      </p:pic>
      <p:sp>
        <p:nvSpPr>
          <p:cNvPr id="5" name="CasellaDiTesto 4"/>
          <p:cNvSpPr txBox="1"/>
          <p:nvPr/>
        </p:nvSpPr>
        <p:spPr>
          <a:xfrm>
            <a:off x="1701940" y="714356"/>
            <a:ext cx="1285884" cy="369332"/>
          </a:xfrm>
          <a:prstGeom prst="rect">
            <a:avLst/>
          </a:prstGeom>
          <a:noFill/>
        </p:spPr>
        <p:txBody>
          <a:bodyPr wrap="square" rtlCol="0">
            <a:spAutoFit/>
          </a:bodyPr>
          <a:lstStyle/>
          <a:p>
            <a:pPr algn="ctr"/>
            <a:r>
              <a:rPr lang="it-IT" b="1" dirty="0" smtClean="0"/>
              <a:t>2010</a:t>
            </a:r>
            <a:endParaRPr lang="it-IT" b="1" dirty="0"/>
          </a:p>
        </p:txBody>
      </p:sp>
      <p:sp>
        <p:nvSpPr>
          <p:cNvPr id="6" name="CasellaDiTesto 5"/>
          <p:cNvSpPr txBox="1"/>
          <p:nvPr/>
        </p:nvSpPr>
        <p:spPr>
          <a:xfrm>
            <a:off x="6072198" y="714356"/>
            <a:ext cx="1285884" cy="369332"/>
          </a:xfrm>
          <a:prstGeom prst="rect">
            <a:avLst/>
          </a:prstGeom>
          <a:noFill/>
        </p:spPr>
        <p:txBody>
          <a:bodyPr wrap="square" rtlCol="0">
            <a:spAutoFit/>
          </a:bodyPr>
          <a:lstStyle/>
          <a:p>
            <a:pPr algn="ctr"/>
            <a:r>
              <a:rPr lang="it-IT" b="1" dirty="0" smtClean="0"/>
              <a:t>2015</a:t>
            </a:r>
            <a:endParaRPr lang="it-IT" b="1" dirty="0"/>
          </a:p>
        </p:txBody>
      </p:sp>
      <p:sp>
        <p:nvSpPr>
          <p:cNvPr id="7" name="Rettangolo arrotondato 6"/>
          <p:cNvSpPr/>
          <p:nvPr/>
        </p:nvSpPr>
        <p:spPr>
          <a:xfrm>
            <a:off x="1547664" y="1077440"/>
            <a:ext cx="1643074" cy="857256"/>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13,44 €</a:t>
            </a:r>
            <a:endParaRPr lang="it-IT" sz="2000" b="1" dirty="0">
              <a:solidFill>
                <a:schemeClr val="tx1"/>
              </a:solidFill>
            </a:endParaRPr>
          </a:p>
        </p:txBody>
      </p:sp>
      <p:sp>
        <p:nvSpPr>
          <p:cNvPr id="8" name="Rettangolo arrotondato 7"/>
          <p:cNvSpPr/>
          <p:nvPr/>
        </p:nvSpPr>
        <p:spPr>
          <a:xfrm>
            <a:off x="5953262" y="1124744"/>
            <a:ext cx="1643074" cy="857256"/>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15,53 €</a:t>
            </a:r>
            <a:endParaRPr lang="it-IT" sz="2000" b="1" dirty="0">
              <a:solidFill>
                <a:schemeClr val="tx1"/>
              </a:solidFill>
            </a:endParaRPr>
          </a:p>
        </p:txBody>
      </p:sp>
      <p:sp>
        <p:nvSpPr>
          <p:cNvPr id="9" name="Rettangolo arrotondato 8"/>
          <p:cNvSpPr/>
          <p:nvPr/>
        </p:nvSpPr>
        <p:spPr>
          <a:xfrm>
            <a:off x="1547664" y="3643314"/>
            <a:ext cx="1643074" cy="857256"/>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5,86 €</a:t>
            </a:r>
            <a:endParaRPr lang="it-IT" sz="2000" b="1" dirty="0">
              <a:solidFill>
                <a:schemeClr val="tx1"/>
              </a:solidFill>
            </a:endParaRPr>
          </a:p>
        </p:txBody>
      </p:sp>
      <p:sp>
        <p:nvSpPr>
          <p:cNvPr id="10" name="Rettangolo arrotondato 9"/>
          <p:cNvSpPr/>
          <p:nvPr/>
        </p:nvSpPr>
        <p:spPr>
          <a:xfrm>
            <a:off x="6012160" y="3717032"/>
            <a:ext cx="1643074" cy="857256"/>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5,06 €</a:t>
            </a:r>
            <a:endParaRPr lang="it-IT" sz="2000" b="1" dirty="0">
              <a:solidFill>
                <a:schemeClr val="tx1"/>
              </a:solidFill>
            </a:endParaRPr>
          </a:p>
        </p:txBody>
      </p:sp>
      <p:sp>
        <p:nvSpPr>
          <p:cNvPr id="11" name="Rettangolo arrotondato 10"/>
          <p:cNvSpPr/>
          <p:nvPr/>
        </p:nvSpPr>
        <p:spPr>
          <a:xfrm>
            <a:off x="1547664" y="2067688"/>
            <a:ext cx="1643074" cy="85725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21,60 €</a:t>
            </a:r>
            <a:endParaRPr lang="it-IT" sz="2000" b="1" dirty="0">
              <a:solidFill>
                <a:schemeClr val="tx1"/>
              </a:solidFill>
            </a:endParaRPr>
          </a:p>
        </p:txBody>
      </p:sp>
      <p:sp>
        <p:nvSpPr>
          <p:cNvPr id="12" name="Rettangolo arrotondato 11"/>
          <p:cNvSpPr/>
          <p:nvPr/>
        </p:nvSpPr>
        <p:spPr>
          <a:xfrm>
            <a:off x="5953262" y="2060848"/>
            <a:ext cx="1643074" cy="85725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18,41 €</a:t>
            </a:r>
            <a:endParaRPr lang="it-IT" sz="2000" b="1" dirty="0">
              <a:solidFill>
                <a:schemeClr val="tx1"/>
              </a:solidFill>
            </a:endParaRPr>
          </a:p>
        </p:txBody>
      </p:sp>
      <p:sp>
        <p:nvSpPr>
          <p:cNvPr id="13" name="Rettangolo arrotondato 12"/>
          <p:cNvSpPr/>
          <p:nvPr/>
        </p:nvSpPr>
        <p:spPr>
          <a:xfrm>
            <a:off x="1547664" y="4659976"/>
            <a:ext cx="1643074" cy="85725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9,46 €</a:t>
            </a:r>
            <a:endParaRPr lang="it-IT" sz="2000" b="1" dirty="0">
              <a:solidFill>
                <a:schemeClr val="tx1"/>
              </a:solidFill>
            </a:endParaRPr>
          </a:p>
        </p:txBody>
      </p:sp>
      <p:sp>
        <p:nvSpPr>
          <p:cNvPr id="14" name="Rettangolo arrotondato 13"/>
          <p:cNvSpPr/>
          <p:nvPr/>
        </p:nvSpPr>
        <p:spPr>
          <a:xfrm>
            <a:off x="6025270" y="4653136"/>
            <a:ext cx="1643074" cy="85725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6,65 €</a:t>
            </a:r>
            <a:endParaRPr lang="it-IT" sz="2000" b="1" dirty="0">
              <a:solidFill>
                <a:schemeClr val="tx1"/>
              </a:solidFill>
            </a:endParaRPr>
          </a:p>
        </p:txBody>
      </p:sp>
      <p:sp>
        <p:nvSpPr>
          <p:cNvPr id="15" name="CasellaDiTesto 14"/>
          <p:cNvSpPr txBox="1"/>
          <p:nvPr/>
        </p:nvSpPr>
        <p:spPr>
          <a:xfrm>
            <a:off x="0" y="6000768"/>
            <a:ext cx="9036496" cy="338554"/>
          </a:xfrm>
          <a:prstGeom prst="rect">
            <a:avLst/>
          </a:prstGeom>
          <a:noFill/>
        </p:spPr>
        <p:txBody>
          <a:bodyPr wrap="square" rtlCol="0">
            <a:spAutoFit/>
          </a:bodyPr>
          <a:lstStyle/>
          <a:p>
            <a:pPr algn="ctr"/>
            <a:r>
              <a:rPr lang="it-IT" sz="1600" b="1" dirty="0" smtClean="0">
                <a:solidFill>
                  <a:srgbClr val="FF0000"/>
                </a:solidFill>
                <a:sym typeface="Wingdings 2"/>
              </a:rPr>
              <a:t></a:t>
            </a:r>
            <a:r>
              <a:rPr lang="it-IT" sz="1600" b="1" dirty="0" smtClean="0">
                <a:sym typeface="Wingdings 2"/>
              </a:rPr>
              <a:t> </a:t>
            </a:r>
            <a:r>
              <a:rPr lang="it-IT" sz="1600" b="1" dirty="0" smtClean="0"/>
              <a:t>Titoli SP            </a:t>
            </a:r>
            <a:r>
              <a:rPr lang="it-IT" sz="1600" b="1" dirty="0">
                <a:solidFill>
                  <a:srgbClr val="00B0F0"/>
                </a:solidFill>
                <a:sym typeface="Wingdings 2"/>
              </a:rPr>
              <a:t></a:t>
            </a:r>
            <a:r>
              <a:rPr lang="it-IT" sz="1600" b="1" dirty="0">
                <a:sym typeface="Wingdings 2"/>
              </a:rPr>
              <a:t> </a:t>
            </a:r>
            <a:r>
              <a:rPr lang="it-IT" sz="1600" b="1" dirty="0" smtClean="0"/>
              <a:t>Altri</a:t>
            </a:r>
            <a:endParaRPr lang="it-IT" sz="1600" b="1" dirty="0"/>
          </a:p>
        </p:txBody>
      </p:sp>
      <p:sp>
        <p:nvSpPr>
          <p:cNvPr id="16" name="CasellaDiTesto 15"/>
          <p:cNvSpPr txBox="1"/>
          <p:nvPr/>
        </p:nvSpPr>
        <p:spPr>
          <a:xfrm>
            <a:off x="0" y="6457890"/>
            <a:ext cx="9144000" cy="400110"/>
          </a:xfrm>
          <a:prstGeom prst="rect">
            <a:avLst/>
          </a:prstGeom>
          <a:noFill/>
        </p:spPr>
        <p:txBody>
          <a:bodyPr wrap="square" rtlCol="0">
            <a:spAutoFit/>
          </a:bodyPr>
          <a:lstStyle/>
          <a:p>
            <a:pPr algn="ctr"/>
            <a:r>
              <a:rPr lang="it-IT" sz="1000" dirty="0" smtClean="0"/>
              <a:t>Elaborazione Ufficio studi Aie su dati IE – Banca dati e-Kitab</a:t>
            </a:r>
          </a:p>
          <a:p>
            <a:pPr algn="ctr"/>
            <a:r>
              <a:rPr lang="it-IT" sz="1000" dirty="0" smtClean="0"/>
              <a:t>© Associazione Italiana Editori Ufficio studi (novembre 2016)</a:t>
            </a:r>
            <a:endParaRPr lang="it-IT" sz="1000" dirty="0"/>
          </a:p>
        </p:txBody>
      </p:sp>
      <p:pic>
        <p:nvPicPr>
          <p:cNvPr id="17" name="Picture 2" descr="F:\Foto\Loghi\02 AIE logo pieno_blu_1.jpg"/>
          <p:cNvPicPr>
            <a:picLocks noChangeAspect="1" noChangeArrowheads="1"/>
          </p:cNvPicPr>
          <p:nvPr/>
        </p:nvPicPr>
        <p:blipFill>
          <a:blip r:embed="rId5" cstate="print"/>
          <a:srcRect/>
          <a:stretch>
            <a:fillRect/>
          </a:stretch>
        </p:blipFill>
        <p:spPr bwMode="auto">
          <a:xfrm>
            <a:off x="-31" y="6500834"/>
            <a:ext cx="1000132" cy="290191"/>
          </a:xfrm>
          <a:prstGeom prst="rect">
            <a:avLst/>
          </a:prstGeom>
          <a:noFill/>
        </p:spPr>
      </p:pic>
      <p:pic>
        <p:nvPicPr>
          <p:cNvPr id="18" name="Picture 3" descr="F:\Foto\Loghi\ediser.JPG"/>
          <p:cNvPicPr>
            <a:picLocks noChangeAspect="1" noChangeArrowheads="1"/>
          </p:cNvPicPr>
          <p:nvPr/>
        </p:nvPicPr>
        <p:blipFill>
          <a:blip r:embed="rId6"/>
          <a:srcRect/>
          <a:stretch>
            <a:fillRect/>
          </a:stretch>
        </p:blipFill>
        <p:spPr bwMode="auto">
          <a:xfrm>
            <a:off x="1071538" y="6429396"/>
            <a:ext cx="785818" cy="428628"/>
          </a:xfrm>
          <a:prstGeom prst="rect">
            <a:avLst/>
          </a:prstGeom>
          <a:noFill/>
        </p:spPr>
      </p:pic>
      <p:sp>
        <p:nvSpPr>
          <p:cNvPr id="19" name="CasellaDiTesto 18"/>
          <p:cNvSpPr txBox="1"/>
          <p:nvPr/>
        </p:nvSpPr>
        <p:spPr>
          <a:xfrm>
            <a:off x="7812360" y="1340768"/>
            <a:ext cx="864096" cy="338554"/>
          </a:xfrm>
          <a:prstGeom prst="rect">
            <a:avLst/>
          </a:prstGeom>
          <a:noFill/>
        </p:spPr>
        <p:txBody>
          <a:bodyPr wrap="square" rtlCol="0">
            <a:spAutoFit/>
          </a:bodyPr>
          <a:lstStyle/>
          <a:p>
            <a:pPr algn="ctr"/>
            <a:r>
              <a:rPr lang="it-IT" sz="1600" b="1" dirty="0" smtClean="0"/>
              <a:t>+15,6%</a:t>
            </a:r>
            <a:endParaRPr lang="it-IT" sz="1600" b="1" dirty="0"/>
          </a:p>
        </p:txBody>
      </p:sp>
      <p:sp>
        <p:nvSpPr>
          <p:cNvPr id="20" name="CasellaDiTesto 19"/>
          <p:cNvSpPr txBox="1"/>
          <p:nvPr/>
        </p:nvSpPr>
        <p:spPr>
          <a:xfrm>
            <a:off x="7812360" y="2298358"/>
            <a:ext cx="864096" cy="338554"/>
          </a:xfrm>
          <a:prstGeom prst="rect">
            <a:avLst/>
          </a:prstGeom>
          <a:noFill/>
        </p:spPr>
        <p:txBody>
          <a:bodyPr wrap="square" rtlCol="0">
            <a:spAutoFit/>
          </a:bodyPr>
          <a:lstStyle/>
          <a:p>
            <a:pPr algn="ctr"/>
            <a:r>
              <a:rPr lang="it-IT" sz="1600" b="1" dirty="0" smtClean="0"/>
              <a:t>-14,8%</a:t>
            </a:r>
            <a:endParaRPr lang="it-IT" sz="1600" b="1" dirty="0"/>
          </a:p>
        </p:txBody>
      </p:sp>
      <p:sp>
        <p:nvSpPr>
          <p:cNvPr id="21" name="CasellaDiTesto 20"/>
          <p:cNvSpPr txBox="1"/>
          <p:nvPr/>
        </p:nvSpPr>
        <p:spPr>
          <a:xfrm>
            <a:off x="7812360" y="4005064"/>
            <a:ext cx="864096" cy="338554"/>
          </a:xfrm>
          <a:prstGeom prst="rect">
            <a:avLst/>
          </a:prstGeom>
          <a:noFill/>
        </p:spPr>
        <p:txBody>
          <a:bodyPr wrap="square" rtlCol="0">
            <a:spAutoFit/>
          </a:bodyPr>
          <a:lstStyle/>
          <a:p>
            <a:pPr algn="ctr"/>
            <a:r>
              <a:rPr lang="it-IT" sz="1600" b="1" dirty="0" smtClean="0"/>
              <a:t>-13,7%</a:t>
            </a:r>
            <a:endParaRPr lang="it-IT" sz="1600" b="1" dirty="0"/>
          </a:p>
        </p:txBody>
      </p:sp>
      <p:sp>
        <p:nvSpPr>
          <p:cNvPr id="22" name="CasellaDiTesto 21"/>
          <p:cNvSpPr txBox="1"/>
          <p:nvPr/>
        </p:nvSpPr>
        <p:spPr>
          <a:xfrm>
            <a:off x="7812360" y="4890646"/>
            <a:ext cx="864096" cy="338554"/>
          </a:xfrm>
          <a:prstGeom prst="rect">
            <a:avLst/>
          </a:prstGeom>
          <a:noFill/>
        </p:spPr>
        <p:txBody>
          <a:bodyPr wrap="square" rtlCol="0">
            <a:spAutoFit/>
          </a:bodyPr>
          <a:lstStyle/>
          <a:p>
            <a:pPr algn="ctr"/>
            <a:r>
              <a:rPr lang="it-IT" sz="1600" b="1" dirty="0" smtClean="0"/>
              <a:t>-29,7%</a:t>
            </a:r>
            <a:endParaRPr lang="it-IT" sz="1600" b="1" dirty="0"/>
          </a:p>
        </p:txBody>
      </p:sp>
      <p:graphicFrame>
        <p:nvGraphicFramePr>
          <p:cNvPr id="23" name="Grafico 22"/>
          <p:cNvGraphicFramePr/>
          <p:nvPr/>
        </p:nvGraphicFramePr>
        <p:xfrm>
          <a:off x="3143240" y="1357298"/>
          <a:ext cx="2786082" cy="215741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Grafico 23"/>
          <p:cNvGraphicFramePr/>
          <p:nvPr/>
        </p:nvGraphicFramePr>
        <p:xfrm>
          <a:off x="2928926" y="3571876"/>
          <a:ext cx="3071834" cy="2571768"/>
        </p:xfrm>
        <a:graphic>
          <a:graphicData uri="http://schemas.openxmlformats.org/drawingml/2006/chart">
            <c:chart xmlns:c="http://schemas.openxmlformats.org/drawingml/2006/chart" xmlns:r="http://schemas.openxmlformats.org/officeDocument/2006/relationships" r:id="rId8"/>
          </a:graphicData>
        </a:graphic>
      </p:graphicFrame>
      <p:pic>
        <p:nvPicPr>
          <p:cNvPr id="25" name="Picture 2" descr="L:\Foto\Loghi\logoPLPL_sfondo ross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48464" y="6381328"/>
            <a:ext cx="760040" cy="453473"/>
          </a:xfrm>
          <a:prstGeom prst="rect">
            <a:avLst/>
          </a:prstGeom>
          <a:noFill/>
          <a:extLst>
            <a:ext uri="{909E8E84-426E-40DD-AFC4-6F175D3DCCD1}">
              <a14:hiddenFill xmlns:a14="http://schemas.microsoft.com/office/drawing/2010/main">
                <a:solidFill>
                  <a:srgbClr val="FFFFFF"/>
                </a:solidFill>
              </a14:hiddenFill>
            </a:ext>
          </a:extLst>
        </p:spPr>
      </p:pic>
      <p:sp>
        <p:nvSpPr>
          <p:cNvPr id="26" name="CasellaDiTesto 25"/>
          <p:cNvSpPr txBox="1"/>
          <p:nvPr/>
        </p:nvSpPr>
        <p:spPr>
          <a:xfrm>
            <a:off x="-36512" y="6217567"/>
            <a:ext cx="9144000" cy="307777"/>
          </a:xfrm>
          <a:prstGeom prst="rect">
            <a:avLst/>
          </a:prstGeom>
          <a:noFill/>
        </p:spPr>
        <p:txBody>
          <a:bodyPr wrap="square" rtlCol="0">
            <a:spAutoFit/>
          </a:bodyPr>
          <a:lstStyle/>
          <a:p>
            <a:pPr algn="ctr"/>
            <a:r>
              <a:rPr lang="it-IT" sz="1400" dirty="0" smtClean="0">
                <a:solidFill>
                  <a:srgbClr val="FF0000"/>
                </a:solidFill>
              </a:rPr>
              <a:t>*</a:t>
            </a:r>
            <a:r>
              <a:rPr lang="it-IT" sz="1000" dirty="0" smtClean="0"/>
              <a:t> Con codici ISBN</a:t>
            </a:r>
            <a:endParaRPr lang="it-IT" sz="1000" dirty="0"/>
          </a:p>
        </p:txBody>
      </p:sp>
    </p:spTree>
    <p:extLst>
      <p:ext uri="{BB962C8B-B14F-4D97-AF65-F5344CB8AC3E}">
        <p14:creationId xmlns:p14="http://schemas.microsoft.com/office/powerpoint/2010/main" val="3516064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9144000" cy="584775"/>
          </a:xfrm>
          <a:prstGeom prst="rect">
            <a:avLst/>
          </a:prstGeom>
          <a:noFill/>
        </p:spPr>
        <p:txBody>
          <a:bodyPr wrap="square" rtlCol="0">
            <a:spAutoFit/>
          </a:bodyPr>
          <a:lstStyle/>
          <a:p>
            <a:r>
              <a:rPr lang="it-IT" sz="2000" b="1" dirty="0" smtClean="0"/>
              <a:t>Stima dei generi </a:t>
            </a:r>
            <a:r>
              <a:rPr lang="it-IT" sz="2000" b="1" dirty="0" smtClean="0"/>
              <a:t>e sottogeneri: </a:t>
            </a:r>
            <a:r>
              <a:rPr lang="it-IT" sz="2000" b="1" dirty="0" smtClean="0"/>
              <a:t>2015</a:t>
            </a:r>
            <a:r>
              <a:rPr lang="it-IT" sz="2000" b="1" dirty="0" smtClean="0">
                <a:solidFill>
                  <a:srgbClr val="FF0000"/>
                </a:solidFill>
              </a:rPr>
              <a:t>*</a:t>
            </a:r>
            <a:endParaRPr lang="it-IT" sz="2000" b="1" dirty="0" smtClean="0">
              <a:solidFill>
                <a:srgbClr val="FF0000"/>
              </a:solidFill>
            </a:endParaRPr>
          </a:p>
          <a:p>
            <a:r>
              <a:rPr lang="it-IT" sz="1200" b="1" dirty="0" smtClean="0"/>
              <a:t>Valori in %</a:t>
            </a:r>
            <a:endParaRPr lang="it-IT" sz="1200" b="1" dirty="0"/>
          </a:p>
        </p:txBody>
      </p:sp>
      <p:sp>
        <p:nvSpPr>
          <p:cNvPr id="3" name="CasellaDiTesto 2"/>
          <p:cNvSpPr txBox="1"/>
          <p:nvPr/>
        </p:nvSpPr>
        <p:spPr>
          <a:xfrm>
            <a:off x="152400" y="6500834"/>
            <a:ext cx="9144000" cy="400110"/>
          </a:xfrm>
          <a:prstGeom prst="rect">
            <a:avLst/>
          </a:prstGeom>
          <a:noFill/>
        </p:spPr>
        <p:txBody>
          <a:bodyPr wrap="square" rtlCol="0">
            <a:spAutoFit/>
          </a:bodyPr>
          <a:lstStyle/>
          <a:p>
            <a:pPr algn="ctr"/>
            <a:r>
              <a:rPr lang="it-IT" sz="1000" dirty="0" smtClean="0"/>
              <a:t>Elaborazione Ufficio studi AIE su un campione di cataloghi</a:t>
            </a:r>
          </a:p>
          <a:p>
            <a:pPr algn="ctr"/>
            <a:r>
              <a:rPr lang="it-IT" sz="1000" dirty="0" smtClean="0"/>
              <a:t>© Associazione Italiana Editori Ufficio studi (novembre 2016)</a:t>
            </a:r>
            <a:endParaRPr lang="it-IT" sz="1000" dirty="0"/>
          </a:p>
        </p:txBody>
      </p:sp>
      <p:sp>
        <p:nvSpPr>
          <p:cNvPr id="4" name="CasellaDiTesto 3"/>
          <p:cNvSpPr txBox="1"/>
          <p:nvPr/>
        </p:nvSpPr>
        <p:spPr>
          <a:xfrm>
            <a:off x="0" y="642918"/>
            <a:ext cx="9144000" cy="707886"/>
          </a:xfrm>
          <a:prstGeom prst="rect">
            <a:avLst/>
          </a:prstGeom>
          <a:noFill/>
        </p:spPr>
        <p:txBody>
          <a:bodyPr wrap="square" rtlCol="0">
            <a:spAutoFit/>
          </a:bodyPr>
          <a:lstStyle/>
          <a:p>
            <a:pPr algn="ctr"/>
            <a:r>
              <a:rPr lang="it-IT" sz="2000" b="1" dirty="0" smtClean="0"/>
              <a:t>Non c’è o è debole la narrativa di genere? </a:t>
            </a:r>
          </a:p>
          <a:p>
            <a:pPr algn="ctr"/>
            <a:r>
              <a:rPr lang="it-IT" sz="2000" b="1" dirty="0" smtClean="0"/>
              <a:t>Prevale la poesia e la narrativa (intimistico-letteraria?)</a:t>
            </a:r>
            <a:endParaRPr lang="it-IT" sz="1200" b="1" dirty="0"/>
          </a:p>
        </p:txBody>
      </p:sp>
      <p:pic>
        <p:nvPicPr>
          <p:cNvPr id="5" name="Picture 2" descr="L:\Foto\Loghi\logoPLPL_sfondo ross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8464" y="6381328"/>
            <a:ext cx="760040" cy="4534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Foto\Loghi\02 AIE logo pieno_blu_1.jpg"/>
          <p:cNvPicPr>
            <a:picLocks noChangeAspect="1" noChangeArrowheads="1"/>
          </p:cNvPicPr>
          <p:nvPr/>
        </p:nvPicPr>
        <p:blipFill>
          <a:blip r:embed="rId3" cstate="print"/>
          <a:srcRect/>
          <a:stretch>
            <a:fillRect/>
          </a:stretch>
        </p:blipFill>
        <p:spPr bwMode="auto">
          <a:xfrm>
            <a:off x="-31" y="6500834"/>
            <a:ext cx="1000132" cy="290191"/>
          </a:xfrm>
          <a:prstGeom prst="rect">
            <a:avLst/>
          </a:prstGeom>
          <a:noFill/>
        </p:spPr>
      </p:pic>
      <p:graphicFrame>
        <p:nvGraphicFramePr>
          <p:cNvPr id="7" name="Grafico 6"/>
          <p:cNvGraphicFramePr/>
          <p:nvPr/>
        </p:nvGraphicFramePr>
        <p:xfrm>
          <a:off x="2285984" y="1142984"/>
          <a:ext cx="4572000" cy="5214974"/>
        </p:xfrm>
        <a:graphic>
          <a:graphicData uri="http://schemas.openxmlformats.org/drawingml/2006/chart">
            <c:chart xmlns:c="http://schemas.openxmlformats.org/drawingml/2006/chart" xmlns:r="http://schemas.openxmlformats.org/officeDocument/2006/relationships" r:id="rId4"/>
          </a:graphicData>
        </a:graphic>
      </p:graphicFrame>
      <p:sp>
        <p:nvSpPr>
          <p:cNvPr id="8" name="CasellaDiTesto 7"/>
          <p:cNvSpPr txBox="1"/>
          <p:nvPr/>
        </p:nvSpPr>
        <p:spPr>
          <a:xfrm>
            <a:off x="0" y="5445224"/>
            <a:ext cx="9036496" cy="584775"/>
          </a:xfrm>
          <a:prstGeom prst="rect">
            <a:avLst/>
          </a:prstGeom>
          <a:noFill/>
        </p:spPr>
        <p:txBody>
          <a:bodyPr wrap="square" rtlCol="0">
            <a:spAutoFit/>
          </a:bodyPr>
          <a:lstStyle/>
          <a:p>
            <a:pPr algn="ctr"/>
            <a:r>
              <a:rPr lang="it-IT" sz="1600" b="1" dirty="0" smtClean="0">
                <a:solidFill>
                  <a:schemeClr val="bg2">
                    <a:lumMod val="50000"/>
                  </a:schemeClr>
                </a:solidFill>
                <a:sym typeface="Wingdings 2"/>
              </a:rPr>
              <a:t></a:t>
            </a:r>
            <a:r>
              <a:rPr lang="it-IT" sz="1600" b="1" dirty="0" smtClean="0">
                <a:sym typeface="Wingdings 2"/>
              </a:rPr>
              <a:t> Saggistica e manualistica</a:t>
            </a:r>
            <a:r>
              <a:rPr lang="it-IT" sz="1600" b="1" dirty="0" smtClean="0"/>
              <a:t>            </a:t>
            </a:r>
            <a:r>
              <a:rPr lang="it-IT" sz="1600" b="1" dirty="0">
                <a:solidFill>
                  <a:srgbClr val="FF0000"/>
                </a:solidFill>
                <a:sym typeface="Wingdings 2"/>
              </a:rPr>
              <a:t></a:t>
            </a:r>
            <a:r>
              <a:rPr lang="it-IT" sz="1600" b="1" dirty="0">
                <a:sym typeface="Wingdings 2"/>
              </a:rPr>
              <a:t> </a:t>
            </a:r>
            <a:r>
              <a:rPr lang="it-IT" sz="1600" b="1" dirty="0" smtClean="0"/>
              <a:t>Narrativa di genere  (compreso fumetto e graphic novel)                        </a:t>
            </a:r>
            <a:r>
              <a:rPr lang="it-IT" sz="1600" b="1" dirty="0" smtClean="0">
                <a:solidFill>
                  <a:srgbClr val="FFC000"/>
                </a:solidFill>
                <a:sym typeface="Wingdings 2"/>
              </a:rPr>
              <a:t>    </a:t>
            </a:r>
            <a:r>
              <a:rPr lang="it-IT" sz="1600" b="1" dirty="0" smtClean="0"/>
              <a:t>Narrativa        </a:t>
            </a:r>
            <a:r>
              <a:rPr lang="it-IT" sz="1600" b="1" dirty="0" smtClean="0">
                <a:solidFill>
                  <a:srgbClr val="00B0F0"/>
                </a:solidFill>
                <a:sym typeface="Wingdings 2"/>
              </a:rPr>
              <a:t></a:t>
            </a:r>
            <a:r>
              <a:rPr lang="it-IT" sz="1600" b="1" dirty="0" smtClean="0">
                <a:sym typeface="Wingdings 2"/>
              </a:rPr>
              <a:t> </a:t>
            </a:r>
            <a:r>
              <a:rPr lang="it-IT" sz="1600" b="1" dirty="0" smtClean="0"/>
              <a:t> Poesia </a:t>
            </a:r>
            <a:endParaRPr lang="it-IT" sz="1600" b="1" dirty="0"/>
          </a:p>
        </p:txBody>
      </p:sp>
      <p:sp>
        <p:nvSpPr>
          <p:cNvPr id="9" name="CasellaDiTesto 8"/>
          <p:cNvSpPr txBox="1"/>
          <p:nvPr/>
        </p:nvSpPr>
        <p:spPr>
          <a:xfrm>
            <a:off x="6286512" y="2714620"/>
            <a:ext cx="1785950" cy="523220"/>
          </a:xfrm>
          <a:prstGeom prst="rect">
            <a:avLst/>
          </a:prstGeom>
          <a:noFill/>
        </p:spPr>
        <p:txBody>
          <a:bodyPr wrap="square" rtlCol="0">
            <a:spAutoFit/>
          </a:bodyPr>
          <a:lstStyle/>
          <a:p>
            <a:r>
              <a:rPr lang="it-IT" sz="1400" b="1" dirty="0" smtClean="0"/>
              <a:t>79% dei titoli in catalogo</a:t>
            </a:r>
            <a:endParaRPr lang="it-IT" sz="1400" b="1" dirty="0"/>
          </a:p>
        </p:txBody>
      </p:sp>
      <p:pic>
        <p:nvPicPr>
          <p:cNvPr id="10" name="Picture 3" descr="F:\Foto\Loghi\ediser.JPG"/>
          <p:cNvPicPr>
            <a:picLocks noChangeAspect="1" noChangeArrowheads="1"/>
          </p:cNvPicPr>
          <p:nvPr/>
        </p:nvPicPr>
        <p:blipFill>
          <a:blip r:embed="rId5"/>
          <a:srcRect/>
          <a:stretch>
            <a:fillRect/>
          </a:stretch>
        </p:blipFill>
        <p:spPr bwMode="auto">
          <a:xfrm>
            <a:off x="1071538" y="6429396"/>
            <a:ext cx="785818" cy="428628"/>
          </a:xfrm>
          <a:prstGeom prst="rect">
            <a:avLst/>
          </a:prstGeom>
          <a:noFill/>
        </p:spPr>
      </p:pic>
      <p:sp>
        <p:nvSpPr>
          <p:cNvPr id="11" name="CasellaDiTesto 10"/>
          <p:cNvSpPr txBox="1"/>
          <p:nvPr/>
        </p:nvSpPr>
        <p:spPr>
          <a:xfrm>
            <a:off x="-36512" y="6165304"/>
            <a:ext cx="9144000" cy="307777"/>
          </a:xfrm>
          <a:prstGeom prst="rect">
            <a:avLst/>
          </a:prstGeom>
          <a:noFill/>
        </p:spPr>
        <p:txBody>
          <a:bodyPr wrap="square" rtlCol="0">
            <a:spAutoFit/>
          </a:bodyPr>
          <a:lstStyle/>
          <a:p>
            <a:pPr algn="ctr"/>
            <a:r>
              <a:rPr lang="it-IT" sz="1400" dirty="0" smtClean="0">
                <a:solidFill>
                  <a:srgbClr val="FF0000"/>
                </a:solidFill>
              </a:rPr>
              <a:t>*</a:t>
            </a:r>
            <a:r>
              <a:rPr lang="it-IT" sz="1000" dirty="0" smtClean="0"/>
              <a:t> Con codici ISBN</a:t>
            </a:r>
            <a:endParaRPr lang="it-IT"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9144000" cy="584775"/>
          </a:xfrm>
          <a:prstGeom prst="rect">
            <a:avLst/>
          </a:prstGeom>
          <a:noFill/>
        </p:spPr>
        <p:txBody>
          <a:bodyPr wrap="square" rtlCol="0">
            <a:spAutoFit/>
          </a:bodyPr>
          <a:lstStyle/>
          <a:p>
            <a:r>
              <a:rPr lang="it-IT" sz="2000" b="1" dirty="0" smtClean="0"/>
              <a:t>Stima dei sottogeneri </a:t>
            </a:r>
            <a:r>
              <a:rPr lang="it-IT" sz="2000" b="1" dirty="0" smtClean="0"/>
              <a:t>di fiction in formato e-book su </a:t>
            </a:r>
            <a:r>
              <a:rPr lang="it-IT" sz="2000" b="1" dirty="0" err="1" smtClean="0"/>
              <a:t>Kindle</a:t>
            </a:r>
            <a:r>
              <a:rPr lang="it-IT" sz="2000" b="1" dirty="0" smtClean="0"/>
              <a:t> </a:t>
            </a:r>
            <a:r>
              <a:rPr lang="it-IT" sz="2000" b="1" dirty="0" err="1" smtClean="0"/>
              <a:t>store</a:t>
            </a:r>
            <a:r>
              <a:rPr lang="it-IT" sz="2000" b="1" dirty="0" smtClean="0"/>
              <a:t> : 2016</a:t>
            </a:r>
            <a:r>
              <a:rPr lang="it-IT" sz="2000" b="1" dirty="0" smtClean="0">
                <a:solidFill>
                  <a:srgbClr val="FF0000"/>
                </a:solidFill>
              </a:rPr>
              <a:t>*</a:t>
            </a:r>
            <a:endParaRPr lang="it-IT" sz="2000" b="1" dirty="0" smtClean="0">
              <a:solidFill>
                <a:srgbClr val="FF0000"/>
              </a:solidFill>
            </a:endParaRPr>
          </a:p>
          <a:p>
            <a:r>
              <a:rPr lang="it-IT" sz="1200" b="1" dirty="0" smtClean="0"/>
              <a:t>Valori in %</a:t>
            </a:r>
            <a:endParaRPr lang="it-IT" sz="1200" b="1" dirty="0"/>
          </a:p>
        </p:txBody>
      </p:sp>
      <p:pic>
        <p:nvPicPr>
          <p:cNvPr id="3" name="Picture 2" descr="F:\Foto\Loghi\02 AIE logo pieno_blu_1.jpg"/>
          <p:cNvPicPr>
            <a:picLocks noChangeAspect="1" noChangeArrowheads="1"/>
          </p:cNvPicPr>
          <p:nvPr/>
        </p:nvPicPr>
        <p:blipFill>
          <a:blip r:embed="rId2" cstate="print"/>
          <a:srcRect/>
          <a:stretch>
            <a:fillRect/>
          </a:stretch>
        </p:blipFill>
        <p:spPr bwMode="auto">
          <a:xfrm>
            <a:off x="-31" y="6500834"/>
            <a:ext cx="1000132" cy="290191"/>
          </a:xfrm>
          <a:prstGeom prst="rect">
            <a:avLst/>
          </a:prstGeom>
          <a:noFill/>
        </p:spPr>
      </p:pic>
      <p:pic>
        <p:nvPicPr>
          <p:cNvPr id="4" name="Picture 3" descr="F:\Foto\Loghi\ediser.JPG"/>
          <p:cNvPicPr>
            <a:picLocks noChangeAspect="1" noChangeArrowheads="1"/>
          </p:cNvPicPr>
          <p:nvPr/>
        </p:nvPicPr>
        <p:blipFill>
          <a:blip r:embed="rId3"/>
          <a:srcRect/>
          <a:stretch>
            <a:fillRect/>
          </a:stretch>
        </p:blipFill>
        <p:spPr bwMode="auto">
          <a:xfrm>
            <a:off x="1071538" y="6429396"/>
            <a:ext cx="785818" cy="428628"/>
          </a:xfrm>
          <a:prstGeom prst="rect">
            <a:avLst/>
          </a:prstGeom>
          <a:noFill/>
        </p:spPr>
      </p:pic>
      <p:pic>
        <p:nvPicPr>
          <p:cNvPr id="5" name="Picture 2" descr="L:\Foto\Loghi\logoPLPL_sfondo ross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8464" y="6381328"/>
            <a:ext cx="760040" cy="453473"/>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52400" y="6500834"/>
            <a:ext cx="9144000" cy="400110"/>
          </a:xfrm>
          <a:prstGeom prst="rect">
            <a:avLst/>
          </a:prstGeom>
          <a:noFill/>
        </p:spPr>
        <p:txBody>
          <a:bodyPr wrap="square" rtlCol="0">
            <a:spAutoFit/>
          </a:bodyPr>
          <a:lstStyle/>
          <a:p>
            <a:pPr algn="ctr"/>
            <a:r>
              <a:rPr lang="it-IT" sz="1000" dirty="0" smtClean="0"/>
              <a:t>Elaborazione Ufficio studi AIE </a:t>
            </a:r>
            <a:r>
              <a:rPr lang="it-IT" sz="1000" dirty="0" smtClean="0"/>
              <a:t>sulla Top 100 di </a:t>
            </a:r>
            <a:r>
              <a:rPr lang="it-IT" sz="1000" dirty="0" err="1" smtClean="0"/>
              <a:t>Kindle</a:t>
            </a:r>
            <a:r>
              <a:rPr lang="it-IT" sz="1000" dirty="0" smtClean="0"/>
              <a:t> </a:t>
            </a:r>
            <a:r>
              <a:rPr lang="it-IT" sz="1000" dirty="0" err="1" smtClean="0"/>
              <a:t>store</a:t>
            </a:r>
            <a:r>
              <a:rPr lang="it-IT" sz="1000" dirty="0" smtClean="0"/>
              <a:t> di Amazon (30 novembre 2016)</a:t>
            </a:r>
            <a:endParaRPr lang="it-IT" sz="1000" dirty="0" smtClean="0"/>
          </a:p>
          <a:p>
            <a:pPr algn="ctr"/>
            <a:r>
              <a:rPr lang="it-IT" sz="1000" dirty="0" smtClean="0"/>
              <a:t>© Associazione Italiana Editori Ufficio studi (novembre 2016)</a:t>
            </a:r>
            <a:endParaRPr lang="it-IT" sz="1000" dirty="0"/>
          </a:p>
        </p:txBody>
      </p:sp>
      <p:sp>
        <p:nvSpPr>
          <p:cNvPr id="7" name="CasellaDiTesto 6"/>
          <p:cNvSpPr txBox="1"/>
          <p:nvPr/>
        </p:nvSpPr>
        <p:spPr>
          <a:xfrm>
            <a:off x="2051720" y="6429396"/>
            <a:ext cx="504056" cy="369332"/>
          </a:xfrm>
          <a:prstGeom prst="rect">
            <a:avLst/>
          </a:prstGeom>
          <a:noFill/>
        </p:spPr>
        <p:txBody>
          <a:bodyPr wrap="square" rtlCol="0">
            <a:spAutoFit/>
          </a:bodyPr>
          <a:lstStyle/>
          <a:p>
            <a:pPr algn="ctr"/>
            <a:r>
              <a:rPr lang="it-IT" dirty="0" smtClean="0">
                <a:solidFill>
                  <a:srgbClr val="FF0000"/>
                </a:solidFill>
              </a:rPr>
              <a:t>*</a:t>
            </a:r>
            <a:endParaRPr lang="it-IT" dirty="0">
              <a:solidFill>
                <a:srgbClr val="FF0000"/>
              </a:solidFill>
            </a:endParaRPr>
          </a:p>
        </p:txBody>
      </p:sp>
      <p:sp>
        <p:nvSpPr>
          <p:cNvPr id="8" name="Rettangolo 7"/>
          <p:cNvSpPr/>
          <p:nvPr/>
        </p:nvSpPr>
        <p:spPr>
          <a:xfrm>
            <a:off x="1979712" y="1412776"/>
            <a:ext cx="5544616" cy="9361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smtClean="0"/>
              <a:t>47%</a:t>
            </a:r>
            <a:endParaRPr lang="it-IT" b="1" dirty="0"/>
          </a:p>
        </p:txBody>
      </p:sp>
      <p:sp>
        <p:nvSpPr>
          <p:cNvPr id="9" name="Rettangolo 8"/>
          <p:cNvSpPr/>
          <p:nvPr/>
        </p:nvSpPr>
        <p:spPr>
          <a:xfrm>
            <a:off x="4355976" y="1412776"/>
            <a:ext cx="3168352" cy="9361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1979712" y="2996952"/>
            <a:ext cx="5544616" cy="9361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smtClean="0"/>
              <a:t>28%</a:t>
            </a:r>
            <a:endParaRPr lang="it-IT" b="1" dirty="0"/>
          </a:p>
        </p:txBody>
      </p:sp>
      <p:sp>
        <p:nvSpPr>
          <p:cNvPr id="11" name="Rettangolo 10"/>
          <p:cNvSpPr/>
          <p:nvPr/>
        </p:nvSpPr>
        <p:spPr>
          <a:xfrm>
            <a:off x="3275856" y="2996952"/>
            <a:ext cx="4248472" cy="9361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500035" y="1588440"/>
            <a:ext cx="1119637" cy="584775"/>
          </a:xfrm>
          <a:prstGeom prst="rect">
            <a:avLst/>
          </a:prstGeom>
          <a:noFill/>
        </p:spPr>
        <p:txBody>
          <a:bodyPr wrap="square" rtlCol="0">
            <a:spAutoFit/>
          </a:bodyPr>
          <a:lstStyle/>
          <a:p>
            <a:r>
              <a:rPr lang="it-IT" sz="1600" b="1" dirty="0" smtClean="0"/>
              <a:t>Romanzi rosa</a:t>
            </a:r>
            <a:endParaRPr lang="it-IT" sz="1600" b="1" dirty="0"/>
          </a:p>
        </p:txBody>
      </p:sp>
      <p:sp>
        <p:nvSpPr>
          <p:cNvPr id="13" name="CasellaDiTesto 12"/>
          <p:cNvSpPr txBox="1"/>
          <p:nvPr/>
        </p:nvSpPr>
        <p:spPr>
          <a:xfrm>
            <a:off x="500035" y="3234462"/>
            <a:ext cx="1357321" cy="338554"/>
          </a:xfrm>
          <a:prstGeom prst="rect">
            <a:avLst/>
          </a:prstGeom>
          <a:noFill/>
        </p:spPr>
        <p:txBody>
          <a:bodyPr wrap="square" rtlCol="0">
            <a:spAutoFit/>
          </a:bodyPr>
          <a:lstStyle/>
          <a:p>
            <a:r>
              <a:rPr lang="it-IT" sz="1600" b="1" dirty="0" smtClean="0"/>
              <a:t>Fantascienza</a:t>
            </a:r>
            <a:endParaRPr lang="it-IT" sz="1600" b="1" dirty="0"/>
          </a:p>
        </p:txBody>
      </p:sp>
      <p:cxnSp>
        <p:nvCxnSpPr>
          <p:cNvPr id="15" name="Connettore 1 14"/>
          <p:cNvCxnSpPr/>
          <p:nvPr/>
        </p:nvCxnSpPr>
        <p:spPr>
          <a:xfrm>
            <a:off x="1979712" y="764704"/>
            <a:ext cx="0" cy="396044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0" y="5445224"/>
            <a:ext cx="9036496" cy="338554"/>
          </a:xfrm>
          <a:prstGeom prst="rect">
            <a:avLst/>
          </a:prstGeom>
          <a:noFill/>
        </p:spPr>
        <p:txBody>
          <a:bodyPr wrap="square" rtlCol="0">
            <a:spAutoFit/>
          </a:bodyPr>
          <a:lstStyle/>
          <a:p>
            <a:pPr algn="ctr"/>
            <a:r>
              <a:rPr lang="it-IT" sz="1600" b="1" dirty="0" smtClean="0">
                <a:solidFill>
                  <a:srgbClr val="FF0000"/>
                </a:solidFill>
                <a:sym typeface="Wingdings 2"/>
              </a:rPr>
              <a:t></a:t>
            </a:r>
            <a:r>
              <a:rPr lang="it-IT" sz="1600" b="1" dirty="0" smtClean="0">
                <a:sym typeface="Wingdings 2"/>
              </a:rPr>
              <a:t> </a:t>
            </a:r>
            <a:r>
              <a:rPr lang="it-IT" sz="1600" b="1" dirty="0" smtClean="0"/>
              <a:t>Narrativa di genere  </a:t>
            </a:r>
            <a:r>
              <a:rPr lang="it-IT" sz="1600" b="1" dirty="0" smtClean="0"/>
              <a:t>autoprodotta    </a:t>
            </a:r>
            <a:r>
              <a:rPr lang="it-IT" sz="1600" b="1" dirty="0" smtClean="0">
                <a:solidFill>
                  <a:schemeClr val="bg1">
                    <a:lumMod val="75000"/>
                  </a:schemeClr>
                </a:solidFill>
                <a:sym typeface="Wingdings 2"/>
              </a:rPr>
              <a:t></a:t>
            </a:r>
            <a:r>
              <a:rPr lang="it-IT" sz="1600" b="1" dirty="0" smtClean="0">
                <a:solidFill>
                  <a:srgbClr val="FFC000"/>
                </a:solidFill>
                <a:sym typeface="Wingdings 2"/>
              </a:rPr>
              <a:t>  </a:t>
            </a:r>
            <a:r>
              <a:rPr lang="it-IT" sz="1600" b="1" dirty="0" smtClean="0"/>
              <a:t>Altri titoli presenti su </a:t>
            </a:r>
            <a:r>
              <a:rPr lang="it-IT" sz="1600" b="1" dirty="0" err="1" smtClean="0"/>
              <a:t>Kindle</a:t>
            </a:r>
            <a:r>
              <a:rPr lang="it-IT" sz="1600" b="1" dirty="0" smtClean="0"/>
              <a:t> </a:t>
            </a:r>
            <a:r>
              <a:rPr lang="it-IT" sz="1600" b="1" dirty="0" err="1" smtClean="0"/>
              <a:t>store</a:t>
            </a:r>
            <a:endParaRPr lang="it-IT" sz="1600" b="1" dirty="0"/>
          </a:p>
        </p:txBody>
      </p:sp>
    </p:spTree>
    <p:extLst>
      <p:ext uri="{BB962C8B-B14F-4D97-AF65-F5344CB8AC3E}">
        <p14:creationId xmlns:p14="http://schemas.microsoft.com/office/powerpoint/2010/main" val="57912273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TotalTime>
  <Words>1165</Words>
  <Application>Microsoft Office PowerPoint</Application>
  <PresentationFormat>Presentazione su schermo (4:3)</PresentationFormat>
  <Paragraphs>207</Paragraphs>
  <Slides>15</Slides>
  <Notes>1</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Gianni Peresson</cp:lastModifiedBy>
  <cp:revision>75</cp:revision>
  <dcterms:created xsi:type="dcterms:W3CDTF">2016-11-10T07:32:23Z</dcterms:created>
  <dcterms:modified xsi:type="dcterms:W3CDTF">2016-12-05T13:17:30Z</dcterms:modified>
</cp:coreProperties>
</file>